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HK Grotesk Bold" panose="020B0604020202020204" charset="0"/>
      <p:regular r:id="rId13"/>
    </p:embeddedFont>
    <p:embeddedFont>
      <p:font typeface="Sukar Black"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2" d="100"/>
          <a:sy n="42" d="100"/>
        </p:scale>
        <p:origin x="780"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29-Oct-22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29-Oct-22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29-Oct-22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29-Oct-22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29-Oct-22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29-Oct-22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8.jpe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9.png"/><Relationship Id="rId7"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10.sv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5.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3.svg"/><Relationship Id="rId4" Type="http://schemas.openxmlformats.org/officeDocument/2006/relationships/image" Target="../media/image16.png"/><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4.svg"/><Relationship Id="rId11" Type="http://schemas.openxmlformats.org/officeDocument/2006/relationships/image" Target="../media/image2.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420" t="54639" r="17766" b="466"/>
          <a:stretch>
            <a:fillRect/>
          </a:stretch>
        </p:blipFill>
        <p:spPr>
          <a:xfrm>
            <a:off x="0" y="0"/>
            <a:ext cx="18288000" cy="10287000"/>
          </a:xfrm>
          <a:prstGeom prst="rect">
            <a:avLst/>
          </a:prstGeom>
        </p:spPr>
      </p:pic>
      <p:grpSp>
        <p:nvGrpSpPr>
          <p:cNvPr id="3" name="Group 3"/>
          <p:cNvGrpSpPr/>
          <p:nvPr/>
        </p:nvGrpSpPr>
        <p:grpSpPr>
          <a:xfrm>
            <a:off x="11260464" y="2425052"/>
            <a:ext cx="5628640" cy="5815724"/>
            <a:chOff x="0" y="0"/>
            <a:chExt cx="2160783" cy="2232603"/>
          </a:xfrm>
        </p:grpSpPr>
        <p:sp>
          <p:nvSpPr>
            <p:cNvPr id="4" name="Freeform 4"/>
            <p:cNvSpPr/>
            <p:nvPr/>
          </p:nvSpPr>
          <p:spPr>
            <a:xfrm>
              <a:off x="0" y="0"/>
              <a:ext cx="2160783" cy="2232603"/>
            </a:xfrm>
            <a:custGeom>
              <a:avLst/>
              <a:gdLst/>
              <a:ahLst/>
              <a:cxnLst/>
              <a:rect l="l" t="t" r="r" b="b"/>
              <a:pathLst>
                <a:path w="2160783" h="2232603">
                  <a:moveTo>
                    <a:pt x="2036323" y="2232603"/>
                  </a:moveTo>
                  <a:lnTo>
                    <a:pt x="124460" y="2232603"/>
                  </a:lnTo>
                  <a:cubicBezTo>
                    <a:pt x="55880" y="2232603"/>
                    <a:pt x="0" y="2176723"/>
                    <a:pt x="0" y="2108143"/>
                  </a:cubicBezTo>
                  <a:lnTo>
                    <a:pt x="0" y="124460"/>
                  </a:lnTo>
                  <a:cubicBezTo>
                    <a:pt x="0" y="55880"/>
                    <a:pt x="55880" y="0"/>
                    <a:pt x="124460" y="0"/>
                  </a:cubicBezTo>
                  <a:lnTo>
                    <a:pt x="2036323" y="0"/>
                  </a:lnTo>
                  <a:cubicBezTo>
                    <a:pt x="2104903" y="0"/>
                    <a:pt x="2160783" y="55880"/>
                    <a:pt x="2160783" y="124460"/>
                  </a:cubicBezTo>
                  <a:lnTo>
                    <a:pt x="2160783" y="2108143"/>
                  </a:lnTo>
                  <a:cubicBezTo>
                    <a:pt x="2160783" y="2176723"/>
                    <a:pt x="2104903" y="2232603"/>
                    <a:pt x="2036323" y="2232603"/>
                  </a:cubicBezTo>
                  <a:close/>
                </a:path>
              </a:pathLst>
            </a:custGeom>
            <a:solidFill>
              <a:srgbClr val="0F0E1A">
                <a:alpha val="43922"/>
              </a:srgbClr>
            </a:solidFill>
          </p:spPr>
        </p:sp>
      </p:grpSp>
      <p:grpSp>
        <p:nvGrpSpPr>
          <p:cNvPr id="5" name="Group 5"/>
          <p:cNvGrpSpPr/>
          <p:nvPr/>
        </p:nvGrpSpPr>
        <p:grpSpPr>
          <a:xfrm>
            <a:off x="11260464" y="2891584"/>
            <a:ext cx="5628640" cy="5815724"/>
            <a:chOff x="0" y="0"/>
            <a:chExt cx="2160783" cy="2232603"/>
          </a:xfrm>
        </p:grpSpPr>
        <p:sp>
          <p:nvSpPr>
            <p:cNvPr id="6" name="Freeform 6"/>
            <p:cNvSpPr/>
            <p:nvPr/>
          </p:nvSpPr>
          <p:spPr>
            <a:xfrm>
              <a:off x="0" y="0"/>
              <a:ext cx="2160783" cy="2232603"/>
            </a:xfrm>
            <a:custGeom>
              <a:avLst/>
              <a:gdLst/>
              <a:ahLst/>
              <a:cxnLst/>
              <a:rect l="l" t="t" r="r" b="b"/>
              <a:pathLst>
                <a:path w="2160783" h="2232603">
                  <a:moveTo>
                    <a:pt x="2036323" y="2232603"/>
                  </a:moveTo>
                  <a:lnTo>
                    <a:pt x="124460" y="2232603"/>
                  </a:lnTo>
                  <a:cubicBezTo>
                    <a:pt x="55880" y="2232603"/>
                    <a:pt x="0" y="2176723"/>
                    <a:pt x="0" y="2108143"/>
                  </a:cubicBezTo>
                  <a:lnTo>
                    <a:pt x="0" y="124460"/>
                  </a:lnTo>
                  <a:cubicBezTo>
                    <a:pt x="0" y="55880"/>
                    <a:pt x="55880" y="0"/>
                    <a:pt x="124460" y="0"/>
                  </a:cubicBezTo>
                  <a:lnTo>
                    <a:pt x="2036323" y="0"/>
                  </a:lnTo>
                  <a:cubicBezTo>
                    <a:pt x="2104903" y="0"/>
                    <a:pt x="2160783" y="55880"/>
                    <a:pt x="2160783" y="124460"/>
                  </a:cubicBezTo>
                  <a:lnTo>
                    <a:pt x="2160783" y="2108143"/>
                  </a:lnTo>
                  <a:cubicBezTo>
                    <a:pt x="2160783" y="2176723"/>
                    <a:pt x="2104903" y="2232603"/>
                    <a:pt x="2036323" y="2232603"/>
                  </a:cubicBezTo>
                  <a:close/>
                </a:path>
              </a:pathLst>
            </a:custGeom>
            <a:solidFill>
              <a:srgbClr val="0F0E1A">
                <a:alpha val="65882"/>
              </a:srgbClr>
            </a:solidFill>
          </p:spPr>
        </p:sp>
      </p:grpSp>
      <p:grpSp>
        <p:nvGrpSpPr>
          <p:cNvPr id="7" name="Group 7"/>
          <p:cNvGrpSpPr/>
          <p:nvPr/>
        </p:nvGrpSpPr>
        <p:grpSpPr>
          <a:xfrm>
            <a:off x="11260464" y="3442576"/>
            <a:ext cx="5628640" cy="5815724"/>
            <a:chOff x="0" y="0"/>
            <a:chExt cx="2160783" cy="2232603"/>
          </a:xfrm>
        </p:grpSpPr>
        <p:sp>
          <p:nvSpPr>
            <p:cNvPr id="8" name="Freeform 8"/>
            <p:cNvSpPr/>
            <p:nvPr/>
          </p:nvSpPr>
          <p:spPr>
            <a:xfrm>
              <a:off x="0" y="0"/>
              <a:ext cx="2160783" cy="2232603"/>
            </a:xfrm>
            <a:custGeom>
              <a:avLst/>
              <a:gdLst/>
              <a:ahLst/>
              <a:cxnLst/>
              <a:rect l="l" t="t" r="r" b="b"/>
              <a:pathLst>
                <a:path w="2160783" h="2232603">
                  <a:moveTo>
                    <a:pt x="2036323" y="2232603"/>
                  </a:moveTo>
                  <a:lnTo>
                    <a:pt x="124460" y="2232603"/>
                  </a:lnTo>
                  <a:cubicBezTo>
                    <a:pt x="55880" y="2232603"/>
                    <a:pt x="0" y="2176723"/>
                    <a:pt x="0" y="2108143"/>
                  </a:cubicBezTo>
                  <a:lnTo>
                    <a:pt x="0" y="124460"/>
                  </a:lnTo>
                  <a:cubicBezTo>
                    <a:pt x="0" y="55880"/>
                    <a:pt x="55880" y="0"/>
                    <a:pt x="124460" y="0"/>
                  </a:cubicBezTo>
                  <a:lnTo>
                    <a:pt x="2036323" y="0"/>
                  </a:lnTo>
                  <a:cubicBezTo>
                    <a:pt x="2104903" y="0"/>
                    <a:pt x="2160783" y="55880"/>
                    <a:pt x="2160783" y="124460"/>
                  </a:cubicBezTo>
                  <a:lnTo>
                    <a:pt x="2160783" y="2108143"/>
                  </a:lnTo>
                  <a:cubicBezTo>
                    <a:pt x="2160783" y="2176723"/>
                    <a:pt x="2104903" y="2232603"/>
                    <a:pt x="2036323" y="2232603"/>
                  </a:cubicBezTo>
                  <a:close/>
                </a:path>
              </a:pathLst>
            </a:custGeom>
            <a:solidFill>
              <a:srgbClr val="0F0E1A"/>
            </a:solidFill>
          </p:spPr>
        </p:sp>
      </p:grpSp>
      <p:grpSp>
        <p:nvGrpSpPr>
          <p:cNvPr id="9" name="Group 9"/>
          <p:cNvGrpSpPr/>
          <p:nvPr/>
        </p:nvGrpSpPr>
        <p:grpSpPr>
          <a:xfrm>
            <a:off x="9737448" y="4612790"/>
            <a:ext cx="6397843" cy="1440248"/>
            <a:chOff x="0" y="0"/>
            <a:chExt cx="2933616" cy="660400"/>
          </a:xfrm>
        </p:grpSpPr>
        <p:sp>
          <p:nvSpPr>
            <p:cNvPr id="10" name="Freeform 10"/>
            <p:cNvSpPr/>
            <p:nvPr/>
          </p:nvSpPr>
          <p:spPr>
            <a:xfrm>
              <a:off x="0" y="0"/>
              <a:ext cx="2933616" cy="660400"/>
            </a:xfrm>
            <a:custGeom>
              <a:avLst/>
              <a:gdLst/>
              <a:ahLst/>
              <a:cxnLst/>
              <a:rect l="l" t="t" r="r" b="b"/>
              <a:pathLst>
                <a:path w="2933616" h="660400">
                  <a:moveTo>
                    <a:pt x="2809156" y="660400"/>
                  </a:moveTo>
                  <a:lnTo>
                    <a:pt x="124460" y="660400"/>
                  </a:lnTo>
                  <a:cubicBezTo>
                    <a:pt x="55880" y="660400"/>
                    <a:pt x="0" y="604520"/>
                    <a:pt x="0" y="535940"/>
                  </a:cubicBezTo>
                  <a:lnTo>
                    <a:pt x="0" y="124460"/>
                  </a:lnTo>
                  <a:cubicBezTo>
                    <a:pt x="0" y="55880"/>
                    <a:pt x="55880" y="0"/>
                    <a:pt x="124460" y="0"/>
                  </a:cubicBezTo>
                  <a:lnTo>
                    <a:pt x="2809156" y="0"/>
                  </a:lnTo>
                  <a:cubicBezTo>
                    <a:pt x="2877736" y="0"/>
                    <a:pt x="2933616" y="55880"/>
                    <a:pt x="2933616" y="124460"/>
                  </a:cubicBezTo>
                  <a:lnTo>
                    <a:pt x="2933616" y="535940"/>
                  </a:lnTo>
                  <a:cubicBezTo>
                    <a:pt x="2933616" y="604520"/>
                    <a:pt x="2877736" y="660400"/>
                    <a:pt x="2809156" y="660400"/>
                  </a:cubicBezTo>
                  <a:close/>
                </a:path>
              </a:pathLst>
            </a:custGeom>
            <a:solidFill>
              <a:srgbClr val="43407E"/>
            </a:solidFill>
          </p:spPr>
        </p:sp>
      </p:grpSp>
      <p:pic>
        <p:nvPicPr>
          <p:cNvPr id="11" name="Picture 11"/>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4375740" y="1028700"/>
            <a:ext cx="404414" cy="406446"/>
          </a:xfrm>
          <a:prstGeom prst="rect">
            <a:avLst/>
          </a:prstGeom>
        </p:spPr>
      </p:pic>
      <p:pic>
        <p:nvPicPr>
          <p:cNvPr id="12" name="Picture 1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5676986" y="3978330"/>
            <a:ext cx="458305" cy="122024"/>
          </a:xfrm>
          <a:prstGeom prst="rect">
            <a:avLst/>
          </a:prstGeom>
        </p:spPr>
      </p:pic>
      <p:sp>
        <p:nvSpPr>
          <p:cNvPr id="13" name="TextBox 13"/>
          <p:cNvSpPr txBox="1"/>
          <p:nvPr/>
        </p:nvSpPr>
        <p:spPr>
          <a:xfrm>
            <a:off x="14998387" y="1025571"/>
            <a:ext cx="2527500" cy="419100"/>
          </a:xfrm>
          <a:prstGeom prst="rect">
            <a:avLst/>
          </a:prstGeom>
        </p:spPr>
        <p:txBody>
          <a:bodyPr lIns="0" tIns="0" rIns="0" bIns="0" rtlCol="0" anchor="t">
            <a:spAutoFit/>
          </a:bodyPr>
          <a:lstStyle/>
          <a:p>
            <a:pPr algn="just">
              <a:lnSpc>
                <a:spcPts val="3375"/>
              </a:lnSpc>
            </a:pPr>
            <a:r>
              <a:rPr lang="en-US" sz="2500">
                <a:solidFill>
                  <a:srgbClr val="FFFFFF"/>
                </a:solidFill>
                <a:latin typeface="HK Grotesk Bold"/>
              </a:rPr>
              <a:t>Pranjal Kumar</a:t>
            </a:r>
          </a:p>
        </p:txBody>
      </p:sp>
      <p:sp>
        <p:nvSpPr>
          <p:cNvPr id="14" name="TextBox 14"/>
          <p:cNvSpPr txBox="1"/>
          <p:nvPr/>
        </p:nvSpPr>
        <p:spPr>
          <a:xfrm>
            <a:off x="949660" y="1766842"/>
            <a:ext cx="8194340" cy="4032605"/>
          </a:xfrm>
          <a:prstGeom prst="rect">
            <a:avLst/>
          </a:prstGeom>
        </p:spPr>
        <p:txBody>
          <a:bodyPr lIns="0" tIns="0" rIns="0" bIns="0" rtlCol="0" anchor="t">
            <a:spAutoFit/>
          </a:bodyPr>
          <a:lstStyle/>
          <a:p>
            <a:pPr>
              <a:lnSpc>
                <a:spcPts val="7994"/>
              </a:lnSpc>
            </a:pPr>
            <a:r>
              <a:rPr lang="en-US" sz="6499">
                <a:solidFill>
                  <a:srgbClr val="FFFFFF"/>
                </a:solidFill>
                <a:latin typeface="HK Grotesk Bold"/>
              </a:rPr>
              <a:t>Particle Swarm Optimization based scheduling algorithm in Cloud Computing</a:t>
            </a:r>
          </a:p>
        </p:txBody>
      </p:sp>
      <p:sp>
        <p:nvSpPr>
          <p:cNvPr id="15" name="TextBox 15"/>
          <p:cNvSpPr txBox="1"/>
          <p:nvPr/>
        </p:nvSpPr>
        <p:spPr>
          <a:xfrm>
            <a:off x="10048615" y="5046783"/>
            <a:ext cx="5775509" cy="581787"/>
          </a:xfrm>
          <a:prstGeom prst="rect">
            <a:avLst/>
          </a:prstGeom>
        </p:spPr>
        <p:txBody>
          <a:bodyPr lIns="0" tIns="0" rIns="0" bIns="0" rtlCol="0" anchor="t">
            <a:spAutoFit/>
          </a:bodyPr>
          <a:lstStyle/>
          <a:p>
            <a:pPr algn="ctr">
              <a:lnSpc>
                <a:spcPts val="4524"/>
              </a:lnSpc>
            </a:pPr>
            <a:r>
              <a:rPr lang="en-US" sz="3900">
                <a:solidFill>
                  <a:srgbClr val="FFFFFF"/>
                </a:solidFill>
                <a:latin typeface="Sukar Black"/>
              </a:rPr>
              <a:t>Presented by:</a:t>
            </a:r>
          </a:p>
        </p:txBody>
      </p:sp>
      <p:sp>
        <p:nvSpPr>
          <p:cNvPr id="16" name="TextBox 16"/>
          <p:cNvSpPr txBox="1"/>
          <p:nvPr/>
        </p:nvSpPr>
        <p:spPr>
          <a:xfrm>
            <a:off x="12674703" y="6548338"/>
            <a:ext cx="3460588" cy="2044750"/>
          </a:xfrm>
          <a:prstGeom prst="rect">
            <a:avLst/>
          </a:prstGeom>
        </p:spPr>
        <p:txBody>
          <a:bodyPr lIns="0" tIns="0" rIns="0" bIns="0" rtlCol="0" anchor="t">
            <a:spAutoFit/>
          </a:bodyPr>
          <a:lstStyle/>
          <a:p>
            <a:pPr algn="r">
              <a:lnSpc>
                <a:spcPts val="4048"/>
              </a:lnSpc>
            </a:pPr>
            <a:r>
              <a:rPr lang="en-US" sz="3855">
                <a:solidFill>
                  <a:srgbClr val="FFFFFF"/>
                </a:solidFill>
                <a:latin typeface="Sukar Black"/>
              </a:rPr>
              <a:t>Pranjal Kumar</a:t>
            </a:r>
          </a:p>
          <a:p>
            <a:pPr algn="r">
              <a:lnSpc>
                <a:spcPts val="4048"/>
              </a:lnSpc>
            </a:pPr>
            <a:r>
              <a:rPr lang="en-US" sz="3855">
                <a:solidFill>
                  <a:srgbClr val="FFFFFF"/>
                </a:solidFill>
                <a:latin typeface="Sukar Black"/>
              </a:rPr>
              <a:t>20010130</a:t>
            </a:r>
          </a:p>
          <a:p>
            <a:pPr algn="r">
              <a:lnSpc>
                <a:spcPts val="4048"/>
              </a:lnSpc>
            </a:pPr>
            <a:r>
              <a:rPr lang="en-US" sz="3855">
                <a:solidFill>
                  <a:srgbClr val="FFFFFF"/>
                </a:solidFill>
                <a:latin typeface="Sukar Black"/>
              </a:rPr>
              <a:t>CSE20137</a:t>
            </a:r>
          </a:p>
          <a:p>
            <a:pPr algn="r">
              <a:lnSpc>
                <a:spcPts val="4048"/>
              </a:lnSpc>
            </a:pPr>
            <a:r>
              <a:rPr lang="en-US" sz="3855">
                <a:solidFill>
                  <a:srgbClr val="FFFFFF"/>
                </a:solidFill>
                <a:latin typeface="Sukar Black"/>
              </a:rPr>
              <a:t>Group: 13</a:t>
            </a:r>
          </a:p>
        </p:txBody>
      </p:sp>
      <p:sp>
        <p:nvSpPr>
          <p:cNvPr id="17" name="TextBox 17"/>
          <p:cNvSpPr txBox="1"/>
          <p:nvPr/>
        </p:nvSpPr>
        <p:spPr>
          <a:xfrm>
            <a:off x="949660" y="6037233"/>
            <a:ext cx="6404710" cy="1307890"/>
          </a:xfrm>
          <a:prstGeom prst="rect">
            <a:avLst/>
          </a:prstGeom>
        </p:spPr>
        <p:txBody>
          <a:bodyPr lIns="0" tIns="0" rIns="0" bIns="0" rtlCol="0" anchor="t">
            <a:spAutoFit/>
          </a:bodyPr>
          <a:lstStyle/>
          <a:p>
            <a:pPr>
              <a:lnSpc>
                <a:spcPts val="3500"/>
              </a:lnSpc>
            </a:pPr>
            <a:r>
              <a:rPr lang="en-US" sz="2500">
                <a:solidFill>
                  <a:srgbClr val="E6E7ED"/>
                </a:solidFill>
                <a:latin typeface="HK Grotesk Bold"/>
              </a:rPr>
              <a:t>Load Balancing Mutation  a particle swarm optimization (LBMPSO) based schedule and allocation for cloud computing</a:t>
            </a:r>
          </a:p>
        </p:txBody>
      </p:sp>
      <p:sp>
        <p:nvSpPr>
          <p:cNvPr id="18" name="TextBox 18"/>
          <p:cNvSpPr txBox="1"/>
          <p:nvPr/>
        </p:nvSpPr>
        <p:spPr>
          <a:xfrm>
            <a:off x="949660" y="8820150"/>
            <a:ext cx="3138222" cy="419100"/>
          </a:xfrm>
          <a:prstGeom prst="rect">
            <a:avLst/>
          </a:prstGeom>
        </p:spPr>
        <p:txBody>
          <a:bodyPr lIns="0" tIns="0" rIns="0" bIns="0" rtlCol="0" anchor="t">
            <a:spAutoFit/>
          </a:bodyPr>
          <a:lstStyle/>
          <a:p>
            <a:pPr algn="just">
              <a:lnSpc>
                <a:spcPts val="3375"/>
              </a:lnSpc>
            </a:pPr>
            <a:r>
              <a:rPr lang="en-US" sz="2500">
                <a:solidFill>
                  <a:srgbClr val="FFFFFF"/>
                </a:solidFill>
                <a:latin typeface="Sukar Black"/>
              </a:rPr>
              <a:t>Ms. Sampa sahoo</a:t>
            </a:r>
          </a:p>
        </p:txBody>
      </p:sp>
      <p:grpSp>
        <p:nvGrpSpPr>
          <p:cNvPr id="19" name="Group 19"/>
          <p:cNvGrpSpPr/>
          <p:nvPr/>
        </p:nvGrpSpPr>
        <p:grpSpPr>
          <a:xfrm>
            <a:off x="949660" y="8550727"/>
            <a:ext cx="458305" cy="117023"/>
            <a:chOff x="0" y="0"/>
            <a:chExt cx="611074" cy="156031"/>
          </a:xfrm>
        </p:grpSpPr>
        <p:grpSp>
          <p:nvGrpSpPr>
            <p:cNvPr id="20" name="Group 20"/>
            <p:cNvGrpSpPr/>
            <p:nvPr/>
          </p:nvGrpSpPr>
          <p:grpSpPr>
            <a:xfrm>
              <a:off x="455043" y="0"/>
              <a:ext cx="156031" cy="156031"/>
              <a:chOff x="0" y="0"/>
              <a:chExt cx="6350000" cy="6350000"/>
            </a:xfrm>
          </p:grpSpPr>
          <p:sp>
            <p:nvSpPr>
              <p:cNvPr id="21" name="Freeform 2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2" name="Group 22"/>
            <p:cNvGrpSpPr/>
            <p:nvPr/>
          </p:nvGrpSpPr>
          <p:grpSpPr>
            <a:xfrm>
              <a:off x="227521" y="0"/>
              <a:ext cx="156031" cy="156031"/>
              <a:chOff x="0" y="0"/>
              <a:chExt cx="6350000" cy="6350000"/>
            </a:xfrm>
          </p:grpSpPr>
          <p:sp>
            <p:nvSpPr>
              <p:cNvPr id="23" name="Freeform 2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24" name="Group 24"/>
            <p:cNvGrpSpPr/>
            <p:nvPr/>
          </p:nvGrpSpPr>
          <p:grpSpPr>
            <a:xfrm>
              <a:off x="0" y="0"/>
              <a:ext cx="156031" cy="156031"/>
              <a:chOff x="0" y="0"/>
              <a:chExt cx="6350000" cy="6350000"/>
            </a:xfrm>
          </p:grpSpPr>
          <p:sp>
            <p:nvSpPr>
              <p:cNvPr id="25" name="Freeform 2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sp>
        <p:nvSpPr>
          <p:cNvPr id="26" name="TextBox 26"/>
          <p:cNvSpPr txBox="1"/>
          <p:nvPr/>
        </p:nvSpPr>
        <p:spPr>
          <a:xfrm>
            <a:off x="949660" y="9201150"/>
            <a:ext cx="3890942" cy="502927"/>
          </a:xfrm>
          <a:prstGeom prst="rect">
            <a:avLst/>
          </a:prstGeom>
        </p:spPr>
        <p:txBody>
          <a:bodyPr lIns="0" tIns="0" rIns="0" bIns="0" rtlCol="0" anchor="t">
            <a:spAutoFit/>
          </a:bodyPr>
          <a:lstStyle/>
          <a:p>
            <a:pPr algn="just">
              <a:lnSpc>
                <a:spcPts val="4184"/>
              </a:lnSpc>
            </a:pPr>
            <a:r>
              <a:rPr lang="en-US" sz="3099">
                <a:solidFill>
                  <a:srgbClr val="D9D9D9"/>
                </a:solidFill>
                <a:latin typeface="Sukar Black"/>
              </a:rPr>
              <a:t>CGU Odisha</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420" t="54639" r="17766" b="466"/>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1787" y="5143500"/>
            <a:ext cx="6304087" cy="6304087"/>
          </a:xfrm>
          <a:prstGeom prst="rect">
            <a:avLst/>
          </a:prstGeom>
        </p:spPr>
      </p:pic>
      <p:grpSp>
        <p:nvGrpSpPr>
          <p:cNvPr id="4" name="Group 4"/>
          <p:cNvGrpSpPr>
            <a:grpSpLocks noChangeAspect="1"/>
          </p:cNvGrpSpPr>
          <p:nvPr/>
        </p:nvGrpSpPr>
        <p:grpSpPr>
          <a:xfrm>
            <a:off x="1787373" y="1992928"/>
            <a:ext cx="6729803" cy="6729776"/>
            <a:chOff x="0" y="0"/>
            <a:chExt cx="6350000" cy="6349975"/>
          </a:xfrm>
        </p:grpSpPr>
        <p:sp>
          <p:nvSpPr>
            <p:cNvPr id="5" name="Freeform 5"/>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l="-24906" r="-24906"/>
              </a:stretch>
            </a:blip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07080" y="2262034"/>
            <a:ext cx="951933" cy="951933"/>
          </a:xfrm>
          <a:prstGeom prst="rect">
            <a:avLst/>
          </a:prstGeom>
        </p:spPr>
      </p:pic>
      <p:sp>
        <p:nvSpPr>
          <p:cNvPr id="7" name="TextBox 7"/>
          <p:cNvSpPr txBox="1"/>
          <p:nvPr/>
        </p:nvSpPr>
        <p:spPr>
          <a:xfrm>
            <a:off x="10004910" y="2252509"/>
            <a:ext cx="7319047" cy="838608"/>
          </a:xfrm>
          <a:prstGeom prst="rect">
            <a:avLst/>
          </a:prstGeom>
        </p:spPr>
        <p:txBody>
          <a:bodyPr lIns="0" tIns="0" rIns="0" bIns="0" rtlCol="0" anchor="t">
            <a:spAutoFit/>
          </a:bodyPr>
          <a:lstStyle/>
          <a:p>
            <a:pPr algn="r">
              <a:lnSpc>
                <a:spcPts val="6528"/>
              </a:lnSpc>
            </a:pPr>
            <a:r>
              <a:rPr lang="en-US" sz="5440">
                <a:solidFill>
                  <a:srgbClr val="FFFFFF"/>
                </a:solidFill>
                <a:latin typeface="HK Grotesk Bold"/>
              </a:rPr>
              <a:t>Problem Statement:</a:t>
            </a:r>
          </a:p>
        </p:txBody>
      </p:sp>
      <p:sp>
        <p:nvSpPr>
          <p:cNvPr id="8" name="TextBox 8"/>
          <p:cNvSpPr txBox="1"/>
          <p:nvPr/>
        </p:nvSpPr>
        <p:spPr>
          <a:xfrm>
            <a:off x="10004910" y="3250147"/>
            <a:ext cx="6904905" cy="3074605"/>
          </a:xfrm>
          <a:prstGeom prst="rect">
            <a:avLst/>
          </a:prstGeom>
        </p:spPr>
        <p:txBody>
          <a:bodyPr lIns="0" tIns="0" rIns="0" bIns="0" rtlCol="0" anchor="t">
            <a:spAutoFit/>
          </a:bodyPr>
          <a:lstStyle/>
          <a:p>
            <a:pPr algn="r">
              <a:lnSpc>
                <a:spcPts val="2760"/>
              </a:lnSpc>
              <a:spcBef>
                <a:spcPct val="0"/>
              </a:spcBef>
            </a:pPr>
            <a:r>
              <a:rPr lang="en-US" sz="1971">
                <a:solidFill>
                  <a:srgbClr val="FFFFFF"/>
                </a:solidFill>
                <a:latin typeface="HK Grotesk Bold"/>
              </a:rPr>
              <a:t>Most scheduling algorithms do not consider reliability and availability of the cloud computing environment because the complexity to achieve these parameters. We propose mathematical model using Load Balancing Mutation (balancing) a particle swarm optimization (LBMPSO) based schedule and allocation for cloud computing that takes into account reliability, execution time, transmission time, make span, round trip time, transmission cost and load balancing between tasks and virtual machine.</a:t>
            </a:r>
          </a:p>
        </p:txBody>
      </p:sp>
      <p:sp>
        <p:nvSpPr>
          <p:cNvPr id="9" name="TextBox 9"/>
          <p:cNvSpPr txBox="1"/>
          <p:nvPr/>
        </p:nvSpPr>
        <p:spPr>
          <a:xfrm>
            <a:off x="10004910" y="6803695"/>
            <a:ext cx="6904905" cy="1919009"/>
          </a:xfrm>
          <a:prstGeom prst="rect">
            <a:avLst/>
          </a:prstGeom>
        </p:spPr>
        <p:txBody>
          <a:bodyPr lIns="0" tIns="0" rIns="0" bIns="0" rtlCol="0" anchor="t">
            <a:spAutoFit/>
          </a:bodyPr>
          <a:lstStyle/>
          <a:p>
            <a:pPr algn="r">
              <a:lnSpc>
                <a:spcPts val="2549"/>
              </a:lnSpc>
              <a:spcBef>
                <a:spcPct val="0"/>
              </a:spcBef>
            </a:pPr>
            <a:r>
              <a:rPr lang="en-US" sz="1820">
                <a:solidFill>
                  <a:srgbClr val="FFFFFF"/>
                </a:solidFill>
                <a:latin typeface="HK Grotesk Bold"/>
              </a:rPr>
              <a:t>LBMPSO can play a role in achieving reliability of cloud computing environment by considering the resources available and reschedule task that failure to allocate. Our approach LBMPSO compared with standard PSO, random algorithm and Longest Cloudlet to Fastest Processor (LCFP) algorithm to show that LBMPSO can save in make span, execution time, round trip time, transmission cost.</a:t>
            </a:r>
          </a:p>
        </p:txBody>
      </p:sp>
      <p:pic>
        <p:nvPicPr>
          <p:cNvPr id="10" name="Picture 10"/>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4375740" y="1028700"/>
            <a:ext cx="404414" cy="406446"/>
          </a:xfrm>
          <a:prstGeom prst="rect">
            <a:avLst/>
          </a:prstGeom>
        </p:spPr>
      </p:pic>
      <p:sp>
        <p:nvSpPr>
          <p:cNvPr id="11" name="TextBox 11"/>
          <p:cNvSpPr txBox="1"/>
          <p:nvPr/>
        </p:nvSpPr>
        <p:spPr>
          <a:xfrm>
            <a:off x="14998387" y="1025571"/>
            <a:ext cx="2527500" cy="419100"/>
          </a:xfrm>
          <a:prstGeom prst="rect">
            <a:avLst/>
          </a:prstGeom>
        </p:spPr>
        <p:txBody>
          <a:bodyPr lIns="0" tIns="0" rIns="0" bIns="0" rtlCol="0" anchor="t">
            <a:spAutoFit/>
          </a:bodyPr>
          <a:lstStyle/>
          <a:p>
            <a:pPr algn="just">
              <a:lnSpc>
                <a:spcPts val="3375"/>
              </a:lnSpc>
            </a:pPr>
            <a:r>
              <a:rPr lang="en-US" sz="2500">
                <a:solidFill>
                  <a:srgbClr val="FFFFFF"/>
                </a:solidFill>
                <a:latin typeface="Sukar Black"/>
              </a:rPr>
              <a:t>Pranjal Kumar</a:t>
            </a:r>
          </a:p>
        </p:txBody>
      </p:sp>
      <p:sp>
        <p:nvSpPr>
          <p:cNvPr id="12" name="TextBox 12"/>
          <p:cNvSpPr txBox="1"/>
          <p:nvPr/>
        </p:nvSpPr>
        <p:spPr>
          <a:xfrm>
            <a:off x="949660" y="9201150"/>
            <a:ext cx="3890942" cy="502927"/>
          </a:xfrm>
          <a:prstGeom prst="rect">
            <a:avLst/>
          </a:prstGeom>
        </p:spPr>
        <p:txBody>
          <a:bodyPr lIns="0" tIns="0" rIns="0" bIns="0" rtlCol="0" anchor="t">
            <a:spAutoFit/>
          </a:bodyPr>
          <a:lstStyle/>
          <a:p>
            <a:pPr algn="just">
              <a:lnSpc>
                <a:spcPts val="4184"/>
              </a:lnSpc>
            </a:pPr>
            <a:r>
              <a:rPr lang="en-US" sz="3099">
                <a:solidFill>
                  <a:srgbClr val="0F0E1A"/>
                </a:solidFill>
                <a:latin typeface="Sukar Black"/>
              </a:rPr>
              <a:t>CGU Odisha</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420" t="54639" r="17766" b="466"/>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5135956" y="1991456"/>
            <a:ext cx="6304087" cy="6304087"/>
          </a:xfrm>
          <a:prstGeom prst="rect">
            <a:avLst/>
          </a:prstGeom>
        </p:spPr>
      </p:pic>
      <p:pic>
        <p:nvPicPr>
          <p:cNvPr id="4" name="Picture 4"/>
          <p:cNvPicPr>
            <a:picLocks noChangeAspect="1"/>
          </p:cNvPicPr>
          <p:nvPr/>
        </p:nvPicPr>
        <p:blipFill>
          <a:blip r:embed="rId5"/>
          <a:srcRect/>
          <a:stretch>
            <a:fillRect/>
          </a:stretch>
        </p:blipFill>
        <p:spPr>
          <a:xfrm>
            <a:off x="9144000" y="676335"/>
            <a:ext cx="7455544" cy="8934330"/>
          </a:xfrm>
          <a:prstGeom prst="rect">
            <a:avLst/>
          </a:prstGeom>
        </p:spPr>
      </p:pic>
      <p:pic>
        <p:nvPicPr>
          <p:cNvPr id="5" name="Picture 5"/>
          <p:cNvPicPr>
            <a:picLocks noChangeAspect="1"/>
          </p:cNvPicPr>
          <p:nvPr/>
        </p:nvPicPr>
        <p:blipFill>
          <a:blip r:embed="rId6"/>
          <a:srcRect t="2336" b="2336"/>
          <a:stretch>
            <a:fillRect/>
          </a:stretch>
        </p:blipFill>
        <p:spPr>
          <a:xfrm>
            <a:off x="1607686" y="1991456"/>
            <a:ext cx="6249564" cy="7619209"/>
          </a:xfrm>
          <a:prstGeom prst="rect">
            <a:avLst/>
          </a:prstGeom>
        </p:spPr>
      </p:pic>
      <p:sp>
        <p:nvSpPr>
          <p:cNvPr id="6" name="TextBox 6"/>
          <p:cNvSpPr txBox="1"/>
          <p:nvPr/>
        </p:nvSpPr>
        <p:spPr>
          <a:xfrm>
            <a:off x="1607686" y="604861"/>
            <a:ext cx="6496040" cy="847678"/>
          </a:xfrm>
          <a:prstGeom prst="rect">
            <a:avLst/>
          </a:prstGeom>
        </p:spPr>
        <p:txBody>
          <a:bodyPr lIns="0" tIns="0" rIns="0" bIns="0" rtlCol="0" anchor="t">
            <a:spAutoFit/>
          </a:bodyPr>
          <a:lstStyle/>
          <a:p>
            <a:pPr>
              <a:lnSpc>
                <a:spcPts val="6720"/>
              </a:lnSpc>
            </a:pPr>
            <a:r>
              <a:rPr lang="en-US" sz="5600">
                <a:solidFill>
                  <a:srgbClr val="FFFFFF"/>
                </a:solidFill>
                <a:latin typeface="Sukar Black"/>
              </a:rPr>
              <a:t>Algorithm</a:t>
            </a:r>
          </a:p>
        </p:txBody>
      </p:sp>
      <p:pic>
        <p:nvPicPr>
          <p:cNvPr id="7" name="Picture 7"/>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4375740" y="1028700"/>
            <a:ext cx="404414" cy="406446"/>
          </a:xfrm>
          <a:prstGeom prst="rect">
            <a:avLst/>
          </a:prstGeom>
        </p:spPr>
      </p:pic>
      <p:sp>
        <p:nvSpPr>
          <p:cNvPr id="8" name="TextBox 8"/>
          <p:cNvSpPr txBox="1"/>
          <p:nvPr/>
        </p:nvSpPr>
        <p:spPr>
          <a:xfrm>
            <a:off x="14998387" y="1025571"/>
            <a:ext cx="2527500" cy="419100"/>
          </a:xfrm>
          <a:prstGeom prst="rect">
            <a:avLst/>
          </a:prstGeom>
        </p:spPr>
        <p:txBody>
          <a:bodyPr lIns="0" tIns="0" rIns="0" bIns="0" rtlCol="0" anchor="t">
            <a:spAutoFit/>
          </a:bodyPr>
          <a:lstStyle/>
          <a:p>
            <a:pPr algn="just">
              <a:lnSpc>
                <a:spcPts val="3375"/>
              </a:lnSpc>
            </a:pPr>
            <a:r>
              <a:rPr lang="en-US" sz="2500">
                <a:solidFill>
                  <a:srgbClr val="FFFFFF"/>
                </a:solidFill>
                <a:latin typeface="HK Grotesk Bold"/>
              </a:rPr>
              <a:t>Pranjal Kumar</a:t>
            </a:r>
          </a:p>
        </p:txBody>
      </p:sp>
      <p:pic>
        <p:nvPicPr>
          <p:cNvPr id="9" name="Picture 9"/>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rot="6851500">
            <a:off x="-1417515" y="7893908"/>
            <a:ext cx="3180988" cy="3180988"/>
          </a:xfrm>
          <a:prstGeom prst="rect">
            <a:avLst/>
          </a:prstGeom>
        </p:spPr>
      </p:pic>
      <p:pic>
        <p:nvPicPr>
          <p:cNvPr id="10" name="Picture 10"/>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rot="6851500">
            <a:off x="301176" y="6514229"/>
            <a:ext cx="947652" cy="947652"/>
          </a:xfrm>
          <a:prstGeom prst="rect">
            <a:avLst/>
          </a:prstGeom>
        </p:spPr>
      </p:pic>
      <p:pic>
        <p:nvPicPr>
          <p:cNvPr id="11" name="Picture 11"/>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rot="6851500">
            <a:off x="-1781715" y="-893123"/>
            <a:ext cx="3180988" cy="318098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420" t="54639" r="17766" b="466"/>
          <a:stretch>
            <a:fillRect/>
          </a:stretch>
        </p:blipFill>
        <p:spPr>
          <a:xfrm>
            <a:off x="16697" y="0"/>
            <a:ext cx="18288000" cy="10287000"/>
          </a:xfrm>
          <a:prstGeom prst="rect">
            <a:avLst/>
          </a:prstGeom>
        </p:spPr>
      </p:pic>
      <p:pic>
        <p:nvPicPr>
          <p:cNvPr id="3" name="Picture 3"/>
          <p:cNvPicPr>
            <a:picLocks noChangeAspect="1"/>
          </p:cNvPicPr>
          <p:nvPr/>
        </p:nvPicPr>
        <p:blipFill>
          <a:blip r:embed="rId3"/>
          <a:srcRect/>
          <a:stretch>
            <a:fillRect/>
          </a:stretch>
        </p:blipFill>
        <p:spPr>
          <a:xfrm>
            <a:off x="2325841" y="2089516"/>
            <a:ext cx="5038537" cy="3685477"/>
          </a:xfrm>
          <a:prstGeom prst="rect">
            <a:avLst/>
          </a:prstGeom>
        </p:spPr>
      </p:pic>
      <p:pic>
        <p:nvPicPr>
          <p:cNvPr id="4" name="Picture 4"/>
          <p:cNvPicPr>
            <a:picLocks noChangeAspect="1"/>
          </p:cNvPicPr>
          <p:nvPr/>
        </p:nvPicPr>
        <p:blipFill>
          <a:blip r:embed="rId4"/>
          <a:srcRect/>
          <a:stretch>
            <a:fillRect/>
          </a:stretch>
        </p:blipFill>
        <p:spPr>
          <a:xfrm>
            <a:off x="10137488" y="2089516"/>
            <a:ext cx="4930571" cy="3685477"/>
          </a:xfrm>
          <a:prstGeom prst="rect">
            <a:avLst/>
          </a:prstGeom>
        </p:spPr>
      </p:pic>
      <p:pic>
        <p:nvPicPr>
          <p:cNvPr id="5" name="Picture 5"/>
          <p:cNvPicPr>
            <a:picLocks noChangeAspect="1"/>
          </p:cNvPicPr>
          <p:nvPr/>
        </p:nvPicPr>
        <p:blipFill>
          <a:blip r:embed="rId5"/>
          <a:srcRect/>
          <a:stretch>
            <a:fillRect/>
          </a:stretch>
        </p:blipFill>
        <p:spPr>
          <a:xfrm>
            <a:off x="2575300" y="6289343"/>
            <a:ext cx="4789078" cy="3703393"/>
          </a:xfrm>
          <a:prstGeom prst="rect">
            <a:avLst/>
          </a:prstGeom>
        </p:spPr>
      </p:pic>
      <p:pic>
        <p:nvPicPr>
          <p:cNvPr id="6" name="Picture 6"/>
          <p:cNvPicPr>
            <a:picLocks noChangeAspect="1"/>
          </p:cNvPicPr>
          <p:nvPr/>
        </p:nvPicPr>
        <p:blipFill>
          <a:blip r:embed="rId6"/>
          <a:srcRect/>
          <a:stretch>
            <a:fillRect/>
          </a:stretch>
        </p:blipFill>
        <p:spPr>
          <a:xfrm>
            <a:off x="10112667" y="6289343"/>
            <a:ext cx="4875686" cy="3548090"/>
          </a:xfrm>
          <a:prstGeom prst="rect">
            <a:avLst/>
          </a:prstGeom>
        </p:spPr>
      </p:pic>
      <p:sp>
        <p:nvSpPr>
          <p:cNvPr id="7" name="TextBox 7"/>
          <p:cNvSpPr txBox="1"/>
          <p:nvPr/>
        </p:nvSpPr>
        <p:spPr>
          <a:xfrm>
            <a:off x="3305633" y="727206"/>
            <a:ext cx="11442900" cy="847678"/>
          </a:xfrm>
          <a:prstGeom prst="rect">
            <a:avLst/>
          </a:prstGeom>
        </p:spPr>
        <p:txBody>
          <a:bodyPr lIns="0" tIns="0" rIns="0" bIns="0" rtlCol="0" anchor="t">
            <a:spAutoFit/>
          </a:bodyPr>
          <a:lstStyle/>
          <a:p>
            <a:pPr algn="ctr">
              <a:lnSpc>
                <a:spcPts val="6720"/>
              </a:lnSpc>
            </a:pPr>
            <a:r>
              <a:rPr lang="en-US" sz="5600">
                <a:solidFill>
                  <a:srgbClr val="FFFFFF"/>
                </a:solidFill>
                <a:latin typeface="Sukar Black"/>
              </a:rPr>
              <a:t>Experimental Analysis</a:t>
            </a:r>
          </a:p>
        </p:txBody>
      </p:sp>
      <p:pic>
        <p:nvPicPr>
          <p:cNvPr id="8" name="Picture 8"/>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028700" y="2558032"/>
            <a:ext cx="1172924" cy="1172924"/>
          </a:xfrm>
          <a:prstGeom prst="rect">
            <a:avLst/>
          </a:prstGeom>
        </p:spPr>
      </p:pic>
      <p:sp>
        <p:nvSpPr>
          <p:cNvPr id="9" name="TextBox 9"/>
          <p:cNvSpPr txBox="1"/>
          <p:nvPr/>
        </p:nvSpPr>
        <p:spPr>
          <a:xfrm>
            <a:off x="1127599" y="2883398"/>
            <a:ext cx="975127" cy="464703"/>
          </a:xfrm>
          <a:prstGeom prst="rect">
            <a:avLst/>
          </a:prstGeom>
        </p:spPr>
        <p:txBody>
          <a:bodyPr lIns="0" tIns="0" rIns="0" bIns="0" rtlCol="0" anchor="t">
            <a:spAutoFit/>
          </a:bodyPr>
          <a:lstStyle/>
          <a:p>
            <a:pPr algn="ctr">
              <a:lnSpc>
                <a:spcPts val="3786"/>
              </a:lnSpc>
              <a:spcBef>
                <a:spcPct val="0"/>
              </a:spcBef>
            </a:pPr>
            <a:r>
              <a:rPr lang="en-US" sz="2704">
                <a:solidFill>
                  <a:srgbClr val="FFFFFF"/>
                </a:solidFill>
                <a:latin typeface="Sukar Black"/>
              </a:rPr>
              <a:t>01</a:t>
            </a:r>
          </a:p>
        </p:txBody>
      </p:sp>
      <p:pic>
        <p:nvPicPr>
          <p:cNvPr id="10" name="Picture 1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152916" y="6585599"/>
            <a:ext cx="1172924" cy="1172924"/>
          </a:xfrm>
          <a:prstGeom prst="rect">
            <a:avLst/>
          </a:prstGeom>
        </p:spPr>
      </p:pic>
      <p:sp>
        <p:nvSpPr>
          <p:cNvPr id="11" name="TextBox 11"/>
          <p:cNvSpPr txBox="1"/>
          <p:nvPr/>
        </p:nvSpPr>
        <p:spPr>
          <a:xfrm>
            <a:off x="1251815" y="6910965"/>
            <a:ext cx="975127" cy="464703"/>
          </a:xfrm>
          <a:prstGeom prst="rect">
            <a:avLst/>
          </a:prstGeom>
        </p:spPr>
        <p:txBody>
          <a:bodyPr lIns="0" tIns="0" rIns="0" bIns="0" rtlCol="0" anchor="t">
            <a:spAutoFit/>
          </a:bodyPr>
          <a:lstStyle/>
          <a:p>
            <a:pPr algn="ctr">
              <a:lnSpc>
                <a:spcPts val="3786"/>
              </a:lnSpc>
              <a:spcBef>
                <a:spcPct val="0"/>
              </a:spcBef>
            </a:pPr>
            <a:r>
              <a:rPr lang="en-US" sz="2704">
                <a:solidFill>
                  <a:srgbClr val="FFFFFF"/>
                </a:solidFill>
                <a:latin typeface="Sukar Black"/>
              </a:rPr>
              <a:t>03</a:t>
            </a:r>
          </a:p>
        </p:txBody>
      </p:sp>
      <p:pic>
        <p:nvPicPr>
          <p:cNvPr id="12" name="Picture 12"/>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8656437" y="2558032"/>
            <a:ext cx="1172924" cy="1172924"/>
          </a:xfrm>
          <a:prstGeom prst="rect">
            <a:avLst/>
          </a:prstGeom>
        </p:spPr>
      </p:pic>
      <p:sp>
        <p:nvSpPr>
          <p:cNvPr id="13" name="TextBox 13"/>
          <p:cNvSpPr txBox="1"/>
          <p:nvPr/>
        </p:nvSpPr>
        <p:spPr>
          <a:xfrm>
            <a:off x="8755335" y="2883398"/>
            <a:ext cx="975127" cy="464703"/>
          </a:xfrm>
          <a:prstGeom prst="rect">
            <a:avLst/>
          </a:prstGeom>
        </p:spPr>
        <p:txBody>
          <a:bodyPr lIns="0" tIns="0" rIns="0" bIns="0" rtlCol="0" anchor="t">
            <a:spAutoFit/>
          </a:bodyPr>
          <a:lstStyle/>
          <a:p>
            <a:pPr algn="ctr">
              <a:lnSpc>
                <a:spcPts val="3786"/>
              </a:lnSpc>
              <a:spcBef>
                <a:spcPct val="0"/>
              </a:spcBef>
            </a:pPr>
            <a:r>
              <a:rPr lang="en-US" sz="2704">
                <a:solidFill>
                  <a:srgbClr val="FFFFFF"/>
                </a:solidFill>
                <a:latin typeface="Sukar Black"/>
              </a:rPr>
              <a:t>02</a:t>
            </a:r>
          </a:p>
        </p:txBody>
      </p:sp>
      <p:pic>
        <p:nvPicPr>
          <p:cNvPr id="14" name="Picture 14"/>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8656437" y="6585599"/>
            <a:ext cx="1172924" cy="1172924"/>
          </a:xfrm>
          <a:prstGeom prst="rect">
            <a:avLst/>
          </a:prstGeom>
        </p:spPr>
      </p:pic>
      <p:sp>
        <p:nvSpPr>
          <p:cNvPr id="15" name="TextBox 15"/>
          <p:cNvSpPr txBox="1"/>
          <p:nvPr/>
        </p:nvSpPr>
        <p:spPr>
          <a:xfrm>
            <a:off x="8755335" y="6910965"/>
            <a:ext cx="975127" cy="464703"/>
          </a:xfrm>
          <a:prstGeom prst="rect">
            <a:avLst/>
          </a:prstGeom>
        </p:spPr>
        <p:txBody>
          <a:bodyPr lIns="0" tIns="0" rIns="0" bIns="0" rtlCol="0" anchor="t">
            <a:spAutoFit/>
          </a:bodyPr>
          <a:lstStyle/>
          <a:p>
            <a:pPr algn="ctr">
              <a:lnSpc>
                <a:spcPts val="3786"/>
              </a:lnSpc>
              <a:spcBef>
                <a:spcPct val="0"/>
              </a:spcBef>
            </a:pPr>
            <a:r>
              <a:rPr lang="en-US" sz="2704">
                <a:solidFill>
                  <a:srgbClr val="FFFFFF"/>
                </a:solidFill>
                <a:latin typeface="Sukar Black"/>
              </a:rPr>
              <a:t>04</a:t>
            </a:r>
          </a:p>
        </p:txBody>
      </p:sp>
      <p:pic>
        <p:nvPicPr>
          <p:cNvPr id="16" name="Picture 16"/>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451500">
            <a:off x="16450811" y="-887088"/>
            <a:ext cx="3180988" cy="3180988"/>
          </a:xfrm>
          <a:prstGeom prst="rect">
            <a:avLst/>
          </a:prstGeom>
        </p:spPr>
      </p:pic>
      <p:pic>
        <p:nvPicPr>
          <p:cNvPr id="17" name="Picture 1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451500">
            <a:off x="15071132" y="-372443"/>
            <a:ext cx="947652" cy="947652"/>
          </a:xfrm>
          <a:prstGeom prst="rect">
            <a:avLst/>
          </a:prstGeom>
        </p:spPr>
      </p:pic>
      <p:pic>
        <p:nvPicPr>
          <p:cNvPr id="18" name="Picture 18"/>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451500">
            <a:off x="16059867" y="1974326"/>
            <a:ext cx="404088" cy="404088"/>
          </a:xfrm>
          <a:prstGeom prst="rect">
            <a:avLst/>
          </a:prstGeom>
        </p:spPr>
      </p:pic>
      <p:pic>
        <p:nvPicPr>
          <p:cNvPr id="19" name="Picture 19"/>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6851500">
            <a:off x="16057050" y="8500352"/>
            <a:ext cx="3180988" cy="3180988"/>
          </a:xfrm>
          <a:prstGeom prst="rect">
            <a:avLst/>
          </a:prstGeom>
        </p:spPr>
      </p:pic>
      <p:pic>
        <p:nvPicPr>
          <p:cNvPr id="20" name="Picture 2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6851500">
            <a:off x="17775741" y="7120673"/>
            <a:ext cx="947652" cy="947652"/>
          </a:xfrm>
          <a:prstGeom prst="rect">
            <a:avLst/>
          </a:prstGeom>
        </p:spPr>
      </p:pic>
      <p:pic>
        <p:nvPicPr>
          <p:cNvPr id="21" name="Picture 21"/>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6851500">
            <a:off x="15972536" y="8109408"/>
            <a:ext cx="404088" cy="404088"/>
          </a:xfrm>
          <a:prstGeom prst="rect">
            <a:avLst/>
          </a:prstGeom>
        </p:spPr>
      </p:pic>
      <p:pic>
        <p:nvPicPr>
          <p:cNvPr id="22" name="Picture 22"/>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6851500">
            <a:off x="-561794" y="-1249614"/>
            <a:ext cx="3180988" cy="3180988"/>
          </a:xfrm>
          <a:prstGeom prst="rect">
            <a:avLst/>
          </a:prstGeom>
        </p:spPr>
      </p:pic>
      <p:pic>
        <p:nvPicPr>
          <p:cNvPr id="23" name="Picture 23"/>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6851500">
            <a:off x="-1367239" y="8106591"/>
            <a:ext cx="3180988" cy="3180988"/>
          </a:xfrm>
          <a:prstGeom prst="rect">
            <a:avLst/>
          </a:prstGeom>
        </p:spPr>
      </p:pic>
      <p:pic>
        <p:nvPicPr>
          <p:cNvPr id="24" name="Picture 24"/>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4375740" y="1028700"/>
            <a:ext cx="404414" cy="406446"/>
          </a:xfrm>
          <a:prstGeom prst="rect">
            <a:avLst/>
          </a:prstGeom>
        </p:spPr>
      </p:pic>
      <p:sp>
        <p:nvSpPr>
          <p:cNvPr id="25" name="TextBox 25"/>
          <p:cNvSpPr txBox="1"/>
          <p:nvPr/>
        </p:nvSpPr>
        <p:spPr>
          <a:xfrm>
            <a:off x="14998387" y="1025571"/>
            <a:ext cx="2527500" cy="419100"/>
          </a:xfrm>
          <a:prstGeom prst="rect">
            <a:avLst/>
          </a:prstGeom>
        </p:spPr>
        <p:txBody>
          <a:bodyPr lIns="0" tIns="0" rIns="0" bIns="0" rtlCol="0" anchor="t">
            <a:spAutoFit/>
          </a:bodyPr>
          <a:lstStyle/>
          <a:p>
            <a:pPr algn="just">
              <a:lnSpc>
                <a:spcPts val="3375"/>
              </a:lnSpc>
            </a:pPr>
            <a:r>
              <a:rPr lang="en-US" sz="2500">
                <a:solidFill>
                  <a:srgbClr val="FFFFFF"/>
                </a:solidFill>
                <a:latin typeface="HK Grotesk Bold"/>
              </a:rPr>
              <a:t>Pranjal Kumar</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799" t="30872" r="16555" b="23202"/>
          <a:stretch>
            <a:fillRect/>
          </a:stretch>
        </p:blipFill>
        <p:spPr>
          <a:xfrm>
            <a:off x="0" y="0"/>
            <a:ext cx="18288000" cy="10287000"/>
          </a:xfrm>
          <a:prstGeom prst="rect">
            <a:avLst/>
          </a:prstGeom>
        </p:spPr>
      </p:pic>
      <p:grpSp>
        <p:nvGrpSpPr>
          <p:cNvPr id="3" name="Group 3"/>
          <p:cNvGrpSpPr/>
          <p:nvPr/>
        </p:nvGrpSpPr>
        <p:grpSpPr>
          <a:xfrm>
            <a:off x="641399" y="2745516"/>
            <a:ext cx="7971376" cy="6301956"/>
            <a:chOff x="0" y="0"/>
            <a:chExt cx="10628501" cy="8402608"/>
          </a:xfrm>
        </p:grpSpPr>
        <p:grpSp>
          <p:nvGrpSpPr>
            <p:cNvPr id="4" name="Group 4"/>
            <p:cNvGrpSpPr/>
            <p:nvPr/>
          </p:nvGrpSpPr>
          <p:grpSpPr>
            <a:xfrm>
              <a:off x="534852" y="0"/>
              <a:ext cx="10093650" cy="2635835"/>
              <a:chOff x="0" y="0"/>
              <a:chExt cx="3682960" cy="961761"/>
            </a:xfrm>
          </p:grpSpPr>
          <p:sp>
            <p:nvSpPr>
              <p:cNvPr id="5" name="Freeform 5"/>
              <p:cNvSpPr/>
              <p:nvPr/>
            </p:nvSpPr>
            <p:spPr>
              <a:xfrm>
                <a:off x="0" y="0"/>
                <a:ext cx="3682960" cy="961761"/>
              </a:xfrm>
              <a:custGeom>
                <a:avLst/>
                <a:gdLst/>
                <a:ahLst/>
                <a:cxnLst/>
                <a:rect l="l" t="t" r="r" b="b"/>
                <a:pathLst>
                  <a:path w="3682960" h="961761">
                    <a:moveTo>
                      <a:pt x="3558500" y="961761"/>
                    </a:moveTo>
                    <a:lnTo>
                      <a:pt x="124460" y="961761"/>
                    </a:lnTo>
                    <a:cubicBezTo>
                      <a:pt x="55880" y="961761"/>
                      <a:pt x="0" y="905881"/>
                      <a:pt x="0" y="837301"/>
                    </a:cubicBezTo>
                    <a:lnTo>
                      <a:pt x="0" y="124460"/>
                    </a:lnTo>
                    <a:cubicBezTo>
                      <a:pt x="0" y="55880"/>
                      <a:pt x="55880" y="0"/>
                      <a:pt x="124460" y="0"/>
                    </a:cubicBezTo>
                    <a:lnTo>
                      <a:pt x="3558500" y="0"/>
                    </a:lnTo>
                    <a:cubicBezTo>
                      <a:pt x="3627080" y="0"/>
                      <a:pt x="3682960" y="55880"/>
                      <a:pt x="3682960" y="124460"/>
                    </a:cubicBezTo>
                    <a:lnTo>
                      <a:pt x="3682960" y="837301"/>
                    </a:lnTo>
                    <a:cubicBezTo>
                      <a:pt x="3682960" y="905881"/>
                      <a:pt x="3627080" y="961761"/>
                      <a:pt x="3558500" y="961761"/>
                    </a:cubicBezTo>
                    <a:close/>
                  </a:path>
                </a:pathLst>
              </a:custGeom>
              <a:solidFill>
                <a:srgbClr val="7A7A8A">
                  <a:alpha val="86667"/>
                </a:srgbClr>
              </a:solidFill>
            </p:spPr>
          </p:sp>
        </p:grpSp>
        <p:grpSp>
          <p:nvGrpSpPr>
            <p:cNvPr id="6" name="Group 6"/>
            <p:cNvGrpSpPr/>
            <p:nvPr/>
          </p:nvGrpSpPr>
          <p:grpSpPr>
            <a:xfrm>
              <a:off x="534852" y="3000132"/>
              <a:ext cx="10093650" cy="2669202"/>
              <a:chOff x="0" y="0"/>
              <a:chExt cx="3682960" cy="973936"/>
            </a:xfrm>
          </p:grpSpPr>
          <p:sp>
            <p:nvSpPr>
              <p:cNvPr id="7" name="Freeform 7"/>
              <p:cNvSpPr/>
              <p:nvPr/>
            </p:nvSpPr>
            <p:spPr>
              <a:xfrm>
                <a:off x="0" y="0"/>
                <a:ext cx="3682960" cy="973936"/>
              </a:xfrm>
              <a:custGeom>
                <a:avLst/>
                <a:gdLst/>
                <a:ahLst/>
                <a:cxnLst/>
                <a:rect l="l" t="t" r="r" b="b"/>
                <a:pathLst>
                  <a:path w="3682960" h="973936">
                    <a:moveTo>
                      <a:pt x="3558500" y="973936"/>
                    </a:moveTo>
                    <a:lnTo>
                      <a:pt x="124460" y="973936"/>
                    </a:lnTo>
                    <a:cubicBezTo>
                      <a:pt x="55880" y="973936"/>
                      <a:pt x="0" y="918056"/>
                      <a:pt x="0" y="849476"/>
                    </a:cubicBezTo>
                    <a:lnTo>
                      <a:pt x="0" y="124460"/>
                    </a:lnTo>
                    <a:cubicBezTo>
                      <a:pt x="0" y="55880"/>
                      <a:pt x="55880" y="0"/>
                      <a:pt x="124460" y="0"/>
                    </a:cubicBezTo>
                    <a:lnTo>
                      <a:pt x="3558500" y="0"/>
                    </a:lnTo>
                    <a:cubicBezTo>
                      <a:pt x="3627080" y="0"/>
                      <a:pt x="3682960" y="55880"/>
                      <a:pt x="3682960" y="124460"/>
                    </a:cubicBezTo>
                    <a:lnTo>
                      <a:pt x="3682960" y="849476"/>
                    </a:lnTo>
                    <a:cubicBezTo>
                      <a:pt x="3682960" y="918056"/>
                      <a:pt x="3627080" y="973936"/>
                      <a:pt x="3558500" y="973936"/>
                    </a:cubicBezTo>
                    <a:close/>
                  </a:path>
                </a:pathLst>
              </a:custGeom>
              <a:solidFill>
                <a:srgbClr val="0F0E1A">
                  <a:alpha val="86667"/>
                </a:srgbClr>
              </a:solidFill>
            </p:spPr>
          </p:sp>
        </p:grpSp>
        <p:grpSp>
          <p:nvGrpSpPr>
            <p:cNvPr id="8" name="Group 8"/>
            <p:cNvGrpSpPr/>
            <p:nvPr/>
          </p:nvGrpSpPr>
          <p:grpSpPr>
            <a:xfrm>
              <a:off x="534852" y="6032650"/>
              <a:ext cx="10093650" cy="2369958"/>
              <a:chOff x="0" y="0"/>
              <a:chExt cx="3682960" cy="864748"/>
            </a:xfrm>
          </p:grpSpPr>
          <p:sp>
            <p:nvSpPr>
              <p:cNvPr id="9" name="Freeform 9"/>
              <p:cNvSpPr/>
              <p:nvPr/>
            </p:nvSpPr>
            <p:spPr>
              <a:xfrm>
                <a:off x="0" y="0"/>
                <a:ext cx="3682960" cy="864748"/>
              </a:xfrm>
              <a:custGeom>
                <a:avLst/>
                <a:gdLst/>
                <a:ahLst/>
                <a:cxnLst/>
                <a:rect l="l" t="t" r="r" b="b"/>
                <a:pathLst>
                  <a:path w="3682960" h="864748">
                    <a:moveTo>
                      <a:pt x="3558500" y="864748"/>
                    </a:moveTo>
                    <a:lnTo>
                      <a:pt x="124460" y="864748"/>
                    </a:lnTo>
                    <a:cubicBezTo>
                      <a:pt x="55880" y="864748"/>
                      <a:pt x="0" y="808868"/>
                      <a:pt x="0" y="740288"/>
                    </a:cubicBezTo>
                    <a:lnTo>
                      <a:pt x="0" y="124460"/>
                    </a:lnTo>
                    <a:cubicBezTo>
                      <a:pt x="0" y="55880"/>
                      <a:pt x="55880" y="0"/>
                      <a:pt x="124460" y="0"/>
                    </a:cubicBezTo>
                    <a:lnTo>
                      <a:pt x="3558500" y="0"/>
                    </a:lnTo>
                    <a:cubicBezTo>
                      <a:pt x="3627080" y="0"/>
                      <a:pt x="3682960" y="55880"/>
                      <a:pt x="3682960" y="124460"/>
                    </a:cubicBezTo>
                    <a:lnTo>
                      <a:pt x="3682960" y="740288"/>
                    </a:lnTo>
                    <a:cubicBezTo>
                      <a:pt x="3682960" y="808868"/>
                      <a:pt x="3627080" y="864748"/>
                      <a:pt x="3558500" y="864748"/>
                    </a:cubicBezTo>
                    <a:close/>
                  </a:path>
                </a:pathLst>
              </a:custGeom>
              <a:solidFill>
                <a:srgbClr val="4F4AAC">
                  <a:alpha val="86667"/>
                </a:srgbClr>
              </a:solidFill>
            </p:spPr>
          </p:sp>
        </p:grpSp>
        <p:grpSp>
          <p:nvGrpSpPr>
            <p:cNvPr id="10" name="Group 10"/>
            <p:cNvGrpSpPr/>
            <p:nvPr/>
          </p:nvGrpSpPr>
          <p:grpSpPr>
            <a:xfrm>
              <a:off x="0" y="512024"/>
              <a:ext cx="1069703" cy="1069703"/>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A62C8"/>
              </a:solidFill>
            </p:spPr>
          </p:sp>
        </p:grpSp>
        <p:grpSp>
          <p:nvGrpSpPr>
            <p:cNvPr id="12" name="Group 12"/>
            <p:cNvGrpSpPr/>
            <p:nvPr/>
          </p:nvGrpSpPr>
          <p:grpSpPr>
            <a:xfrm>
              <a:off x="0" y="3799881"/>
              <a:ext cx="1069703" cy="1069703"/>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A62C8"/>
              </a:solidFill>
            </p:spPr>
          </p:sp>
        </p:grpSp>
        <p:grpSp>
          <p:nvGrpSpPr>
            <p:cNvPr id="14" name="Group 14"/>
            <p:cNvGrpSpPr/>
            <p:nvPr/>
          </p:nvGrpSpPr>
          <p:grpSpPr>
            <a:xfrm>
              <a:off x="0" y="6700533"/>
              <a:ext cx="1069703" cy="1069703"/>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A62C8"/>
              </a:solidFill>
            </p:spPr>
          </p:sp>
        </p:grpSp>
        <p:sp>
          <p:nvSpPr>
            <p:cNvPr id="16" name="TextBox 16"/>
            <p:cNvSpPr txBox="1"/>
            <p:nvPr/>
          </p:nvSpPr>
          <p:spPr>
            <a:xfrm>
              <a:off x="1487185" y="669762"/>
              <a:ext cx="8188984" cy="1059345"/>
            </a:xfrm>
            <a:prstGeom prst="rect">
              <a:avLst/>
            </a:prstGeom>
          </p:spPr>
          <p:txBody>
            <a:bodyPr lIns="0" tIns="0" rIns="0" bIns="0" rtlCol="0" anchor="t">
              <a:spAutoFit/>
            </a:bodyPr>
            <a:lstStyle/>
            <a:p>
              <a:pPr algn="just">
                <a:lnSpc>
                  <a:spcPts val="3130"/>
                </a:lnSpc>
              </a:pPr>
              <a:r>
                <a:rPr lang="en-US" sz="2544">
                  <a:solidFill>
                    <a:srgbClr val="FFFFFF"/>
                  </a:solidFill>
                  <a:latin typeface="HK Grotesk Bold"/>
                </a:rPr>
                <a:t>Considers reliability and availability of the cloud computing environment</a:t>
              </a:r>
            </a:p>
          </p:txBody>
        </p:sp>
        <p:sp>
          <p:nvSpPr>
            <p:cNvPr id="17" name="TextBox 17"/>
            <p:cNvSpPr txBox="1"/>
            <p:nvPr/>
          </p:nvSpPr>
          <p:spPr>
            <a:xfrm>
              <a:off x="119698" y="806813"/>
              <a:ext cx="830308" cy="532734"/>
            </a:xfrm>
            <a:prstGeom prst="rect">
              <a:avLst/>
            </a:prstGeom>
          </p:spPr>
          <p:txBody>
            <a:bodyPr lIns="0" tIns="0" rIns="0" bIns="0" rtlCol="0" anchor="t">
              <a:spAutoFit/>
            </a:bodyPr>
            <a:lstStyle/>
            <a:p>
              <a:pPr algn="ctr">
                <a:lnSpc>
                  <a:spcPts val="3130"/>
                </a:lnSpc>
              </a:pPr>
              <a:r>
                <a:rPr lang="en-US" sz="2544">
                  <a:solidFill>
                    <a:srgbClr val="FFFFFF"/>
                  </a:solidFill>
                  <a:latin typeface="HK Grotesk Bold"/>
                </a:rPr>
                <a:t>01</a:t>
              </a:r>
            </a:p>
          </p:txBody>
        </p:sp>
        <p:sp>
          <p:nvSpPr>
            <p:cNvPr id="18" name="TextBox 18"/>
            <p:cNvSpPr txBox="1"/>
            <p:nvPr/>
          </p:nvSpPr>
          <p:spPr>
            <a:xfrm>
              <a:off x="119698" y="4094670"/>
              <a:ext cx="830308" cy="532734"/>
            </a:xfrm>
            <a:prstGeom prst="rect">
              <a:avLst/>
            </a:prstGeom>
          </p:spPr>
          <p:txBody>
            <a:bodyPr lIns="0" tIns="0" rIns="0" bIns="0" rtlCol="0" anchor="t">
              <a:spAutoFit/>
            </a:bodyPr>
            <a:lstStyle/>
            <a:p>
              <a:pPr algn="ctr">
                <a:lnSpc>
                  <a:spcPts val="3130"/>
                </a:lnSpc>
              </a:pPr>
              <a:r>
                <a:rPr lang="en-US" sz="2544">
                  <a:solidFill>
                    <a:srgbClr val="FFFFFF"/>
                  </a:solidFill>
                  <a:latin typeface="HK Grotesk Bold"/>
                </a:rPr>
                <a:t>02</a:t>
              </a:r>
            </a:p>
          </p:txBody>
        </p:sp>
        <p:sp>
          <p:nvSpPr>
            <p:cNvPr id="19" name="TextBox 19"/>
            <p:cNvSpPr txBox="1"/>
            <p:nvPr/>
          </p:nvSpPr>
          <p:spPr>
            <a:xfrm>
              <a:off x="119698" y="6995321"/>
              <a:ext cx="830308" cy="532734"/>
            </a:xfrm>
            <a:prstGeom prst="rect">
              <a:avLst/>
            </a:prstGeom>
          </p:spPr>
          <p:txBody>
            <a:bodyPr lIns="0" tIns="0" rIns="0" bIns="0" rtlCol="0" anchor="t">
              <a:spAutoFit/>
            </a:bodyPr>
            <a:lstStyle/>
            <a:p>
              <a:pPr algn="ctr">
                <a:lnSpc>
                  <a:spcPts val="3130"/>
                </a:lnSpc>
              </a:pPr>
              <a:r>
                <a:rPr lang="en-US" sz="2544">
                  <a:solidFill>
                    <a:srgbClr val="FFFFFF"/>
                  </a:solidFill>
                  <a:latin typeface="HK Grotesk Bold"/>
                </a:rPr>
                <a:t>03</a:t>
              </a:r>
            </a:p>
          </p:txBody>
        </p:sp>
        <p:sp>
          <p:nvSpPr>
            <p:cNvPr id="20" name="TextBox 20"/>
            <p:cNvSpPr txBox="1"/>
            <p:nvPr/>
          </p:nvSpPr>
          <p:spPr>
            <a:xfrm>
              <a:off x="1365386" y="3408945"/>
              <a:ext cx="8835697" cy="1647620"/>
            </a:xfrm>
            <a:prstGeom prst="rect">
              <a:avLst/>
            </a:prstGeom>
          </p:spPr>
          <p:txBody>
            <a:bodyPr lIns="0" tIns="0" rIns="0" bIns="0" rtlCol="0" anchor="t">
              <a:spAutoFit/>
            </a:bodyPr>
            <a:lstStyle/>
            <a:p>
              <a:pPr algn="just">
                <a:lnSpc>
                  <a:spcPts val="3261"/>
                </a:lnSpc>
              </a:pPr>
              <a:r>
                <a:rPr lang="en-US" sz="2651">
                  <a:solidFill>
                    <a:srgbClr val="FFFFFF"/>
                  </a:solidFill>
                  <a:latin typeface="Sukar Black"/>
                </a:rPr>
                <a:t>Results show the PSO algorithm not only converges faster but also runs faster than the other two algorithms in a large scale</a:t>
              </a:r>
            </a:p>
          </p:txBody>
        </p:sp>
        <p:sp>
          <p:nvSpPr>
            <p:cNvPr id="21" name="TextBox 21"/>
            <p:cNvSpPr txBox="1"/>
            <p:nvPr/>
          </p:nvSpPr>
          <p:spPr>
            <a:xfrm>
              <a:off x="1365386" y="6624698"/>
              <a:ext cx="8631775" cy="1111215"/>
            </a:xfrm>
            <a:prstGeom prst="rect">
              <a:avLst/>
            </a:prstGeom>
          </p:spPr>
          <p:txBody>
            <a:bodyPr lIns="0" tIns="0" rIns="0" bIns="0" rtlCol="0" anchor="t">
              <a:spAutoFit/>
            </a:bodyPr>
            <a:lstStyle/>
            <a:p>
              <a:pPr algn="just">
                <a:lnSpc>
                  <a:spcPts val="3361"/>
                </a:lnSpc>
              </a:pPr>
              <a:r>
                <a:rPr lang="en-US" sz="2733">
                  <a:solidFill>
                    <a:srgbClr val="FFFFFF"/>
                  </a:solidFill>
                  <a:latin typeface="Sukar Black"/>
                </a:rPr>
                <a:t>Fail to allocation &amp; allocation to more than one VM are solved by LBPSO </a:t>
              </a:r>
            </a:p>
          </p:txBody>
        </p:sp>
      </p:grpSp>
      <p:pic>
        <p:nvPicPr>
          <p:cNvPr id="22" name="Picture 2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5137854" y="9430681"/>
            <a:ext cx="404414" cy="406446"/>
          </a:xfrm>
          <a:prstGeom prst="rect">
            <a:avLst/>
          </a:prstGeom>
        </p:spPr>
      </p:pic>
      <p:sp>
        <p:nvSpPr>
          <p:cNvPr id="23" name="TextBox 23"/>
          <p:cNvSpPr txBox="1"/>
          <p:nvPr/>
        </p:nvSpPr>
        <p:spPr>
          <a:xfrm>
            <a:off x="15760500" y="9427552"/>
            <a:ext cx="2527500" cy="419100"/>
          </a:xfrm>
          <a:prstGeom prst="rect">
            <a:avLst/>
          </a:prstGeom>
        </p:spPr>
        <p:txBody>
          <a:bodyPr lIns="0" tIns="0" rIns="0" bIns="0" rtlCol="0" anchor="t">
            <a:spAutoFit/>
          </a:bodyPr>
          <a:lstStyle/>
          <a:p>
            <a:pPr algn="just">
              <a:lnSpc>
                <a:spcPts val="3375"/>
              </a:lnSpc>
            </a:pPr>
            <a:r>
              <a:rPr lang="en-US" sz="2500">
                <a:solidFill>
                  <a:srgbClr val="FFFFFF"/>
                </a:solidFill>
                <a:latin typeface="Sukar Black"/>
              </a:rPr>
              <a:t>Pranjal Kumar</a:t>
            </a:r>
          </a:p>
        </p:txBody>
      </p:sp>
      <p:grpSp>
        <p:nvGrpSpPr>
          <p:cNvPr id="24" name="Group 24"/>
          <p:cNvGrpSpPr/>
          <p:nvPr/>
        </p:nvGrpSpPr>
        <p:grpSpPr>
          <a:xfrm>
            <a:off x="9867807" y="2745516"/>
            <a:ext cx="7858557" cy="6212764"/>
            <a:chOff x="0" y="0"/>
            <a:chExt cx="10478075" cy="8283685"/>
          </a:xfrm>
        </p:grpSpPr>
        <p:grpSp>
          <p:nvGrpSpPr>
            <p:cNvPr id="25" name="Group 25"/>
            <p:cNvGrpSpPr/>
            <p:nvPr/>
          </p:nvGrpSpPr>
          <p:grpSpPr>
            <a:xfrm>
              <a:off x="527282" y="0"/>
              <a:ext cx="9950794" cy="2598530"/>
              <a:chOff x="0" y="0"/>
              <a:chExt cx="3682960" cy="961761"/>
            </a:xfrm>
          </p:grpSpPr>
          <p:sp>
            <p:nvSpPr>
              <p:cNvPr id="26" name="Freeform 26"/>
              <p:cNvSpPr/>
              <p:nvPr/>
            </p:nvSpPr>
            <p:spPr>
              <a:xfrm>
                <a:off x="0" y="0"/>
                <a:ext cx="3682960" cy="961761"/>
              </a:xfrm>
              <a:custGeom>
                <a:avLst/>
                <a:gdLst/>
                <a:ahLst/>
                <a:cxnLst/>
                <a:rect l="l" t="t" r="r" b="b"/>
                <a:pathLst>
                  <a:path w="3682960" h="961761">
                    <a:moveTo>
                      <a:pt x="3558500" y="961761"/>
                    </a:moveTo>
                    <a:lnTo>
                      <a:pt x="124460" y="961761"/>
                    </a:lnTo>
                    <a:cubicBezTo>
                      <a:pt x="55880" y="961761"/>
                      <a:pt x="0" y="905881"/>
                      <a:pt x="0" y="837301"/>
                    </a:cubicBezTo>
                    <a:lnTo>
                      <a:pt x="0" y="124460"/>
                    </a:lnTo>
                    <a:cubicBezTo>
                      <a:pt x="0" y="55880"/>
                      <a:pt x="55880" y="0"/>
                      <a:pt x="124460" y="0"/>
                    </a:cubicBezTo>
                    <a:lnTo>
                      <a:pt x="3558500" y="0"/>
                    </a:lnTo>
                    <a:cubicBezTo>
                      <a:pt x="3627080" y="0"/>
                      <a:pt x="3682960" y="55880"/>
                      <a:pt x="3682960" y="124460"/>
                    </a:cubicBezTo>
                    <a:lnTo>
                      <a:pt x="3682960" y="837301"/>
                    </a:lnTo>
                    <a:cubicBezTo>
                      <a:pt x="3682960" y="905881"/>
                      <a:pt x="3627080" y="961761"/>
                      <a:pt x="3558500" y="961761"/>
                    </a:cubicBezTo>
                    <a:close/>
                  </a:path>
                </a:pathLst>
              </a:custGeom>
              <a:solidFill>
                <a:srgbClr val="6A62C8">
                  <a:alpha val="86667"/>
                </a:srgbClr>
              </a:solidFill>
            </p:spPr>
          </p:sp>
        </p:grpSp>
        <p:grpSp>
          <p:nvGrpSpPr>
            <p:cNvPr id="27" name="Group 27"/>
            <p:cNvGrpSpPr/>
            <p:nvPr/>
          </p:nvGrpSpPr>
          <p:grpSpPr>
            <a:xfrm>
              <a:off x="527282" y="2957671"/>
              <a:ext cx="9950794" cy="2631425"/>
              <a:chOff x="0" y="0"/>
              <a:chExt cx="3682960" cy="973936"/>
            </a:xfrm>
          </p:grpSpPr>
          <p:sp>
            <p:nvSpPr>
              <p:cNvPr id="28" name="Freeform 28"/>
              <p:cNvSpPr/>
              <p:nvPr/>
            </p:nvSpPr>
            <p:spPr>
              <a:xfrm>
                <a:off x="0" y="0"/>
                <a:ext cx="3682960" cy="973936"/>
              </a:xfrm>
              <a:custGeom>
                <a:avLst/>
                <a:gdLst/>
                <a:ahLst/>
                <a:cxnLst/>
                <a:rect l="l" t="t" r="r" b="b"/>
                <a:pathLst>
                  <a:path w="3682960" h="973936">
                    <a:moveTo>
                      <a:pt x="3558500" y="973936"/>
                    </a:moveTo>
                    <a:lnTo>
                      <a:pt x="124460" y="973936"/>
                    </a:lnTo>
                    <a:cubicBezTo>
                      <a:pt x="55880" y="973936"/>
                      <a:pt x="0" y="918056"/>
                      <a:pt x="0" y="849476"/>
                    </a:cubicBezTo>
                    <a:lnTo>
                      <a:pt x="0" y="124460"/>
                    </a:lnTo>
                    <a:cubicBezTo>
                      <a:pt x="0" y="55880"/>
                      <a:pt x="55880" y="0"/>
                      <a:pt x="124460" y="0"/>
                    </a:cubicBezTo>
                    <a:lnTo>
                      <a:pt x="3558500" y="0"/>
                    </a:lnTo>
                    <a:cubicBezTo>
                      <a:pt x="3627080" y="0"/>
                      <a:pt x="3682960" y="55880"/>
                      <a:pt x="3682960" y="124460"/>
                    </a:cubicBezTo>
                    <a:lnTo>
                      <a:pt x="3682960" y="849476"/>
                    </a:lnTo>
                    <a:cubicBezTo>
                      <a:pt x="3682960" y="918056"/>
                      <a:pt x="3627080" y="973936"/>
                      <a:pt x="3558500" y="973936"/>
                    </a:cubicBezTo>
                    <a:close/>
                  </a:path>
                </a:pathLst>
              </a:custGeom>
              <a:solidFill>
                <a:srgbClr val="0F0E1A">
                  <a:alpha val="86667"/>
                </a:srgbClr>
              </a:solidFill>
            </p:spPr>
          </p:sp>
        </p:grpSp>
        <p:grpSp>
          <p:nvGrpSpPr>
            <p:cNvPr id="29" name="Group 29"/>
            <p:cNvGrpSpPr/>
            <p:nvPr/>
          </p:nvGrpSpPr>
          <p:grpSpPr>
            <a:xfrm>
              <a:off x="527282" y="5947270"/>
              <a:ext cx="9950794" cy="2336416"/>
              <a:chOff x="0" y="0"/>
              <a:chExt cx="3682960" cy="864748"/>
            </a:xfrm>
          </p:grpSpPr>
          <p:sp>
            <p:nvSpPr>
              <p:cNvPr id="30" name="Freeform 30"/>
              <p:cNvSpPr/>
              <p:nvPr/>
            </p:nvSpPr>
            <p:spPr>
              <a:xfrm>
                <a:off x="0" y="0"/>
                <a:ext cx="3682960" cy="864748"/>
              </a:xfrm>
              <a:custGeom>
                <a:avLst/>
                <a:gdLst/>
                <a:ahLst/>
                <a:cxnLst/>
                <a:rect l="l" t="t" r="r" b="b"/>
                <a:pathLst>
                  <a:path w="3682960" h="864748">
                    <a:moveTo>
                      <a:pt x="3558500" y="864748"/>
                    </a:moveTo>
                    <a:lnTo>
                      <a:pt x="124460" y="864748"/>
                    </a:lnTo>
                    <a:cubicBezTo>
                      <a:pt x="55880" y="864748"/>
                      <a:pt x="0" y="808868"/>
                      <a:pt x="0" y="740288"/>
                    </a:cubicBezTo>
                    <a:lnTo>
                      <a:pt x="0" y="124460"/>
                    </a:lnTo>
                    <a:cubicBezTo>
                      <a:pt x="0" y="55880"/>
                      <a:pt x="55880" y="0"/>
                      <a:pt x="124460" y="0"/>
                    </a:cubicBezTo>
                    <a:lnTo>
                      <a:pt x="3558500" y="0"/>
                    </a:lnTo>
                    <a:cubicBezTo>
                      <a:pt x="3627080" y="0"/>
                      <a:pt x="3682960" y="55880"/>
                      <a:pt x="3682960" y="124460"/>
                    </a:cubicBezTo>
                    <a:lnTo>
                      <a:pt x="3682960" y="740288"/>
                    </a:lnTo>
                    <a:cubicBezTo>
                      <a:pt x="3682960" y="808868"/>
                      <a:pt x="3627080" y="864748"/>
                      <a:pt x="3558500" y="864748"/>
                    </a:cubicBezTo>
                    <a:close/>
                  </a:path>
                </a:pathLst>
              </a:custGeom>
              <a:solidFill>
                <a:srgbClr val="867BE4">
                  <a:alpha val="86667"/>
                </a:srgbClr>
              </a:solidFill>
            </p:spPr>
          </p:sp>
        </p:grpSp>
        <p:grpSp>
          <p:nvGrpSpPr>
            <p:cNvPr id="31" name="Group 31"/>
            <p:cNvGrpSpPr/>
            <p:nvPr/>
          </p:nvGrpSpPr>
          <p:grpSpPr>
            <a:xfrm>
              <a:off x="0" y="504778"/>
              <a:ext cx="1054564" cy="1054564"/>
              <a:chOff x="0" y="0"/>
              <a:chExt cx="6350000" cy="6350000"/>
            </a:xfrm>
          </p:grpSpPr>
          <p:sp>
            <p:nvSpPr>
              <p:cNvPr id="32" name="Freeform 3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407E"/>
              </a:solidFill>
            </p:spPr>
          </p:sp>
        </p:grpSp>
        <p:grpSp>
          <p:nvGrpSpPr>
            <p:cNvPr id="33" name="Group 33"/>
            <p:cNvGrpSpPr/>
            <p:nvPr/>
          </p:nvGrpSpPr>
          <p:grpSpPr>
            <a:xfrm>
              <a:off x="0" y="3746101"/>
              <a:ext cx="1054564" cy="1054564"/>
              <a:chOff x="0" y="0"/>
              <a:chExt cx="6350000" cy="6350000"/>
            </a:xfrm>
          </p:grpSpPr>
          <p:sp>
            <p:nvSpPr>
              <p:cNvPr id="34" name="Freeform 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407E"/>
              </a:solidFill>
            </p:spPr>
          </p:sp>
        </p:grpSp>
        <p:grpSp>
          <p:nvGrpSpPr>
            <p:cNvPr id="35" name="Group 35"/>
            <p:cNvGrpSpPr/>
            <p:nvPr/>
          </p:nvGrpSpPr>
          <p:grpSpPr>
            <a:xfrm>
              <a:off x="0" y="6605699"/>
              <a:ext cx="1054564" cy="1054564"/>
              <a:chOff x="0" y="0"/>
              <a:chExt cx="6350000" cy="6350000"/>
            </a:xfrm>
          </p:grpSpPr>
          <p:sp>
            <p:nvSpPr>
              <p:cNvPr id="36" name="Freeform 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3407E"/>
              </a:solidFill>
            </p:spPr>
          </p:sp>
        </p:grpSp>
        <p:sp>
          <p:nvSpPr>
            <p:cNvPr id="37" name="TextBox 37"/>
            <p:cNvSpPr txBox="1"/>
            <p:nvPr/>
          </p:nvSpPr>
          <p:spPr>
            <a:xfrm>
              <a:off x="1346062" y="495253"/>
              <a:ext cx="8073085" cy="2073413"/>
            </a:xfrm>
            <a:prstGeom prst="rect">
              <a:avLst/>
            </a:prstGeom>
          </p:spPr>
          <p:txBody>
            <a:bodyPr lIns="0" tIns="0" rIns="0" bIns="0" rtlCol="0" anchor="t">
              <a:spAutoFit/>
            </a:bodyPr>
            <a:lstStyle/>
            <a:p>
              <a:pPr algn="just">
                <a:lnSpc>
                  <a:spcPts val="3085"/>
                </a:lnSpc>
              </a:pPr>
              <a:r>
                <a:rPr lang="en-US" sz="2508">
                  <a:solidFill>
                    <a:srgbClr val="FFFFFF"/>
                  </a:solidFill>
                  <a:latin typeface="HK Grotesk Bold"/>
                </a:rPr>
                <a:t>Difficult to operate because of higher number of variables and complex computing structure.</a:t>
              </a:r>
            </a:p>
            <a:p>
              <a:pPr algn="just">
                <a:lnSpc>
                  <a:spcPts val="3085"/>
                </a:lnSpc>
              </a:pPr>
              <a:endParaRPr lang="en-US" sz="2508">
                <a:solidFill>
                  <a:srgbClr val="FFFFFF"/>
                </a:solidFill>
                <a:latin typeface="HK Grotesk Bold"/>
              </a:endParaRPr>
            </a:p>
          </p:txBody>
        </p:sp>
        <p:sp>
          <p:nvSpPr>
            <p:cNvPr id="38" name="TextBox 38"/>
            <p:cNvSpPr txBox="1"/>
            <p:nvPr/>
          </p:nvSpPr>
          <p:spPr>
            <a:xfrm>
              <a:off x="118004" y="4045973"/>
              <a:ext cx="818557" cy="515939"/>
            </a:xfrm>
            <a:prstGeom prst="rect">
              <a:avLst/>
            </a:prstGeom>
          </p:spPr>
          <p:txBody>
            <a:bodyPr lIns="0" tIns="0" rIns="0" bIns="0" rtlCol="0" anchor="t">
              <a:spAutoFit/>
            </a:bodyPr>
            <a:lstStyle/>
            <a:p>
              <a:pPr algn="ctr">
                <a:lnSpc>
                  <a:spcPts val="3085"/>
                </a:lnSpc>
              </a:pPr>
              <a:r>
                <a:rPr lang="en-US" sz="2508">
                  <a:solidFill>
                    <a:srgbClr val="FFFFFF"/>
                  </a:solidFill>
                  <a:latin typeface="HK Grotesk Bold"/>
                </a:rPr>
                <a:t>02</a:t>
              </a:r>
            </a:p>
          </p:txBody>
        </p:sp>
        <p:sp>
          <p:nvSpPr>
            <p:cNvPr id="39" name="TextBox 39"/>
            <p:cNvSpPr txBox="1"/>
            <p:nvPr/>
          </p:nvSpPr>
          <p:spPr>
            <a:xfrm>
              <a:off x="118004" y="6905571"/>
              <a:ext cx="818557" cy="515939"/>
            </a:xfrm>
            <a:prstGeom prst="rect">
              <a:avLst/>
            </a:prstGeom>
          </p:spPr>
          <p:txBody>
            <a:bodyPr lIns="0" tIns="0" rIns="0" bIns="0" rtlCol="0" anchor="t">
              <a:spAutoFit/>
            </a:bodyPr>
            <a:lstStyle/>
            <a:p>
              <a:pPr algn="ctr">
                <a:lnSpc>
                  <a:spcPts val="3085"/>
                </a:lnSpc>
              </a:pPr>
              <a:r>
                <a:rPr lang="en-US" sz="2508">
                  <a:solidFill>
                    <a:srgbClr val="FFFFFF"/>
                  </a:solidFill>
                  <a:latin typeface="HK Grotesk Bold"/>
                </a:rPr>
                <a:t>03</a:t>
              </a:r>
            </a:p>
          </p:txBody>
        </p:sp>
        <p:sp>
          <p:nvSpPr>
            <p:cNvPr id="40" name="TextBox 40"/>
            <p:cNvSpPr txBox="1"/>
            <p:nvPr/>
          </p:nvSpPr>
          <p:spPr>
            <a:xfrm>
              <a:off x="1346062" y="3727051"/>
              <a:ext cx="8710644" cy="1091231"/>
            </a:xfrm>
            <a:prstGeom prst="rect">
              <a:avLst/>
            </a:prstGeom>
          </p:spPr>
          <p:txBody>
            <a:bodyPr lIns="0" tIns="0" rIns="0" bIns="0" rtlCol="0" anchor="t">
              <a:spAutoFit/>
            </a:bodyPr>
            <a:lstStyle/>
            <a:p>
              <a:pPr algn="just">
                <a:lnSpc>
                  <a:spcPts val="3215"/>
                </a:lnSpc>
              </a:pPr>
              <a:r>
                <a:rPr lang="en-US" sz="2613" dirty="0">
                  <a:solidFill>
                    <a:srgbClr val="FFFFFF"/>
                  </a:solidFill>
                  <a:latin typeface="Sukar Black"/>
                </a:rPr>
                <a:t>More costly to implement than traditional approaches for working at lower scales.</a:t>
              </a:r>
            </a:p>
          </p:txBody>
        </p:sp>
        <p:sp>
          <p:nvSpPr>
            <p:cNvPr id="41" name="TextBox 41"/>
            <p:cNvSpPr txBox="1"/>
            <p:nvPr/>
          </p:nvSpPr>
          <p:spPr>
            <a:xfrm>
              <a:off x="1346062" y="6511888"/>
              <a:ext cx="8509609" cy="1669126"/>
            </a:xfrm>
            <a:prstGeom prst="rect">
              <a:avLst/>
            </a:prstGeom>
          </p:spPr>
          <p:txBody>
            <a:bodyPr lIns="0" tIns="0" rIns="0" bIns="0" rtlCol="0" anchor="t">
              <a:spAutoFit/>
            </a:bodyPr>
            <a:lstStyle/>
            <a:p>
              <a:pPr algn="just">
                <a:lnSpc>
                  <a:spcPts val="3314"/>
                </a:lnSpc>
              </a:pPr>
              <a:r>
                <a:rPr lang="en-US" sz="2694">
                  <a:solidFill>
                    <a:srgbClr val="FFFFFF"/>
                  </a:solidFill>
                  <a:latin typeface="Sukar Black"/>
                </a:rPr>
                <a:t>More prone to bugs because of its internal nature.</a:t>
              </a:r>
            </a:p>
            <a:p>
              <a:pPr algn="just">
                <a:lnSpc>
                  <a:spcPts val="3314"/>
                </a:lnSpc>
              </a:pPr>
              <a:endParaRPr lang="en-US" sz="2694">
                <a:solidFill>
                  <a:srgbClr val="FFFFFF"/>
                </a:solidFill>
                <a:latin typeface="Sukar Black"/>
              </a:endParaRPr>
            </a:p>
          </p:txBody>
        </p:sp>
        <p:sp>
          <p:nvSpPr>
            <p:cNvPr id="42" name="TextBox 42"/>
            <p:cNvSpPr txBox="1"/>
            <p:nvPr/>
          </p:nvSpPr>
          <p:spPr>
            <a:xfrm>
              <a:off x="118004" y="769328"/>
              <a:ext cx="818557" cy="515939"/>
            </a:xfrm>
            <a:prstGeom prst="rect">
              <a:avLst/>
            </a:prstGeom>
          </p:spPr>
          <p:txBody>
            <a:bodyPr lIns="0" tIns="0" rIns="0" bIns="0" rtlCol="0" anchor="t">
              <a:spAutoFit/>
            </a:bodyPr>
            <a:lstStyle/>
            <a:p>
              <a:pPr algn="ctr">
                <a:lnSpc>
                  <a:spcPts val="3085"/>
                </a:lnSpc>
              </a:pPr>
              <a:r>
                <a:rPr lang="en-US" sz="2508">
                  <a:solidFill>
                    <a:srgbClr val="FFFFFF"/>
                  </a:solidFill>
                  <a:latin typeface="HK Grotesk Bold"/>
                </a:rPr>
                <a:t>01</a:t>
              </a:r>
            </a:p>
          </p:txBody>
        </p:sp>
      </p:grpSp>
      <p:sp>
        <p:nvSpPr>
          <p:cNvPr id="43" name="TextBox 43"/>
          <p:cNvSpPr txBox="1"/>
          <p:nvPr/>
        </p:nvSpPr>
        <p:spPr>
          <a:xfrm>
            <a:off x="10742381" y="1778260"/>
            <a:ext cx="5469538" cy="711460"/>
          </a:xfrm>
          <a:prstGeom prst="rect">
            <a:avLst/>
          </a:prstGeom>
        </p:spPr>
        <p:txBody>
          <a:bodyPr lIns="0" tIns="0" rIns="0" bIns="0" rtlCol="0" anchor="t">
            <a:spAutoFit/>
          </a:bodyPr>
          <a:lstStyle/>
          <a:p>
            <a:pPr>
              <a:lnSpc>
                <a:spcPts val="5517"/>
              </a:lnSpc>
            </a:pPr>
            <a:r>
              <a:rPr lang="en-US" sz="4797">
                <a:solidFill>
                  <a:srgbClr val="FFFFFF"/>
                </a:solidFill>
                <a:latin typeface="HK Grotesk Bold"/>
              </a:rPr>
              <a:t>DISADVANTAGES</a:t>
            </a:r>
          </a:p>
        </p:txBody>
      </p:sp>
      <p:sp>
        <p:nvSpPr>
          <p:cNvPr id="44" name="TextBox 44"/>
          <p:cNvSpPr txBox="1"/>
          <p:nvPr/>
        </p:nvSpPr>
        <p:spPr>
          <a:xfrm>
            <a:off x="1758560" y="1778260"/>
            <a:ext cx="5469538" cy="711460"/>
          </a:xfrm>
          <a:prstGeom prst="rect">
            <a:avLst/>
          </a:prstGeom>
        </p:spPr>
        <p:txBody>
          <a:bodyPr lIns="0" tIns="0" rIns="0" bIns="0" rtlCol="0" anchor="t">
            <a:spAutoFit/>
          </a:bodyPr>
          <a:lstStyle/>
          <a:p>
            <a:pPr>
              <a:lnSpc>
                <a:spcPts val="5517"/>
              </a:lnSpc>
            </a:pPr>
            <a:r>
              <a:rPr lang="en-US" sz="4797">
                <a:solidFill>
                  <a:srgbClr val="FFFFFF"/>
                </a:solidFill>
                <a:latin typeface="HK Grotesk Bold"/>
              </a:rPr>
              <a:t>ADVANTAGES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0359" r="18355" b="33715"/>
          <a:stretch>
            <a:fillRect/>
          </a:stretch>
        </p:blipFill>
        <p:spPr>
          <a:xfrm>
            <a:off x="-4864" y="0"/>
            <a:ext cx="18288000" cy="10287000"/>
          </a:xfrm>
          <a:prstGeom prst="rect">
            <a:avLst/>
          </a:prstGeom>
        </p:spPr>
      </p:pic>
      <p:grpSp>
        <p:nvGrpSpPr>
          <p:cNvPr id="3" name="Group 3"/>
          <p:cNvGrpSpPr/>
          <p:nvPr/>
        </p:nvGrpSpPr>
        <p:grpSpPr>
          <a:xfrm>
            <a:off x="1313867" y="1261233"/>
            <a:ext cx="15660266" cy="8267782"/>
            <a:chOff x="0" y="0"/>
            <a:chExt cx="4865467" cy="2568706"/>
          </a:xfrm>
        </p:grpSpPr>
        <p:sp>
          <p:nvSpPr>
            <p:cNvPr id="4" name="Freeform 4"/>
            <p:cNvSpPr/>
            <p:nvPr/>
          </p:nvSpPr>
          <p:spPr>
            <a:xfrm>
              <a:off x="0" y="0"/>
              <a:ext cx="4865467" cy="2568706"/>
            </a:xfrm>
            <a:custGeom>
              <a:avLst/>
              <a:gdLst/>
              <a:ahLst/>
              <a:cxnLst/>
              <a:rect l="l" t="t" r="r" b="b"/>
              <a:pathLst>
                <a:path w="4865467" h="2568706">
                  <a:moveTo>
                    <a:pt x="4741007" y="2568706"/>
                  </a:moveTo>
                  <a:lnTo>
                    <a:pt x="124460" y="2568706"/>
                  </a:lnTo>
                  <a:cubicBezTo>
                    <a:pt x="55880" y="2568706"/>
                    <a:pt x="0" y="2512826"/>
                    <a:pt x="0" y="2444246"/>
                  </a:cubicBezTo>
                  <a:lnTo>
                    <a:pt x="0" y="124460"/>
                  </a:lnTo>
                  <a:cubicBezTo>
                    <a:pt x="0" y="55880"/>
                    <a:pt x="55880" y="0"/>
                    <a:pt x="124460" y="0"/>
                  </a:cubicBezTo>
                  <a:lnTo>
                    <a:pt x="4741007" y="0"/>
                  </a:lnTo>
                  <a:cubicBezTo>
                    <a:pt x="4809587" y="0"/>
                    <a:pt x="4865467" y="55880"/>
                    <a:pt x="4865467" y="124460"/>
                  </a:cubicBezTo>
                  <a:lnTo>
                    <a:pt x="4865467" y="2444246"/>
                  </a:lnTo>
                  <a:cubicBezTo>
                    <a:pt x="4865467" y="2512826"/>
                    <a:pt x="4809587" y="2568706"/>
                    <a:pt x="4741007" y="2568706"/>
                  </a:cubicBezTo>
                  <a:close/>
                </a:path>
              </a:pathLst>
            </a:custGeom>
            <a:solidFill>
              <a:srgbClr val="0F0E1A"/>
            </a:solidFill>
          </p:spPr>
        </p:sp>
      </p:grpSp>
      <p:grpSp>
        <p:nvGrpSpPr>
          <p:cNvPr id="5" name="Group 5"/>
          <p:cNvGrpSpPr/>
          <p:nvPr/>
        </p:nvGrpSpPr>
        <p:grpSpPr>
          <a:xfrm>
            <a:off x="5385225" y="7353479"/>
            <a:ext cx="1418727" cy="1475098"/>
            <a:chOff x="0" y="0"/>
            <a:chExt cx="660400" cy="686640"/>
          </a:xfrm>
        </p:grpSpPr>
        <p:sp>
          <p:nvSpPr>
            <p:cNvPr id="6" name="Freeform 6"/>
            <p:cNvSpPr/>
            <p:nvPr/>
          </p:nvSpPr>
          <p:spPr>
            <a:xfrm>
              <a:off x="0" y="0"/>
              <a:ext cx="660400" cy="686640"/>
            </a:xfrm>
            <a:custGeom>
              <a:avLst/>
              <a:gdLst/>
              <a:ahLst/>
              <a:cxnLst/>
              <a:rect l="l" t="t" r="r" b="b"/>
              <a:pathLst>
                <a:path w="660400" h="686640">
                  <a:moveTo>
                    <a:pt x="535940" y="686640"/>
                  </a:moveTo>
                  <a:lnTo>
                    <a:pt x="124460" y="686640"/>
                  </a:lnTo>
                  <a:cubicBezTo>
                    <a:pt x="55880" y="686640"/>
                    <a:pt x="0" y="630760"/>
                    <a:pt x="0" y="562180"/>
                  </a:cubicBezTo>
                  <a:lnTo>
                    <a:pt x="0" y="124460"/>
                  </a:lnTo>
                  <a:cubicBezTo>
                    <a:pt x="0" y="55880"/>
                    <a:pt x="55880" y="0"/>
                    <a:pt x="124460" y="0"/>
                  </a:cubicBezTo>
                  <a:lnTo>
                    <a:pt x="535940" y="0"/>
                  </a:lnTo>
                  <a:cubicBezTo>
                    <a:pt x="604520" y="0"/>
                    <a:pt x="660400" y="55880"/>
                    <a:pt x="660400" y="124460"/>
                  </a:cubicBezTo>
                  <a:lnTo>
                    <a:pt x="660400" y="562180"/>
                  </a:lnTo>
                  <a:cubicBezTo>
                    <a:pt x="660400" y="630760"/>
                    <a:pt x="604520" y="686640"/>
                    <a:pt x="535940" y="686640"/>
                  </a:cubicBezTo>
                  <a:close/>
                </a:path>
              </a:pathLst>
            </a:custGeom>
            <a:solidFill>
              <a:srgbClr val="6A62C8"/>
            </a:solidFill>
          </p:spPr>
        </p:sp>
      </p:grpSp>
      <p:grpSp>
        <p:nvGrpSpPr>
          <p:cNvPr id="7" name="Group 7"/>
          <p:cNvGrpSpPr/>
          <p:nvPr/>
        </p:nvGrpSpPr>
        <p:grpSpPr>
          <a:xfrm>
            <a:off x="9325764" y="7353479"/>
            <a:ext cx="1418727" cy="1475098"/>
            <a:chOff x="0" y="0"/>
            <a:chExt cx="660400" cy="686640"/>
          </a:xfrm>
        </p:grpSpPr>
        <p:sp>
          <p:nvSpPr>
            <p:cNvPr id="8" name="Freeform 8"/>
            <p:cNvSpPr/>
            <p:nvPr/>
          </p:nvSpPr>
          <p:spPr>
            <a:xfrm>
              <a:off x="0" y="0"/>
              <a:ext cx="660400" cy="686640"/>
            </a:xfrm>
            <a:custGeom>
              <a:avLst/>
              <a:gdLst/>
              <a:ahLst/>
              <a:cxnLst/>
              <a:rect l="l" t="t" r="r" b="b"/>
              <a:pathLst>
                <a:path w="660400" h="686640">
                  <a:moveTo>
                    <a:pt x="535940" y="686640"/>
                  </a:moveTo>
                  <a:lnTo>
                    <a:pt x="124460" y="686640"/>
                  </a:lnTo>
                  <a:cubicBezTo>
                    <a:pt x="55880" y="686640"/>
                    <a:pt x="0" y="630760"/>
                    <a:pt x="0" y="562180"/>
                  </a:cubicBezTo>
                  <a:lnTo>
                    <a:pt x="0" y="124460"/>
                  </a:lnTo>
                  <a:cubicBezTo>
                    <a:pt x="0" y="55880"/>
                    <a:pt x="55880" y="0"/>
                    <a:pt x="124460" y="0"/>
                  </a:cubicBezTo>
                  <a:lnTo>
                    <a:pt x="535940" y="0"/>
                  </a:lnTo>
                  <a:cubicBezTo>
                    <a:pt x="604520" y="0"/>
                    <a:pt x="660400" y="55880"/>
                    <a:pt x="660400" y="124460"/>
                  </a:cubicBezTo>
                  <a:lnTo>
                    <a:pt x="660400" y="562180"/>
                  </a:lnTo>
                  <a:cubicBezTo>
                    <a:pt x="660400" y="630760"/>
                    <a:pt x="604520" y="686640"/>
                    <a:pt x="535940" y="686640"/>
                  </a:cubicBezTo>
                  <a:close/>
                </a:path>
              </a:pathLst>
            </a:custGeom>
            <a:solidFill>
              <a:srgbClr val="6A62C8"/>
            </a:solidFill>
          </p:spPr>
        </p:sp>
      </p:grpSp>
      <p:grpSp>
        <p:nvGrpSpPr>
          <p:cNvPr id="9" name="Group 9"/>
          <p:cNvGrpSpPr/>
          <p:nvPr/>
        </p:nvGrpSpPr>
        <p:grpSpPr>
          <a:xfrm>
            <a:off x="7343628" y="7353479"/>
            <a:ext cx="1418727" cy="1475098"/>
            <a:chOff x="0" y="0"/>
            <a:chExt cx="660400" cy="686640"/>
          </a:xfrm>
        </p:grpSpPr>
        <p:sp>
          <p:nvSpPr>
            <p:cNvPr id="10" name="Freeform 10"/>
            <p:cNvSpPr/>
            <p:nvPr/>
          </p:nvSpPr>
          <p:spPr>
            <a:xfrm>
              <a:off x="0" y="0"/>
              <a:ext cx="660400" cy="686640"/>
            </a:xfrm>
            <a:custGeom>
              <a:avLst/>
              <a:gdLst/>
              <a:ahLst/>
              <a:cxnLst/>
              <a:rect l="l" t="t" r="r" b="b"/>
              <a:pathLst>
                <a:path w="660400" h="686640">
                  <a:moveTo>
                    <a:pt x="535940" y="686640"/>
                  </a:moveTo>
                  <a:lnTo>
                    <a:pt x="124460" y="686640"/>
                  </a:lnTo>
                  <a:cubicBezTo>
                    <a:pt x="55880" y="686640"/>
                    <a:pt x="0" y="630760"/>
                    <a:pt x="0" y="562180"/>
                  </a:cubicBezTo>
                  <a:lnTo>
                    <a:pt x="0" y="124460"/>
                  </a:lnTo>
                  <a:cubicBezTo>
                    <a:pt x="0" y="55880"/>
                    <a:pt x="55880" y="0"/>
                    <a:pt x="124460" y="0"/>
                  </a:cubicBezTo>
                  <a:lnTo>
                    <a:pt x="535940" y="0"/>
                  </a:lnTo>
                  <a:cubicBezTo>
                    <a:pt x="604520" y="0"/>
                    <a:pt x="660400" y="55880"/>
                    <a:pt x="660400" y="124460"/>
                  </a:cubicBezTo>
                  <a:lnTo>
                    <a:pt x="660400" y="562180"/>
                  </a:lnTo>
                  <a:cubicBezTo>
                    <a:pt x="660400" y="630760"/>
                    <a:pt x="604520" y="686640"/>
                    <a:pt x="535940" y="686640"/>
                  </a:cubicBezTo>
                  <a:close/>
                </a:path>
              </a:pathLst>
            </a:custGeom>
            <a:solidFill>
              <a:srgbClr val="6A62C8"/>
            </a:solidFill>
          </p:spPr>
        </p:sp>
      </p:grpSp>
      <p:grpSp>
        <p:nvGrpSpPr>
          <p:cNvPr id="11" name="Group 11"/>
          <p:cNvGrpSpPr/>
          <p:nvPr/>
        </p:nvGrpSpPr>
        <p:grpSpPr>
          <a:xfrm>
            <a:off x="11307900" y="7353479"/>
            <a:ext cx="1418727" cy="1475098"/>
            <a:chOff x="0" y="0"/>
            <a:chExt cx="660400" cy="686640"/>
          </a:xfrm>
        </p:grpSpPr>
        <p:sp>
          <p:nvSpPr>
            <p:cNvPr id="12" name="Freeform 12"/>
            <p:cNvSpPr/>
            <p:nvPr/>
          </p:nvSpPr>
          <p:spPr>
            <a:xfrm>
              <a:off x="0" y="0"/>
              <a:ext cx="660400" cy="686640"/>
            </a:xfrm>
            <a:custGeom>
              <a:avLst/>
              <a:gdLst/>
              <a:ahLst/>
              <a:cxnLst/>
              <a:rect l="l" t="t" r="r" b="b"/>
              <a:pathLst>
                <a:path w="660400" h="686640">
                  <a:moveTo>
                    <a:pt x="535940" y="686640"/>
                  </a:moveTo>
                  <a:lnTo>
                    <a:pt x="124460" y="686640"/>
                  </a:lnTo>
                  <a:cubicBezTo>
                    <a:pt x="55880" y="686640"/>
                    <a:pt x="0" y="630760"/>
                    <a:pt x="0" y="562180"/>
                  </a:cubicBezTo>
                  <a:lnTo>
                    <a:pt x="0" y="124460"/>
                  </a:lnTo>
                  <a:cubicBezTo>
                    <a:pt x="0" y="55880"/>
                    <a:pt x="55880" y="0"/>
                    <a:pt x="124460" y="0"/>
                  </a:cubicBezTo>
                  <a:lnTo>
                    <a:pt x="535940" y="0"/>
                  </a:lnTo>
                  <a:cubicBezTo>
                    <a:pt x="604520" y="0"/>
                    <a:pt x="660400" y="55880"/>
                    <a:pt x="660400" y="124460"/>
                  </a:cubicBezTo>
                  <a:lnTo>
                    <a:pt x="660400" y="562180"/>
                  </a:lnTo>
                  <a:cubicBezTo>
                    <a:pt x="660400" y="630760"/>
                    <a:pt x="604520" y="686640"/>
                    <a:pt x="535940" y="686640"/>
                  </a:cubicBezTo>
                  <a:close/>
                </a:path>
              </a:pathLst>
            </a:custGeom>
            <a:solidFill>
              <a:srgbClr val="6A62C8"/>
            </a:solidFill>
          </p:spPr>
        </p:sp>
      </p:gr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703453" y="7708496"/>
            <a:ext cx="699078" cy="765065"/>
          </a:xfrm>
          <a:prstGeom prst="rect">
            <a:avLst/>
          </a:prstGeom>
        </p:spPr>
      </p:pic>
      <p:pic>
        <p:nvPicPr>
          <p:cNvPr id="14" name="Picture 1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5736921" y="7708496"/>
            <a:ext cx="715336" cy="765065"/>
          </a:xfrm>
          <a:prstGeom prst="rect">
            <a:avLst/>
          </a:prstGeom>
        </p:spPr>
      </p:pic>
      <p:sp>
        <p:nvSpPr>
          <p:cNvPr id="15" name="TextBox 15"/>
          <p:cNvSpPr txBox="1"/>
          <p:nvPr/>
        </p:nvSpPr>
        <p:spPr>
          <a:xfrm>
            <a:off x="7439550" y="1798120"/>
            <a:ext cx="5943071" cy="585447"/>
          </a:xfrm>
          <a:prstGeom prst="rect">
            <a:avLst/>
          </a:prstGeom>
        </p:spPr>
        <p:txBody>
          <a:bodyPr lIns="0" tIns="0" rIns="0" bIns="0" rtlCol="0" anchor="t">
            <a:spAutoFit/>
          </a:bodyPr>
          <a:lstStyle/>
          <a:p>
            <a:pPr>
              <a:lnSpc>
                <a:spcPts val="4300"/>
              </a:lnSpc>
            </a:pPr>
            <a:r>
              <a:rPr lang="en-US" sz="4300">
                <a:solidFill>
                  <a:srgbClr val="FFFFFF"/>
                </a:solidFill>
                <a:latin typeface="HK Grotesk Bold"/>
              </a:rPr>
              <a:t>Conclusion</a:t>
            </a:r>
          </a:p>
        </p:txBody>
      </p:sp>
      <p:sp>
        <p:nvSpPr>
          <p:cNvPr id="16" name="TextBox 16"/>
          <p:cNvSpPr txBox="1"/>
          <p:nvPr/>
        </p:nvSpPr>
        <p:spPr>
          <a:xfrm>
            <a:off x="3243771" y="2912551"/>
            <a:ext cx="11800457" cy="4443520"/>
          </a:xfrm>
          <a:prstGeom prst="rect">
            <a:avLst/>
          </a:prstGeom>
        </p:spPr>
        <p:txBody>
          <a:bodyPr lIns="0" tIns="0" rIns="0" bIns="0" rtlCol="0" anchor="t">
            <a:spAutoFit/>
          </a:bodyPr>
          <a:lstStyle/>
          <a:p>
            <a:pPr algn="just">
              <a:lnSpc>
                <a:spcPts val="3919"/>
              </a:lnSpc>
            </a:pPr>
            <a:r>
              <a:rPr lang="en-US" sz="2799">
                <a:solidFill>
                  <a:srgbClr val="FFFFFF"/>
                </a:solidFill>
                <a:latin typeface="HK Grotesk Bold"/>
              </a:rPr>
              <a:t>In conclusion we can say that, LBMPSO improves the Reliability of cloud computing and good distribution of tasks onto resources compared to other algorithms. We found that round trip time load balancing mutation PSO can achieve the best compared to other algorithms. In addition, proposed algorithm take in account the load balancing when distributing tasks to available resources, tasks assign as earlier as possible, finished as earlier as possible and reschedule failure tasks. It can be used for any number of tasks and resources.</a:t>
            </a:r>
          </a:p>
          <a:p>
            <a:pPr algn="just">
              <a:lnSpc>
                <a:spcPts val="3919"/>
              </a:lnSpc>
            </a:pPr>
            <a:endParaRPr lang="en-US" sz="2799">
              <a:solidFill>
                <a:srgbClr val="FFFFFF"/>
              </a:solidFill>
              <a:latin typeface="HK Grotesk Bold"/>
            </a:endParaRPr>
          </a:p>
        </p:txBody>
      </p:sp>
      <p:sp>
        <p:nvSpPr>
          <p:cNvPr id="17" name="AutoShape 17"/>
          <p:cNvSpPr/>
          <p:nvPr/>
        </p:nvSpPr>
        <p:spPr>
          <a:xfrm rot="-10800000">
            <a:off x="5736921" y="2497868"/>
            <a:ext cx="5922675" cy="0"/>
          </a:xfrm>
          <a:prstGeom prst="line">
            <a:avLst/>
          </a:prstGeom>
          <a:ln w="19050" cap="flat">
            <a:solidFill>
              <a:srgbClr val="7A7A8A"/>
            </a:solidFill>
            <a:prstDash val="solid"/>
            <a:headEnd type="none" w="sm" len="sm"/>
            <a:tailEnd type="none" w="sm" len="sm"/>
          </a:ln>
        </p:spPr>
      </p:sp>
      <p:pic>
        <p:nvPicPr>
          <p:cNvPr id="18" name="Picture 18"/>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9646021" y="7708496"/>
            <a:ext cx="765065" cy="765065"/>
          </a:xfrm>
          <a:prstGeom prst="rect">
            <a:avLst/>
          </a:prstGeom>
        </p:spPr>
      </p:pic>
      <p:pic>
        <p:nvPicPr>
          <p:cNvPr id="19" name="Picture 19"/>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1599765" y="7708496"/>
            <a:ext cx="834996" cy="765065"/>
          </a:xfrm>
          <a:prstGeom prst="rect">
            <a:avLst/>
          </a:prstGeom>
        </p:spPr>
      </p:pic>
      <p:pic>
        <p:nvPicPr>
          <p:cNvPr id="20" name="Picture 20"/>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4109154" y="612729"/>
            <a:ext cx="404414" cy="406446"/>
          </a:xfrm>
          <a:prstGeom prst="rect">
            <a:avLst/>
          </a:prstGeom>
        </p:spPr>
      </p:pic>
      <p:sp>
        <p:nvSpPr>
          <p:cNvPr id="21" name="TextBox 21"/>
          <p:cNvSpPr txBox="1"/>
          <p:nvPr/>
        </p:nvSpPr>
        <p:spPr>
          <a:xfrm>
            <a:off x="14731800" y="609600"/>
            <a:ext cx="2527500" cy="419100"/>
          </a:xfrm>
          <a:prstGeom prst="rect">
            <a:avLst/>
          </a:prstGeom>
        </p:spPr>
        <p:txBody>
          <a:bodyPr lIns="0" tIns="0" rIns="0" bIns="0" rtlCol="0" anchor="t">
            <a:spAutoFit/>
          </a:bodyPr>
          <a:lstStyle/>
          <a:p>
            <a:pPr algn="just">
              <a:lnSpc>
                <a:spcPts val="3375"/>
              </a:lnSpc>
            </a:pPr>
            <a:r>
              <a:rPr lang="en-US" sz="2500">
                <a:solidFill>
                  <a:srgbClr val="FFFFFF"/>
                </a:solidFill>
                <a:latin typeface="Sukar Black"/>
              </a:rPr>
              <a:t>Pranjal Kumar</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anim calcmode="lin" valueType="num">
                                      <p:cBhvr>
                                        <p:cTn id="53" dur="1000" fill="hold"/>
                                        <p:tgtEl>
                                          <p:spTgt spid="18"/>
                                        </p:tgtEl>
                                        <p:attrNameLst>
                                          <p:attrName>ppt_x</p:attrName>
                                        </p:attrNameLst>
                                      </p:cBhvr>
                                      <p:tavLst>
                                        <p:tav tm="0">
                                          <p:val>
                                            <p:strVal val="#ppt_x"/>
                                          </p:val>
                                        </p:tav>
                                        <p:tav tm="100000">
                                          <p:val>
                                            <p:strVal val="#ppt_x"/>
                                          </p:val>
                                        </p:tav>
                                      </p:tavLst>
                                    </p:anim>
                                    <p:anim calcmode="lin" valueType="num">
                                      <p:cBhvr>
                                        <p:cTn id="54" dur="1000" fill="hold"/>
                                        <p:tgtEl>
                                          <p:spTgt spid="18"/>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1000"/>
                                        <p:tgtEl>
                                          <p:spTgt spid="19"/>
                                        </p:tgtEl>
                                      </p:cBhvr>
                                    </p:animEffect>
                                    <p:anim calcmode="lin" valueType="num">
                                      <p:cBhvr>
                                        <p:cTn id="58" dur="1000" fill="hold"/>
                                        <p:tgtEl>
                                          <p:spTgt spid="19"/>
                                        </p:tgtEl>
                                        <p:attrNameLst>
                                          <p:attrName>ppt_x</p:attrName>
                                        </p:attrNameLst>
                                      </p:cBhvr>
                                      <p:tavLst>
                                        <p:tav tm="0">
                                          <p:val>
                                            <p:strVal val="#ppt_x"/>
                                          </p:val>
                                        </p:tav>
                                        <p:tav tm="100000">
                                          <p:val>
                                            <p:strVal val="#ppt_x"/>
                                          </p:val>
                                        </p:tav>
                                      </p:tavLst>
                                    </p:anim>
                                    <p:anim calcmode="lin" valueType="num">
                                      <p:cBhvr>
                                        <p:cTn id="5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420" t="54639" r="17766" b="466"/>
          <a:stretch>
            <a:fillRect/>
          </a:stretch>
        </p:blipFill>
        <p:spPr>
          <a:xfrm>
            <a:off x="0" y="0"/>
            <a:ext cx="18288000" cy="10287000"/>
          </a:xfrm>
          <a:prstGeom prst="rect">
            <a:avLst/>
          </a:prstGeom>
        </p:spPr>
      </p:pic>
      <p:grpSp>
        <p:nvGrpSpPr>
          <p:cNvPr id="3" name="Group 3"/>
          <p:cNvGrpSpPr/>
          <p:nvPr/>
        </p:nvGrpSpPr>
        <p:grpSpPr>
          <a:xfrm>
            <a:off x="10869181" y="0"/>
            <a:ext cx="6390119" cy="10287000"/>
            <a:chOff x="0" y="0"/>
            <a:chExt cx="2161596" cy="3479800"/>
          </a:xfrm>
        </p:grpSpPr>
        <p:sp>
          <p:nvSpPr>
            <p:cNvPr id="4" name="Freeform 4"/>
            <p:cNvSpPr/>
            <p:nvPr/>
          </p:nvSpPr>
          <p:spPr>
            <a:xfrm>
              <a:off x="0" y="0"/>
              <a:ext cx="2161596" cy="3479800"/>
            </a:xfrm>
            <a:custGeom>
              <a:avLst/>
              <a:gdLst/>
              <a:ahLst/>
              <a:cxnLst/>
              <a:rect l="l" t="t" r="r" b="b"/>
              <a:pathLst>
                <a:path w="2161596" h="3479800">
                  <a:moveTo>
                    <a:pt x="0" y="0"/>
                  </a:moveTo>
                  <a:lnTo>
                    <a:pt x="2161596" y="0"/>
                  </a:lnTo>
                  <a:lnTo>
                    <a:pt x="2161596" y="3479800"/>
                  </a:lnTo>
                  <a:lnTo>
                    <a:pt x="0" y="3479800"/>
                  </a:lnTo>
                  <a:close/>
                </a:path>
              </a:pathLst>
            </a:custGeom>
            <a:solidFill>
              <a:srgbClr val="0F0E1A"/>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1251759" y="706074"/>
            <a:ext cx="404414" cy="406446"/>
          </a:xfrm>
          <a:prstGeom prst="rect">
            <a:avLst/>
          </a:prstGeom>
        </p:spPr>
      </p:pic>
      <p:sp>
        <p:nvSpPr>
          <p:cNvPr id="6" name="AutoShape 6"/>
          <p:cNvSpPr/>
          <p:nvPr/>
        </p:nvSpPr>
        <p:spPr>
          <a:xfrm>
            <a:off x="14086298" y="7962499"/>
            <a:ext cx="2821692" cy="0"/>
          </a:xfrm>
          <a:prstGeom prst="line">
            <a:avLst/>
          </a:prstGeom>
          <a:ln w="9525" cap="flat">
            <a:solidFill>
              <a:srgbClr val="FFFFFF"/>
            </a:solidFill>
            <a:prstDash val="solid"/>
            <a:headEnd type="none" w="sm" len="sm"/>
            <a:tailEnd type="none" w="sm" len="sm"/>
          </a:ln>
        </p:spPr>
      </p:sp>
      <p:sp>
        <p:nvSpPr>
          <p:cNvPr id="7" name="TextBox 7"/>
          <p:cNvSpPr txBox="1"/>
          <p:nvPr/>
        </p:nvSpPr>
        <p:spPr>
          <a:xfrm>
            <a:off x="1234036" y="1233147"/>
            <a:ext cx="4991983" cy="1927550"/>
          </a:xfrm>
          <a:prstGeom prst="rect">
            <a:avLst/>
          </a:prstGeom>
        </p:spPr>
        <p:txBody>
          <a:bodyPr lIns="0" tIns="0" rIns="0" bIns="0" rtlCol="0" anchor="t">
            <a:spAutoFit/>
          </a:bodyPr>
          <a:lstStyle/>
          <a:p>
            <a:pPr>
              <a:lnSpc>
                <a:spcPts val="5132"/>
              </a:lnSpc>
            </a:pPr>
            <a:r>
              <a:rPr lang="en-US" sz="3801">
                <a:solidFill>
                  <a:srgbClr val="E6E7ED"/>
                </a:solidFill>
                <a:latin typeface="Sukar Black"/>
              </a:rPr>
              <a:t>Load Balancing Mutation &amp; Particle Swarm Optimisation</a:t>
            </a:r>
          </a:p>
        </p:txBody>
      </p:sp>
      <p:sp>
        <p:nvSpPr>
          <p:cNvPr id="8" name="TextBox 8"/>
          <p:cNvSpPr txBox="1"/>
          <p:nvPr/>
        </p:nvSpPr>
        <p:spPr>
          <a:xfrm>
            <a:off x="11892199" y="693420"/>
            <a:ext cx="4826348" cy="419100"/>
          </a:xfrm>
          <a:prstGeom prst="rect">
            <a:avLst/>
          </a:prstGeom>
        </p:spPr>
        <p:txBody>
          <a:bodyPr lIns="0" tIns="0" rIns="0" bIns="0" rtlCol="0" anchor="t">
            <a:spAutoFit/>
          </a:bodyPr>
          <a:lstStyle/>
          <a:p>
            <a:pPr algn="just">
              <a:lnSpc>
                <a:spcPts val="3375"/>
              </a:lnSpc>
            </a:pPr>
            <a:r>
              <a:rPr lang="en-US" sz="2500" dirty="0">
                <a:solidFill>
                  <a:srgbClr val="FFFFFF"/>
                </a:solidFill>
                <a:latin typeface="HK Grotesk Bold"/>
              </a:rPr>
              <a:t>Pranjal Kumar  |  CGU Odisha</a:t>
            </a:r>
          </a:p>
        </p:txBody>
      </p:sp>
      <p:sp>
        <p:nvSpPr>
          <p:cNvPr id="9" name="TextBox 9"/>
          <p:cNvSpPr txBox="1"/>
          <p:nvPr/>
        </p:nvSpPr>
        <p:spPr>
          <a:xfrm>
            <a:off x="1028700" y="7259278"/>
            <a:ext cx="7909964" cy="1637106"/>
          </a:xfrm>
          <a:prstGeom prst="rect">
            <a:avLst/>
          </a:prstGeom>
        </p:spPr>
        <p:txBody>
          <a:bodyPr lIns="0" tIns="0" rIns="0" bIns="0" rtlCol="0" anchor="t">
            <a:spAutoFit/>
          </a:bodyPr>
          <a:lstStyle/>
          <a:p>
            <a:pPr>
              <a:lnSpc>
                <a:spcPts val="6490"/>
              </a:lnSpc>
            </a:pPr>
            <a:r>
              <a:rPr lang="en-US" sz="5276">
                <a:solidFill>
                  <a:srgbClr val="FFFFFF"/>
                </a:solidFill>
                <a:latin typeface="HK Grotesk Bold"/>
              </a:rPr>
              <a:t>Thank You</a:t>
            </a:r>
          </a:p>
          <a:p>
            <a:pPr>
              <a:lnSpc>
                <a:spcPts val="6490"/>
              </a:lnSpc>
            </a:pPr>
            <a:r>
              <a:rPr lang="en-US" sz="5276">
                <a:solidFill>
                  <a:srgbClr val="FFFFFF"/>
                </a:solidFill>
                <a:latin typeface="HK Grotesk Bold"/>
              </a:rPr>
              <a:t>for your attention</a:t>
            </a:r>
          </a:p>
        </p:txBody>
      </p:sp>
      <p:sp>
        <p:nvSpPr>
          <p:cNvPr id="10" name="TextBox 10"/>
          <p:cNvSpPr txBox="1"/>
          <p:nvPr/>
        </p:nvSpPr>
        <p:spPr>
          <a:xfrm>
            <a:off x="13502574" y="7297378"/>
            <a:ext cx="3374147" cy="587305"/>
          </a:xfrm>
          <a:prstGeom prst="rect">
            <a:avLst/>
          </a:prstGeom>
        </p:spPr>
        <p:txBody>
          <a:bodyPr lIns="0" tIns="0" rIns="0" bIns="0" rtlCol="0" anchor="t">
            <a:spAutoFit/>
          </a:bodyPr>
          <a:lstStyle/>
          <a:p>
            <a:pPr algn="r">
              <a:lnSpc>
                <a:spcPts val="4599"/>
              </a:lnSpc>
            </a:pPr>
            <a:r>
              <a:rPr lang="en-US" sz="3999">
                <a:solidFill>
                  <a:srgbClr val="FFFFFF"/>
                </a:solidFill>
                <a:latin typeface="Sukar Black"/>
              </a:rPr>
              <a:t>Presented by:</a:t>
            </a:r>
          </a:p>
        </p:txBody>
      </p:sp>
      <p:sp>
        <p:nvSpPr>
          <p:cNvPr id="11" name="TextBox 11"/>
          <p:cNvSpPr txBox="1"/>
          <p:nvPr/>
        </p:nvSpPr>
        <p:spPr>
          <a:xfrm>
            <a:off x="12411757" y="8047517"/>
            <a:ext cx="4428299" cy="1884045"/>
          </a:xfrm>
          <a:prstGeom prst="rect">
            <a:avLst/>
          </a:prstGeom>
        </p:spPr>
        <p:txBody>
          <a:bodyPr lIns="0" tIns="0" rIns="0" bIns="0" rtlCol="0" anchor="t">
            <a:spAutoFit/>
          </a:bodyPr>
          <a:lstStyle/>
          <a:p>
            <a:pPr algn="r">
              <a:lnSpc>
                <a:spcPts val="3779"/>
              </a:lnSpc>
            </a:pPr>
            <a:r>
              <a:rPr lang="en-US" sz="2700">
                <a:solidFill>
                  <a:srgbClr val="FFFFFF"/>
                </a:solidFill>
                <a:latin typeface="HK Grotesk Bold"/>
              </a:rPr>
              <a:t>Pranjal Kumar</a:t>
            </a:r>
          </a:p>
          <a:p>
            <a:pPr algn="r">
              <a:lnSpc>
                <a:spcPts val="3779"/>
              </a:lnSpc>
            </a:pPr>
            <a:r>
              <a:rPr lang="en-US" sz="2700">
                <a:solidFill>
                  <a:srgbClr val="FFFFFF"/>
                </a:solidFill>
                <a:latin typeface="HK Grotesk Bold"/>
              </a:rPr>
              <a:t>20010130</a:t>
            </a:r>
          </a:p>
          <a:p>
            <a:pPr algn="r">
              <a:lnSpc>
                <a:spcPts val="3779"/>
              </a:lnSpc>
            </a:pPr>
            <a:r>
              <a:rPr lang="en-US" sz="2700">
                <a:solidFill>
                  <a:srgbClr val="FFFFFF"/>
                </a:solidFill>
                <a:latin typeface="HK Grotesk Bold"/>
              </a:rPr>
              <a:t>CSE20137</a:t>
            </a:r>
          </a:p>
          <a:p>
            <a:pPr algn="r">
              <a:lnSpc>
                <a:spcPts val="3779"/>
              </a:lnSpc>
            </a:pPr>
            <a:r>
              <a:rPr lang="en-US" sz="2700">
                <a:solidFill>
                  <a:srgbClr val="FFFFFF"/>
                </a:solidFill>
                <a:latin typeface="HK Grotesk Bold"/>
              </a:rPr>
              <a:t>Group: 13</a:t>
            </a:r>
          </a:p>
        </p:txBody>
      </p:sp>
      <p:grpSp>
        <p:nvGrpSpPr>
          <p:cNvPr id="12" name="Group 12"/>
          <p:cNvGrpSpPr/>
          <p:nvPr/>
        </p:nvGrpSpPr>
        <p:grpSpPr>
          <a:xfrm>
            <a:off x="1234036" y="9136276"/>
            <a:ext cx="458305" cy="117023"/>
            <a:chOff x="0" y="0"/>
            <a:chExt cx="611074" cy="156031"/>
          </a:xfrm>
        </p:grpSpPr>
        <p:grpSp>
          <p:nvGrpSpPr>
            <p:cNvPr id="13" name="Group 13"/>
            <p:cNvGrpSpPr/>
            <p:nvPr/>
          </p:nvGrpSpPr>
          <p:grpSpPr>
            <a:xfrm>
              <a:off x="455043" y="0"/>
              <a:ext cx="156031" cy="156031"/>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5" name="Group 15"/>
            <p:cNvGrpSpPr/>
            <p:nvPr/>
          </p:nvGrpSpPr>
          <p:grpSpPr>
            <a:xfrm>
              <a:off x="227521" y="0"/>
              <a:ext cx="156031" cy="156031"/>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7" name="Group 17"/>
            <p:cNvGrpSpPr/>
            <p:nvPr/>
          </p:nvGrpSpPr>
          <p:grpSpPr>
            <a:xfrm>
              <a:off x="0" y="0"/>
              <a:ext cx="156031" cy="156031"/>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sp>
        <p:nvSpPr>
          <p:cNvPr id="19" name="TextBox 19"/>
          <p:cNvSpPr txBox="1"/>
          <p:nvPr/>
        </p:nvSpPr>
        <p:spPr>
          <a:xfrm>
            <a:off x="11251759" y="1436370"/>
            <a:ext cx="5624962" cy="4561877"/>
          </a:xfrm>
          <a:prstGeom prst="rect">
            <a:avLst/>
          </a:prstGeom>
        </p:spPr>
        <p:txBody>
          <a:bodyPr lIns="0" tIns="0" rIns="0" bIns="0" rtlCol="0" anchor="t">
            <a:spAutoFit/>
          </a:bodyPr>
          <a:lstStyle/>
          <a:p>
            <a:pPr algn="just">
              <a:lnSpc>
                <a:spcPts val="3656"/>
              </a:lnSpc>
            </a:pPr>
            <a:r>
              <a:rPr lang="en-US" sz="2611">
                <a:solidFill>
                  <a:srgbClr val="FFFFFF"/>
                </a:solidFill>
                <a:latin typeface="HK Grotesk Bold"/>
              </a:rPr>
              <a:t>Journal: Procedia Computer Science 65 (2015) 920 – 929</a:t>
            </a:r>
          </a:p>
          <a:p>
            <a:pPr algn="just">
              <a:lnSpc>
                <a:spcPts val="3656"/>
              </a:lnSpc>
            </a:pPr>
            <a:endParaRPr lang="en-US" sz="2611">
              <a:solidFill>
                <a:srgbClr val="FFFFFF"/>
              </a:solidFill>
              <a:latin typeface="HK Grotesk Bold"/>
            </a:endParaRPr>
          </a:p>
          <a:p>
            <a:pPr algn="just">
              <a:lnSpc>
                <a:spcPts val="3656"/>
              </a:lnSpc>
            </a:pPr>
            <a:r>
              <a:rPr lang="en-US" sz="2611">
                <a:solidFill>
                  <a:srgbClr val="FFFFFF"/>
                </a:solidFill>
                <a:latin typeface="HK Grotesk Bold"/>
              </a:rPr>
              <a:t>Publication: Enhanced Particle Swarm Optimization For Task Scheduling In</a:t>
            </a:r>
          </a:p>
          <a:p>
            <a:pPr>
              <a:lnSpc>
                <a:spcPts val="3656"/>
              </a:lnSpc>
            </a:pPr>
            <a:r>
              <a:rPr lang="en-US" sz="2611">
                <a:solidFill>
                  <a:srgbClr val="FFFFFF"/>
                </a:solidFill>
                <a:latin typeface="HK Grotesk Bold"/>
              </a:rPr>
              <a:t>Cloud Computing Environments</a:t>
            </a:r>
          </a:p>
          <a:p>
            <a:pPr>
              <a:lnSpc>
                <a:spcPts val="3656"/>
              </a:lnSpc>
            </a:pPr>
            <a:endParaRPr lang="en-US" sz="2611">
              <a:solidFill>
                <a:srgbClr val="FFFFFF"/>
              </a:solidFill>
              <a:latin typeface="HK Grotesk Bold"/>
            </a:endParaRPr>
          </a:p>
          <a:p>
            <a:pPr>
              <a:lnSpc>
                <a:spcPts val="3656"/>
              </a:lnSpc>
            </a:pPr>
            <a:r>
              <a:rPr lang="en-US" sz="2611">
                <a:solidFill>
                  <a:srgbClr val="FFFFFF"/>
                </a:solidFill>
                <a:latin typeface="HK Grotesk Bold"/>
              </a:rPr>
              <a:t>Author: Enhanced Particle Swarm Optimization For Task Scheduling In</a:t>
            </a:r>
          </a:p>
          <a:p>
            <a:pPr>
              <a:lnSpc>
                <a:spcPts val="3656"/>
              </a:lnSpc>
            </a:pPr>
            <a:r>
              <a:rPr lang="en-US" sz="2611">
                <a:solidFill>
                  <a:srgbClr val="FFFFFF"/>
                </a:solidFill>
                <a:latin typeface="HK Grotesk Bold"/>
              </a:rPr>
              <a:t>Cloud Computing Environments </a:t>
            </a:r>
          </a:p>
        </p:txBody>
      </p:sp>
      <p:sp>
        <p:nvSpPr>
          <p:cNvPr id="20" name="AutoShape 20"/>
          <p:cNvSpPr/>
          <p:nvPr/>
        </p:nvSpPr>
        <p:spPr>
          <a:xfrm>
            <a:off x="11901724" y="1255395"/>
            <a:ext cx="4126116" cy="0"/>
          </a:xfrm>
          <a:prstGeom prst="line">
            <a:avLst/>
          </a:prstGeom>
          <a:ln w="9525" cap="flat">
            <a:solidFill>
              <a:srgbClr val="FFFFFF"/>
            </a:solidFill>
            <a:prstDash val="solid"/>
            <a:headEnd type="none" w="sm" len="sm"/>
            <a:tailEnd type="none" w="sm" len="sm"/>
          </a:ln>
        </p:spPr>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456</Words>
  <Application>Microsoft Office PowerPoint</Application>
  <PresentationFormat>Custom</PresentationFormat>
  <Paragraphs>57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HK Grotesk Bold</vt:lpstr>
      <vt:lpstr>Calibri</vt:lpstr>
      <vt:lpstr>Sukar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pranjal-particleSwarmOptimisation-caseStudy</dc:title>
  <cp:lastModifiedBy>Pranjal Kumar</cp:lastModifiedBy>
  <cp:revision>3</cp:revision>
  <dcterms:created xsi:type="dcterms:W3CDTF">2006-08-16T00:00:00Z</dcterms:created>
  <dcterms:modified xsi:type="dcterms:W3CDTF">2022-10-29T06:34:18Z</dcterms:modified>
  <dc:identifier>DAFQWiCgUdw</dc:identifier>
</cp:coreProperties>
</file>