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82721"/>
  </p:normalViewPr>
  <p:slideViewPr>
    <p:cSldViewPr snapToGrid="0">
      <p:cViewPr varScale="1">
        <p:scale>
          <a:sx n="105" d="100"/>
          <a:sy n="105" d="100"/>
        </p:scale>
        <p:origin x="976" y="184"/>
      </p:cViewPr>
      <p:guideLst/>
    </p:cSldViewPr>
  </p:slideViewPr>
  <p:notesTextViewPr>
    <p:cViewPr>
      <p:scale>
        <a:sx n="145" d="100"/>
        <a:sy n="1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6F34-4748-BE4D-A9EC-A5AF15395CFC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D4865-6E04-1347-AF01-DE6421C762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27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4865-6E04-1347-AF01-DE6421C762B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52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4865-6E04-1347-AF01-DE6421C762B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33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E7F3-BF0D-D14C-A0B1-19FE27255B52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609-AC5E-CD45-891C-34954D96B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88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E7F3-BF0D-D14C-A0B1-19FE27255B52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609-AC5E-CD45-891C-34954D96B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90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E7F3-BF0D-D14C-A0B1-19FE27255B52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609-AC5E-CD45-891C-34954D96B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16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E7F3-BF0D-D14C-A0B1-19FE27255B52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609-AC5E-CD45-891C-34954D96B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84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E7F3-BF0D-D14C-A0B1-19FE27255B52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609-AC5E-CD45-891C-34954D96B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51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E7F3-BF0D-D14C-A0B1-19FE27255B52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609-AC5E-CD45-891C-34954D96B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63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E7F3-BF0D-D14C-A0B1-19FE27255B52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609-AC5E-CD45-891C-34954D96B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39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E7F3-BF0D-D14C-A0B1-19FE27255B52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609-AC5E-CD45-891C-34954D96B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71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E7F3-BF0D-D14C-A0B1-19FE27255B52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609-AC5E-CD45-891C-34954D96B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14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E7F3-BF0D-D14C-A0B1-19FE27255B52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609-AC5E-CD45-891C-34954D96B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6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E7F3-BF0D-D14C-A0B1-19FE27255B52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E8609-AC5E-CD45-891C-34954D96B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28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0E7F3-BF0D-D14C-A0B1-19FE27255B52}" type="datetimeFigureOut">
              <a:rPr lang="en-CA" smtClean="0"/>
              <a:t>2023-09-17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E8609-AC5E-CD45-891C-34954D96BD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140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l_AaCgudcY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TS-ap9_aXc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nQBpOIHE4eE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mTCmDMi4BY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8DC25-6393-C7D9-4EFD-0E015D97C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0414" y="640080"/>
            <a:ext cx="4758458" cy="3566160"/>
          </a:xfrm>
        </p:spPr>
        <p:txBody>
          <a:bodyPr anchor="b">
            <a:normAutofit/>
          </a:bodyPr>
          <a:lstStyle/>
          <a:p>
            <a:pPr algn="l"/>
            <a:r>
              <a:rPr lang="en-CA" sz="6100">
                <a:latin typeface="Google Sans Display"/>
              </a:rPr>
              <a:t>Asynchronous Programming In Dart</a:t>
            </a:r>
            <a:endParaRPr lang="en-CA" sz="6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03410-7397-C057-9ABD-519FF02AA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0412" y="4636008"/>
            <a:ext cx="4758459" cy="1572768"/>
          </a:xfrm>
        </p:spPr>
        <p:txBody>
          <a:bodyPr>
            <a:normAutofit/>
          </a:bodyPr>
          <a:lstStyle/>
          <a:p>
            <a:pPr algn="l"/>
            <a:r>
              <a:rPr lang="en-CA"/>
              <a:t>Futures, Streams, Isolates, async and await</a:t>
            </a:r>
          </a:p>
        </p:txBody>
      </p:sp>
      <p:pic>
        <p:nvPicPr>
          <p:cNvPr id="1026" name="Picture 2" descr="A group of blue birds&#10;&#10;Description automatically generated">
            <a:extLst>
              <a:ext uri="{FF2B5EF4-FFF2-40B4-BE49-F238E27FC236}">
                <a16:creationId xmlns:a16="http://schemas.microsoft.com/office/drawing/2014/main" id="{759D5F7B-C4C4-505E-6A01-0D04409A3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7" r="34805" b="1"/>
          <a:stretch/>
        </p:blipFill>
        <p:spPr bwMode="auto">
          <a:xfrm>
            <a:off x="20" y="10"/>
            <a:ext cx="6108141" cy="6857990"/>
          </a:xfrm>
          <a:custGeom>
            <a:avLst/>
            <a:gdLst/>
            <a:ahLst/>
            <a:cxnLst/>
            <a:rect l="l" t="t" r="r" b="b"/>
            <a:pathLst>
              <a:path w="6108161" h="6858000">
                <a:moveTo>
                  <a:pt x="0" y="0"/>
                </a:moveTo>
                <a:lnTo>
                  <a:pt x="2058355" y="0"/>
                </a:lnTo>
                <a:lnTo>
                  <a:pt x="3299791" y="0"/>
                </a:lnTo>
                <a:lnTo>
                  <a:pt x="6076880" y="0"/>
                </a:lnTo>
                <a:lnTo>
                  <a:pt x="6078171" y="10931"/>
                </a:lnTo>
                <a:cubicBezTo>
                  <a:pt x="6093300" y="94836"/>
                  <a:pt x="6090630" y="179884"/>
                  <a:pt x="6094698" y="264297"/>
                </a:cubicBezTo>
                <a:cubicBezTo>
                  <a:pt x="6099656" y="367652"/>
                  <a:pt x="6093427" y="471135"/>
                  <a:pt x="6091266" y="574617"/>
                </a:cubicBezTo>
                <a:cubicBezTo>
                  <a:pt x="6089359" y="662717"/>
                  <a:pt x="6080587" y="750690"/>
                  <a:pt x="6083384" y="838916"/>
                </a:cubicBezTo>
                <a:cubicBezTo>
                  <a:pt x="6083384" y="841968"/>
                  <a:pt x="6083384" y="845019"/>
                  <a:pt x="6083384" y="848070"/>
                </a:cubicBezTo>
                <a:cubicBezTo>
                  <a:pt x="6075375" y="945068"/>
                  <a:pt x="6075375" y="1042576"/>
                  <a:pt x="6083384" y="1139574"/>
                </a:cubicBezTo>
                <a:cubicBezTo>
                  <a:pt x="6085964" y="1179950"/>
                  <a:pt x="6085240" y="1220466"/>
                  <a:pt x="6081223" y="1260728"/>
                </a:cubicBezTo>
                <a:cubicBezTo>
                  <a:pt x="6077409" y="1311960"/>
                  <a:pt x="6065204" y="1364083"/>
                  <a:pt x="6073976" y="1414934"/>
                </a:cubicBezTo>
                <a:cubicBezTo>
                  <a:pt x="6079722" y="1456784"/>
                  <a:pt x="6082913" y="1498940"/>
                  <a:pt x="6083511" y="1541172"/>
                </a:cubicBezTo>
                <a:cubicBezTo>
                  <a:pt x="6087833" y="1635755"/>
                  <a:pt x="6083638" y="1730847"/>
                  <a:pt x="6082112" y="1825685"/>
                </a:cubicBezTo>
                <a:cubicBezTo>
                  <a:pt x="6080205" y="1936286"/>
                  <a:pt x="6083002" y="2046634"/>
                  <a:pt x="6074103" y="2157235"/>
                </a:cubicBezTo>
                <a:cubicBezTo>
                  <a:pt x="6069145" y="2246581"/>
                  <a:pt x="6069145" y="2336130"/>
                  <a:pt x="6074103" y="2425476"/>
                </a:cubicBezTo>
                <a:cubicBezTo>
                  <a:pt x="6076519" y="2507473"/>
                  <a:pt x="6088850" y="2588454"/>
                  <a:pt x="6086816" y="2671214"/>
                </a:cubicBezTo>
                <a:cubicBezTo>
                  <a:pt x="6084401" y="2767832"/>
                  <a:pt x="6072959" y="2863940"/>
                  <a:pt x="6076519" y="2960685"/>
                </a:cubicBezTo>
                <a:cubicBezTo>
                  <a:pt x="6078171" y="3006832"/>
                  <a:pt x="6078299" y="3052980"/>
                  <a:pt x="6079316" y="3099127"/>
                </a:cubicBezTo>
                <a:cubicBezTo>
                  <a:pt x="6080333" y="3154682"/>
                  <a:pt x="6090376" y="3210110"/>
                  <a:pt x="6084782" y="3265665"/>
                </a:cubicBezTo>
                <a:cubicBezTo>
                  <a:pt x="6075502" y="3358087"/>
                  <a:pt x="6051475" y="3448857"/>
                  <a:pt x="6066476" y="3543567"/>
                </a:cubicBezTo>
                <a:cubicBezTo>
                  <a:pt x="6074739" y="3595690"/>
                  <a:pt x="6084146" y="3647940"/>
                  <a:pt x="6088850" y="3700571"/>
                </a:cubicBezTo>
                <a:cubicBezTo>
                  <a:pt x="6093045" y="3747608"/>
                  <a:pt x="6103724" y="3795408"/>
                  <a:pt x="6095588" y="3842191"/>
                </a:cubicBezTo>
                <a:cubicBezTo>
                  <a:pt x="6088723" y="3882237"/>
                  <a:pt x="6092410" y="3922282"/>
                  <a:pt x="6087070" y="3962327"/>
                </a:cubicBezTo>
                <a:cubicBezTo>
                  <a:pt x="6080078" y="4014831"/>
                  <a:pt x="6076265" y="4068352"/>
                  <a:pt x="6071052" y="4121111"/>
                </a:cubicBezTo>
                <a:cubicBezTo>
                  <a:pt x="6066221" y="4169038"/>
                  <a:pt x="6062662" y="4216838"/>
                  <a:pt x="6075375" y="4261841"/>
                </a:cubicBezTo>
                <a:cubicBezTo>
                  <a:pt x="6106394" y="4375112"/>
                  <a:pt x="6089359" y="4487748"/>
                  <a:pt x="6077663" y="4600257"/>
                </a:cubicBezTo>
                <a:cubicBezTo>
                  <a:pt x="6071942" y="4655049"/>
                  <a:pt x="6063552" y="4712765"/>
                  <a:pt x="6076265" y="4762853"/>
                </a:cubicBezTo>
                <a:cubicBezTo>
                  <a:pt x="6099783" y="4851716"/>
                  <a:pt x="6081350" y="4936764"/>
                  <a:pt x="6071179" y="5021432"/>
                </a:cubicBezTo>
                <a:cubicBezTo>
                  <a:pt x="6061009" y="5106099"/>
                  <a:pt x="6058594" y="5189495"/>
                  <a:pt x="6076392" y="5272637"/>
                </a:cubicBezTo>
                <a:cubicBezTo>
                  <a:pt x="6088850" y="5331116"/>
                  <a:pt x="6088850" y="5390612"/>
                  <a:pt x="6090376" y="5449600"/>
                </a:cubicBezTo>
                <a:cubicBezTo>
                  <a:pt x="6091266" y="5486339"/>
                  <a:pt x="6077663" y="5523842"/>
                  <a:pt x="6068637" y="5560582"/>
                </a:cubicBezTo>
                <a:cubicBezTo>
                  <a:pt x="6052364" y="5626943"/>
                  <a:pt x="6046517" y="5694321"/>
                  <a:pt x="6068637" y="5759029"/>
                </a:cubicBezTo>
                <a:cubicBezTo>
                  <a:pt x="6099148" y="5848655"/>
                  <a:pt x="6116691" y="5938407"/>
                  <a:pt x="6103978" y="6033117"/>
                </a:cubicBezTo>
                <a:cubicBezTo>
                  <a:pt x="6096732" y="6091724"/>
                  <a:pt x="6094952" y="6151347"/>
                  <a:pt x="6084019" y="6209190"/>
                </a:cubicBezTo>
                <a:cubicBezTo>
                  <a:pt x="6065713" y="6304790"/>
                  <a:pt x="6072196" y="6399882"/>
                  <a:pt x="6086816" y="6494211"/>
                </a:cubicBezTo>
                <a:cubicBezTo>
                  <a:pt x="6096897" y="6573081"/>
                  <a:pt x="6097965" y="6652829"/>
                  <a:pt x="6089994" y="6731941"/>
                </a:cubicBezTo>
                <a:lnTo>
                  <a:pt x="6081268" y="6858000"/>
                </a:lnTo>
                <a:lnTo>
                  <a:pt x="3299791" y="6858000"/>
                </a:lnTo>
                <a:lnTo>
                  <a:pt x="205835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1142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3A17-4492-4A93-7D51-A452470F0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864"/>
            <a:ext cx="10515600" cy="536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CA" sz="2000" dirty="0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2000" dirty="0" err="1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dart:async</a:t>
            </a:r>
            <a:r>
              <a:rPr lang="en-CA" sz="2000" dirty="0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i="1" dirty="0">
                <a:solidFill>
                  <a:srgbClr val="7270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An async function that simulates fetching data from the internet</a:t>
            </a:r>
            <a:br>
              <a:rPr lang="en-CA" sz="2000" i="1" dirty="0">
                <a:solidFill>
                  <a:srgbClr val="7270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</a:t>
            </a:r>
            <a:r>
              <a:rPr lang="en-CA" sz="200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CA" sz="200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sz="200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CA" sz="2000" dirty="0" err="1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fetchData</a:t>
            </a: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CA" sz="200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 </a:t>
            </a: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 </a:t>
            </a:r>
            <a:r>
              <a:rPr lang="en-CA" sz="2000" dirty="0" err="1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</a:t>
            </a:r>
            <a:r>
              <a:rPr lang="en-CA" sz="2000" dirty="0" err="1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2000" dirty="0" err="1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delayed</a:t>
            </a: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Duration</a:t>
            </a: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i="1" dirty="0">
                <a:solidFill>
                  <a:srgbClr val="F5976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seconds</a:t>
            </a:r>
            <a:r>
              <a:rPr lang="en-CA" sz="200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sz="2000" dirty="0">
                <a:solidFill>
                  <a:srgbClr val="AB9D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r>
              <a:rPr lang="en-CA" sz="2000" i="1" dirty="0">
                <a:solidFill>
                  <a:srgbClr val="7270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Simulate a network request</a:t>
            </a:r>
            <a:br>
              <a:rPr lang="en-CA" sz="2000" i="1" dirty="0">
                <a:solidFill>
                  <a:srgbClr val="7270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i="1" dirty="0">
                <a:solidFill>
                  <a:srgbClr val="7270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CA" sz="2000" dirty="0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'Hello, World!'</a:t>
            </a: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i="1" dirty="0">
                <a:solidFill>
                  <a:srgbClr val="7270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Main function</a:t>
            </a:r>
            <a:br>
              <a:rPr lang="en-CA" sz="2000" i="1" dirty="0">
                <a:solidFill>
                  <a:srgbClr val="7270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200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CA" sz="200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 </a:t>
            </a: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'Fetching data...'</a:t>
            </a: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i="1" dirty="0">
                <a:solidFill>
                  <a:srgbClr val="7270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Await the </a:t>
            </a:r>
            <a:r>
              <a:rPr lang="en-CA" sz="2000" i="1" dirty="0" err="1">
                <a:solidFill>
                  <a:srgbClr val="7270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fetchData</a:t>
            </a:r>
            <a:r>
              <a:rPr lang="en-CA" sz="2000" i="1" dirty="0">
                <a:solidFill>
                  <a:srgbClr val="7270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function and store the result</a:t>
            </a:r>
            <a:br>
              <a:rPr lang="en-CA" sz="2000" i="1" dirty="0">
                <a:solidFill>
                  <a:srgbClr val="7270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i="1" dirty="0">
                <a:solidFill>
                  <a:srgbClr val="7270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CA" sz="200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CA" sz="2000" dirty="0">
                <a:solidFill>
                  <a:srgbClr val="FF61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await </a:t>
            </a:r>
            <a:r>
              <a:rPr lang="en-CA" sz="2000" dirty="0" err="1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fetchData</a:t>
            </a: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>
                <a:solidFill>
                  <a:srgbClr val="A9DC7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000" dirty="0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'Data received: </a:t>
            </a: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CA" sz="2000" dirty="0">
                <a:solidFill>
                  <a:srgbClr val="FCFC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CA" sz="2000" dirty="0">
                <a:solidFill>
                  <a:srgbClr val="FFD8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CA" sz="2000" dirty="0">
                <a:solidFill>
                  <a:srgbClr val="9392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CA" sz="2000" dirty="0">
              <a:solidFill>
                <a:srgbClr val="FCFCF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8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5321-6850-1193-49F0-A5B40D3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Isolates and Event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F757-980A-9FFC-25D2-160EB4CB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Isolates: Dart code runs in an "isolate," which is like a separate space on your computer with its own memory and a single thread. You can have multiple isolates for different tasks.</a:t>
            </a:r>
          </a:p>
          <a:p>
            <a:r>
              <a:rPr lang="en-CA" dirty="0"/>
              <a:t>Event Loops: Each isolate has an event loop that processes events like user inputs or data from the disk. The event loop keeps running and picking events from a queue to handle them one by one.</a:t>
            </a:r>
          </a:p>
        </p:txBody>
      </p:sp>
    </p:spTree>
    <p:extLst>
      <p:ext uri="{BB962C8B-B14F-4D97-AF65-F5344CB8AC3E}">
        <p14:creationId xmlns:p14="http://schemas.microsoft.com/office/powerpoint/2010/main" val="297460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Isolates and Event Loops - Flutter in Focus">
            <a:hlinkClick r:id="" action="ppaction://media"/>
            <a:extLst>
              <a:ext uri="{FF2B5EF4-FFF2-40B4-BE49-F238E27FC236}">
                <a16:creationId xmlns:a16="http://schemas.microsoft.com/office/drawing/2014/main" id="{07707160-7352-5F01-9E27-C51488845C5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2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35C6-7992-8A8B-A997-D93E948B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1E6F-8DC6-F2E2-5BF5-07F4D0DF2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A Future is like a "gift box" that will contain a value at some point in the future. </a:t>
            </a:r>
          </a:p>
          <a:p>
            <a:r>
              <a:rPr lang="en-CA" dirty="0"/>
              <a:t>When you perform an asynchronous operation, Dart gives you this "gift box" immediately, but it's empty (uncompleted). </a:t>
            </a:r>
          </a:p>
          <a:p>
            <a:r>
              <a:rPr lang="en-CA" dirty="0"/>
              <a:t>Eventually, the box will either have a value (completed) or an error.</a:t>
            </a:r>
          </a:p>
          <a:p>
            <a:r>
              <a:rPr lang="en-CA" dirty="0"/>
              <a:t>Three States of a Future:</a:t>
            </a:r>
          </a:p>
          <a:p>
            <a:pPr lvl="1"/>
            <a:r>
              <a:rPr lang="en-CA" dirty="0"/>
              <a:t>Uncompleted: Initially, when an asynchronous function is called, it returns an uncompleted Future.</a:t>
            </a:r>
          </a:p>
          <a:p>
            <a:pPr lvl="1"/>
            <a:r>
              <a:rPr lang="en-CA" dirty="0"/>
              <a:t>Completed with a Value: When the asynchronous operation is successful, the Future is completed with a value.</a:t>
            </a:r>
          </a:p>
          <a:p>
            <a:pPr lvl="1"/>
            <a:r>
              <a:rPr lang="en-CA" dirty="0"/>
              <a:t>Completed with an Error: If the operation fails, the Future is completed with an error.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009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Dart Futures - Flutter in Focus">
            <a:hlinkClick r:id="" action="ppaction://media"/>
            <a:extLst>
              <a:ext uri="{FF2B5EF4-FFF2-40B4-BE49-F238E27FC236}">
                <a16:creationId xmlns:a16="http://schemas.microsoft.com/office/drawing/2014/main" id="{FB1A8596-6ADA-5E51-F437-782DE52848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3652-E921-9D88-494F-64EA9994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024F-E1A1-DFEB-A6F9-CBB906B4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Dart Streams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: Essential for reactive programming, delivering multiple values and errors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Event Loop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: Manages data chunks from streams.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File Reading Example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: Demonstrates how Dart reads and sends data in chunks.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Subscription Types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Single Subscription: One listener via listen method.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Broadcast Streams: Multiple listeners.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Error Handling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: Utilizes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onError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1" i="0" dirty="0">
                <a:solidFill>
                  <a:srgbClr val="D1D5DB"/>
                </a:solidFill>
                <a:effectLst/>
                <a:latin typeface="Söhne"/>
              </a:rPr>
              <a:t>Stream Completion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: Uses </a:t>
            </a:r>
            <a:r>
              <a:rPr lang="en-CA" b="0" i="0" dirty="0" err="1">
                <a:solidFill>
                  <a:srgbClr val="D1D5DB"/>
                </a:solidFill>
                <a:effectLst/>
                <a:latin typeface="Söhne"/>
              </a:rPr>
              <a:t>onDone</a:t>
            </a:r>
            <a:r>
              <a:rPr lang="en-CA" b="0" i="0" dirty="0">
                <a:solidFill>
                  <a:srgbClr val="D1D5DB"/>
                </a:solidFill>
                <a:effectLst/>
                <a:latin typeface="Söhne"/>
              </a:rPr>
              <a:t> method for post-stream actions</a:t>
            </a:r>
          </a:p>
        </p:txBody>
      </p:sp>
    </p:spTree>
    <p:extLst>
      <p:ext uri="{BB962C8B-B14F-4D97-AF65-F5344CB8AC3E}">
        <p14:creationId xmlns:p14="http://schemas.microsoft.com/office/powerpoint/2010/main" val="224230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Dart Streams - Flutter in Focus">
            <a:hlinkClick r:id="" action="ppaction://media"/>
            <a:extLst>
              <a:ext uri="{FF2B5EF4-FFF2-40B4-BE49-F238E27FC236}">
                <a16:creationId xmlns:a16="http://schemas.microsoft.com/office/drawing/2014/main" id="{E35DBDF0-17F9-8DE5-E316-44083385318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0405-D27E-0E45-BD68-88A9F9A1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0" dirty="0">
                <a:solidFill>
                  <a:srgbClr val="F1F1F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Async/Await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2F0A-5BC5-2693-AD69-4ED968C1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CA" dirty="0">
                <a:latin typeface="Lato" panose="020F0502020204030203" pitchFamily="34" charset="0"/>
              </a:rPr>
              <a:t>T</a:t>
            </a:r>
            <a:r>
              <a:rPr lang="en-CA" b="0" i="0" dirty="0">
                <a:effectLst/>
                <a:latin typeface="Lato" panose="020F0502020204030203" pitchFamily="34" charset="0"/>
              </a:rPr>
              <a:t>he async and await modifiers are often used to work with asynchronous operations</a:t>
            </a:r>
          </a:p>
          <a:p>
            <a:pPr algn="l"/>
            <a:r>
              <a:rPr lang="en-CA" b="1" i="0" dirty="0">
                <a:effectLst/>
                <a:latin typeface="Roboto Slab" pitchFamily="2" charset="0"/>
              </a:rPr>
              <a:t>async</a:t>
            </a:r>
          </a:p>
          <a:p>
            <a:pPr lvl="1"/>
            <a:r>
              <a:rPr lang="en-CA" b="0" i="0" dirty="0">
                <a:effectLst/>
                <a:latin typeface="Lato" panose="020F0502020204030203" pitchFamily="34" charset="0"/>
              </a:rPr>
              <a:t>The async modifier is used to define an asynchronous function.</a:t>
            </a:r>
          </a:p>
          <a:p>
            <a:pPr lvl="1"/>
            <a:r>
              <a:rPr lang="en-CA" b="0" i="0" dirty="0">
                <a:effectLst/>
                <a:latin typeface="Lato" panose="020F0502020204030203" pitchFamily="34" charset="0"/>
              </a:rPr>
              <a:t>An async function returns a Future.</a:t>
            </a:r>
          </a:p>
          <a:p>
            <a:pPr lvl="1"/>
            <a:r>
              <a:rPr lang="en-CA" b="0" i="0" dirty="0">
                <a:effectLst/>
                <a:latin typeface="Lato" panose="020F0502020204030203" pitchFamily="34" charset="0"/>
              </a:rPr>
              <a:t>Inside an async function, you can use the await modifier to pause the execution until a Future is complete.</a:t>
            </a:r>
          </a:p>
          <a:p>
            <a:pPr algn="l"/>
            <a:r>
              <a:rPr lang="en-CA" b="1" i="0" dirty="0">
                <a:effectLst/>
                <a:latin typeface="Roboto Slab" pitchFamily="2" charset="0"/>
              </a:rPr>
              <a:t>await</a:t>
            </a:r>
          </a:p>
          <a:p>
            <a:pPr lvl="1"/>
            <a:r>
              <a:rPr lang="en-CA" b="0" i="0" dirty="0">
                <a:effectLst/>
                <a:latin typeface="Lato" panose="020F0502020204030203" pitchFamily="34" charset="0"/>
              </a:rPr>
              <a:t>The await expression makes the program wait until the Future returns a result.</a:t>
            </a:r>
          </a:p>
          <a:p>
            <a:pPr lvl="1"/>
            <a:r>
              <a:rPr lang="en-CA" b="0" i="0" dirty="0">
                <a:effectLst/>
                <a:latin typeface="Lato" panose="020F0502020204030203" pitchFamily="34" charset="0"/>
              </a:rPr>
              <a:t>await can only be used inside an async function.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651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Async/Await - Flutter in Focus">
            <a:hlinkClick r:id="" action="ppaction://media"/>
            <a:extLst>
              <a:ext uri="{FF2B5EF4-FFF2-40B4-BE49-F238E27FC236}">
                <a16:creationId xmlns:a16="http://schemas.microsoft.com/office/drawing/2014/main" id="{8397A779-62F8-F65C-A333-5D49D8E9C07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3048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4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</TotalTime>
  <Words>478</Words>
  <Application>Microsoft Macintosh PowerPoint</Application>
  <PresentationFormat>Widescreen</PresentationFormat>
  <Paragraphs>34</Paragraphs>
  <Slides>10</Slides>
  <Notes>2</Notes>
  <HiddenSlides>0</HiddenSlides>
  <MMClips>4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Google Sans Display</vt:lpstr>
      <vt:lpstr>Lato</vt:lpstr>
      <vt:lpstr>Roboto Slab</vt:lpstr>
      <vt:lpstr>Söhne</vt:lpstr>
      <vt:lpstr>Office Theme</vt:lpstr>
      <vt:lpstr>Asynchronous Programming In Dart</vt:lpstr>
      <vt:lpstr>Isolates and Event Loops</vt:lpstr>
      <vt:lpstr>PowerPoint Presentation</vt:lpstr>
      <vt:lpstr>Futures</vt:lpstr>
      <vt:lpstr>PowerPoint Presentation</vt:lpstr>
      <vt:lpstr>Streams</vt:lpstr>
      <vt:lpstr>PowerPoint Presentation</vt:lpstr>
      <vt:lpstr>Async/Await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in Dart</dc:title>
  <dc:creator>Pranjal Patra</dc:creator>
  <cp:lastModifiedBy>Pranjal Patra</cp:lastModifiedBy>
  <cp:revision>5</cp:revision>
  <dcterms:created xsi:type="dcterms:W3CDTF">2023-09-18T00:22:58Z</dcterms:created>
  <dcterms:modified xsi:type="dcterms:W3CDTF">2023-09-18T02:21:17Z</dcterms:modified>
</cp:coreProperties>
</file>