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81" r:id="rId3"/>
    <p:sldId id="282" r:id="rId4"/>
    <p:sldId id="269" r:id="rId5"/>
    <p:sldId id="258" r:id="rId6"/>
    <p:sldId id="261" r:id="rId7"/>
    <p:sldId id="263" r:id="rId8"/>
    <p:sldId id="262" r:id="rId9"/>
    <p:sldId id="264" r:id="rId10"/>
    <p:sldId id="266" r:id="rId11"/>
    <p:sldId id="265" r:id="rId12"/>
    <p:sldId id="267" r:id="rId13"/>
    <p:sldId id="283" r:id="rId14"/>
    <p:sldId id="259" r:id="rId15"/>
    <p:sldId id="268" r:id="rId16"/>
    <p:sldId id="270" r:id="rId17"/>
    <p:sldId id="271" r:id="rId18"/>
    <p:sldId id="277" r:id="rId19"/>
    <p:sldId id="276" r:id="rId20"/>
    <p:sldId id="275" r:id="rId21"/>
    <p:sldId id="272" r:id="rId22"/>
    <p:sldId id="273" r:id="rId23"/>
    <p:sldId id="274" r:id="rId24"/>
    <p:sldId id="280" r:id="rId25"/>
    <p:sldId id="278" r:id="rId26"/>
    <p:sldId id="279" r:id="rId27"/>
  </p:sldIdLst>
  <p:sldSz cx="9144000" cy="5143500" type="screen16x9"/>
  <p:notesSz cx="6858000" cy="9144000"/>
  <p:embeddedFontLs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Patel" userId="619960d72b4f07dd" providerId="LiveId" clId="{543D5C2B-9E0D-4566-B8C6-F66E0721A2E7}"/>
    <pc:docChg chg="modSld">
      <pc:chgData name="Pranjal Patel" userId="619960d72b4f07dd" providerId="LiveId" clId="{543D5C2B-9E0D-4566-B8C6-F66E0721A2E7}" dt="2025-06-22T10:09:10.685" v="82" actId="20577"/>
      <pc:docMkLst>
        <pc:docMk/>
      </pc:docMkLst>
      <pc:sldChg chg="modSp mod">
        <pc:chgData name="Pranjal Patel" userId="619960d72b4f07dd" providerId="LiveId" clId="{543D5C2B-9E0D-4566-B8C6-F66E0721A2E7}" dt="2025-06-22T10:09:10.685" v="82" actId="20577"/>
        <pc:sldMkLst>
          <pc:docMk/>
          <pc:sldMk cId="0" sldId="256"/>
        </pc:sldMkLst>
        <pc:spChg chg="mod">
          <ac:chgData name="Pranjal Patel" userId="619960d72b4f07dd" providerId="LiveId" clId="{543D5C2B-9E0D-4566-B8C6-F66E0721A2E7}" dt="2025-06-22T10:09:10.685" v="82" actId="20577"/>
          <ac:spMkLst>
            <pc:docMk/>
            <pc:sldMk cId="0" sldId="256"/>
            <ac:spMk id="1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90fb8546d_1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90fb8546d_1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90fb8546d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90fb8546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90fb8546d_1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90fb8546d_1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90fb8546d_1_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90fb8546d_1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90fb8546d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90fb8546d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90fb8546d_1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90fb8546d_1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i.arc.nasa.gov/tech/dash/groups/pcoe/prognostic-data-repository/#turbofan" TargetMode="External"/><Relationship Id="rId2" Type="http://schemas.openxmlformats.org/officeDocument/2006/relationships/hyperlink" Target="https://gallery.azure.ai/Collection/Predictive-Maintenance-Template-3" TargetMode="External"/><Relationship Id="rId1" Type="http://schemas.openxmlformats.org/officeDocument/2006/relationships/slideLayout" Target="../slideLayouts/slideLayout3.xml"/><Relationship Id="rId6" Type="http://schemas.openxmlformats.org/officeDocument/2006/relationships/hyperlink" Target="https://www.youtube.com/watch?v=LfnrRPFhkuY" TargetMode="External"/><Relationship Id="rId5" Type="http://schemas.openxmlformats.org/officeDocument/2006/relationships/hyperlink" Target="https://builtin.com/data-science/recurrent-neural-networks-and-lstm" TargetMode="External"/><Relationship Id="rId4" Type="http://schemas.openxmlformats.org/officeDocument/2006/relationships/hyperlink" Target="https://www.kaggle.com/nafisur/dataset-for-predictive-maintenan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753825"/>
            <a:ext cx="5361300" cy="18180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0"/>
              </a:spcAft>
              <a:buClr>
                <a:schemeClr val="dk1"/>
              </a:buClr>
              <a:buSzPct val="39285"/>
              <a:buFont typeface="Arial"/>
              <a:buNone/>
            </a:pPr>
            <a:r>
              <a:rPr lang="en" sz="2800" b="1" dirty="0">
                <a:latin typeface="Calibri" panose="020F0502020204030204" pitchFamily="34" charset="0"/>
                <a:ea typeface="Times New Roman"/>
                <a:cs typeface="Calibri" panose="020F0502020204030204" pitchFamily="34" charset="0"/>
                <a:sym typeface="Times New Roman"/>
              </a:rPr>
              <a:t>Predictive maintenance of Aircraft engine using Long Short Term Memory Neural Networks</a:t>
            </a:r>
            <a:endParaRPr sz="2700" dirty="0">
              <a:solidFill>
                <a:srgbClr val="2C3137"/>
              </a:solidFill>
              <a:highlight>
                <a:srgbClr val="FFFFFF"/>
              </a:highlight>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dirty="0"/>
          </a:p>
        </p:txBody>
      </p:sp>
      <p:sp>
        <p:nvSpPr>
          <p:cNvPr id="129" name="Google Shape;129;p13"/>
          <p:cNvSpPr txBox="1">
            <a:spLocks noGrp="1"/>
          </p:cNvSpPr>
          <p:nvPr>
            <p:ph type="subTitle" idx="1"/>
          </p:nvPr>
        </p:nvSpPr>
        <p:spPr>
          <a:xfrm>
            <a:off x="311700" y="2834125"/>
            <a:ext cx="8520600" cy="14283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endParaRPr lang="en" sz="1900" b="1" dirty="0"/>
          </a:p>
          <a:p>
            <a:pPr marL="0" indent="0" algn="r"/>
            <a:r>
              <a:rPr lang="en-IN" sz="1900" b="1" dirty="0"/>
              <a:t>Pranjal Patel B21BB024</a:t>
            </a:r>
          </a:p>
          <a:p>
            <a:pPr marL="0" lvl="0" indent="0" algn="r" rtl="0">
              <a:spcBef>
                <a:spcPts val="0"/>
              </a:spcBef>
              <a:spcAft>
                <a:spcPts val="0"/>
              </a:spcAft>
              <a:buNone/>
            </a:pPr>
            <a:endParaRPr sz="1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F525A7-EFD8-4D17-B981-31BA40F399F6}"/>
              </a:ext>
            </a:extLst>
          </p:cNvPr>
          <p:cNvPicPr>
            <a:picLocks noChangeAspect="1"/>
          </p:cNvPicPr>
          <p:nvPr/>
        </p:nvPicPr>
        <p:blipFill>
          <a:blip r:embed="rId2"/>
          <a:stretch>
            <a:fillRect/>
          </a:stretch>
        </p:blipFill>
        <p:spPr>
          <a:xfrm>
            <a:off x="4962206" y="2035691"/>
            <a:ext cx="3405378" cy="2160485"/>
          </a:xfrm>
          <a:prstGeom prst="rect">
            <a:avLst/>
          </a:prstGeom>
        </p:spPr>
      </p:pic>
      <p:sp>
        <p:nvSpPr>
          <p:cNvPr id="10" name="TextBox 9">
            <a:extLst>
              <a:ext uri="{FF2B5EF4-FFF2-40B4-BE49-F238E27FC236}">
                <a16:creationId xmlns:a16="http://schemas.microsoft.com/office/drawing/2014/main" id="{8BB0EB37-F6BD-4A45-9029-E4AF4B20AD70}"/>
              </a:ext>
            </a:extLst>
          </p:cNvPr>
          <p:cNvSpPr txBox="1"/>
          <p:nvPr/>
        </p:nvSpPr>
        <p:spPr>
          <a:xfrm>
            <a:off x="803606" y="532135"/>
            <a:ext cx="7395020" cy="1569660"/>
          </a:xfrm>
          <a:prstGeom prst="rect">
            <a:avLst/>
          </a:prstGeom>
          <a:noFill/>
        </p:spPr>
        <p:txBody>
          <a:bodyPr wrap="square">
            <a:spAutoFit/>
          </a:bodyPr>
          <a:lstStyle/>
          <a:p>
            <a:r>
              <a:rPr lang="en-US" sz="3200" b="1" i="0" dirty="0">
                <a:solidFill>
                  <a:srgbClr val="333333"/>
                </a:solidFill>
                <a:effectLst/>
                <a:latin typeface="Calibri" panose="020F0502020204030204" pitchFamily="34" charset="0"/>
                <a:cs typeface="Calibri" panose="020F0502020204030204" pitchFamily="34" charset="0"/>
              </a:rPr>
              <a:t>Output Gate Layer</a:t>
            </a:r>
          </a:p>
          <a:p>
            <a:endParaRPr lang="en-US" sz="3200" b="1" i="0" dirty="0">
              <a:solidFill>
                <a:srgbClr val="333333"/>
              </a:solidFill>
              <a:effectLst/>
              <a:latin typeface="Calibri" panose="020F0502020204030204" pitchFamily="34" charset="0"/>
              <a:cs typeface="Calibri" panose="020F0502020204030204" pitchFamily="34" charset="0"/>
            </a:endParaRPr>
          </a:p>
          <a:p>
            <a:r>
              <a:rPr lang="en-US" sz="3200" dirty="0">
                <a:solidFill>
                  <a:srgbClr val="333333"/>
                </a:solidFill>
                <a:latin typeface="Calibri" panose="020F0502020204030204" pitchFamily="34" charset="0"/>
                <a:cs typeface="Calibri" panose="020F0502020204030204" pitchFamily="34" charset="0"/>
              </a:rPr>
              <a:t>It </a:t>
            </a:r>
            <a:r>
              <a:rPr lang="en-US" sz="3200" b="0" i="0" dirty="0">
                <a:solidFill>
                  <a:srgbClr val="333333"/>
                </a:solidFill>
                <a:effectLst/>
                <a:latin typeface="Calibri" panose="020F0502020204030204" pitchFamily="34" charset="0"/>
                <a:cs typeface="Calibri" panose="020F0502020204030204" pitchFamily="34" charset="0"/>
              </a:rPr>
              <a:t>decide what we’re going to output</a:t>
            </a:r>
            <a:endParaRPr lang="en-IN" sz="32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E87649AE-F737-417D-ACDA-B50135E9CFD3}"/>
              </a:ext>
            </a:extLst>
          </p:cNvPr>
          <p:cNvPicPr>
            <a:picLocks noChangeAspect="1"/>
          </p:cNvPicPr>
          <p:nvPr/>
        </p:nvPicPr>
        <p:blipFill>
          <a:blip r:embed="rId3"/>
          <a:stretch>
            <a:fillRect/>
          </a:stretch>
        </p:blipFill>
        <p:spPr>
          <a:xfrm>
            <a:off x="1431851" y="2410876"/>
            <a:ext cx="3014529" cy="1200150"/>
          </a:xfrm>
          <a:prstGeom prst="rect">
            <a:avLst/>
          </a:prstGeom>
        </p:spPr>
      </p:pic>
    </p:spTree>
    <p:extLst>
      <p:ext uri="{BB962C8B-B14F-4D97-AF65-F5344CB8AC3E}">
        <p14:creationId xmlns:p14="http://schemas.microsoft.com/office/powerpoint/2010/main" val="179327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8090-E77F-41DB-8291-044E818C4A9C}"/>
              </a:ext>
            </a:extLst>
          </p:cNvPr>
          <p:cNvSpPr>
            <a:spLocks noGrp="1"/>
          </p:cNvSpPr>
          <p:nvPr>
            <p:ph type="title"/>
          </p:nvPr>
        </p:nvSpPr>
        <p:spPr>
          <a:xfrm>
            <a:off x="611886" y="421635"/>
            <a:ext cx="7505700" cy="954600"/>
          </a:xfrm>
        </p:spPr>
        <p:txBody>
          <a:bodyPr/>
          <a:lstStyle/>
          <a:p>
            <a:pPr algn="ctr"/>
            <a:r>
              <a:rPr lang="en-IN" b="1" dirty="0">
                <a:solidFill>
                  <a:schemeClr val="accent2"/>
                </a:solidFill>
              </a:rPr>
              <a:t>Gated Recurrent Unit(GRU)</a:t>
            </a:r>
          </a:p>
        </p:txBody>
      </p:sp>
      <p:sp>
        <p:nvSpPr>
          <p:cNvPr id="3" name="Text Placeholder 2">
            <a:extLst>
              <a:ext uri="{FF2B5EF4-FFF2-40B4-BE49-F238E27FC236}">
                <a16:creationId xmlns:a16="http://schemas.microsoft.com/office/drawing/2014/main" id="{52C5EDCC-5E95-4B7A-AC28-EC0D096C599E}"/>
              </a:ext>
            </a:extLst>
          </p:cNvPr>
          <p:cNvSpPr>
            <a:spLocks noGrp="1"/>
          </p:cNvSpPr>
          <p:nvPr>
            <p:ph type="body" idx="1"/>
          </p:nvPr>
        </p:nvSpPr>
        <p:spPr>
          <a:xfrm>
            <a:off x="627888" y="1376235"/>
            <a:ext cx="7904226" cy="3080269"/>
          </a:xfrm>
        </p:spPr>
        <p:txBody>
          <a:bodyPr>
            <a:noAutofit/>
          </a:bodyPr>
          <a:lstStyle/>
          <a:p>
            <a:r>
              <a:rPr lang="en-US" sz="1600" b="0" i="0" dirty="0">
                <a:solidFill>
                  <a:srgbClr val="333333"/>
                </a:solidFill>
                <a:effectLst/>
                <a:latin typeface="Calibri" panose="020F0502020204030204" pitchFamily="34" charset="0"/>
                <a:cs typeface="Calibri" panose="020F0502020204030204" pitchFamily="34" charset="0"/>
              </a:rPr>
              <a:t>A slightly more dramatic variation on the LSTM is the GRU Gated Recurrent Unit</a:t>
            </a:r>
          </a:p>
          <a:p>
            <a:endParaRPr lang="en-US" sz="1600" b="0" i="0" dirty="0">
              <a:solidFill>
                <a:srgbClr val="333333"/>
              </a:solidFill>
              <a:effectLst/>
              <a:latin typeface="Calibri" panose="020F0502020204030204" pitchFamily="34" charset="0"/>
              <a:cs typeface="Calibri" panose="020F0502020204030204" pitchFamily="34" charset="0"/>
            </a:endParaRPr>
          </a:p>
          <a:p>
            <a:r>
              <a:rPr lang="en-US" sz="1600" b="0" i="0" dirty="0">
                <a:solidFill>
                  <a:srgbClr val="333333"/>
                </a:solidFill>
                <a:effectLst/>
                <a:latin typeface="Calibri" panose="020F0502020204030204" pitchFamily="34" charset="0"/>
                <a:cs typeface="Calibri" panose="020F0502020204030204" pitchFamily="34" charset="0"/>
              </a:rPr>
              <a:t>It combines the forget and input gates into a single “update gate.”</a:t>
            </a:r>
          </a:p>
          <a:p>
            <a:endParaRPr lang="en-US" sz="1600" dirty="0">
              <a:solidFill>
                <a:srgbClr val="333333"/>
              </a:solidFill>
              <a:latin typeface="Calibri" panose="020F0502020204030204" pitchFamily="34" charset="0"/>
              <a:cs typeface="Calibri" panose="020F0502020204030204" pitchFamily="34" charset="0"/>
            </a:endParaRPr>
          </a:p>
          <a:p>
            <a:r>
              <a:rPr lang="en-US" sz="1600" b="0" i="0" dirty="0">
                <a:solidFill>
                  <a:srgbClr val="333333"/>
                </a:solidFill>
                <a:effectLst/>
                <a:latin typeface="Calibri" panose="020F0502020204030204" pitchFamily="34" charset="0"/>
                <a:cs typeface="Calibri" panose="020F0502020204030204" pitchFamily="34" charset="0"/>
              </a:rPr>
              <a:t>It also merges the cell state and hidden state, and makes some other changes</a:t>
            </a:r>
          </a:p>
          <a:p>
            <a:endParaRPr lang="en-US" sz="1600" b="0" i="0" dirty="0">
              <a:solidFill>
                <a:srgbClr val="333333"/>
              </a:solidFill>
              <a:effectLst/>
              <a:latin typeface="Calibri" panose="020F0502020204030204" pitchFamily="34" charset="0"/>
              <a:cs typeface="Calibri" panose="020F0502020204030204" pitchFamily="34" charset="0"/>
            </a:endParaRPr>
          </a:p>
          <a:p>
            <a:r>
              <a:rPr lang="en-US" sz="1600" b="0" i="0" dirty="0">
                <a:solidFill>
                  <a:srgbClr val="333333"/>
                </a:solidFill>
                <a:effectLst/>
                <a:latin typeface="Calibri" panose="020F0502020204030204" pitchFamily="34" charset="0"/>
                <a:cs typeface="Calibri" panose="020F0502020204030204" pitchFamily="34" charset="0"/>
              </a:rPr>
              <a:t>The resulting model is simpler than standard LSTM models, and has been growing increasingly popular.</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778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D87076-334D-49AC-AB22-DC6793260DAD}"/>
              </a:ext>
            </a:extLst>
          </p:cNvPr>
          <p:cNvSpPr>
            <a:spLocks noGrp="1"/>
          </p:cNvSpPr>
          <p:nvPr>
            <p:ph type="body" idx="1"/>
          </p:nvPr>
        </p:nvSpPr>
        <p:spPr>
          <a:xfrm>
            <a:off x="819150" y="414528"/>
            <a:ext cx="4630674" cy="4024197"/>
          </a:xfrm>
        </p:spPr>
        <p:txBody>
          <a:bodyPr>
            <a:normAutofit fontScale="92500" lnSpcReduction="10000"/>
          </a:bodyPr>
          <a:lstStyle/>
          <a:p>
            <a:pPr marL="146050" indent="0">
              <a:buNone/>
            </a:pPr>
            <a:r>
              <a:rPr lang="en-US" sz="2800" b="1" dirty="0"/>
              <a:t>Update gate:</a:t>
            </a:r>
          </a:p>
          <a:p>
            <a:pPr marL="146050" indent="0">
              <a:buNone/>
            </a:pPr>
            <a:r>
              <a:rPr lang="en-US" sz="2000" dirty="0"/>
              <a:t>The update gate helps the model to determine how much of the past information (from previous time steps) needs to be passed along to the future.</a:t>
            </a:r>
          </a:p>
          <a:p>
            <a:pPr marL="146050" indent="0">
              <a:buNone/>
            </a:pPr>
            <a:endParaRPr lang="en-US" dirty="0"/>
          </a:p>
          <a:p>
            <a:pPr marL="146050" indent="0">
              <a:buNone/>
            </a:pPr>
            <a:r>
              <a:rPr lang="en-US" sz="2800" b="1" dirty="0"/>
              <a:t>Reset Gate:</a:t>
            </a:r>
          </a:p>
          <a:p>
            <a:pPr marL="146050" indent="0">
              <a:buNone/>
            </a:pPr>
            <a:r>
              <a:rPr lang="en-US" sz="2000" dirty="0"/>
              <a:t> This gate is used from the model to decide how much of the past information to forget. The formula is the same as the one for the update gate. The difference comes in the weights and the gate’s usage.</a:t>
            </a:r>
          </a:p>
          <a:p>
            <a:endParaRPr lang="en-IN" dirty="0"/>
          </a:p>
        </p:txBody>
      </p:sp>
      <p:pic>
        <p:nvPicPr>
          <p:cNvPr id="4" name="Picture 3">
            <a:extLst>
              <a:ext uri="{FF2B5EF4-FFF2-40B4-BE49-F238E27FC236}">
                <a16:creationId xmlns:a16="http://schemas.microsoft.com/office/drawing/2014/main" id="{53F35FBB-A306-4CD2-9F31-06AD6F72A5CD}"/>
              </a:ext>
            </a:extLst>
          </p:cNvPr>
          <p:cNvPicPr>
            <a:picLocks noChangeAspect="1"/>
          </p:cNvPicPr>
          <p:nvPr/>
        </p:nvPicPr>
        <p:blipFill>
          <a:blip r:embed="rId2"/>
          <a:stretch>
            <a:fillRect/>
          </a:stretch>
        </p:blipFill>
        <p:spPr>
          <a:xfrm>
            <a:off x="5449824" y="377279"/>
            <a:ext cx="3215787" cy="2755167"/>
          </a:xfrm>
          <a:prstGeom prst="rect">
            <a:avLst/>
          </a:prstGeom>
        </p:spPr>
      </p:pic>
      <p:pic>
        <p:nvPicPr>
          <p:cNvPr id="5" name="Picture 4">
            <a:extLst>
              <a:ext uri="{FF2B5EF4-FFF2-40B4-BE49-F238E27FC236}">
                <a16:creationId xmlns:a16="http://schemas.microsoft.com/office/drawing/2014/main" id="{1E6B91BA-EDF1-4F07-846B-D9040BDD7F99}"/>
              </a:ext>
            </a:extLst>
          </p:cNvPr>
          <p:cNvPicPr>
            <a:picLocks noChangeAspect="1"/>
          </p:cNvPicPr>
          <p:nvPr/>
        </p:nvPicPr>
        <p:blipFill>
          <a:blip r:embed="rId3"/>
          <a:stretch>
            <a:fillRect/>
          </a:stretch>
        </p:blipFill>
        <p:spPr>
          <a:xfrm>
            <a:off x="5644896" y="3059430"/>
            <a:ext cx="3020715" cy="1572904"/>
          </a:xfrm>
          <a:prstGeom prst="rect">
            <a:avLst/>
          </a:prstGeom>
        </p:spPr>
      </p:pic>
    </p:spTree>
    <p:extLst>
      <p:ext uri="{BB962C8B-B14F-4D97-AF65-F5344CB8AC3E}">
        <p14:creationId xmlns:p14="http://schemas.microsoft.com/office/powerpoint/2010/main" val="63954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F396-63C1-4B71-85A8-40664E6F8D2B}"/>
              </a:ext>
            </a:extLst>
          </p:cNvPr>
          <p:cNvSpPr>
            <a:spLocks noGrp="1"/>
          </p:cNvSpPr>
          <p:nvPr>
            <p:ph type="title"/>
          </p:nvPr>
        </p:nvSpPr>
        <p:spPr>
          <a:xfrm>
            <a:off x="819150" y="576242"/>
            <a:ext cx="7505700" cy="954600"/>
          </a:xfrm>
        </p:spPr>
        <p:txBody>
          <a:bodyPr>
            <a:normAutofit fontScale="90000"/>
          </a:bodyPr>
          <a:lstStyle/>
          <a:p>
            <a:r>
              <a:rPr lang="en-IN" dirty="0"/>
              <a:t>Data pre-processing and Exploratory Data Analysis</a:t>
            </a:r>
          </a:p>
        </p:txBody>
      </p:sp>
      <p:sp>
        <p:nvSpPr>
          <p:cNvPr id="3" name="Text Placeholder 2">
            <a:extLst>
              <a:ext uri="{FF2B5EF4-FFF2-40B4-BE49-F238E27FC236}">
                <a16:creationId xmlns:a16="http://schemas.microsoft.com/office/drawing/2014/main" id="{67610857-8D92-4CBD-93D6-EAB48C0D4965}"/>
              </a:ext>
            </a:extLst>
          </p:cNvPr>
          <p:cNvSpPr>
            <a:spLocks noGrp="1"/>
          </p:cNvSpPr>
          <p:nvPr>
            <p:ph type="body" idx="1"/>
          </p:nvPr>
        </p:nvSpPr>
        <p:spPr>
          <a:xfrm>
            <a:off x="819150" y="1637414"/>
            <a:ext cx="7505700" cy="2801311"/>
          </a:xfrm>
        </p:spPr>
        <p:txBody>
          <a:bodyPr>
            <a:normAutofit/>
          </a:bodyPr>
          <a:lstStyle/>
          <a:p>
            <a:r>
              <a:rPr lang="en-US" sz="1800" b="0" i="0" u="none" strike="noStrike" dirty="0">
                <a:solidFill>
                  <a:srgbClr val="000000"/>
                </a:solidFill>
                <a:effectLst/>
                <a:latin typeface="Calibri" panose="020F0502020204030204" pitchFamily="34" charset="0"/>
                <a:cs typeface="Calibri" panose="020F0502020204030204" pitchFamily="34" charset="0"/>
              </a:rPr>
              <a:t>The dataset contains failure data of 100 engines denoted by their ID numbers, with 3 operational settings and sensor measurements from 21 sensors for several time cycles before eventual failure.</a:t>
            </a:r>
          </a:p>
          <a:p>
            <a:r>
              <a:rPr lang="en-US" sz="1800" dirty="0">
                <a:solidFill>
                  <a:srgbClr val="000000"/>
                </a:solidFill>
                <a:latin typeface="Calibri" panose="020F0502020204030204" pitchFamily="34" charset="0"/>
                <a:cs typeface="Calibri" panose="020F0502020204030204" pitchFamily="34" charset="0"/>
              </a:rPr>
              <a:t>F</a:t>
            </a:r>
            <a:r>
              <a:rPr lang="en-US" sz="1800" b="0" i="0" u="none" strike="noStrike" dirty="0">
                <a:solidFill>
                  <a:srgbClr val="000000"/>
                </a:solidFill>
                <a:effectLst/>
                <a:latin typeface="Calibri" panose="020F0502020204030204" pitchFamily="34" charset="0"/>
                <a:cs typeface="Calibri" panose="020F0502020204030204" pitchFamily="34" charset="0"/>
              </a:rPr>
              <a:t>eature engineering - Remaining Useful Life(RUL), label1 </a:t>
            </a:r>
          </a:p>
          <a:p>
            <a:pPr lvl="1"/>
            <a:r>
              <a:rPr lang="en-US" sz="1600" b="0" i="0" u="none" strike="noStrike" dirty="0">
                <a:solidFill>
                  <a:srgbClr val="000000"/>
                </a:solidFill>
                <a:effectLst/>
                <a:latin typeface="Calibri" panose="020F0502020204030204" pitchFamily="34" charset="0"/>
                <a:cs typeface="Calibri" panose="020F0502020204030204" pitchFamily="34" charset="0"/>
              </a:rPr>
              <a:t>Label1 = 0 -&gt;  engine will not fail window w1 </a:t>
            </a:r>
          </a:p>
          <a:p>
            <a:pPr lvl="1"/>
            <a:r>
              <a:rPr lang="en-US" sz="1600" b="0" i="0" u="none" strike="noStrike" dirty="0">
                <a:solidFill>
                  <a:srgbClr val="000000"/>
                </a:solidFill>
                <a:effectLst/>
                <a:latin typeface="Calibri" panose="020F0502020204030204" pitchFamily="34" charset="0"/>
                <a:cs typeface="Calibri" panose="020F0502020204030204" pitchFamily="34" charset="0"/>
              </a:rPr>
              <a:t>Label1 = 1 </a:t>
            </a:r>
            <a:r>
              <a:rPr lang="en-US" sz="1600" dirty="0">
                <a:solidFill>
                  <a:srgbClr val="000000"/>
                </a:solidFill>
                <a:latin typeface="Calibri" panose="020F0502020204030204" pitchFamily="34" charset="0"/>
                <a:cs typeface="Calibri" panose="020F0502020204030204" pitchFamily="34" charset="0"/>
              </a:rPr>
              <a:t>-&gt; will fail within </a:t>
            </a:r>
            <a:r>
              <a:rPr lang="en-US" sz="1600" b="0" i="0" u="none" strike="noStrike" dirty="0">
                <a:solidFill>
                  <a:srgbClr val="000000"/>
                </a:solidFill>
                <a:effectLst/>
                <a:latin typeface="Calibri" panose="020F0502020204030204" pitchFamily="34" charset="0"/>
                <a:cs typeface="Calibri" panose="020F0502020204030204" pitchFamily="34" charset="0"/>
              </a:rPr>
              <a:t>window w1 </a:t>
            </a:r>
          </a:p>
          <a:p>
            <a:r>
              <a:rPr lang="en-US" sz="1800" dirty="0">
                <a:solidFill>
                  <a:srgbClr val="000000"/>
                </a:solidFill>
                <a:latin typeface="Calibri" panose="020F0502020204030204" pitchFamily="34" charset="0"/>
                <a:cs typeface="Calibri" panose="020F0502020204030204" pitchFamily="34" charset="0"/>
              </a:rPr>
              <a:t>Normalization of data</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14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3" name="Picture 2">
            <a:extLst>
              <a:ext uri="{FF2B5EF4-FFF2-40B4-BE49-F238E27FC236}">
                <a16:creationId xmlns:a16="http://schemas.microsoft.com/office/drawing/2014/main" id="{168000C8-C341-409B-9882-0C96114CDAFD}"/>
              </a:ext>
            </a:extLst>
          </p:cNvPr>
          <p:cNvPicPr>
            <a:picLocks noChangeAspect="1"/>
          </p:cNvPicPr>
          <p:nvPr/>
        </p:nvPicPr>
        <p:blipFill>
          <a:blip r:embed="rId3"/>
          <a:stretch>
            <a:fillRect/>
          </a:stretch>
        </p:blipFill>
        <p:spPr>
          <a:xfrm>
            <a:off x="1600200" y="704775"/>
            <a:ext cx="5863856" cy="1564048"/>
          </a:xfrm>
          <a:prstGeom prst="rect">
            <a:avLst/>
          </a:prstGeom>
        </p:spPr>
      </p:pic>
      <p:pic>
        <p:nvPicPr>
          <p:cNvPr id="1026" name="Picture 2">
            <a:extLst>
              <a:ext uri="{FF2B5EF4-FFF2-40B4-BE49-F238E27FC236}">
                <a16:creationId xmlns:a16="http://schemas.microsoft.com/office/drawing/2014/main" id="{D00EC5DF-9075-4C76-8F9E-A1DD17FEEB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59448"/>
            <a:ext cx="5943600" cy="1390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3C5A5C-014D-45A1-B015-A5FD863604FA}"/>
              </a:ext>
            </a:extLst>
          </p:cNvPr>
          <p:cNvSpPr txBox="1"/>
          <p:nvPr/>
        </p:nvSpPr>
        <p:spPr>
          <a:xfrm>
            <a:off x="1600200" y="354419"/>
            <a:ext cx="1915633" cy="307777"/>
          </a:xfrm>
          <a:prstGeom prst="rect">
            <a:avLst/>
          </a:prstGeom>
          <a:noFill/>
        </p:spPr>
        <p:txBody>
          <a:bodyPr wrap="square" rtlCol="0">
            <a:spAutoFit/>
          </a:bodyPr>
          <a:lstStyle/>
          <a:p>
            <a:r>
              <a:rPr lang="en-IN" dirty="0"/>
              <a:t>BEFORE:</a:t>
            </a:r>
          </a:p>
        </p:txBody>
      </p:sp>
      <p:sp>
        <p:nvSpPr>
          <p:cNvPr id="4" name="TextBox 3">
            <a:extLst>
              <a:ext uri="{FF2B5EF4-FFF2-40B4-BE49-F238E27FC236}">
                <a16:creationId xmlns:a16="http://schemas.microsoft.com/office/drawing/2014/main" id="{AB619609-218F-4909-B2BC-BAC558AC866F}"/>
              </a:ext>
            </a:extLst>
          </p:cNvPr>
          <p:cNvSpPr txBox="1"/>
          <p:nvPr/>
        </p:nvSpPr>
        <p:spPr>
          <a:xfrm>
            <a:off x="4114800" y="2115879"/>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3369018-4CB8-458D-A7B1-3C028ACA03AB}"/>
              </a:ext>
            </a:extLst>
          </p:cNvPr>
          <p:cNvSpPr txBox="1"/>
          <p:nvPr/>
        </p:nvSpPr>
        <p:spPr>
          <a:xfrm>
            <a:off x="1679944" y="2433641"/>
            <a:ext cx="822661" cy="307777"/>
          </a:xfrm>
          <a:prstGeom prst="rect">
            <a:avLst/>
          </a:prstGeom>
          <a:noFill/>
        </p:spPr>
        <p:txBody>
          <a:bodyPr wrap="none" rtlCol="0">
            <a:spAutoFit/>
          </a:bodyPr>
          <a:lstStyle/>
          <a:p>
            <a:r>
              <a:rPr lang="en-IN" dirty="0"/>
              <a:t>AFTER: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033A-E45D-48FD-AB37-A4874B3892F4}"/>
              </a:ext>
            </a:extLst>
          </p:cNvPr>
          <p:cNvSpPr>
            <a:spLocks noGrp="1"/>
          </p:cNvSpPr>
          <p:nvPr>
            <p:ph type="title"/>
          </p:nvPr>
        </p:nvSpPr>
        <p:spPr>
          <a:xfrm>
            <a:off x="2062717" y="241005"/>
            <a:ext cx="4175050" cy="524539"/>
          </a:xfrm>
        </p:spPr>
        <p:txBody>
          <a:bodyPr>
            <a:normAutofit fontScale="90000"/>
          </a:bodyPr>
          <a:lstStyle/>
          <a:p>
            <a:pPr algn="ctr"/>
            <a:r>
              <a:rPr lang="en-IN" sz="3100" b="1" dirty="0">
                <a:solidFill>
                  <a:schemeClr val="accent2"/>
                </a:solidFill>
              </a:rPr>
              <a:t>Data Visualization</a:t>
            </a:r>
            <a:br>
              <a:rPr lang="en-IN" sz="2400" b="1" dirty="0">
                <a:solidFill>
                  <a:schemeClr val="accent2"/>
                </a:solidFill>
              </a:rPr>
            </a:br>
            <a:endParaRPr lang="en-IN" sz="2400" dirty="0">
              <a:solidFill>
                <a:schemeClr val="accent2"/>
              </a:solidFill>
            </a:endParaRPr>
          </a:p>
        </p:txBody>
      </p:sp>
      <p:pic>
        <p:nvPicPr>
          <p:cNvPr id="1026" name="Picture 2">
            <a:extLst>
              <a:ext uri="{FF2B5EF4-FFF2-40B4-BE49-F238E27FC236}">
                <a16:creationId xmlns:a16="http://schemas.microsoft.com/office/drawing/2014/main" id="{F269545D-8576-4DAF-AFFA-EA00C6C69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692" y="942753"/>
            <a:ext cx="4552615" cy="39597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45C348-40C0-4633-BEF1-5264D06FF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266" y="1272242"/>
            <a:ext cx="2649060" cy="6202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B244B9-35FE-4700-86B4-BCFDE01F80DE}"/>
              </a:ext>
            </a:extLst>
          </p:cNvPr>
          <p:cNvSpPr txBox="1"/>
          <p:nvPr/>
        </p:nvSpPr>
        <p:spPr>
          <a:xfrm>
            <a:off x="416441" y="2216231"/>
            <a:ext cx="2787504" cy="1815882"/>
          </a:xfrm>
          <a:prstGeom prst="rect">
            <a:avLst/>
          </a:prstGeom>
          <a:noFill/>
        </p:spPr>
        <p:txBody>
          <a:bodyPr wrap="square">
            <a:spAutoFit/>
          </a:bodyPr>
          <a:lstStyle/>
          <a:p>
            <a:pPr marL="285750" indent="-285750">
              <a:buFont typeface="Arial" panose="020B0604020202020204" pitchFamily="34" charset="0"/>
              <a:buChar char="•"/>
            </a:pPr>
            <a:r>
              <a:rPr lang="en-US" sz="1600" dirty="0"/>
              <a:t>This figure correlates RUL value with all other features. RUL gives the insight about our engines remaining lifespan and is our prediction variable for our regression problem</a:t>
            </a:r>
            <a:r>
              <a:rPr lang="en-US" dirty="0"/>
              <a:t>. </a:t>
            </a:r>
          </a:p>
        </p:txBody>
      </p:sp>
      <p:sp>
        <p:nvSpPr>
          <p:cNvPr id="9" name="TextBox 8">
            <a:extLst>
              <a:ext uri="{FF2B5EF4-FFF2-40B4-BE49-F238E27FC236}">
                <a16:creationId xmlns:a16="http://schemas.microsoft.com/office/drawing/2014/main" id="{BA3BD008-D2F0-44E8-925B-E1B7F13C8AF5}"/>
              </a:ext>
            </a:extLst>
          </p:cNvPr>
          <p:cNvSpPr txBox="1"/>
          <p:nvPr/>
        </p:nvSpPr>
        <p:spPr>
          <a:xfrm>
            <a:off x="744279" y="833330"/>
            <a:ext cx="2282456" cy="307777"/>
          </a:xfrm>
          <a:prstGeom prst="rect">
            <a:avLst/>
          </a:prstGeom>
          <a:noFill/>
        </p:spPr>
        <p:txBody>
          <a:bodyPr wrap="square">
            <a:spAutoFit/>
          </a:bodyPr>
          <a:lstStyle/>
          <a:p>
            <a:r>
              <a:rPr lang="en-IN" b="1" dirty="0">
                <a:solidFill>
                  <a:schemeClr val="accent2"/>
                </a:solidFill>
              </a:rPr>
              <a:t>Correlation with RUL</a:t>
            </a:r>
            <a:r>
              <a:rPr lang="en-IN" b="1" dirty="0"/>
              <a:t>:</a:t>
            </a:r>
          </a:p>
        </p:txBody>
      </p:sp>
    </p:spTree>
    <p:extLst>
      <p:ext uri="{BB962C8B-B14F-4D97-AF65-F5344CB8AC3E}">
        <p14:creationId xmlns:p14="http://schemas.microsoft.com/office/powerpoint/2010/main" val="155137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F447-ACBC-4852-85D7-43409947EEC4}"/>
              </a:ext>
            </a:extLst>
          </p:cNvPr>
          <p:cNvSpPr>
            <a:spLocks noGrp="1"/>
          </p:cNvSpPr>
          <p:nvPr>
            <p:ph type="title"/>
          </p:nvPr>
        </p:nvSpPr>
        <p:spPr>
          <a:xfrm>
            <a:off x="485555" y="554297"/>
            <a:ext cx="3214576" cy="586931"/>
          </a:xfrm>
        </p:spPr>
        <p:txBody>
          <a:bodyPr>
            <a:normAutofit/>
          </a:bodyPr>
          <a:lstStyle/>
          <a:p>
            <a:r>
              <a:rPr lang="en-IN" sz="2400" b="1" dirty="0">
                <a:solidFill>
                  <a:schemeClr val="accent2"/>
                </a:solidFill>
                <a:latin typeface="Times New Roman" panose="02020603050405020304" pitchFamily="18" charset="0"/>
              </a:rPr>
              <a:t>C</a:t>
            </a:r>
            <a:r>
              <a:rPr lang="en-IN" sz="2400" b="1" i="0" u="none" strike="noStrike" dirty="0">
                <a:solidFill>
                  <a:schemeClr val="accent2"/>
                </a:solidFill>
                <a:effectLst/>
                <a:latin typeface="Times New Roman" panose="02020603050405020304" pitchFamily="18" charset="0"/>
              </a:rPr>
              <a:t>orrelation of label1:</a:t>
            </a:r>
            <a:endParaRPr lang="en-IN" sz="2400" dirty="0">
              <a:solidFill>
                <a:schemeClr val="accent2"/>
              </a:solidFill>
            </a:endParaRPr>
          </a:p>
        </p:txBody>
      </p:sp>
      <p:pic>
        <p:nvPicPr>
          <p:cNvPr id="2050" name="Picture 2">
            <a:extLst>
              <a:ext uri="{FF2B5EF4-FFF2-40B4-BE49-F238E27FC236}">
                <a16:creationId xmlns:a16="http://schemas.microsoft.com/office/drawing/2014/main" id="{A9375004-3042-483E-9ECF-7793BFF16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606" y="242409"/>
            <a:ext cx="4853392" cy="4499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4A6837-F83D-4026-B4C6-35D4BCF6E9BF}"/>
              </a:ext>
            </a:extLst>
          </p:cNvPr>
          <p:cNvSpPr txBox="1"/>
          <p:nvPr/>
        </p:nvSpPr>
        <p:spPr>
          <a:xfrm>
            <a:off x="606056" y="1536493"/>
            <a:ext cx="2895600" cy="2031325"/>
          </a:xfrm>
          <a:prstGeom prst="rect">
            <a:avLst/>
          </a:prstGeom>
          <a:noFill/>
        </p:spPr>
        <p:txBody>
          <a:bodyPr wrap="square">
            <a:spAutoFit/>
          </a:bodyPr>
          <a:lstStyle/>
          <a:p>
            <a:pPr marL="285750" indent="-285750">
              <a:buFont typeface="Arial" panose="020B0604020202020204" pitchFamily="34" charset="0"/>
              <a:buChar char="•"/>
            </a:pPr>
            <a:r>
              <a:rPr lang="en-US" sz="1800" dirty="0"/>
              <a:t>The above figure correlates label1 with all the other features. “label1”  is the prediction variable for the binary classification problem. </a:t>
            </a:r>
          </a:p>
        </p:txBody>
      </p:sp>
    </p:spTree>
    <p:extLst>
      <p:ext uri="{BB962C8B-B14F-4D97-AF65-F5344CB8AC3E}">
        <p14:creationId xmlns:p14="http://schemas.microsoft.com/office/powerpoint/2010/main" val="2144046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27E9226-EF32-43AC-A965-13F7E9401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66" y="1313969"/>
            <a:ext cx="3636334" cy="30978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F355AB-C9DC-49BE-93A9-844527746CB1}"/>
              </a:ext>
            </a:extLst>
          </p:cNvPr>
          <p:cNvSpPr txBox="1"/>
          <p:nvPr/>
        </p:nvSpPr>
        <p:spPr>
          <a:xfrm>
            <a:off x="1073668" y="538717"/>
            <a:ext cx="2902688" cy="307777"/>
          </a:xfrm>
          <a:prstGeom prst="rect">
            <a:avLst/>
          </a:prstGeom>
          <a:noFill/>
        </p:spPr>
        <p:txBody>
          <a:bodyPr wrap="square">
            <a:spAutoFit/>
          </a:bodyPr>
          <a:lstStyle/>
          <a:p>
            <a:pPr algn="ctr"/>
            <a:r>
              <a:rPr lang="en-US" b="1" dirty="0"/>
              <a:t>Distribution of values in label1</a:t>
            </a:r>
            <a:endParaRPr lang="en-IN" b="1" dirty="0"/>
          </a:p>
        </p:txBody>
      </p:sp>
      <p:pic>
        <p:nvPicPr>
          <p:cNvPr id="3076" name="Picture 4">
            <a:extLst>
              <a:ext uri="{FF2B5EF4-FFF2-40B4-BE49-F238E27FC236}">
                <a16:creationId xmlns:a16="http://schemas.microsoft.com/office/drawing/2014/main" id="{3D979BC5-626E-4FA6-B7BE-BCB24E53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713" y="1495647"/>
            <a:ext cx="3742658" cy="29161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84B84F5-9202-4C5C-B1B1-54AB58525B9E}"/>
              </a:ext>
            </a:extLst>
          </p:cNvPr>
          <p:cNvSpPr txBox="1"/>
          <p:nvPr/>
        </p:nvSpPr>
        <p:spPr>
          <a:xfrm>
            <a:off x="5032966" y="584884"/>
            <a:ext cx="3664246" cy="523220"/>
          </a:xfrm>
          <a:prstGeom prst="rect">
            <a:avLst/>
          </a:prstGeom>
          <a:noFill/>
        </p:spPr>
        <p:txBody>
          <a:bodyPr wrap="square">
            <a:spAutoFit/>
          </a:bodyPr>
          <a:lstStyle/>
          <a:p>
            <a:r>
              <a:rPr lang="en-US" b="1" dirty="0"/>
              <a:t>Distribution of labels based on sensors </a:t>
            </a:r>
          </a:p>
          <a:p>
            <a:r>
              <a:rPr lang="en-US" b="1" dirty="0"/>
              <a:t>Sensor-7 vs sensor-12:</a:t>
            </a:r>
          </a:p>
        </p:txBody>
      </p:sp>
    </p:spTree>
    <p:extLst>
      <p:ext uri="{BB962C8B-B14F-4D97-AF65-F5344CB8AC3E}">
        <p14:creationId xmlns:p14="http://schemas.microsoft.com/office/powerpoint/2010/main" val="3893498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E338-1BB2-4CDC-9508-88C3E100674E}"/>
              </a:ext>
            </a:extLst>
          </p:cNvPr>
          <p:cNvSpPr>
            <a:spLocks noGrp="1"/>
          </p:cNvSpPr>
          <p:nvPr>
            <p:ph type="title"/>
          </p:nvPr>
        </p:nvSpPr>
        <p:spPr>
          <a:xfrm>
            <a:off x="762443" y="264353"/>
            <a:ext cx="7505700" cy="685488"/>
          </a:xfrm>
        </p:spPr>
        <p:txBody>
          <a:bodyPr/>
          <a:lstStyle/>
          <a:p>
            <a:pPr algn="ctr"/>
            <a:r>
              <a:rPr lang="en-IN" b="1" dirty="0">
                <a:solidFill>
                  <a:schemeClr val="accent2"/>
                </a:solidFill>
              </a:rPr>
              <a:t>Binary Classification</a:t>
            </a:r>
          </a:p>
        </p:txBody>
      </p:sp>
      <p:sp>
        <p:nvSpPr>
          <p:cNvPr id="3" name="Text Placeholder 2">
            <a:extLst>
              <a:ext uri="{FF2B5EF4-FFF2-40B4-BE49-F238E27FC236}">
                <a16:creationId xmlns:a16="http://schemas.microsoft.com/office/drawing/2014/main" id="{F44B0C6B-33E6-46D4-828B-E1D75EDB9307}"/>
              </a:ext>
            </a:extLst>
          </p:cNvPr>
          <p:cNvSpPr>
            <a:spLocks noGrp="1"/>
          </p:cNvSpPr>
          <p:nvPr>
            <p:ph type="body" idx="1"/>
          </p:nvPr>
        </p:nvSpPr>
        <p:spPr>
          <a:xfrm>
            <a:off x="478909" y="871869"/>
            <a:ext cx="8296496" cy="1212111"/>
          </a:xfrm>
        </p:spPr>
        <p:txBody>
          <a:bodyPr>
            <a:normAutofit fontScale="77500" lnSpcReduction="20000"/>
          </a:bodyPr>
          <a:lstStyle/>
          <a:p>
            <a:r>
              <a:rPr lang="en-US" sz="1800" b="0" i="0" u="none" strike="noStrike" dirty="0">
                <a:solidFill>
                  <a:srgbClr val="000000"/>
                </a:solidFill>
                <a:effectLst/>
                <a:latin typeface="Times New Roman" panose="02020603050405020304" pitchFamily="18" charset="0"/>
              </a:rPr>
              <a:t>In this problem, our aim is to predict whether our engine will fail within a given window or not. So, we will use label1 values as the prediction variable for this problem.</a:t>
            </a:r>
          </a:p>
          <a:p>
            <a:endParaRPr lang="en-US" sz="1800" dirty="0">
              <a:solidFill>
                <a:srgbClr val="000000"/>
              </a:solidFill>
              <a:latin typeface="Times New Roman" panose="02020603050405020304" pitchFamily="18" charset="0"/>
            </a:endParaRPr>
          </a:p>
          <a:p>
            <a:pPr marL="146050" indent="0">
              <a:buNone/>
            </a:pPr>
            <a:r>
              <a:rPr lang="en-US" sz="3800" b="1" dirty="0">
                <a:solidFill>
                  <a:schemeClr val="accent2"/>
                </a:solidFill>
                <a:latin typeface="Times New Roman" panose="02020603050405020304" pitchFamily="18" charset="0"/>
              </a:rPr>
              <a:t>LSTM Model</a:t>
            </a:r>
            <a:endParaRPr lang="en-IN" sz="3800" b="1" dirty="0">
              <a:solidFill>
                <a:schemeClr val="accent2"/>
              </a:solidFill>
            </a:endParaRPr>
          </a:p>
        </p:txBody>
      </p:sp>
      <p:pic>
        <p:nvPicPr>
          <p:cNvPr id="5" name="Picture 4">
            <a:extLst>
              <a:ext uri="{FF2B5EF4-FFF2-40B4-BE49-F238E27FC236}">
                <a16:creationId xmlns:a16="http://schemas.microsoft.com/office/drawing/2014/main" id="{E6B1F9FF-E02F-419F-BD2C-3FD768B37688}"/>
              </a:ext>
            </a:extLst>
          </p:cNvPr>
          <p:cNvPicPr>
            <a:picLocks noChangeAspect="1"/>
          </p:cNvPicPr>
          <p:nvPr/>
        </p:nvPicPr>
        <p:blipFill rotWithShape="1">
          <a:blip r:embed="rId2"/>
          <a:srcRect l="17917" t="31697" r="38449" b="12902"/>
          <a:stretch/>
        </p:blipFill>
        <p:spPr>
          <a:xfrm>
            <a:off x="3997841" y="1609060"/>
            <a:ext cx="4667249" cy="3270087"/>
          </a:xfrm>
          <a:prstGeom prst="rect">
            <a:avLst/>
          </a:prstGeom>
        </p:spPr>
      </p:pic>
      <p:pic>
        <p:nvPicPr>
          <p:cNvPr id="4098" name="Picture 2">
            <a:extLst>
              <a:ext uri="{FF2B5EF4-FFF2-40B4-BE49-F238E27FC236}">
                <a16:creationId xmlns:a16="http://schemas.microsoft.com/office/drawing/2014/main" id="{A127554E-B544-42DF-819D-E0D474DFD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37" y="2180847"/>
            <a:ext cx="3473300" cy="106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77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230E-B538-41E7-8A38-4B1B48BAB830}"/>
              </a:ext>
            </a:extLst>
          </p:cNvPr>
          <p:cNvSpPr>
            <a:spLocks noGrp="1"/>
          </p:cNvSpPr>
          <p:nvPr>
            <p:ph type="title"/>
          </p:nvPr>
        </p:nvSpPr>
        <p:spPr>
          <a:xfrm>
            <a:off x="337140" y="564412"/>
            <a:ext cx="3256665" cy="668718"/>
          </a:xfrm>
        </p:spPr>
        <p:txBody>
          <a:bodyPr/>
          <a:lstStyle/>
          <a:p>
            <a:r>
              <a:rPr lang="en-IN" b="1" dirty="0">
                <a:solidFill>
                  <a:schemeClr val="accent2"/>
                </a:solidFill>
              </a:rPr>
              <a:t>GRU Model</a:t>
            </a:r>
          </a:p>
        </p:txBody>
      </p:sp>
      <p:pic>
        <p:nvPicPr>
          <p:cNvPr id="5" name="Picture 4">
            <a:extLst>
              <a:ext uri="{FF2B5EF4-FFF2-40B4-BE49-F238E27FC236}">
                <a16:creationId xmlns:a16="http://schemas.microsoft.com/office/drawing/2014/main" id="{4BB886E7-FC0A-4383-A576-682A2AE8A8EE}"/>
              </a:ext>
            </a:extLst>
          </p:cNvPr>
          <p:cNvPicPr>
            <a:picLocks noChangeAspect="1"/>
          </p:cNvPicPr>
          <p:nvPr/>
        </p:nvPicPr>
        <p:blipFill>
          <a:blip r:embed="rId2"/>
          <a:stretch>
            <a:fillRect/>
          </a:stretch>
        </p:blipFill>
        <p:spPr>
          <a:xfrm>
            <a:off x="489098" y="1803330"/>
            <a:ext cx="2977116" cy="1019175"/>
          </a:xfrm>
          <a:prstGeom prst="rect">
            <a:avLst/>
          </a:prstGeom>
        </p:spPr>
      </p:pic>
      <p:pic>
        <p:nvPicPr>
          <p:cNvPr id="7" name="Picture 6">
            <a:extLst>
              <a:ext uri="{FF2B5EF4-FFF2-40B4-BE49-F238E27FC236}">
                <a16:creationId xmlns:a16="http://schemas.microsoft.com/office/drawing/2014/main" id="{2D930AB4-C2E0-4DC1-8E76-0A6B3A5AF265}"/>
              </a:ext>
            </a:extLst>
          </p:cNvPr>
          <p:cNvPicPr>
            <a:picLocks noChangeAspect="1"/>
          </p:cNvPicPr>
          <p:nvPr/>
        </p:nvPicPr>
        <p:blipFill rotWithShape="1">
          <a:blip r:embed="rId3"/>
          <a:srcRect l="18130" t="30181" r="39923" b="12213"/>
          <a:stretch/>
        </p:blipFill>
        <p:spPr>
          <a:xfrm>
            <a:off x="3593805" y="630865"/>
            <a:ext cx="5061097" cy="3948223"/>
          </a:xfrm>
          <a:prstGeom prst="rect">
            <a:avLst/>
          </a:prstGeom>
        </p:spPr>
      </p:pic>
    </p:spTree>
    <p:extLst>
      <p:ext uri="{BB962C8B-B14F-4D97-AF65-F5344CB8AC3E}">
        <p14:creationId xmlns:p14="http://schemas.microsoft.com/office/powerpoint/2010/main" val="151792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D09C-1272-41CB-B77B-D10175FE448E}"/>
              </a:ext>
            </a:extLst>
          </p:cNvPr>
          <p:cNvSpPr>
            <a:spLocks noGrp="1"/>
          </p:cNvSpPr>
          <p:nvPr>
            <p:ph type="title"/>
          </p:nvPr>
        </p:nvSpPr>
        <p:spPr/>
        <p:txBody>
          <a:bodyPr/>
          <a:lstStyle/>
          <a:p>
            <a:r>
              <a:rPr lang="en-IN" b="1" dirty="0"/>
              <a:t>Individual Contribution</a:t>
            </a:r>
          </a:p>
        </p:txBody>
      </p:sp>
      <p:sp>
        <p:nvSpPr>
          <p:cNvPr id="3" name="Text Placeholder 2">
            <a:extLst>
              <a:ext uri="{FF2B5EF4-FFF2-40B4-BE49-F238E27FC236}">
                <a16:creationId xmlns:a16="http://schemas.microsoft.com/office/drawing/2014/main" id="{43155619-0564-406E-A3F5-04860EB16F77}"/>
              </a:ext>
            </a:extLst>
          </p:cNvPr>
          <p:cNvSpPr>
            <a:spLocks noGrp="1"/>
          </p:cNvSpPr>
          <p:nvPr>
            <p:ph type="body" idx="1"/>
          </p:nvPr>
        </p:nvSpPr>
        <p:spPr/>
        <p:txBody>
          <a:bodyPr>
            <a:normAutofit/>
          </a:bodyPr>
          <a:lstStyle/>
          <a:p>
            <a:r>
              <a:rPr lang="en-IN" sz="1600" b="1" dirty="0"/>
              <a:t>Rohit Kumar:</a:t>
            </a:r>
            <a:r>
              <a:rPr lang="en-IN" sz="1600" dirty="0"/>
              <a:t> Implementation of code, helped in the preparation of report and Presentation</a:t>
            </a:r>
          </a:p>
          <a:p>
            <a:r>
              <a:rPr lang="en-IN" sz="1600" b="1" dirty="0"/>
              <a:t>Vigneshwar:</a:t>
            </a:r>
            <a:r>
              <a:rPr lang="en-IN" sz="1600" dirty="0"/>
              <a:t> Prepared Report,  implementation of data pre-processing and preparation of Presentation</a:t>
            </a:r>
          </a:p>
          <a:p>
            <a:r>
              <a:rPr lang="en-IN" sz="1600" b="1" dirty="0"/>
              <a:t>Vikram Patel: </a:t>
            </a:r>
            <a:r>
              <a:rPr lang="en-IN" sz="1600" dirty="0"/>
              <a:t>Prepared Presentation, Helped in the implementation of code and preparation of report</a:t>
            </a:r>
          </a:p>
        </p:txBody>
      </p:sp>
    </p:spTree>
    <p:extLst>
      <p:ext uri="{BB962C8B-B14F-4D97-AF65-F5344CB8AC3E}">
        <p14:creationId xmlns:p14="http://schemas.microsoft.com/office/powerpoint/2010/main" val="3163110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251A-C869-48DA-8C75-0FAB196036B4}"/>
              </a:ext>
            </a:extLst>
          </p:cNvPr>
          <p:cNvSpPr>
            <a:spLocks noGrp="1"/>
          </p:cNvSpPr>
          <p:nvPr>
            <p:ph type="title"/>
          </p:nvPr>
        </p:nvSpPr>
        <p:spPr>
          <a:xfrm>
            <a:off x="677383" y="306884"/>
            <a:ext cx="7505700" cy="735107"/>
          </a:xfrm>
        </p:spPr>
        <p:txBody>
          <a:bodyPr/>
          <a:lstStyle/>
          <a:p>
            <a:r>
              <a:rPr lang="en-IN" dirty="0"/>
              <a:t>Combined Model of LSTM and GRU</a:t>
            </a:r>
          </a:p>
        </p:txBody>
      </p:sp>
      <p:pic>
        <p:nvPicPr>
          <p:cNvPr id="5" name="Picture 4">
            <a:extLst>
              <a:ext uri="{FF2B5EF4-FFF2-40B4-BE49-F238E27FC236}">
                <a16:creationId xmlns:a16="http://schemas.microsoft.com/office/drawing/2014/main" id="{E506351F-2456-4F93-9102-2920A14ED8C9}"/>
              </a:ext>
            </a:extLst>
          </p:cNvPr>
          <p:cNvPicPr>
            <a:picLocks noChangeAspect="1"/>
          </p:cNvPicPr>
          <p:nvPr/>
        </p:nvPicPr>
        <p:blipFill>
          <a:blip r:embed="rId2"/>
          <a:stretch>
            <a:fillRect/>
          </a:stretch>
        </p:blipFill>
        <p:spPr>
          <a:xfrm>
            <a:off x="3806456" y="1041991"/>
            <a:ext cx="4712873" cy="3735572"/>
          </a:xfrm>
          <a:prstGeom prst="rect">
            <a:avLst/>
          </a:prstGeom>
        </p:spPr>
      </p:pic>
      <p:pic>
        <p:nvPicPr>
          <p:cNvPr id="7" name="Picture 6">
            <a:extLst>
              <a:ext uri="{FF2B5EF4-FFF2-40B4-BE49-F238E27FC236}">
                <a16:creationId xmlns:a16="http://schemas.microsoft.com/office/drawing/2014/main" id="{F654DC46-766B-4A32-B29E-B06600E67D6F}"/>
              </a:ext>
            </a:extLst>
          </p:cNvPr>
          <p:cNvPicPr>
            <a:picLocks noChangeAspect="1"/>
          </p:cNvPicPr>
          <p:nvPr/>
        </p:nvPicPr>
        <p:blipFill>
          <a:blip r:embed="rId3"/>
          <a:stretch>
            <a:fillRect/>
          </a:stretch>
        </p:blipFill>
        <p:spPr>
          <a:xfrm>
            <a:off x="677384" y="2125183"/>
            <a:ext cx="2852626" cy="1219200"/>
          </a:xfrm>
          <a:prstGeom prst="rect">
            <a:avLst/>
          </a:prstGeom>
        </p:spPr>
      </p:pic>
    </p:spTree>
    <p:extLst>
      <p:ext uri="{BB962C8B-B14F-4D97-AF65-F5344CB8AC3E}">
        <p14:creationId xmlns:p14="http://schemas.microsoft.com/office/powerpoint/2010/main" val="374810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244B-F811-4E21-9DB8-DFC6F79137E0}"/>
              </a:ext>
            </a:extLst>
          </p:cNvPr>
          <p:cNvSpPr>
            <a:spLocks noGrp="1"/>
          </p:cNvSpPr>
          <p:nvPr>
            <p:ph type="title"/>
          </p:nvPr>
        </p:nvSpPr>
        <p:spPr>
          <a:xfrm>
            <a:off x="670294" y="227475"/>
            <a:ext cx="7505700" cy="954600"/>
          </a:xfrm>
        </p:spPr>
        <p:txBody>
          <a:bodyPr/>
          <a:lstStyle/>
          <a:p>
            <a:r>
              <a:rPr lang="en-IN" b="1" dirty="0"/>
              <a:t>Regression Model Results</a:t>
            </a:r>
          </a:p>
        </p:txBody>
      </p:sp>
      <p:sp>
        <p:nvSpPr>
          <p:cNvPr id="3" name="Text Placeholder 2">
            <a:extLst>
              <a:ext uri="{FF2B5EF4-FFF2-40B4-BE49-F238E27FC236}">
                <a16:creationId xmlns:a16="http://schemas.microsoft.com/office/drawing/2014/main" id="{7B307104-91E2-41E6-989E-4642CFA8B9A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9481BC3-1BDF-43AF-B421-986E57CEE17E}"/>
              </a:ext>
            </a:extLst>
          </p:cNvPr>
          <p:cNvPicPr>
            <a:picLocks noChangeAspect="1"/>
          </p:cNvPicPr>
          <p:nvPr/>
        </p:nvPicPr>
        <p:blipFill>
          <a:blip r:embed="rId2"/>
          <a:stretch>
            <a:fillRect/>
          </a:stretch>
        </p:blipFill>
        <p:spPr>
          <a:xfrm>
            <a:off x="417214" y="985284"/>
            <a:ext cx="3913781" cy="3841897"/>
          </a:xfrm>
          <a:prstGeom prst="rect">
            <a:avLst/>
          </a:prstGeom>
        </p:spPr>
      </p:pic>
      <p:pic>
        <p:nvPicPr>
          <p:cNvPr id="9" name="Picture 8">
            <a:extLst>
              <a:ext uri="{FF2B5EF4-FFF2-40B4-BE49-F238E27FC236}">
                <a16:creationId xmlns:a16="http://schemas.microsoft.com/office/drawing/2014/main" id="{78DC113D-487E-4FC0-9B37-4F1A618814F9}"/>
              </a:ext>
            </a:extLst>
          </p:cNvPr>
          <p:cNvPicPr>
            <a:picLocks noChangeAspect="1"/>
          </p:cNvPicPr>
          <p:nvPr/>
        </p:nvPicPr>
        <p:blipFill>
          <a:blip r:embed="rId3"/>
          <a:stretch>
            <a:fillRect/>
          </a:stretch>
        </p:blipFill>
        <p:spPr>
          <a:xfrm>
            <a:off x="4125431" y="1056167"/>
            <a:ext cx="4753109" cy="3771014"/>
          </a:xfrm>
          <a:prstGeom prst="rect">
            <a:avLst/>
          </a:prstGeom>
        </p:spPr>
      </p:pic>
    </p:spTree>
    <p:extLst>
      <p:ext uri="{BB962C8B-B14F-4D97-AF65-F5344CB8AC3E}">
        <p14:creationId xmlns:p14="http://schemas.microsoft.com/office/powerpoint/2010/main" val="342626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690C52-7166-40EC-BCA5-AE3CB91E0EEB}"/>
              </a:ext>
            </a:extLst>
          </p:cNvPr>
          <p:cNvPicPr>
            <a:picLocks noChangeAspect="1"/>
          </p:cNvPicPr>
          <p:nvPr/>
        </p:nvPicPr>
        <p:blipFill>
          <a:blip r:embed="rId2"/>
          <a:stretch>
            <a:fillRect/>
          </a:stretch>
        </p:blipFill>
        <p:spPr>
          <a:xfrm>
            <a:off x="284795" y="680483"/>
            <a:ext cx="5483879" cy="3913667"/>
          </a:xfrm>
          <a:prstGeom prst="rect">
            <a:avLst/>
          </a:prstGeom>
        </p:spPr>
      </p:pic>
      <p:pic>
        <p:nvPicPr>
          <p:cNvPr id="7" name="Picture 6">
            <a:extLst>
              <a:ext uri="{FF2B5EF4-FFF2-40B4-BE49-F238E27FC236}">
                <a16:creationId xmlns:a16="http://schemas.microsoft.com/office/drawing/2014/main" id="{BCD033A0-6B0A-494F-8871-64FCD920E8A1}"/>
              </a:ext>
            </a:extLst>
          </p:cNvPr>
          <p:cNvPicPr>
            <a:picLocks noChangeAspect="1"/>
          </p:cNvPicPr>
          <p:nvPr/>
        </p:nvPicPr>
        <p:blipFill rotWithShape="1">
          <a:blip r:embed="rId3"/>
          <a:srcRect l="-1060" t="68021" r="68821" b="-4114"/>
          <a:stretch/>
        </p:blipFill>
        <p:spPr>
          <a:xfrm>
            <a:off x="6354600" y="933872"/>
            <a:ext cx="2286924" cy="608675"/>
          </a:xfrm>
          <a:prstGeom prst="rect">
            <a:avLst/>
          </a:prstGeom>
        </p:spPr>
      </p:pic>
      <p:pic>
        <p:nvPicPr>
          <p:cNvPr id="9" name="Picture 8">
            <a:extLst>
              <a:ext uri="{FF2B5EF4-FFF2-40B4-BE49-F238E27FC236}">
                <a16:creationId xmlns:a16="http://schemas.microsoft.com/office/drawing/2014/main" id="{53024FFF-7F1B-4B30-BB0C-847FA6312F04}"/>
              </a:ext>
            </a:extLst>
          </p:cNvPr>
          <p:cNvPicPr>
            <a:picLocks noChangeAspect="1"/>
          </p:cNvPicPr>
          <p:nvPr/>
        </p:nvPicPr>
        <p:blipFill>
          <a:blip r:embed="rId4"/>
          <a:stretch>
            <a:fillRect/>
          </a:stretch>
        </p:blipFill>
        <p:spPr>
          <a:xfrm>
            <a:off x="6406445" y="1721146"/>
            <a:ext cx="2070988" cy="619952"/>
          </a:xfrm>
          <a:prstGeom prst="rect">
            <a:avLst/>
          </a:prstGeom>
        </p:spPr>
      </p:pic>
      <p:sp>
        <p:nvSpPr>
          <p:cNvPr id="11" name="TextBox 10">
            <a:extLst>
              <a:ext uri="{FF2B5EF4-FFF2-40B4-BE49-F238E27FC236}">
                <a16:creationId xmlns:a16="http://schemas.microsoft.com/office/drawing/2014/main" id="{CAD48493-8793-4FEE-8A52-B48094ABCC9A}"/>
              </a:ext>
            </a:extLst>
          </p:cNvPr>
          <p:cNvSpPr txBox="1"/>
          <p:nvPr/>
        </p:nvSpPr>
        <p:spPr>
          <a:xfrm>
            <a:off x="6461971" y="715347"/>
            <a:ext cx="1959935" cy="307777"/>
          </a:xfrm>
          <a:prstGeom prst="rect">
            <a:avLst/>
          </a:prstGeom>
          <a:noFill/>
        </p:spPr>
        <p:txBody>
          <a:bodyPr wrap="square">
            <a:spAutoFit/>
          </a:bodyPr>
          <a:lstStyle/>
          <a:p>
            <a:r>
              <a:rPr lang="en-IN" dirty="0"/>
              <a:t>       </a:t>
            </a:r>
            <a:r>
              <a:rPr lang="en-IN" b="1" dirty="0"/>
              <a:t>For Training</a:t>
            </a:r>
          </a:p>
        </p:txBody>
      </p:sp>
      <p:sp>
        <p:nvSpPr>
          <p:cNvPr id="13" name="TextBox 12">
            <a:extLst>
              <a:ext uri="{FF2B5EF4-FFF2-40B4-BE49-F238E27FC236}">
                <a16:creationId xmlns:a16="http://schemas.microsoft.com/office/drawing/2014/main" id="{CB44ECC9-A8CF-40EF-B9B0-00B177C8DBA8}"/>
              </a:ext>
            </a:extLst>
          </p:cNvPr>
          <p:cNvSpPr txBox="1"/>
          <p:nvPr/>
        </p:nvSpPr>
        <p:spPr>
          <a:xfrm>
            <a:off x="6797146" y="1420153"/>
            <a:ext cx="1265277" cy="307777"/>
          </a:xfrm>
          <a:prstGeom prst="rect">
            <a:avLst/>
          </a:prstGeom>
          <a:noFill/>
        </p:spPr>
        <p:txBody>
          <a:bodyPr wrap="square">
            <a:spAutoFit/>
          </a:bodyPr>
          <a:lstStyle/>
          <a:p>
            <a:r>
              <a:rPr lang="en-IN" b="1" dirty="0"/>
              <a:t>For Testing</a:t>
            </a:r>
            <a:endParaRPr lang="en-IN" dirty="0"/>
          </a:p>
        </p:txBody>
      </p:sp>
      <p:pic>
        <p:nvPicPr>
          <p:cNvPr id="15" name="Picture 14">
            <a:extLst>
              <a:ext uri="{FF2B5EF4-FFF2-40B4-BE49-F238E27FC236}">
                <a16:creationId xmlns:a16="http://schemas.microsoft.com/office/drawing/2014/main" id="{46A55B90-B3A7-4F71-8161-6B40F74191F1}"/>
              </a:ext>
            </a:extLst>
          </p:cNvPr>
          <p:cNvPicPr>
            <a:picLocks noChangeAspect="1"/>
          </p:cNvPicPr>
          <p:nvPr/>
        </p:nvPicPr>
        <p:blipFill>
          <a:blip r:embed="rId5"/>
          <a:stretch>
            <a:fillRect/>
          </a:stretch>
        </p:blipFill>
        <p:spPr>
          <a:xfrm>
            <a:off x="6517499" y="3997842"/>
            <a:ext cx="1959934" cy="509350"/>
          </a:xfrm>
          <a:prstGeom prst="rect">
            <a:avLst/>
          </a:prstGeom>
        </p:spPr>
      </p:pic>
      <p:sp>
        <p:nvSpPr>
          <p:cNvPr id="17" name="TextBox 16">
            <a:extLst>
              <a:ext uri="{FF2B5EF4-FFF2-40B4-BE49-F238E27FC236}">
                <a16:creationId xmlns:a16="http://schemas.microsoft.com/office/drawing/2014/main" id="{ACE8838F-B38C-474A-BA08-0DB053DBA8C4}"/>
              </a:ext>
            </a:extLst>
          </p:cNvPr>
          <p:cNvSpPr txBox="1"/>
          <p:nvPr/>
        </p:nvSpPr>
        <p:spPr>
          <a:xfrm>
            <a:off x="6746058" y="2456939"/>
            <a:ext cx="1243423" cy="400110"/>
          </a:xfrm>
          <a:prstGeom prst="rect">
            <a:avLst/>
          </a:prstGeom>
          <a:noFill/>
        </p:spPr>
        <p:txBody>
          <a:bodyPr wrap="square">
            <a:spAutoFit/>
          </a:bodyPr>
          <a:lstStyle/>
          <a:p>
            <a:r>
              <a:rPr lang="en-IN" sz="2000" b="1" dirty="0"/>
              <a:t>Model 2</a:t>
            </a:r>
            <a:endParaRPr lang="en-IN" sz="2000" dirty="0"/>
          </a:p>
        </p:txBody>
      </p:sp>
      <p:sp>
        <p:nvSpPr>
          <p:cNvPr id="19" name="TextBox 18">
            <a:extLst>
              <a:ext uri="{FF2B5EF4-FFF2-40B4-BE49-F238E27FC236}">
                <a16:creationId xmlns:a16="http://schemas.microsoft.com/office/drawing/2014/main" id="{B7FB5165-C22A-40DB-AF3D-3AF4840BB473}"/>
              </a:ext>
            </a:extLst>
          </p:cNvPr>
          <p:cNvSpPr txBox="1"/>
          <p:nvPr/>
        </p:nvSpPr>
        <p:spPr>
          <a:xfrm>
            <a:off x="6844710" y="380200"/>
            <a:ext cx="1144771" cy="400110"/>
          </a:xfrm>
          <a:prstGeom prst="rect">
            <a:avLst/>
          </a:prstGeom>
          <a:noFill/>
        </p:spPr>
        <p:txBody>
          <a:bodyPr wrap="square">
            <a:spAutoFit/>
          </a:bodyPr>
          <a:lstStyle/>
          <a:p>
            <a:r>
              <a:rPr lang="en-IN" sz="2000" b="1" dirty="0"/>
              <a:t>Model 1</a:t>
            </a:r>
            <a:endParaRPr lang="en-IN" sz="2000" dirty="0"/>
          </a:p>
        </p:txBody>
      </p:sp>
      <p:pic>
        <p:nvPicPr>
          <p:cNvPr id="21" name="Picture 20">
            <a:extLst>
              <a:ext uri="{FF2B5EF4-FFF2-40B4-BE49-F238E27FC236}">
                <a16:creationId xmlns:a16="http://schemas.microsoft.com/office/drawing/2014/main" id="{B34A8B18-0B3E-48E5-A6BA-BB35E7681703}"/>
              </a:ext>
            </a:extLst>
          </p:cNvPr>
          <p:cNvPicPr>
            <a:picLocks noChangeAspect="1"/>
          </p:cNvPicPr>
          <p:nvPr/>
        </p:nvPicPr>
        <p:blipFill>
          <a:blip r:embed="rId6"/>
          <a:stretch>
            <a:fillRect/>
          </a:stretch>
        </p:blipFill>
        <p:spPr>
          <a:xfrm>
            <a:off x="6354600" y="2972891"/>
            <a:ext cx="1956044" cy="613262"/>
          </a:xfrm>
          <a:prstGeom prst="rect">
            <a:avLst/>
          </a:prstGeom>
        </p:spPr>
      </p:pic>
      <p:sp>
        <p:nvSpPr>
          <p:cNvPr id="23" name="TextBox 22">
            <a:extLst>
              <a:ext uri="{FF2B5EF4-FFF2-40B4-BE49-F238E27FC236}">
                <a16:creationId xmlns:a16="http://schemas.microsoft.com/office/drawing/2014/main" id="{BFE059EF-DA2D-46CF-86A4-C82D79A500DD}"/>
              </a:ext>
            </a:extLst>
          </p:cNvPr>
          <p:cNvSpPr txBox="1"/>
          <p:nvPr/>
        </p:nvSpPr>
        <p:spPr>
          <a:xfrm>
            <a:off x="6746060" y="2751148"/>
            <a:ext cx="1343247" cy="307777"/>
          </a:xfrm>
          <a:prstGeom prst="rect">
            <a:avLst/>
          </a:prstGeom>
          <a:noFill/>
        </p:spPr>
        <p:txBody>
          <a:bodyPr wrap="square">
            <a:spAutoFit/>
          </a:bodyPr>
          <a:lstStyle/>
          <a:p>
            <a:r>
              <a:rPr lang="en-IN" b="1" dirty="0"/>
              <a:t>For Training</a:t>
            </a:r>
            <a:endParaRPr lang="en-IN" dirty="0"/>
          </a:p>
        </p:txBody>
      </p:sp>
      <p:sp>
        <p:nvSpPr>
          <p:cNvPr id="25" name="TextBox 24">
            <a:extLst>
              <a:ext uri="{FF2B5EF4-FFF2-40B4-BE49-F238E27FC236}">
                <a16:creationId xmlns:a16="http://schemas.microsoft.com/office/drawing/2014/main" id="{AF8B6D9C-086B-42EE-AED6-6682F089A1ED}"/>
              </a:ext>
            </a:extLst>
          </p:cNvPr>
          <p:cNvSpPr txBox="1"/>
          <p:nvPr/>
        </p:nvSpPr>
        <p:spPr>
          <a:xfrm>
            <a:off x="6824031" y="3690718"/>
            <a:ext cx="1187302" cy="307777"/>
          </a:xfrm>
          <a:prstGeom prst="rect">
            <a:avLst/>
          </a:prstGeom>
          <a:noFill/>
        </p:spPr>
        <p:txBody>
          <a:bodyPr wrap="square">
            <a:spAutoFit/>
          </a:bodyPr>
          <a:lstStyle/>
          <a:p>
            <a:r>
              <a:rPr lang="en-IN" b="1" dirty="0"/>
              <a:t>For Testing</a:t>
            </a:r>
            <a:endParaRPr lang="en-IN" dirty="0"/>
          </a:p>
        </p:txBody>
      </p:sp>
    </p:spTree>
    <p:extLst>
      <p:ext uri="{BB962C8B-B14F-4D97-AF65-F5344CB8AC3E}">
        <p14:creationId xmlns:p14="http://schemas.microsoft.com/office/powerpoint/2010/main" val="58106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D5F9-908C-4365-B1FE-856F70C1B1D9}"/>
              </a:ext>
            </a:extLst>
          </p:cNvPr>
          <p:cNvSpPr>
            <a:spLocks noGrp="1"/>
          </p:cNvSpPr>
          <p:nvPr>
            <p:ph type="title"/>
          </p:nvPr>
        </p:nvSpPr>
        <p:spPr/>
        <p:txBody>
          <a:bodyPr/>
          <a:lstStyle/>
          <a:p>
            <a:r>
              <a:rPr lang="en-IN" dirty="0"/>
              <a:t>Results and Conclusion</a:t>
            </a:r>
          </a:p>
        </p:txBody>
      </p:sp>
      <p:sp>
        <p:nvSpPr>
          <p:cNvPr id="3" name="Text Placeholder 2">
            <a:extLst>
              <a:ext uri="{FF2B5EF4-FFF2-40B4-BE49-F238E27FC236}">
                <a16:creationId xmlns:a16="http://schemas.microsoft.com/office/drawing/2014/main" id="{D2922F73-522F-470B-BAA6-1743F5737CF8}"/>
              </a:ext>
            </a:extLst>
          </p:cNvPr>
          <p:cNvSpPr>
            <a:spLocks noGrp="1"/>
          </p:cNvSpPr>
          <p:nvPr>
            <p:ph type="body" idx="1"/>
          </p:nvPr>
        </p:nvSpPr>
        <p:spPr>
          <a:xfrm>
            <a:off x="727001" y="1622129"/>
            <a:ext cx="7505700" cy="2574187"/>
          </a:xfrm>
        </p:spPr>
        <p:txBody>
          <a:bodyPr/>
          <a:lstStyle/>
          <a:p>
            <a:r>
              <a:rPr lang="en-US" sz="1800" b="0" i="0" u="none" strike="noStrike" dirty="0">
                <a:solidFill>
                  <a:srgbClr val="000000"/>
                </a:solidFill>
                <a:effectLst/>
                <a:latin typeface="Times New Roman" panose="02020603050405020304" pitchFamily="18" charset="0"/>
              </a:rPr>
              <a:t>RNN is quite useful for predicting time series data, but it does not have long term memory, so by using LSTM we can remove this problem . </a:t>
            </a:r>
          </a:p>
          <a:p>
            <a:r>
              <a:rPr lang="en-US" sz="1800" b="0" i="0" u="none" strike="noStrike" dirty="0">
                <a:solidFill>
                  <a:srgbClr val="000000"/>
                </a:solidFill>
                <a:effectLst/>
                <a:latin typeface="Times New Roman" panose="02020603050405020304" pitchFamily="18" charset="0"/>
              </a:rPr>
              <a:t>For binary classification, both LSTM and GRU perform equally well. But the custom model we built performed much better giving higher accuracy of 99%.</a:t>
            </a:r>
          </a:p>
          <a:p>
            <a:r>
              <a:rPr lang="en-US" sz="1800" dirty="0">
                <a:solidFill>
                  <a:srgbClr val="000000"/>
                </a:solidFill>
                <a:latin typeface="Times New Roman" panose="02020603050405020304" pitchFamily="18" charset="0"/>
              </a:rPr>
              <a:t>Using Regression model we predicted the Remaining useful Lifecycle of engine with an accuracy of 76%.</a:t>
            </a:r>
            <a:endParaRPr lang="en-IN" dirty="0"/>
          </a:p>
        </p:txBody>
      </p:sp>
    </p:spTree>
    <p:extLst>
      <p:ext uri="{BB962C8B-B14F-4D97-AF65-F5344CB8AC3E}">
        <p14:creationId xmlns:p14="http://schemas.microsoft.com/office/powerpoint/2010/main" val="321591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F83C-D7CF-4A96-9E64-CA65F7570A87}"/>
              </a:ext>
            </a:extLst>
          </p:cNvPr>
          <p:cNvSpPr>
            <a:spLocks noGrp="1"/>
          </p:cNvSpPr>
          <p:nvPr>
            <p:ph type="title"/>
          </p:nvPr>
        </p:nvSpPr>
        <p:spPr/>
        <p:txBody>
          <a:bodyPr/>
          <a:lstStyle/>
          <a:p>
            <a:r>
              <a:rPr lang="en-IN" dirty="0"/>
              <a:t>Future Scope</a:t>
            </a:r>
          </a:p>
        </p:txBody>
      </p:sp>
      <p:sp>
        <p:nvSpPr>
          <p:cNvPr id="3" name="Text Placeholder 2">
            <a:extLst>
              <a:ext uri="{FF2B5EF4-FFF2-40B4-BE49-F238E27FC236}">
                <a16:creationId xmlns:a16="http://schemas.microsoft.com/office/drawing/2014/main" id="{146A33C2-A3C2-465A-ACE8-53A5019ACC41}"/>
              </a:ext>
            </a:extLst>
          </p:cNvPr>
          <p:cNvSpPr>
            <a:spLocks noGrp="1"/>
          </p:cNvSpPr>
          <p:nvPr>
            <p:ph type="body" idx="1"/>
          </p:nvPr>
        </p:nvSpPr>
        <p:spPr>
          <a:xfrm>
            <a:off x="819150" y="1616149"/>
            <a:ext cx="7505700" cy="2822576"/>
          </a:xfrm>
        </p:spPr>
        <p:txBody>
          <a:bodyPr/>
          <a:lstStyle/>
          <a:p>
            <a:pPr>
              <a:lnSpc>
                <a:spcPct val="200000"/>
              </a:lnSpc>
            </a:pPr>
            <a:r>
              <a:rPr lang="en-IN" dirty="0"/>
              <a:t>Predictive maintenance can be utilized everywhere from small houses to large industries.</a:t>
            </a:r>
          </a:p>
          <a:p>
            <a:pPr>
              <a:lnSpc>
                <a:spcPct val="200000"/>
              </a:lnSpc>
            </a:pPr>
            <a:r>
              <a:rPr lang="en-IN" dirty="0"/>
              <a:t>It can be incorporated with IoT devices, which gather and send live sensor data.</a:t>
            </a:r>
          </a:p>
          <a:p>
            <a:pPr>
              <a:lnSpc>
                <a:spcPct val="200000"/>
              </a:lnSpc>
            </a:pPr>
            <a:r>
              <a:rPr lang="en-IN" dirty="0"/>
              <a:t>Adding prognostic capabilities to electronic devices can cut down the maintenance cost drastically. </a:t>
            </a:r>
          </a:p>
          <a:p>
            <a:pPr>
              <a:lnSpc>
                <a:spcPct val="200000"/>
              </a:lnSpc>
            </a:pPr>
            <a:r>
              <a:rPr lang="en-IN" dirty="0"/>
              <a:t>Can mine critical-asset data and identify anomalies or deviations from standard performance. </a:t>
            </a:r>
          </a:p>
          <a:p>
            <a:pPr>
              <a:lnSpc>
                <a:spcPct val="200000"/>
              </a:lnSpc>
            </a:pPr>
            <a:r>
              <a:rPr lang="en-IN" dirty="0"/>
              <a:t>Can be used in predicting environmental risks and mitigate the damages caused due to it.</a:t>
            </a:r>
          </a:p>
        </p:txBody>
      </p:sp>
    </p:spTree>
    <p:extLst>
      <p:ext uri="{BB962C8B-B14F-4D97-AF65-F5344CB8AC3E}">
        <p14:creationId xmlns:p14="http://schemas.microsoft.com/office/powerpoint/2010/main" val="1853615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E56F-ED88-45F6-A709-894E5FEEC8ED}"/>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30113F3A-F0F9-4821-BE67-4B4CE0CBF3CC}"/>
              </a:ext>
            </a:extLst>
          </p:cNvPr>
          <p:cNvSpPr>
            <a:spLocks noGrp="1"/>
          </p:cNvSpPr>
          <p:nvPr>
            <p:ph type="body" idx="1"/>
          </p:nvPr>
        </p:nvSpPr>
        <p:spPr/>
        <p:txBody>
          <a:bodyPr/>
          <a:lstStyle/>
          <a:p>
            <a:r>
              <a:rPr lang="en-IN" dirty="0">
                <a:hlinkClick r:id="rId2"/>
              </a:rPr>
              <a:t>https://gallery.azure.ai/Collection/Predictive-Maintenance-Template-3</a:t>
            </a:r>
            <a:endParaRPr lang="en-IN" dirty="0"/>
          </a:p>
          <a:p>
            <a:r>
              <a:rPr lang="en-IN" dirty="0">
                <a:hlinkClick r:id="rId3"/>
              </a:rPr>
              <a:t>https://ti.arc.nasa.gov/tech/dash/groups/pcoe/prognostic-data-repository/#turbofan</a:t>
            </a:r>
            <a:endParaRPr lang="en-IN" dirty="0"/>
          </a:p>
          <a:p>
            <a:r>
              <a:rPr lang="en-IN" dirty="0">
                <a:hlinkClick r:id="rId4"/>
              </a:rPr>
              <a:t>https://www.kaggle.com/nafisur/dataset-for-predictive-maintenance</a:t>
            </a:r>
            <a:endParaRPr lang="en-IN" dirty="0"/>
          </a:p>
          <a:p>
            <a:r>
              <a:rPr lang="en-IN" dirty="0">
                <a:hlinkClick r:id="rId5"/>
              </a:rPr>
              <a:t>https://builtin.com/data-science/recurrent-neural-networks-and-lstm</a:t>
            </a:r>
            <a:endParaRPr lang="en-IN" dirty="0"/>
          </a:p>
          <a:p>
            <a:r>
              <a:rPr lang="en-IN" dirty="0">
                <a:hlinkClick r:id="rId6"/>
              </a:rPr>
              <a:t>https://www.youtube.com/watch?v=LfnrRPFhkuY</a:t>
            </a:r>
            <a:endParaRPr lang="en-IN" dirty="0"/>
          </a:p>
          <a:p>
            <a:endParaRPr lang="en-IN" dirty="0"/>
          </a:p>
        </p:txBody>
      </p:sp>
    </p:spTree>
    <p:extLst>
      <p:ext uri="{BB962C8B-B14F-4D97-AF65-F5344CB8AC3E}">
        <p14:creationId xmlns:p14="http://schemas.microsoft.com/office/powerpoint/2010/main" val="2501178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166708-72C7-4222-9EF1-5F9EE1840F4D}"/>
              </a:ext>
            </a:extLst>
          </p:cNvPr>
          <p:cNvSpPr>
            <a:spLocks noGrp="1"/>
          </p:cNvSpPr>
          <p:nvPr>
            <p:ph type="body" idx="1"/>
          </p:nvPr>
        </p:nvSpPr>
        <p:spPr>
          <a:xfrm>
            <a:off x="819150" y="1522892"/>
            <a:ext cx="7505700" cy="2448000"/>
          </a:xfrm>
        </p:spPr>
        <p:txBody>
          <a:bodyPr>
            <a:normAutofit/>
          </a:bodyPr>
          <a:lstStyle/>
          <a:p>
            <a:pPr marL="146050" indent="0">
              <a:buNone/>
            </a:pPr>
            <a:r>
              <a:rPr lang="en-IN" sz="8000" dirty="0"/>
              <a:t>    THANK YOU</a:t>
            </a:r>
          </a:p>
        </p:txBody>
      </p:sp>
    </p:spTree>
    <p:extLst>
      <p:ext uri="{BB962C8B-B14F-4D97-AF65-F5344CB8AC3E}">
        <p14:creationId xmlns:p14="http://schemas.microsoft.com/office/powerpoint/2010/main" val="227467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F7A9-CF3E-46EC-BD22-2093036E69C2}"/>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0407ECC0-8DD3-4C5C-8431-EC3BD7E4FB31}"/>
              </a:ext>
            </a:extLst>
          </p:cNvPr>
          <p:cNvSpPr>
            <a:spLocks noGrp="1"/>
          </p:cNvSpPr>
          <p:nvPr>
            <p:ph type="body" idx="1"/>
          </p:nvPr>
        </p:nvSpPr>
        <p:spPr/>
        <p:txBody>
          <a:bodyPr/>
          <a:lstStyle/>
          <a:p>
            <a:pPr marL="146050" indent="0">
              <a:buNone/>
            </a:pPr>
            <a:r>
              <a:rPr lang="en-IN" dirty="0"/>
              <a:t>Engines of aircraft usually degrade over time, which can cause severe damages to the components which in turn may catastrophic accidents. It takes a lot of time and resources to repair the degraded components. To prevent the engine from degradation, maintenance activities must be carried out constantly, which proves  to be a hectic task and its expensive. </a:t>
            </a:r>
          </a:p>
          <a:p>
            <a:pPr marL="146050" indent="0">
              <a:buNone/>
            </a:pPr>
            <a:endParaRPr lang="en-IN" dirty="0"/>
          </a:p>
          <a:p>
            <a:pPr marL="146050" indent="0">
              <a:buNone/>
            </a:pPr>
            <a:r>
              <a:rPr lang="en-IN" b="1" dirty="0"/>
              <a:t>Solution – Predictive Maintenance</a:t>
            </a:r>
          </a:p>
        </p:txBody>
      </p:sp>
    </p:spTree>
    <p:extLst>
      <p:ext uri="{BB962C8B-B14F-4D97-AF65-F5344CB8AC3E}">
        <p14:creationId xmlns:p14="http://schemas.microsoft.com/office/powerpoint/2010/main" val="409566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7BC7-F159-4668-A454-577DF58E225B}"/>
              </a:ext>
            </a:extLst>
          </p:cNvPr>
          <p:cNvSpPr>
            <a:spLocks noGrp="1"/>
          </p:cNvSpPr>
          <p:nvPr>
            <p:ph type="title"/>
          </p:nvPr>
        </p:nvSpPr>
        <p:spPr>
          <a:xfrm>
            <a:off x="755355" y="477005"/>
            <a:ext cx="7505700" cy="954600"/>
          </a:xfrm>
        </p:spPr>
        <p:txBody>
          <a:bodyPr/>
          <a:lstStyle/>
          <a:p>
            <a:pPr algn="ctr"/>
            <a:r>
              <a:rPr lang="en-IN" b="1" dirty="0">
                <a:solidFill>
                  <a:schemeClr val="accent2"/>
                </a:solidFill>
              </a:rPr>
              <a:t>OBJECTIVE</a:t>
            </a:r>
          </a:p>
        </p:txBody>
      </p:sp>
      <p:sp>
        <p:nvSpPr>
          <p:cNvPr id="3" name="Text Placeholder 2">
            <a:extLst>
              <a:ext uri="{FF2B5EF4-FFF2-40B4-BE49-F238E27FC236}">
                <a16:creationId xmlns:a16="http://schemas.microsoft.com/office/drawing/2014/main" id="{4962F3B0-FA35-4135-AB68-DD31BBB34F5B}"/>
              </a:ext>
            </a:extLst>
          </p:cNvPr>
          <p:cNvSpPr>
            <a:spLocks noGrp="1"/>
          </p:cNvSpPr>
          <p:nvPr>
            <p:ph type="body" idx="1"/>
          </p:nvPr>
        </p:nvSpPr>
        <p:spPr>
          <a:xfrm>
            <a:off x="705736" y="1494539"/>
            <a:ext cx="7505700" cy="2448000"/>
          </a:xfrm>
        </p:spPr>
        <p:txBody>
          <a:bodyPr>
            <a:normAutofit/>
          </a:bodyPr>
          <a:lstStyle/>
          <a:p>
            <a:pPr indent="-304800" algn="just">
              <a:lnSpc>
                <a:spcPct val="100000"/>
              </a:lnSpc>
              <a:buClr>
                <a:srgbClr val="000000"/>
              </a:buClr>
              <a:buSzPts val="1200"/>
              <a:buFont typeface="Times New Roman"/>
              <a:buChar char="●"/>
            </a:pPr>
            <a:r>
              <a:rPr lang="en" sz="2000" dirty="0">
                <a:latin typeface="Calibri" panose="020F0502020204030204" pitchFamily="34" charset="0"/>
                <a:cs typeface="Calibri" panose="020F0502020204030204" pitchFamily="34" charset="0"/>
              </a:rPr>
              <a:t>To create an analytical framework to implement predictive maintenance of aircraft engines</a:t>
            </a:r>
          </a:p>
          <a:p>
            <a:pPr marL="152400" indent="0" algn="just">
              <a:lnSpc>
                <a:spcPct val="100000"/>
              </a:lnSpc>
              <a:buClr>
                <a:srgbClr val="000000"/>
              </a:buClr>
              <a:buSzPts val="1200"/>
              <a:buNone/>
            </a:pPr>
            <a:endParaRPr lang="en" sz="2000" dirty="0">
              <a:latin typeface="Calibri" panose="020F0502020204030204" pitchFamily="34" charset="0"/>
              <a:cs typeface="Calibri" panose="020F0502020204030204" pitchFamily="34" charset="0"/>
            </a:endParaRPr>
          </a:p>
          <a:p>
            <a:pPr marL="895350" lvl="1" indent="-285750" algn="just">
              <a:lnSpc>
                <a:spcPct val="100000"/>
              </a:lnSpc>
              <a:buClr>
                <a:srgbClr val="000000"/>
              </a:buClr>
              <a:buSzPts val="1200"/>
              <a:buFont typeface="Wingdings" panose="05000000000000000000" pitchFamily="2" charset="2"/>
              <a:buChar char="Ø"/>
            </a:pPr>
            <a:r>
              <a:rPr lang="en" sz="1600" dirty="0">
                <a:solidFill>
                  <a:srgbClr val="000000"/>
                </a:solidFill>
                <a:latin typeface="Calibri" panose="020F0502020204030204" pitchFamily="34" charset="0"/>
                <a:ea typeface="Times New Roman"/>
                <a:cs typeface="Calibri" panose="020F0502020204030204" pitchFamily="34" charset="0"/>
                <a:sym typeface="Times New Roman"/>
              </a:rPr>
              <a:t>By analaysing whether the engine will within a certain window fail or not ?</a:t>
            </a:r>
          </a:p>
          <a:p>
            <a:pPr marL="895350" lvl="1" indent="-285750" algn="just">
              <a:lnSpc>
                <a:spcPct val="100000"/>
              </a:lnSpc>
              <a:buClr>
                <a:srgbClr val="000000"/>
              </a:buClr>
              <a:buSzPts val="1200"/>
              <a:buFont typeface="Wingdings" panose="05000000000000000000" pitchFamily="2" charset="2"/>
              <a:buChar char="Ø"/>
            </a:pPr>
            <a:r>
              <a:rPr lang="en-IN" sz="1600" dirty="0">
                <a:solidFill>
                  <a:srgbClr val="000000"/>
                </a:solidFill>
                <a:latin typeface="Calibri" panose="020F0502020204030204" pitchFamily="34" charset="0"/>
                <a:ea typeface="Times New Roman"/>
                <a:cs typeface="Calibri" panose="020F0502020204030204" pitchFamily="34" charset="0"/>
                <a:sym typeface="Times New Roman"/>
              </a:rPr>
              <a:t>B</a:t>
            </a:r>
            <a:r>
              <a:rPr lang="en" sz="1600" dirty="0">
                <a:solidFill>
                  <a:srgbClr val="000000"/>
                </a:solidFill>
                <a:latin typeface="Calibri" panose="020F0502020204030204" pitchFamily="34" charset="0"/>
                <a:ea typeface="Times New Roman"/>
                <a:cs typeface="Calibri" panose="020F0502020204030204" pitchFamily="34" charset="0"/>
                <a:sym typeface="Times New Roman"/>
              </a:rPr>
              <a:t>y calculating the Remaining useful life(RUL) of the engine</a:t>
            </a:r>
          </a:p>
          <a:p>
            <a:pPr marL="895350" lvl="1" indent="-285750" algn="just">
              <a:buClr>
                <a:srgbClr val="000000"/>
              </a:buClr>
              <a:buSzPts val="1200"/>
              <a:buFont typeface="Wingdings" panose="05000000000000000000" pitchFamily="2" charset="2"/>
              <a:buChar char="Ø"/>
            </a:pPr>
            <a:endParaRPr lang="en" sz="1800" dirty="0">
              <a:solidFill>
                <a:srgbClr val="000000"/>
              </a:solidFill>
              <a:latin typeface="Calibri" panose="020F0502020204030204" pitchFamily="34" charset="0"/>
              <a:ea typeface="Times New Roman"/>
              <a:cs typeface="Calibri" panose="020F0502020204030204" pitchFamily="34" charset="0"/>
              <a:sym typeface="Times New Roman"/>
            </a:endParaRPr>
          </a:p>
          <a:p>
            <a:pPr indent="-304800" algn="just">
              <a:buClr>
                <a:srgbClr val="000000"/>
              </a:buClr>
              <a:buSzPts val="1200"/>
              <a:buFont typeface="Times New Roman"/>
              <a:buChar char="●"/>
            </a:pPr>
            <a:endParaRPr lang="en" sz="2000" dirty="0">
              <a:solidFill>
                <a:srgbClr val="000000"/>
              </a:solidFill>
              <a:latin typeface="Calibri" panose="020F0502020204030204" pitchFamily="34" charset="0"/>
              <a:ea typeface="Times New Roman"/>
              <a:cs typeface="Calibri" panose="020F0502020204030204" pitchFamily="34" charset="0"/>
              <a:sym typeface="Times New Roman"/>
            </a:endParaRPr>
          </a:p>
          <a:p>
            <a:pPr marL="152400" indent="0" algn="just">
              <a:buClr>
                <a:srgbClr val="000000"/>
              </a:buClr>
              <a:buSzPts val="1200"/>
              <a:buNone/>
            </a:pPr>
            <a:endParaRPr lang="en-US" sz="2000" dirty="0"/>
          </a:p>
          <a:p>
            <a:pPr marL="152400" indent="0" algn="just">
              <a:buClr>
                <a:srgbClr val="000000"/>
              </a:buClr>
              <a:buSzPts val="1200"/>
              <a:buNone/>
            </a:pPr>
            <a:endParaRPr lang="en-US" sz="2000" dirty="0"/>
          </a:p>
          <a:p>
            <a:pPr indent="-304800" algn="just">
              <a:buClr>
                <a:srgbClr val="000000"/>
              </a:buClr>
              <a:buSzPts val="1200"/>
              <a:buFont typeface="Times New Roman"/>
              <a:buChar char="●"/>
            </a:pPr>
            <a:endParaRPr lang="en-US" sz="1200" dirty="0">
              <a:solidFill>
                <a:srgbClr val="000000"/>
              </a:solidFill>
              <a:latin typeface="Times New Roman"/>
              <a:cs typeface="Times New Roman"/>
              <a:sym typeface="Times New Roman"/>
            </a:endParaRPr>
          </a:p>
          <a:p>
            <a:pPr indent="-304800" algn="just">
              <a:buClr>
                <a:srgbClr val="000000"/>
              </a:buClr>
              <a:buSzPts val="1200"/>
              <a:buFont typeface="Times New Roman"/>
              <a:buChar char="●"/>
            </a:pPr>
            <a:endParaRPr lang="en-US" sz="1200" dirty="0">
              <a:solidFill>
                <a:srgbClr val="000000"/>
              </a:solidFill>
              <a:latin typeface="Times New Roman"/>
              <a:cs typeface="Times New Roman"/>
              <a:sym typeface="Times New Roman"/>
            </a:endParaRPr>
          </a:p>
          <a:p>
            <a:pPr marL="457200" lvl="0" indent="0" algn="just" rtl="0">
              <a:spcBef>
                <a:spcPts val="0"/>
              </a:spcBef>
              <a:spcAft>
                <a:spcPts val="0"/>
              </a:spcAft>
              <a:buNone/>
            </a:pPr>
            <a:endParaRPr lang="en-US" sz="12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658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32025" y="469450"/>
            <a:ext cx="7505700" cy="954600"/>
          </a:xfrm>
          <a:prstGeom prst="rect">
            <a:avLst/>
          </a:prstGeom>
        </p:spPr>
        <p:txBody>
          <a:bodyPr spcFirstLastPara="1" wrap="square" lIns="91425" tIns="91425" rIns="91425" bIns="91425" anchor="t" anchorCtr="0">
            <a:normAutofit/>
          </a:bodyPr>
          <a:lstStyle/>
          <a:p>
            <a:pPr algn="ctr"/>
            <a:r>
              <a:rPr lang="en-IN" b="1" dirty="0">
                <a:solidFill>
                  <a:schemeClr val="accent2"/>
                </a:solidFill>
              </a:rPr>
              <a:t>DATASET</a:t>
            </a:r>
          </a:p>
        </p:txBody>
      </p:sp>
      <p:sp>
        <p:nvSpPr>
          <p:cNvPr id="141" name="Google Shape;141;p15"/>
          <p:cNvSpPr txBox="1">
            <a:spLocks noGrp="1"/>
          </p:cNvSpPr>
          <p:nvPr>
            <p:ph type="body" idx="1"/>
          </p:nvPr>
        </p:nvSpPr>
        <p:spPr>
          <a:xfrm>
            <a:off x="819150" y="1296460"/>
            <a:ext cx="7505700" cy="30147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Turbofan Engine Degradation Simulation Data Set</a:t>
            </a:r>
            <a:endParaRPr sz="1600" dirty="0">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The dataset is collected from Prognostics CoE at NASA Ames</a:t>
            </a:r>
            <a:endParaRPr sz="1600" dirty="0">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indent="-304800" algn="just">
              <a:buClr>
                <a:srgbClr val="000000"/>
              </a:buClr>
              <a:buSzPts val="1200"/>
              <a:buFont typeface="Times New Roman"/>
              <a:buChar char="●"/>
            </a:pPr>
            <a:r>
              <a:rPr lang="en" sz="1600" dirty="0">
                <a:solidFill>
                  <a:srgbClr val="000000"/>
                </a:solidFill>
                <a:latin typeface="Times New Roman"/>
                <a:cs typeface="Times New Roman"/>
                <a:sym typeface="Times New Roman"/>
              </a:rPr>
              <a:t>Data sets consist of multiple multivariate time series. There are three operational settings that have a substantial effect on engine performance.</a:t>
            </a:r>
            <a:endParaRPr sz="1600" dirty="0">
              <a:solidFill>
                <a:srgbClr val="000000"/>
              </a:solidFill>
              <a:latin typeface="Times New Roman"/>
              <a:cs typeface="Times New Roman"/>
              <a:sym typeface="Times New Roman"/>
            </a:endParaRPr>
          </a:p>
          <a:p>
            <a:pPr marL="457200" lvl="0" indent="0" algn="just" rtl="0">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457200" lvl="0" indent="-304800" algn="just" rtl="0">
              <a:spcBef>
                <a:spcPts val="0"/>
              </a:spcBef>
              <a:spcAft>
                <a:spcPts val="0"/>
              </a:spcAft>
              <a:buClr>
                <a:srgbClr val="000000"/>
              </a:buClr>
              <a:buSzPts val="1200"/>
              <a:buFont typeface="Times New Roman"/>
              <a:buChar char="●"/>
            </a:pPr>
            <a:r>
              <a:rPr lang="en" sz="1600" dirty="0">
                <a:solidFill>
                  <a:srgbClr val="000000"/>
                </a:solidFill>
                <a:latin typeface="Times New Roman"/>
                <a:ea typeface="Times New Roman"/>
                <a:cs typeface="Times New Roman"/>
                <a:sym typeface="Times New Roman"/>
              </a:rPr>
              <a:t>The dataset consists of 26 columns of numbers, separated by spaces. Each row is a snapshot of data taken during a single operational cycle, each column is a different variable.</a:t>
            </a:r>
            <a:endParaRPr sz="1600" dirty="0">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709422" y="-134679"/>
            <a:ext cx="7505700" cy="1063256"/>
          </a:xfrm>
          <a:prstGeom prst="rect">
            <a:avLst/>
          </a:prstGeom>
        </p:spPr>
        <p:txBody>
          <a:bodyPr spcFirstLastPara="1" wrap="square" lIns="91425" tIns="91425" rIns="91425" bIns="91425" anchor="t" anchorCtr="0">
            <a:normAutofit fontScale="90000"/>
          </a:bodyPr>
          <a:lstStyle/>
          <a:p>
            <a:pPr marL="0" lvl="0" indent="0" algn="ctr" rtl="0">
              <a:lnSpc>
                <a:spcPct val="110000"/>
              </a:lnSpc>
              <a:spcBef>
                <a:spcPts val="3000"/>
              </a:spcBef>
              <a:spcAft>
                <a:spcPts val="0"/>
              </a:spcAft>
              <a:buClr>
                <a:schemeClr val="dk1"/>
              </a:buClr>
              <a:buSzPct val="53658"/>
              <a:buFont typeface="Arial"/>
              <a:buNone/>
            </a:pPr>
            <a:r>
              <a:rPr lang="en" sz="3600" b="1" dirty="0">
                <a:solidFill>
                  <a:schemeClr val="accent2"/>
                </a:solidFill>
                <a:highlight>
                  <a:srgbClr val="FFFFFF"/>
                </a:highlight>
              </a:rPr>
              <a:t>Recurrent Neural Networks</a:t>
            </a:r>
            <a:endParaRPr sz="3600" b="1" dirty="0">
              <a:solidFill>
                <a:schemeClr val="accent2"/>
              </a:solidFill>
              <a:highlight>
                <a:srgbClr val="FFFFFF"/>
              </a:highlight>
            </a:endParaRPr>
          </a:p>
          <a:p>
            <a:pPr marL="0" lvl="0" indent="0" algn="ctr" rtl="0">
              <a:spcBef>
                <a:spcPts val="1500"/>
              </a:spcBef>
              <a:spcAft>
                <a:spcPts val="0"/>
              </a:spcAft>
              <a:buNone/>
            </a:pPr>
            <a:endParaRPr dirty="0"/>
          </a:p>
        </p:txBody>
      </p:sp>
      <p:sp>
        <p:nvSpPr>
          <p:cNvPr id="159" name="Google Shape;159;p18"/>
          <p:cNvSpPr txBox="1">
            <a:spLocks noGrp="1"/>
          </p:cNvSpPr>
          <p:nvPr>
            <p:ph type="body" idx="1"/>
          </p:nvPr>
        </p:nvSpPr>
        <p:spPr>
          <a:xfrm>
            <a:off x="619945" y="921659"/>
            <a:ext cx="4630674" cy="1765287"/>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202124"/>
              </a:buClr>
              <a:buSzPts val="1200"/>
              <a:buChar char="●"/>
            </a:pPr>
            <a:r>
              <a:rPr lang="en" sz="1400" dirty="0">
                <a:solidFill>
                  <a:srgbClr val="202124"/>
                </a:solidFill>
                <a:highlight>
                  <a:srgbClr val="FFFFFF"/>
                </a:highlight>
              </a:rPr>
              <a:t>Recurrent neural networks (RNN) are the </a:t>
            </a:r>
            <a:r>
              <a:rPr lang="en" sz="1400" b="1" dirty="0">
                <a:solidFill>
                  <a:srgbClr val="202124"/>
                </a:solidFill>
                <a:highlight>
                  <a:srgbClr val="FFFFFF"/>
                </a:highlight>
              </a:rPr>
              <a:t>state of the art algorithm for sequential data</a:t>
            </a:r>
            <a:endParaRPr sz="1400" b="1" dirty="0">
              <a:solidFill>
                <a:srgbClr val="202124"/>
              </a:solidFill>
              <a:highlight>
                <a:srgbClr val="FFFFFF"/>
              </a:highlight>
            </a:endParaRPr>
          </a:p>
          <a:p>
            <a:pPr marL="457200" lvl="0" indent="-304800" algn="l" rtl="0">
              <a:spcBef>
                <a:spcPts val="0"/>
              </a:spcBef>
              <a:spcAft>
                <a:spcPts val="0"/>
              </a:spcAft>
              <a:buClr>
                <a:srgbClr val="202124"/>
              </a:buClr>
              <a:buSzPts val="1200"/>
              <a:buChar char="●"/>
            </a:pPr>
            <a:r>
              <a:rPr lang="en" sz="1400" dirty="0">
                <a:solidFill>
                  <a:srgbClr val="202124"/>
                </a:solidFill>
                <a:highlight>
                  <a:srgbClr val="FFFFFF"/>
                </a:highlight>
              </a:rPr>
              <a:t>It is the first algorithm that remembers its input, due to an internal memory, which makes it perfectly suited for machine learning problems that involve sequential data.</a:t>
            </a:r>
            <a:endParaRPr sz="1400" b="1" dirty="0">
              <a:solidFill>
                <a:srgbClr val="202124"/>
              </a:solidFill>
              <a:highlight>
                <a:srgbClr val="FFFFFF"/>
              </a:highlight>
            </a:endParaRPr>
          </a:p>
        </p:txBody>
      </p:sp>
      <p:pic>
        <p:nvPicPr>
          <p:cNvPr id="3" name="Picture 2">
            <a:extLst>
              <a:ext uri="{FF2B5EF4-FFF2-40B4-BE49-F238E27FC236}">
                <a16:creationId xmlns:a16="http://schemas.microsoft.com/office/drawing/2014/main" id="{7E1432E7-A4D6-4C0E-B8E5-BD9ECB0AA53E}"/>
              </a:ext>
            </a:extLst>
          </p:cNvPr>
          <p:cNvPicPr>
            <a:picLocks noChangeAspect="1"/>
          </p:cNvPicPr>
          <p:nvPr/>
        </p:nvPicPr>
        <p:blipFill rotWithShape="1">
          <a:blip r:embed="rId3"/>
          <a:srcRect l="6824"/>
          <a:stretch/>
        </p:blipFill>
        <p:spPr>
          <a:xfrm>
            <a:off x="3029432" y="2764919"/>
            <a:ext cx="2024577" cy="1899908"/>
          </a:xfrm>
          <a:prstGeom prst="rect">
            <a:avLst/>
          </a:prstGeom>
        </p:spPr>
      </p:pic>
      <p:pic>
        <p:nvPicPr>
          <p:cNvPr id="4" name="Picture 3">
            <a:extLst>
              <a:ext uri="{FF2B5EF4-FFF2-40B4-BE49-F238E27FC236}">
                <a16:creationId xmlns:a16="http://schemas.microsoft.com/office/drawing/2014/main" id="{10CCC6E7-F433-4C55-A7E5-5539CB3242BB}"/>
              </a:ext>
            </a:extLst>
          </p:cNvPr>
          <p:cNvPicPr>
            <a:picLocks noChangeAspect="1"/>
          </p:cNvPicPr>
          <p:nvPr/>
        </p:nvPicPr>
        <p:blipFill rotWithShape="1">
          <a:blip r:embed="rId4"/>
          <a:srcRect l="12714"/>
          <a:stretch/>
        </p:blipFill>
        <p:spPr>
          <a:xfrm>
            <a:off x="588270" y="2821740"/>
            <a:ext cx="2319591" cy="1843087"/>
          </a:xfrm>
          <a:prstGeom prst="rect">
            <a:avLst/>
          </a:prstGeom>
        </p:spPr>
      </p:pic>
      <p:pic>
        <p:nvPicPr>
          <p:cNvPr id="6" name="Picture 5">
            <a:extLst>
              <a:ext uri="{FF2B5EF4-FFF2-40B4-BE49-F238E27FC236}">
                <a16:creationId xmlns:a16="http://schemas.microsoft.com/office/drawing/2014/main" id="{DD9FF0A3-9F40-44A9-9F93-FCEF6E300429}"/>
              </a:ext>
            </a:extLst>
          </p:cNvPr>
          <p:cNvPicPr>
            <a:picLocks noChangeAspect="1"/>
          </p:cNvPicPr>
          <p:nvPr/>
        </p:nvPicPr>
        <p:blipFill>
          <a:blip r:embed="rId5"/>
          <a:stretch>
            <a:fillRect/>
          </a:stretch>
        </p:blipFill>
        <p:spPr>
          <a:xfrm>
            <a:off x="5250619" y="1885507"/>
            <a:ext cx="3496433" cy="2866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620676" y="377767"/>
            <a:ext cx="7505700" cy="954600"/>
          </a:xfrm>
          <a:prstGeom prst="rect">
            <a:avLst/>
          </a:prstGeom>
        </p:spPr>
        <p:txBody>
          <a:bodyPr spcFirstLastPara="1" wrap="square" lIns="91425" tIns="91425" rIns="91425" bIns="91425" anchor="t" anchorCtr="0">
            <a:normAutofit/>
          </a:bodyPr>
          <a:lstStyle/>
          <a:p>
            <a:pPr algn="ctr"/>
            <a:r>
              <a:rPr lang="en-IN" b="1" dirty="0">
                <a:solidFill>
                  <a:schemeClr val="accent2"/>
                </a:solidFill>
                <a:latin typeface="Calibri" panose="020F0502020204030204" pitchFamily="34" charset="0"/>
                <a:cs typeface="Calibri" panose="020F0502020204030204" pitchFamily="34" charset="0"/>
              </a:rPr>
              <a:t>I</a:t>
            </a:r>
            <a:r>
              <a:rPr lang="en-IN" b="1" i="0" dirty="0">
                <a:solidFill>
                  <a:schemeClr val="accent2"/>
                </a:solidFill>
                <a:effectLst/>
                <a:latin typeface="Calibri" panose="020F0502020204030204" pitchFamily="34" charset="0"/>
                <a:cs typeface="Calibri" panose="020F0502020204030204" pitchFamily="34" charset="0"/>
              </a:rPr>
              <a:t>ssues of Standard RNN’s</a:t>
            </a:r>
          </a:p>
        </p:txBody>
      </p:sp>
      <p:sp>
        <p:nvSpPr>
          <p:cNvPr id="171" name="Google Shape;171;p20"/>
          <p:cNvSpPr txBox="1">
            <a:spLocks noGrp="1"/>
          </p:cNvSpPr>
          <p:nvPr>
            <p:ph type="body" idx="1"/>
          </p:nvPr>
        </p:nvSpPr>
        <p:spPr>
          <a:xfrm>
            <a:off x="734089" y="1332366"/>
            <a:ext cx="7623101" cy="3012806"/>
          </a:xfrm>
          <a:prstGeom prst="rect">
            <a:avLst/>
          </a:prstGeom>
        </p:spPr>
        <p:txBody>
          <a:bodyPr spcFirstLastPara="1" wrap="square" lIns="91425" tIns="91425" rIns="91425" bIns="91425" anchor="t" anchorCtr="0">
            <a:normAutofit/>
          </a:bodyPr>
          <a:lstStyle/>
          <a:p>
            <a:pPr marL="0" indent="0">
              <a:spcAft>
                <a:spcPts val="1200"/>
              </a:spcAft>
              <a:buNone/>
            </a:pPr>
            <a:r>
              <a:rPr lang="en-IN" b="1" i="0" cap="all" dirty="0">
                <a:solidFill>
                  <a:srgbClr val="04003F"/>
                </a:solidFill>
                <a:effectLst/>
                <a:latin typeface="Calibri" panose="020F0502020204030204" pitchFamily="34" charset="0"/>
                <a:cs typeface="Calibri" panose="020F0502020204030204" pitchFamily="34" charset="0"/>
              </a:rPr>
              <a:t>EXPLODING GRADIENTS:</a:t>
            </a:r>
          </a:p>
          <a:p>
            <a:pPr marL="285750" indent="-285750">
              <a:spcAft>
                <a:spcPts val="1200"/>
              </a:spcAft>
              <a:buFont typeface="Arial" panose="020B0604020202020204" pitchFamily="34" charset="0"/>
              <a:buChar char="•"/>
            </a:pPr>
            <a:r>
              <a:rPr lang="en-US" b="0" i="0" dirty="0">
                <a:solidFill>
                  <a:srgbClr val="3A3B41"/>
                </a:solidFill>
                <a:effectLst/>
                <a:latin typeface="Calibri" panose="020F0502020204030204" pitchFamily="34" charset="0"/>
                <a:cs typeface="Calibri" panose="020F0502020204030204" pitchFamily="34" charset="0"/>
              </a:rPr>
              <a:t>Exploding gradients are when the algorithm, without much reason, assigns a stupidly high importance to the weights.</a:t>
            </a:r>
            <a:r>
              <a:rPr lang="en-US" b="0" i="0" dirty="0">
                <a:solidFill>
                  <a:srgbClr val="3A3B41"/>
                </a:solidFill>
                <a:effectLst/>
                <a:latin typeface="Calibri" panose="020F0502020204030204" pitchFamily="34" charset="0"/>
              </a:rPr>
              <a:t> </a:t>
            </a:r>
            <a:r>
              <a:rPr lang="en-US" dirty="0">
                <a:solidFill>
                  <a:srgbClr val="3A3B41"/>
                </a:solidFill>
                <a:latin typeface="Calibri" panose="020F0502020204030204" pitchFamily="34" charset="0"/>
              </a:rPr>
              <a:t>T</a:t>
            </a:r>
            <a:r>
              <a:rPr lang="en-US" b="0" i="0" dirty="0">
                <a:solidFill>
                  <a:srgbClr val="3A3B41"/>
                </a:solidFill>
                <a:effectLst/>
                <a:latin typeface="Calibri" panose="020F0502020204030204" pitchFamily="34" charset="0"/>
              </a:rPr>
              <a:t>his problem can be easily solved by truncating or squashing the gradients.</a:t>
            </a:r>
            <a:endParaRPr lang="en-IN" b="1" i="0" cap="all" dirty="0">
              <a:solidFill>
                <a:srgbClr val="04003F"/>
              </a:solidFill>
              <a:effectLst/>
              <a:latin typeface="Calibri" panose="020F0502020204030204" pitchFamily="34" charset="0"/>
              <a:cs typeface="Calibri" panose="020F0502020204030204" pitchFamily="34" charset="0"/>
            </a:endParaRPr>
          </a:p>
          <a:p>
            <a:pPr marL="0" indent="0">
              <a:spcAft>
                <a:spcPts val="1200"/>
              </a:spcAft>
              <a:buNone/>
            </a:pPr>
            <a:r>
              <a:rPr lang="en-IN" b="1" i="0" cap="all" dirty="0">
                <a:solidFill>
                  <a:srgbClr val="04003F"/>
                </a:solidFill>
                <a:effectLst/>
                <a:latin typeface="Calibri" panose="020F0502020204030204" pitchFamily="34" charset="0"/>
                <a:cs typeface="Calibri" panose="020F0502020204030204" pitchFamily="34" charset="0"/>
              </a:rPr>
              <a:t>VANISHING GRADIENTS: </a:t>
            </a:r>
          </a:p>
          <a:p>
            <a:pPr marL="285750" indent="-285750">
              <a:spcAft>
                <a:spcPts val="1200"/>
              </a:spcAft>
              <a:buFont typeface="Arial" panose="020B0604020202020204" pitchFamily="34" charset="0"/>
              <a:buChar char="•"/>
            </a:pPr>
            <a:r>
              <a:rPr lang="en-US" b="0" i="0" dirty="0">
                <a:solidFill>
                  <a:srgbClr val="3A3B41"/>
                </a:solidFill>
                <a:effectLst/>
                <a:latin typeface="Calibri" panose="020F0502020204030204" pitchFamily="34" charset="0"/>
                <a:cs typeface="Calibri" panose="020F0502020204030204" pitchFamily="34" charset="0"/>
              </a:rPr>
              <a:t>Vanishing gradients occur when the values of a gradient are too small and the model stops learning or takes way too long as a result. This problem can be solved by LSTM</a:t>
            </a:r>
          </a:p>
          <a:p>
            <a:pPr marL="0" indent="0">
              <a:spcAft>
                <a:spcPts val="1200"/>
              </a:spcAft>
              <a:buNone/>
            </a:pPr>
            <a:r>
              <a:rPr lang="en-US" altLang="en-US" b="1" dirty="0"/>
              <a:t>When dealing with a time series, it tends to forget old information. When there is a distant relationship of unknown length, we wish to have a “memory” to it.</a:t>
            </a:r>
          </a:p>
          <a:p>
            <a:pPr marL="285750" indent="-285750">
              <a:spcAft>
                <a:spcPts val="1200"/>
              </a:spcAft>
              <a:buFont typeface="Arial" panose="020B0604020202020204" pitchFamily="34" charset="0"/>
              <a:buChar char="•"/>
            </a:pPr>
            <a:endParaRPr lang="en-IN" b="1" i="0" cap="all" dirty="0">
              <a:solidFill>
                <a:srgbClr val="04003F"/>
              </a:solidFill>
              <a:effectLst/>
              <a:latin typeface="Calibri" panose="020F0502020204030204" pitchFamily="34" charset="0"/>
              <a:cs typeface="Calibri" panose="020F0502020204030204" pitchFamily="34" charset="0"/>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22747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b="1" dirty="0">
                <a:solidFill>
                  <a:schemeClr val="accent2"/>
                </a:solidFill>
              </a:rPr>
              <a:t>Long Short Term Memory(LSTM)</a:t>
            </a:r>
            <a:endParaRPr b="1" dirty="0">
              <a:solidFill>
                <a:schemeClr val="accent2"/>
              </a:solidFill>
            </a:endParaRPr>
          </a:p>
        </p:txBody>
      </p:sp>
      <p:sp>
        <p:nvSpPr>
          <p:cNvPr id="165" name="Google Shape;165;p19"/>
          <p:cNvSpPr txBox="1">
            <a:spLocks noGrp="1"/>
          </p:cNvSpPr>
          <p:nvPr>
            <p:ph type="body" idx="1"/>
          </p:nvPr>
        </p:nvSpPr>
        <p:spPr>
          <a:xfrm>
            <a:off x="660654" y="856869"/>
            <a:ext cx="7505700" cy="1520571"/>
          </a:xfrm>
          <a:prstGeom prst="rect">
            <a:avLst/>
          </a:prstGeom>
        </p:spPr>
        <p:txBody>
          <a:bodyPr spcFirstLastPara="1" wrap="square" lIns="91425" tIns="91425" rIns="91425" bIns="91425" anchor="t" anchorCtr="0">
            <a:normAutofit fontScale="92500" lnSpcReduction="20000"/>
          </a:bodyPr>
          <a:lstStyle/>
          <a:p>
            <a:pPr marL="285750" lvl="0" indent="-285750" algn="l" rtl="0">
              <a:spcBef>
                <a:spcPts val="0"/>
              </a:spcBef>
              <a:spcAft>
                <a:spcPts val="1200"/>
              </a:spcAft>
              <a:buFont typeface="Arial" panose="020B0604020202020204" pitchFamily="34" charset="0"/>
              <a:buChar char="•"/>
            </a:pPr>
            <a:r>
              <a:rPr lang="en-US" b="0" i="0" dirty="0">
                <a:solidFill>
                  <a:srgbClr val="3A3B41"/>
                </a:solidFill>
                <a:effectLst/>
                <a:latin typeface="Calibri" panose="020F0502020204030204" pitchFamily="34" charset="0"/>
                <a:cs typeface="Calibri" panose="020F0502020204030204" pitchFamily="34" charset="0"/>
              </a:rPr>
              <a:t>Long short-term memory networks (LSTMs) are an extension for recurrent neural networks, which basically extends the memory.</a:t>
            </a:r>
          </a:p>
          <a:p>
            <a:pPr marL="285750" lvl="0" indent="-285750" algn="l" rtl="0">
              <a:spcBef>
                <a:spcPts val="0"/>
              </a:spcBef>
              <a:spcAft>
                <a:spcPts val="12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LSTMs are explicitly designed to avoid the long-term dependency problem. Remembering information for long periods of time is practically their default behavior, not something they struggle to learn</a:t>
            </a:r>
          </a:p>
          <a:p>
            <a:pPr marL="285750" lvl="0" indent="-285750" algn="l" rtl="0">
              <a:spcBef>
                <a:spcPts val="0"/>
              </a:spcBef>
              <a:spcAft>
                <a:spcPts val="12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An LSTM has three gates, to protect and control the cell state.</a:t>
            </a:r>
          </a:p>
          <a:p>
            <a:pPr marL="285750" lvl="0" indent="-285750" algn="l" rtl="0">
              <a:spcBef>
                <a:spcPts val="0"/>
              </a:spcBef>
              <a:spcAft>
                <a:spcPts val="1200"/>
              </a:spcAft>
              <a:buFont typeface="Arial" panose="020B0604020202020204" pitchFamily="34" charset="0"/>
              <a:buChar char="•"/>
            </a:pPr>
            <a:endParaRPr dirty="0"/>
          </a:p>
        </p:txBody>
      </p:sp>
      <p:pic>
        <p:nvPicPr>
          <p:cNvPr id="3" name="Picture 2">
            <a:extLst>
              <a:ext uri="{FF2B5EF4-FFF2-40B4-BE49-F238E27FC236}">
                <a16:creationId xmlns:a16="http://schemas.microsoft.com/office/drawing/2014/main" id="{AB57CAA6-6B9F-45C7-826F-E86B5697D94F}"/>
              </a:ext>
            </a:extLst>
          </p:cNvPr>
          <p:cNvPicPr>
            <a:picLocks noChangeAspect="1"/>
          </p:cNvPicPr>
          <p:nvPr/>
        </p:nvPicPr>
        <p:blipFill>
          <a:blip r:embed="rId3"/>
          <a:stretch>
            <a:fillRect/>
          </a:stretch>
        </p:blipFill>
        <p:spPr>
          <a:xfrm>
            <a:off x="893134" y="2218944"/>
            <a:ext cx="7431715" cy="24993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648462" y="227475"/>
            <a:ext cx="7505700" cy="601581"/>
          </a:xfrm>
          <a:prstGeom prst="rect">
            <a:avLst/>
          </a:prstGeom>
        </p:spPr>
        <p:txBody>
          <a:bodyPr spcFirstLastPara="1" wrap="square" lIns="91425" tIns="91425" rIns="91425" bIns="91425" anchor="t" anchorCtr="0">
            <a:normAutofit fontScale="90000"/>
          </a:bodyPr>
          <a:lstStyle/>
          <a:p>
            <a:pPr algn="ctr"/>
            <a:r>
              <a:rPr lang="en-IN" b="1" i="0" dirty="0">
                <a:solidFill>
                  <a:schemeClr val="accent2"/>
                </a:solidFill>
                <a:effectLst/>
                <a:latin typeface="Calibri" panose="020F0502020204030204" pitchFamily="34" charset="0"/>
                <a:cs typeface="Calibri" panose="020F0502020204030204" pitchFamily="34" charset="0"/>
              </a:rPr>
              <a:t>Step-by-Step LSTM Walk Through</a:t>
            </a:r>
            <a:br>
              <a:rPr lang="en-IN" b="1" i="0" dirty="0">
                <a:solidFill>
                  <a:srgbClr val="333333"/>
                </a:solidFill>
                <a:effectLst/>
                <a:latin typeface="Calibri" panose="020F0502020204030204" pitchFamily="34" charset="0"/>
              </a:rPr>
            </a:br>
            <a:endParaRPr dirty="0"/>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IN" b="0" i="0" dirty="0">
                <a:solidFill>
                  <a:srgbClr val="333333"/>
                </a:solidFill>
                <a:effectLst/>
                <a:latin typeface="Calibri" panose="020F0502020204030204" pitchFamily="34" charset="0"/>
              </a:rPr>
              <a:t>for </a:t>
            </a:r>
            <a:r>
              <a:rPr lang="en-IN" b="0" i="0" dirty="0" err="1">
                <a:solidFill>
                  <a:srgbClr val="333333"/>
                </a:solidFill>
                <a:effectLst/>
                <a:latin typeface="Calibri" panose="020F0502020204030204" pitchFamily="34" charset="0"/>
              </a:rPr>
              <a:t>eac</a:t>
            </a:r>
            <a:endParaRPr dirty="0"/>
          </a:p>
        </p:txBody>
      </p:sp>
      <p:pic>
        <p:nvPicPr>
          <p:cNvPr id="3" name="Picture 2">
            <a:extLst>
              <a:ext uri="{FF2B5EF4-FFF2-40B4-BE49-F238E27FC236}">
                <a16:creationId xmlns:a16="http://schemas.microsoft.com/office/drawing/2014/main" id="{571EDCD3-3DD9-4853-9B68-782F241E9ADA}"/>
              </a:ext>
            </a:extLst>
          </p:cNvPr>
          <p:cNvPicPr>
            <a:picLocks noChangeAspect="1"/>
          </p:cNvPicPr>
          <p:nvPr/>
        </p:nvPicPr>
        <p:blipFill>
          <a:blip r:embed="rId3"/>
          <a:stretch>
            <a:fillRect/>
          </a:stretch>
        </p:blipFill>
        <p:spPr>
          <a:xfrm>
            <a:off x="916685" y="1963888"/>
            <a:ext cx="3265361" cy="2349627"/>
          </a:xfrm>
          <a:prstGeom prst="rect">
            <a:avLst/>
          </a:prstGeom>
        </p:spPr>
      </p:pic>
      <p:pic>
        <p:nvPicPr>
          <p:cNvPr id="5" name="Picture 4">
            <a:extLst>
              <a:ext uri="{FF2B5EF4-FFF2-40B4-BE49-F238E27FC236}">
                <a16:creationId xmlns:a16="http://schemas.microsoft.com/office/drawing/2014/main" id="{860DE10A-C8CD-4E8C-AB53-FD6E9F38325F}"/>
              </a:ext>
            </a:extLst>
          </p:cNvPr>
          <p:cNvPicPr>
            <a:picLocks noChangeAspect="1"/>
          </p:cNvPicPr>
          <p:nvPr/>
        </p:nvPicPr>
        <p:blipFill>
          <a:blip r:embed="rId4"/>
          <a:stretch>
            <a:fillRect/>
          </a:stretch>
        </p:blipFill>
        <p:spPr>
          <a:xfrm>
            <a:off x="1137286" y="4119637"/>
            <a:ext cx="3094672" cy="638175"/>
          </a:xfrm>
          <a:prstGeom prst="rect">
            <a:avLst/>
          </a:prstGeom>
        </p:spPr>
      </p:pic>
      <p:sp>
        <p:nvSpPr>
          <p:cNvPr id="13" name="TextBox 12">
            <a:extLst>
              <a:ext uri="{FF2B5EF4-FFF2-40B4-BE49-F238E27FC236}">
                <a16:creationId xmlns:a16="http://schemas.microsoft.com/office/drawing/2014/main" id="{C6E0FB47-70DC-4D92-B023-3DE01CF10BC4}"/>
              </a:ext>
            </a:extLst>
          </p:cNvPr>
          <p:cNvSpPr txBox="1"/>
          <p:nvPr/>
        </p:nvSpPr>
        <p:spPr>
          <a:xfrm>
            <a:off x="799527" y="948225"/>
            <a:ext cx="3894393" cy="954107"/>
          </a:xfrm>
          <a:prstGeom prst="rect">
            <a:avLst/>
          </a:prstGeom>
          <a:noFill/>
        </p:spPr>
        <p:txBody>
          <a:bodyPr wrap="square">
            <a:spAutoFit/>
          </a:bodyPr>
          <a:lstStyle/>
          <a:p>
            <a:pPr algn="ctr"/>
            <a:r>
              <a:rPr lang="en-IN" sz="2000" b="1" i="0" dirty="0">
                <a:solidFill>
                  <a:srgbClr val="333333"/>
                </a:solidFill>
                <a:effectLst/>
                <a:latin typeface="Calibri" panose="020F0502020204030204" pitchFamily="34" charset="0"/>
                <a:cs typeface="Calibri" panose="020F0502020204030204" pitchFamily="34" charset="0"/>
              </a:rPr>
              <a:t>FORGET GATE LAYER</a:t>
            </a:r>
          </a:p>
          <a:p>
            <a:pPr algn="ctr"/>
            <a:r>
              <a:rPr lang="en-US" sz="1800" b="0" i="0" dirty="0">
                <a:solidFill>
                  <a:srgbClr val="333333"/>
                </a:solidFill>
                <a:effectLst/>
                <a:latin typeface="Calibri" panose="020F0502020204030204" pitchFamily="34" charset="0"/>
                <a:cs typeface="Calibri" panose="020F0502020204030204" pitchFamily="34" charset="0"/>
              </a:rPr>
              <a:t>It decide what information we’re going to throw away from the cell state</a:t>
            </a:r>
            <a:endParaRPr lang="en-IN" sz="1800" b="1"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6A189584-30CE-4C1A-B436-5DB0F5F6EF3D}"/>
              </a:ext>
            </a:extLst>
          </p:cNvPr>
          <p:cNvPicPr>
            <a:picLocks noChangeAspect="1"/>
          </p:cNvPicPr>
          <p:nvPr/>
        </p:nvPicPr>
        <p:blipFill>
          <a:blip r:embed="rId5"/>
          <a:stretch>
            <a:fillRect/>
          </a:stretch>
        </p:blipFill>
        <p:spPr>
          <a:xfrm>
            <a:off x="4961956" y="1891602"/>
            <a:ext cx="3343272" cy="2008251"/>
          </a:xfrm>
          <a:prstGeom prst="rect">
            <a:avLst/>
          </a:prstGeom>
        </p:spPr>
      </p:pic>
      <p:sp>
        <p:nvSpPr>
          <p:cNvPr id="17" name="TextBox 16">
            <a:extLst>
              <a:ext uri="{FF2B5EF4-FFF2-40B4-BE49-F238E27FC236}">
                <a16:creationId xmlns:a16="http://schemas.microsoft.com/office/drawing/2014/main" id="{C171851D-9BBE-4100-9411-B9A26D220BBF}"/>
              </a:ext>
            </a:extLst>
          </p:cNvPr>
          <p:cNvSpPr txBox="1"/>
          <p:nvPr/>
        </p:nvSpPr>
        <p:spPr>
          <a:xfrm>
            <a:off x="4803553" y="948723"/>
            <a:ext cx="3777234" cy="954107"/>
          </a:xfrm>
          <a:prstGeom prst="rect">
            <a:avLst/>
          </a:prstGeom>
          <a:noFill/>
        </p:spPr>
        <p:txBody>
          <a:bodyPr wrap="square">
            <a:spAutoFit/>
          </a:bodyPr>
          <a:lstStyle/>
          <a:p>
            <a:pPr algn="ctr"/>
            <a:r>
              <a:rPr lang="en-US" sz="2000" b="1" dirty="0">
                <a:latin typeface="Calibri" panose="020F0502020204030204" pitchFamily="34" charset="0"/>
                <a:cs typeface="Calibri" panose="020F0502020204030204" pitchFamily="34" charset="0"/>
              </a:rPr>
              <a:t>INPUT GATE LAYER</a:t>
            </a:r>
          </a:p>
          <a:p>
            <a:pPr algn="ctr"/>
            <a:r>
              <a:rPr lang="en-US" sz="1800" dirty="0">
                <a:latin typeface="Calibri" panose="020F0502020204030204" pitchFamily="34" charset="0"/>
                <a:cs typeface="Calibri" panose="020F0502020204030204" pitchFamily="34" charset="0"/>
              </a:rPr>
              <a:t>It decide what new information we’re going to store in the cell state</a:t>
            </a:r>
            <a:endParaRPr lang="en-IN" sz="1800"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AEFBBD19-CBD1-4FBC-A675-1EF53B4E7C7F}"/>
              </a:ext>
            </a:extLst>
          </p:cNvPr>
          <p:cNvPicPr>
            <a:picLocks noChangeAspect="1"/>
          </p:cNvPicPr>
          <p:nvPr/>
        </p:nvPicPr>
        <p:blipFill>
          <a:blip r:embed="rId6"/>
          <a:stretch>
            <a:fillRect/>
          </a:stretch>
        </p:blipFill>
        <p:spPr>
          <a:xfrm>
            <a:off x="5548314" y="3987748"/>
            <a:ext cx="3094672" cy="770064"/>
          </a:xfrm>
          <a:prstGeom prst="rect">
            <a:avLst/>
          </a:prstGeom>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1105</Words>
  <Application>Microsoft Office PowerPoint</Application>
  <PresentationFormat>On-screen Show (16:9)</PresentationFormat>
  <Paragraphs>110</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Wingdings</vt:lpstr>
      <vt:lpstr>Arial</vt:lpstr>
      <vt:lpstr>Times New Roman</vt:lpstr>
      <vt:lpstr>Nunito</vt:lpstr>
      <vt:lpstr>Calibri</vt:lpstr>
      <vt:lpstr>Shift</vt:lpstr>
      <vt:lpstr>Predictive maintenance of Aircraft engine using Long Short Term Memory Neural Networks </vt:lpstr>
      <vt:lpstr>Individual Contribution</vt:lpstr>
      <vt:lpstr>Problem Statement</vt:lpstr>
      <vt:lpstr>OBJECTIVE</vt:lpstr>
      <vt:lpstr>DATASET</vt:lpstr>
      <vt:lpstr>Recurrent Neural Networks </vt:lpstr>
      <vt:lpstr>Issues of Standard RNN’s</vt:lpstr>
      <vt:lpstr>Long Short Term Memory(LSTM)</vt:lpstr>
      <vt:lpstr>Step-by-Step LSTM Walk Through </vt:lpstr>
      <vt:lpstr>PowerPoint Presentation</vt:lpstr>
      <vt:lpstr>Gated Recurrent Unit(GRU)</vt:lpstr>
      <vt:lpstr>PowerPoint Presentation</vt:lpstr>
      <vt:lpstr>Data pre-processing and Exploratory Data Analysis</vt:lpstr>
      <vt:lpstr>PowerPoint Presentation</vt:lpstr>
      <vt:lpstr>Data Visualization </vt:lpstr>
      <vt:lpstr>Correlation of label1:</vt:lpstr>
      <vt:lpstr>PowerPoint Presentation</vt:lpstr>
      <vt:lpstr>Binary Classification</vt:lpstr>
      <vt:lpstr>GRU Model</vt:lpstr>
      <vt:lpstr>Combined Model of LSTM and GRU</vt:lpstr>
      <vt:lpstr>Regression Model Results</vt:lpstr>
      <vt:lpstr>PowerPoint Presentation</vt:lpstr>
      <vt:lpstr>Results and 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maintenance of Aircraft engine using Long Short Term Memory Neural Networks</dc:title>
  <dc:creator>VIKRAM PATEL</dc:creator>
  <cp:lastModifiedBy>Pranjal Patel</cp:lastModifiedBy>
  <cp:revision>17</cp:revision>
  <dcterms:modified xsi:type="dcterms:W3CDTF">2025-06-22T10:09:15Z</dcterms:modified>
</cp:coreProperties>
</file>