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audio1.bin" ContentType="audio/unknown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6" r:id="rId3"/>
    <p:sldId id="297" r:id="rId4"/>
    <p:sldId id="298" r:id="rId5"/>
    <p:sldId id="257" r:id="rId6"/>
    <p:sldId id="258" r:id="rId7"/>
    <p:sldId id="259" r:id="rId8"/>
    <p:sldId id="260" r:id="rId9"/>
    <p:sldId id="261" r:id="rId10"/>
    <p:sldId id="283" r:id="rId11"/>
    <p:sldId id="299" r:id="rId12"/>
    <p:sldId id="300" r:id="rId13"/>
    <p:sldId id="301" r:id="rId14"/>
    <p:sldId id="302" r:id="rId15"/>
    <p:sldId id="303" r:id="rId16"/>
    <p:sldId id="263" r:id="rId17"/>
    <p:sldId id="264" r:id="rId18"/>
    <p:sldId id="304" r:id="rId19"/>
    <p:sldId id="305" r:id="rId20"/>
    <p:sldId id="287" r:id="rId21"/>
    <p:sldId id="288" r:id="rId22"/>
    <p:sldId id="289" r:id="rId23"/>
    <p:sldId id="328" r:id="rId24"/>
    <p:sldId id="290" r:id="rId25"/>
    <p:sldId id="295" r:id="rId26"/>
    <p:sldId id="265" r:id="rId27"/>
    <p:sldId id="32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86" d="100"/>
          <a:sy n="86" d="100"/>
        </p:scale>
        <p:origin x="5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DB964-91F9-430D-AF16-9040063255B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A05A-FE9E-43AD-BCE2-68F406F50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1C313B0-6778-485B-99C2-3CC2ED906FF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1363" cy="341471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2" y="4324048"/>
            <a:ext cx="5048250" cy="41713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4BC7DAA-0BCC-444B-AE12-594C19D5248D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52ADD5F-4B69-4E40-B015-415172487D40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FC3687A-3253-4455-BBB5-07E9926360A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69CF70C-DCCB-4BAE-A3BB-70718E8EEFB4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0470F7D-9841-4678-93A0-C777B1A4E3DB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1363" cy="341471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2" y="4324048"/>
            <a:ext cx="5048250" cy="41713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E52F-35C4-45D6-B48A-C5C95CF7F7C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D763-8931-45BF-8EEC-EDF683E7D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/>
          </a:bodyPr>
          <a:lstStyle/>
          <a:p>
            <a:r>
              <a:rPr lang="en-US" sz="100" dirty="0"/>
              <a:t>Gram</a:t>
            </a:r>
            <a:br>
              <a:rPr lang="en-US" dirty="0"/>
            </a:br>
            <a:r>
              <a:rPr lang="en-US" dirty="0"/>
              <a:t>3D image generation from stereoscopic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S.SRIHARI</a:t>
            </a:r>
          </a:p>
          <a:p>
            <a:r>
              <a:rPr lang="en-US" dirty="0"/>
              <a:t>[17BCE1308]</a:t>
            </a:r>
          </a:p>
        </p:txBody>
      </p:sp>
    </p:spTree>
    <p:extLst>
      <p:ext uri="{BB962C8B-B14F-4D97-AF65-F5344CB8AC3E}">
        <p14:creationId xmlns:p14="http://schemas.microsoft.com/office/powerpoint/2010/main" val="288034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/>
              <a:t>Stereo Reconstruction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62088"/>
          </a:xfrm>
        </p:spPr>
        <p:txBody>
          <a:bodyPr/>
          <a:lstStyle/>
          <a:p>
            <a:pPr eaLnBrk="1" hangingPunct="1"/>
            <a:r>
              <a:rPr lang="en-US" sz="2500" dirty="0"/>
              <a:t>The Stereo Problem</a:t>
            </a:r>
          </a:p>
          <a:p>
            <a:pPr lvl="1" eaLnBrk="1" hangingPunct="1"/>
            <a:r>
              <a:rPr lang="en-US" sz="2500" dirty="0"/>
              <a:t>Shape from two (or more) images</a:t>
            </a:r>
          </a:p>
        </p:txBody>
      </p:sp>
      <p:graphicFrame>
        <p:nvGraphicFramePr>
          <p:cNvPr id="44035" name="Object 4"/>
          <p:cNvGraphicFramePr>
            <a:graphicFrameLocks noChangeAspect="1"/>
          </p:cNvGraphicFramePr>
          <p:nvPr/>
        </p:nvGraphicFramePr>
        <p:xfrm>
          <a:off x="1828800" y="3203575"/>
          <a:ext cx="2646363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Art" r:id="rId4" imgW="2830749" imgH="3501957" progId="MS_ClipArt_Gallery.2">
                  <p:embed/>
                </p:oleObj>
              </mc:Choice>
              <mc:Fallback>
                <p:oleObj name="ClipArt" r:id="rId4" imgW="2830749" imgH="350195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3575"/>
                        <a:ext cx="2646363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5661025" y="3205163"/>
            <a:ext cx="739775" cy="1290637"/>
            <a:chOff x="3293" y="1471"/>
            <a:chExt cx="466" cy="813"/>
          </a:xfrm>
        </p:grpSpPr>
        <p:sp>
          <p:nvSpPr>
            <p:cNvPr id="44056" name="Rectangle 6"/>
            <p:cNvSpPr>
              <a:spLocks noChangeArrowheads="1"/>
            </p:cNvSpPr>
            <p:nvPr/>
          </p:nvSpPr>
          <p:spPr bwMode="auto">
            <a:xfrm rot="-5400000">
              <a:off x="3228" y="1795"/>
              <a:ext cx="813" cy="165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7" name="Oval 7"/>
            <p:cNvSpPr>
              <a:spLocks noChangeArrowheads="1"/>
            </p:cNvSpPr>
            <p:nvPr/>
          </p:nvSpPr>
          <p:spPr bwMode="auto">
            <a:xfrm rot="-3120000">
              <a:off x="3561" y="1487"/>
              <a:ext cx="150" cy="15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Rectangle 8"/>
            <p:cNvSpPr>
              <a:spLocks noChangeArrowheads="1"/>
            </p:cNvSpPr>
            <p:nvPr/>
          </p:nvSpPr>
          <p:spPr bwMode="auto">
            <a:xfrm rot="-3120000">
              <a:off x="3675" y="1574"/>
              <a:ext cx="35" cy="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9" name="Oval 9"/>
            <p:cNvSpPr>
              <a:spLocks noChangeArrowheads="1"/>
            </p:cNvSpPr>
            <p:nvPr/>
          </p:nvSpPr>
          <p:spPr bwMode="auto">
            <a:xfrm rot="-3120000">
              <a:off x="3589" y="1516"/>
              <a:ext cx="93" cy="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Freeform 10"/>
            <p:cNvSpPr>
              <a:spLocks/>
            </p:cNvSpPr>
            <p:nvPr/>
          </p:nvSpPr>
          <p:spPr bwMode="auto">
            <a:xfrm rot="-5400000">
              <a:off x="3673" y="1646"/>
              <a:ext cx="122" cy="51"/>
            </a:xfrm>
            <a:custGeom>
              <a:avLst/>
              <a:gdLst>
                <a:gd name="T0" fmla="*/ 87 w 122"/>
                <a:gd name="T1" fmla="*/ 0 h 51"/>
                <a:gd name="T2" fmla="*/ 0 w 122"/>
                <a:gd name="T3" fmla="*/ 41 h 51"/>
                <a:gd name="T4" fmla="*/ 11 w 122"/>
                <a:gd name="T5" fmla="*/ 50 h 51"/>
                <a:gd name="T6" fmla="*/ 121 w 122"/>
                <a:gd name="T7" fmla="*/ 27 h 51"/>
                <a:gd name="T8" fmla="*/ 87 w 122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51"/>
                <a:gd name="T17" fmla="*/ 122 w 12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51">
                  <a:moveTo>
                    <a:pt x="87" y="0"/>
                  </a:moveTo>
                  <a:lnTo>
                    <a:pt x="0" y="41"/>
                  </a:lnTo>
                  <a:lnTo>
                    <a:pt x="11" y="50"/>
                  </a:lnTo>
                  <a:lnTo>
                    <a:pt x="121" y="27"/>
                  </a:lnTo>
                  <a:lnTo>
                    <a:pt x="87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 rot="-5400000">
              <a:off x="3566" y="1659"/>
              <a:ext cx="64" cy="6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Oval 12"/>
            <p:cNvSpPr>
              <a:spLocks noChangeArrowheads="1"/>
            </p:cNvSpPr>
            <p:nvPr/>
          </p:nvSpPr>
          <p:spPr bwMode="auto">
            <a:xfrm rot="-5400000">
              <a:off x="3581" y="1673"/>
              <a:ext cx="35" cy="3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Oval 13"/>
            <p:cNvSpPr>
              <a:spLocks noChangeArrowheads="1"/>
            </p:cNvSpPr>
            <p:nvPr/>
          </p:nvSpPr>
          <p:spPr bwMode="auto">
            <a:xfrm rot="-2700000">
              <a:off x="3566" y="2135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Rectangle 14"/>
            <p:cNvSpPr>
              <a:spLocks noChangeArrowheads="1"/>
            </p:cNvSpPr>
            <p:nvPr/>
          </p:nvSpPr>
          <p:spPr bwMode="auto">
            <a:xfrm rot="-2700000">
              <a:off x="3623" y="2134"/>
              <a:ext cx="21" cy="1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Rectangle 15"/>
            <p:cNvSpPr>
              <a:spLocks noChangeArrowheads="1"/>
            </p:cNvSpPr>
            <p:nvPr/>
          </p:nvSpPr>
          <p:spPr bwMode="auto">
            <a:xfrm rot="-5400000">
              <a:off x="3293" y="1759"/>
              <a:ext cx="251" cy="251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474747"/>
                </a:gs>
                <a:gs pos="100000">
                  <a:srgbClr val="00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Freeform 16"/>
            <p:cNvSpPr>
              <a:spLocks/>
            </p:cNvSpPr>
            <p:nvPr/>
          </p:nvSpPr>
          <p:spPr bwMode="auto">
            <a:xfrm rot="-5400000">
              <a:off x="3577" y="1812"/>
              <a:ext cx="203" cy="145"/>
            </a:xfrm>
            <a:custGeom>
              <a:avLst/>
              <a:gdLst>
                <a:gd name="T0" fmla="*/ 144 w 203"/>
                <a:gd name="T1" fmla="*/ 0 h 145"/>
                <a:gd name="T2" fmla="*/ 58 w 203"/>
                <a:gd name="T3" fmla="*/ 0 h 145"/>
                <a:gd name="T4" fmla="*/ 0 w 203"/>
                <a:gd name="T5" fmla="*/ 144 h 145"/>
                <a:gd name="T6" fmla="*/ 202 w 203"/>
                <a:gd name="T7" fmla="*/ 144 h 145"/>
                <a:gd name="T8" fmla="*/ 144 w 203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45"/>
                <a:gd name="T17" fmla="*/ 203 w 203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45">
                  <a:moveTo>
                    <a:pt x="144" y="0"/>
                  </a:moveTo>
                  <a:lnTo>
                    <a:pt x="58" y="0"/>
                  </a:lnTo>
                  <a:lnTo>
                    <a:pt x="0" y="144"/>
                  </a:lnTo>
                  <a:lnTo>
                    <a:pt x="202" y="144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rgbClr val="DADADA"/>
                </a:gs>
                <a:gs pos="100000">
                  <a:srgbClr val="838383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Freeform 17"/>
            <p:cNvSpPr>
              <a:spLocks/>
            </p:cNvSpPr>
            <p:nvPr/>
          </p:nvSpPr>
          <p:spPr bwMode="auto">
            <a:xfrm rot="-5400000">
              <a:off x="3584" y="1675"/>
              <a:ext cx="101" cy="232"/>
            </a:xfrm>
            <a:custGeom>
              <a:avLst/>
              <a:gdLst>
                <a:gd name="T0" fmla="*/ 100 w 101"/>
                <a:gd name="T1" fmla="*/ 0 h 232"/>
                <a:gd name="T2" fmla="*/ 0 w 101"/>
                <a:gd name="T3" fmla="*/ 87 h 232"/>
                <a:gd name="T4" fmla="*/ 57 w 101"/>
                <a:gd name="T5" fmla="*/ 231 h 232"/>
                <a:gd name="T6" fmla="*/ 100 w 101"/>
                <a:gd name="T7" fmla="*/ 202 h 232"/>
                <a:gd name="T8" fmla="*/ 100 w 101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232"/>
                <a:gd name="T17" fmla="*/ 101 w 101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232">
                  <a:moveTo>
                    <a:pt x="100" y="0"/>
                  </a:moveTo>
                  <a:lnTo>
                    <a:pt x="0" y="87"/>
                  </a:lnTo>
                  <a:lnTo>
                    <a:pt x="57" y="231"/>
                  </a:lnTo>
                  <a:lnTo>
                    <a:pt x="100" y="202"/>
                  </a:lnTo>
                  <a:lnTo>
                    <a:pt x="100" y="0"/>
                  </a:lnTo>
                </a:path>
              </a:pathLst>
            </a:custGeom>
            <a:gradFill rotWithShape="0">
              <a:gsLst>
                <a:gs pos="0">
                  <a:srgbClr val="DADADA"/>
                </a:gs>
                <a:gs pos="100000">
                  <a:srgbClr val="838383"/>
                </a:gs>
              </a:gsLst>
              <a:lin ang="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Freeform 18"/>
            <p:cNvSpPr>
              <a:spLocks/>
            </p:cNvSpPr>
            <p:nvPr/>
          </p:nvSpPr>
          <p:spPr bwMode="auto">
            <a:xfrm rot="-5400000">
              <a:off x="3584" y="1863"/>
              <a:ext cx="102" cy="232"/>
            </a:xfrm>
            <a:custGeom>
              <a:avLst/>
              <a:gdLst>
                <a:gd name="T0" fmla="*/ 0 w 102"/>
                <a:gd name="T1" fmla="*/ 0 h 232"/>
                <a:gd name="T2" fmla="*/ 101 w 102"/>
                <a:gd name="T3" fmla="*/ 87 h 232"/>
                <a:gd name="T4" fmla="*/ 43 w 102"/>
                <a:gd name="T5" fmla="*/ 231 h 232"/>
                <a:gd name="T6" fmla="*/ 0 w 102"/>
                <a:gd name="T7" fmla="*/ 202 h 232"/>
                <a:gd name="T8" fmla="*/ 0 w 102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32"/>
                <a:gd name="T17" fmla="*/ 102 w 10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32">
                  <a:moveTo>
                    <a:pt x="0" y="0"/>
                  </a:moveTo>
                  <a:lnTo>
                    <a:pt x="101" y="87"/>
                  </a:lnTo>
                  <a:lnTo>
                    <a:pt x="43" y="231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838383"/>
                </a:gs>
                <a:gs pos="100000">
                  <a:srgbClr val="DADADA"/>
                </a:gs>
              </a:gsLst>
              <a:lin ang="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Freeform 19"/>
            <p:cNvSpPr>
              <a:spLocks/>
            </p:cNvSpPr>
            <p:nvPr/>
          </p:nvSpPr>
          <p:spPr bwMode="auto">
            <a:xfrm rot="-5400000">
              <a:off x="3418" y="1841"/>
              <a:ext cx="289" cy="88"/>
            </a:xfrm>
            <a:custGeom>
              <a:avLst/>
              <a:gdLst>
                <a:gd name="T0" fmla="*/ 288 w 289"/>
                <a:gd name="T1" fmla="*/ 0 h 88"/>
                <a:gd name="T2" fmla="*/ 0 w 289"/>
                <a:gd name="T3" fmla="*/ 0 h 88"/>
                <a:gd name="T4" fmla="*/ 101 w 289"/>
                <a:gd name="T5" fmla="*/ 87 h 88"/>
                <a:gd name="T6" fmla="*/ 187 w 289"/>
                <a:gd name="T7" fmla="*/ 87 h 88"/>
                <a:gd name="T8" fmla="*/ 288 w 289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88"/>
                <a:gd name="T17" fmla="*/ 289 w 289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88">
                  <a:moveTo>
                    <a:pt x="288" y="0"/>
                  </a:moveTo>
                  <a:lnTo>
                    <a:pt x="0" y="0"/>
                  </a:lnTo>
                  <a:lnTo>
                    <a:pt x="101" y="87"/>
                  </a:lnTo>
                  <a:lnTo>
                    <a:pt x="187" y="87"/>
                  </a:lnTo>
                  <a:lnTo>
                    <a:pt x="288" y="0"/>
                  </a:lnTo>
                </a:path>
              </a:pathLst>
            </a:custGeom>
            <a:gradFill rotWithShape="0">
              <a:gsLst>
                <a:gs pos="0">
                  <a:srgbClr val="838383"/>
                </a:gs>
                <a:gs pos="100000">
                  <a:srgbClr val="DADADA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7" name="Group 20"/>
          <p:cNvGrpSpPr>
            <a:grpSpLocks/>
          </p:cNvGrpSpPr>
          <p:nvPr/>
        </p:nvGrpSpPr>
        <p:grpSpPr bwMode="auto">
          <a:xfrm>
            <a:off x="5661025" y="4729163"/>
            <a:ext cx="739775" cy="1290637"/>
            <a:chOff x="3293" y="1471"/>
            <a:chExt cx="466" cy="813"/>
          </a:xfrm>
        </p:grpSpPr>
        <p:sp>
          <p:nvSpPr>
            <p:cNvPr id="44042" name="Rectangle 21"/>
            <p:cNvSpPr>
              <a:spLocks noChangeArrowheads="1"/>
            </p:cNvSpPr>
            <p:nvPr/>
          </p:nvSpPr>
          <p:spPr bwMode="auto">
            <a:xfrm rot="-5400000">
              <a:off x="3228" y="1795"/>
              <a:ext cx="813" cy="165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Oval 22"/>
            <p:cNvSpPr>
              <a:spLocks noChangeArrowheads="1"/>
            </p:cNvSpPr>
            <p:nvPr/>
          </p:nvSpPr>
          <p:spPr bwMode="auto">
            <a:xfrm rot="-3120000">
              <a:off x="3561" y="1487"/>
              <a:ext cx="150" cy="15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Rectangle 23"/>
            <p:cNvSpPr>
              <a:spLocks noChangeArrowheads="1"/>
            </p:cNvSpPr>
            <p:nvPr/>
          </p:nvSpPr>
          <p:spPr bwMode="auto">
            <a:xfrm rot="-3120000">
              <a:off x="3675" y="1574"/>
              <a:ext cx="35" cy="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Oval 24"/>
            <p:cNvSpPr>
              <a:spLocks noChangeArrowheads="1"/>
            </p:cNvSpPr>
            <p:nvPr/>
          </p:nvSpPr>
          <p:spPr bwMode="auto">
            <a:xfrm rot="-3120000">
              <a:off x="3589" y="1516"/>
              <a:ext cx="93" cy="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Freeform 25"/>
            <p:cNvSpPr>
              <a:spLocks/>
            </p:cNvSpPr>
            <p:nvPr/>
          </p:nvSpPr>
          <p:spPr bwMode="auto">
            <a:xfrm rot="-5400000">
              <a:off x="3673" y="1646"/>
              <a:ext cx="122" cy="51"/>
            </a:xfrm>
            <a:custGeom>
              <a:avLst/>
              <a:gdLst>
                <a:gd name="T0" fmla="*/ 87 w 122"/>
                <a:gd name="T1" fmla="*/ 0 h 51"/>
                <a:gd name="T2" fmla="*/ 0 w 122"/>
                <a:gd name="T3" fmla="*/ 41 h 51"/>
                <a:gd name="T4" fmla="*/ 11 w 122"/>
                <a:gd name="T5" fmla="*/ 50 h 51"/>
                <a:gd name="T6" fmla="*/ 121 w 122"/>
                <a:gd name="T7" fmla="*/ 27 h 51"/>
                <a:gd name="T8" fmla="*/ 87 w 122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51"/>
                <a:gd name="T17" fmla="*/ 122 w 12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51">
                  <a:moveTo>
                    <a:pt x="87" y="0"/>
                  </a:moveTo>
                  <a:lnTo>
                    <a:pt x="0" y="41"/>
                  </a:lnTo>
                  <a:lnTo>
                    <a:pt x="11" y="50"/>
                  </a:lnTo>
                  <a:lnTo>
                    <a:pt x="121" y="27"/>
                  </a:lnTo>
                  <a:lnTo>
                    <a:pt x="87" y="0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Oval 26"/>
            <p:cNvSpPr>
              <a:spLocks noChangeArrowheads="1"/>
            </p:cNvSpPr>
            <p:nvPr/>
          </p:nvSpPr>
          <p:spPr bwMode="auto">
            <a:xfrm rot="-5400000">
              <a:off x="3566" y="1659"/>
              <a:ext cx="64" cy="64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Oval 27"/>
            <p:cNvSpPr>
              <a:spLocks noChangeArrowheads="1"/>
            </p:cNvSpPr>
            <p:nvPr/>
          </p:nvSpPr>
          <p:spPr bwMode="auto">
            <a:xfrm rot="-5400000">
              <a:off x="3581" y="1673"/>
              <a:ext cx="35" cy="3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Oval 28"/>
            <p:cNvSpPr>
              <a:spLocks noChangeArrowheads="1"/>
            </p:cNvSpPr>
            <p:nvPr/>
          </p:nvSpPr>
          <p:spPr bwMode="auto">
            <a:xfrm rot="-2700000">
              <a:off x="3566" y="2135"/>
              <a:ext cx="136" cy="13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DADAD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Rectangle 29"/>
            <p:cNvSpPr>
              <a:spLocks noChangeArrowheads="1"/>
            </p:cNvSpPr>
            <p:nvPr/>
          </p:nvSpPr>
          <p:spPr bwMode="auto">
            <a:xfrm rot="-2700000">
              <a:off x="3623" y="2134"/>
              <a:ext cx="21" cy="1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4C4C4C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Rectangle 30"/>
            <p:cNvSpPr>
              <a:spLocks noChangeArrowheads="1"/>
            </p:cNvSpPr>
            <p:nvPr/>
          </p:nvSpPr>
          <p:spPr bwMode="auto">
            <a:xfrm rot="-5400000">
              <a:off x="3293" y="1759"/>
              <a:ext cx="251" cy="251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474747"/>
                </a:gs>
                <a:gs pos="100000">
                  <a:srgbClr val="00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Freeform 31"/>
            <p:cNvSpPr>
              <a:spLocks/>
            </p:cNvSpPr>
            <p:nvPr/>
          </p:nvSpPr>
          <p:spPr bwMode="auto">
            <a:xfrm rot="-5400000">
              <a:off x="3577" y="1812"/>
              <a:ext cx="203" cy="145"/>
            </a:xfrm>
            <a:custGeom>
              <a:avLst/>
              <a:gdLst>
                <a:gd name="T0" fmla="*/ 144 w 203"/>
                <a:gd name="T1" fmla="*/ 0 h 145"/>
                <a:gd name="T2" fmla="*/ 58 w 203"/>
                <a:gd name="T3" fmla="*/ 0 h 145"/>
                <a:gd name="T4" fmla="*/ 0 w 203"/>
                <a:gd name="T5" fmla="*/ 144 h 145"/>
                <a:gd name="T6" fmla="*/ 202 w 203"/>
                <a:gd name="T7" fmla="*/ 144 h 145"/>
                <a:gd name="T8" fmla="*/ 144 w 203"/>
                <a:gd name="T9" fmla="*/ 0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45"/>
                <a:gd name="T17" fmla="*/ 203 w 203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45">
                  <a:moveTo>
                    <a:pt x="144" y="0"/>
                  </a:moveTo>
                  <a:lnTo>
                    <a:pt x="58" y="0"/>
                  </a:lnTo>
                  <a:lnTo>
                    <a:pt x="0" y="144"/>
                  </a:lnTo>
                  <a:lnTo>
                    <a:pt x="202" y="144"/>
                  </a:lnTo>
                  <a:lnTo>
                    <a:pt x="144" y="0"/>
                  </a:lnTo>
                </a:path>
              </a:pathLst>
            </a:custGeom>
            <a:gradFill rotWithShape="0">
              <a:gsLst>
                <a:gs pos="0">
                  <a:srgbClr val="DADADA"/>
                </a:gs>
                <a:gs pos="100000">
                  <a:srgbClr val="838383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Freeform 32"/>
            <p:cNvSpPr>
              <a:spLocks/>
            </p:cNvSpPr>
            <p:nvPr/>
          </p:nvSpPr>
          <p:spPr bwMode="auto">
            <a:xfrm rot="-5400000">
              <a:off x="3584" y="1675"/>
              <a:ext cx="101" cy="232"/>
            </a:xfrm>
            <a:custGeom>
              <a:avLst/>
              <a:gdLst>
                <a:gd name="T0" fmla="*/ 100 w 101"/>
                <a:gd name="T1" fmla="*/ 0 h 232"/>
                <a:gd name="T2" fmla="*/ 0 w 101"/>
                <a:gd name="T3" fmla="*/ 87 h 232"/>
                <a:gd name="T4" fmla="*/ 57 w 101"/>
                <a:gd name="T5" fmla="*/ 231 h 232"/>
                <a:gd name="T6" fmla="*/ 100 w 101"/>
                <a:gd name="T7" fmla="*/ 202 h 232"/>
                <a:gd name="T8" fmla="*/ 100 w 101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232"/>
                <a:gd name="T17" fmla="*/ 101 w 101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232">
                  <a:moveTo>
                    <a:pt x="100" y="0"/>
                  </a:moveTo>
                  <a:lnTo>
                    <a:pt x="0" y="87"/>
                  </a:lnTo>
                  <a:lnTo>
                    <a:pt x="57" y="231"/>
                  </a:lnTo>
                  <a:lnTo>
                    <a:pt x="100" y="202"/>
                  </a:lnTo>
                  <a:lnTo>
                    <a:pt x="100" y="0"/>
                  </a:lnTo>
                </a:path>
              </a:pathLst>
            </a:custGeom>
            <a:gradFill rotWithShape="0">
              <a:gsLst>
                <a:gs pos="0">
                  <a:srgbClr val="DADADA"/>
                </a:gs>
                <a:gs pos="100000">
                  <a:srgbClr val="838383"/>
                </a:gs>
              </a:gsLst>
              <a:lin ang="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Freeform 33"/>
            <p:cNvSpPr>
              <a:spLocks/>
            </p:cNvSpPr>
            <p:nvPr/>
          </p:nvSpPr>
          <p:spPr bwMode="auto">
            <a:xfrm rot="-5400000">
              <a:off x="3584" y="1863"/>
              <a:ext cx="102" cy="232"/>
            </a:xfrm>
            <a:custGeom>
              <a:avLst/>
              <a:gdLst>
                <a:gd name="T0" fmla="*/ 0 w 102"/>
                <a:gd name="T1" fmla="*/ 0 h 232"/>
                <a:gd name="T2" fmla="*/ 101 w 102"/>
                <a:gd name="T3" fmla="*/ 87 h 232"/>
                <a:gd name="T4" fmla="*/ 43 w 102"/>
                <a:gd name="T5" fmla="*/ 231 h 232"/>
                <a:gd name="T6" fmla="*/ 0 w 102"/>
                <a:gd name="T7" fmla="*/ 202 h 232"/>
                <a:gd name="T8" fmla="*/ 0 w 102"/>
                <a:gd name="T9" fmla="*/ 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32"/>
                <a:gd name="T17" fmla="*/ 102 w 102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32">
                  <a:moveTo>
                    <a:pt x="0" y="0"/>
                  </a:moveTo>
                  <a:lnTo>
                    <a:pt x="101" y="87"/>
                  </a:lnTo>
                  <a:lnTo>
                    <a:pt x="43" y="231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838383"/>
                </a:gs>
                <a:gs pos="100000">
                  <a:srgbClr val="DADADA"/>
                </a:gs>
              </a:gsLst>
              <a:lin ang="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Freeform 34"/>
            <p:cNvSpPr>
              <a:spLocks/>
            </p:cNvSpPr>
            <p:nvPr/>
          </p:nvSpPr>
          <p:spPr bwMode="auto">
            <a:xfrm rot="-5400000">
              <a:off x="3418" y="1841"/>
              <a:ext cx="289" cy="88"/>
            </a:xfrm>
            <a:custGeom>
              <a:avLst/>
              <a:gdLst>
                <a:gd name="T0" fmla="*/ 288 w 289"/>
                <a:gd name="T1" fmla="*/ 0 h 88"/>
                <a:gd name="T2" fmla="*/ 0 w 289"/>
                <a:gd name="T3" fmla="*/ 0 h 88"/>
                <a:gd name="T4" fmla="*/ 101 w 289"/>
                <a:gd name="T5" fmla="*/ 87 h 88"/>
                <a:gd name="T6" fmla="*/ 187 w 289"/>
                <a:gd name="T7" fmla="*/ 87 h 88"/>
                <a:gd name="T8" fmla="*/ 288 w 289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88"/>
                <a:gd name="T17" fmla="*/ 289 w 289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88">
                  <a:moveTo>
                    <a:pt x="288" y="0"/>
                  </a:moveTo>
                  <a:lnTo>
                    <a:pt x="0" y="0"/>
                  </a:lnTo>
                  <a:lnTo>
                    <a:pt x="101" y="87"/>
                  </a:lnTo>
                  <a:lnTo>
                    <a:pt x="187" y="87"/>
                  </a:lnTo>
                  <a:lnTo>
                    <a:pt x="288" y="0"/>
                  </a:lnTo>
                </a:path>
              </a:pathLst>
            </a:custGeom>
            <a:gradFill rotWithShape="0">
              <a:gsLst>
                <a:gs pos="0">
                  <a:srgbClr val="838383"/>
                </a:gs>
                <a:gs pos="100000">
                  <a:srgbClr val="DADADA"/>
                </a:gs>
              </a:gsLst>
              <a:lin ang="5400000" scaled="1"/>
            </a:gra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1683" name="Text Box 35"/>
          <p:cNvSpPr txBox="1">
            <a:spLocks noChangeArrowheads="1"/>
          </p:cNvSpPr>
          <p:nvPr/>
        </p:nvSpPr>
        <p:spPr bwMode="auto">
          <a:xfrm>
            <a:off x="6934200" y="4114800"/>
            <a:ext cx="13652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known</a:t>
            </a:r>
          </a:p>
          <a:p>
            <a:pPr algn="ctr"/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camera</a:t>
            </a:r>
          </a:p>
          <a:p>
            <a:pPr algn="ctr"/>
            <a:r>
              <a:rPr lang="en-US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viewpoints</a:t>
            </a:r>
          </a:p>
        </p:txBody>
      </p:sp>
      <p:sp>
        <p:nvSpPr>
          <p:cNvPr id="44039" name="Line 36"/>
          <p:cNvSpPr>
            <a:spLocks noChangeShapeType="1"/>
          </p:cNvSpPr>
          <p:nvPr/>
        </p:nvSpPr>
        <p:spPr bwMode="auto">
          <a:xfrm flipH="1" flipV="1">
            <a:off x="6553200" y="3886200"/>
            <a:ext cx="533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37"/>
          <p:cNvSpPr>
            <a:spLocks noChangeShapeType="1"/>
          </p:cNvSpPr>
          <p:nvPr/>
        </p:nvSpPr>
        <p:spPr bwMode="auto">
          <a:xfrm flipH="1">
            <a:off x="6553200" y="5029200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38"/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447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Imaging Model: 1D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H="1">
            <a:off x="533400" y="2286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09600" y="5334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33400" y="3810000"/>
            <a:ext cx="37338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09600" y="3048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905000" y="2286000"/>
            <a:ext cx="152400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965325" y="191928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xi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286000" y="37338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xf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905000" y="2286000"/>
            <a:ext cx="3810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286000" y="2286000"/>
            <a:ext cx="0" cy="7620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346325" y="245268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286000" y="3048000"/>
            <a:ext cx="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286000" y="5334000"/>
            <a:ext cx="1143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029200" y="1752600"/>
            <a:ext cx="2873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This is the axis of the </a:t>
            </a:r>
          </a:p>
          <a:p>
            <a:r>
              <a:rPr lang="en-US" sz="2400">
                <a:latin typeface="Times New Roman" pitchFamily="18" charset="0"/>
              </a:rPr>
              <a:t>real image plane.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057400" y="2819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029200" y="2667000"/>
            <a:ext cx="366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 is the center of projection.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029200" y="335280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This is the axis of the </a:t>
            </a:r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front</a:t>
            </a:r>
          </a:p>
          <a:p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image plane</a:t>
            </a:r>
            <a:r>
              <a:rPr lang="en-US" sz="2400">
                <a:latin typeface="Times New Roman" pitchFamily="18" charset="0"/>
              </a:rPr>
              <a:t>, which we use.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1431925" y="3851275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zc</a:t>
            </a:r>
          </a:p>
        </p:txBody>
      </p:sp>
      <p:sp>
        <p:nvSpPr>
          <p:cNvPr id="11285" name="AutoShape 21"/>
          <p:cNvSpPr>
            <a:spLocks/>
          </p:cNvSpPr>
          <p:nvPr/>
        </p:nvSpPr>
        <p:spPr bwMode="auto">
          <a:xfrm>
            <a:off x="1981200" y="30480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819400" y="48768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xc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715000" y="4572000"/>
            <a:ext cx="117475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xi      xc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f       zc</a:t>
            </a: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791200" y="50292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6477000" y="50292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096000" y="4724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651125" y="2605088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camera lens</a:t>
            </a: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2286000" y="2819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429000" y="5334000"/>
            <a:ext cx="117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3D object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point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3352800" y="495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590800" y="3276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1600200" y="1905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33528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19050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2590800" y="3733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2955925" y="3062288"/>
            <a:ext cx="1852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image of point</a:t>
            </a:r>
          </a:p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B in front image</a:t>
            </a:r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H="1">
            <a:off x="2667000" y="3657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2895600" y="5334000"/>
            <a:ext cx="533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746125" y="1690688"/>
            <a:ext cx="1246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real image</a:t>
            </a:r>
          </a:p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33263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r>
              <a:rPr lang="en-US"/>
              <a:t>Perspective in 2D</a:t>
            </a:r>
            <a:br>
              <a:rPr lang="en-US"/>
            </a:br>
            <a:r>
              <a:rPr lang="en-US" sz="3600"/>
              <a:t>(Simplified)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2133600" y="3124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1219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2133600" y="1828800"/>
            <a:ext cx="53340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7467600" y="762000"/>
            <a:ext cx="0" cy="10668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800600" y="4114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800600" y="12954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2133600" y="1828800"/>
            <a:ext cx="533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838200" y="1828800"/>
            <a:ext cx="6629400" cy="33528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7467600" y="1828800"/>
            <a:ext cx="609600" cy="15240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7010400" y="1676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800600" y="1295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057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066800" y="2286000"/>
            <a:ext cx="1668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P=(xc,yc,zc)</a:t>
            </a:r>
          </a:p>
          <a:p>
            <a:r>
              <a:rPr lang="en-US" sz="2000">
                <a:latin typeface="Times New Roman" pitchFamily="18" charset="0"/>
              </a:rPr>
              <a:t>  =(xw,yw,zw)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990600" y="1981200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3D object point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355725" y="5043488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xc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600200" y="3581400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yc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143000" y="4343400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zw=zc</a:t>
            </a:r>
          </a:p>
        </p:txBody>
      </p:sp>
      <p:sp>
        <p:nvSpPr>
          <p:cNvPr id="12308" name="AutoShape 20"/>
          <p:cNvSpPr>
            <a:spLocks/>
          </p:cNvSpPr>
          <p:nvPr/>
        </p:nvSpPr>
        <p:spPr bwMode="auto">
          <a:xfrm>
            <a:off x="1981200" y="3200400"/>
            <a:ext cx="76200" cy="1905000"/>
          </a:xfrm>
          <a:prstGeom prst="leftBrace">
            <a:avLst>
              <a:gd name="adj1" fmla="val 2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V="1">
            <a:off x="58674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943600" y="2133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yi</a:t>
            </a:r>
          </a:p>
        </p:txBody>
      </p:sp>
      <p:sp>
        <p:nvSpPr>
          <p:cNvPr id="12311" name="AutoShape 23"/>
          <p:cNvSpPr>
            <a:spLocks/>
          </p:cNvSpPr>
          <p:nvPr/>
        </p:nvSpPr>
        <p:spPr bwMode="auto">
          <a:xfrm>
            <a:off x="5867400" y="22098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7146925" y="319088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Times New Roman" pitchFamily="18" charset="0"/>
              </a:rPr>
              <a:t>Yc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8137525" y="1690688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Times New Roman" pitchFamily="18" charset="0"/>
              </a:rPr>
              <a:t>Xc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41325" y="5043488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Times New Roman" pitchFamily="18" charset="0"/>
              </a:rPr>
              <a:t>Zc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>
            <a:off x="5562600" y="1828800"/>
            <a:ext cx="1905000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334000" y="27432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xi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4800600" y="26670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410200" y="24384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537325" y="237648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7451725" y="1462088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Times New Roman" pitchFamily="18" charset="0"/>
              </a:rPr>
              <a:t>camera</a:t>
            </a: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5791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715000" y="1676400"/>
            <a:ext cx="1325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´=(xi,yi,f)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3429000" y="4648200"/>
            <a:ext cx="132715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xi        xc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f         zc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429000" y="5638800"/>
            <a:ext cx="1327150" cy="8318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yi        yc</a:t>
            </a:r>
          </a:p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f         zc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3505200" y="51054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3505200" y="60960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4343400" y="51054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4343400" y="609600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3870325" y="48418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886200" y="5791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5410200" y="4953000"/>
            <a:ext cx="17002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xi = (f/zc)xc</a:t>
            </a:r>
          </a:p>
          <a:p>
            <a:r>
              <a:rPr lang="en-US" sz="2400">
                <a:latin typeface="Times New Roman" pitchFamily="18" charset="0"/>
              </a:rPr>
              <a:t>yi = (f/zc)yc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533400" y="5638800"/>
            <a:ext cx="2705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Here camera coordinates</a:t>
            </a:r>
          </a:p>
          <a:p>
            <a:r>
              <a:rPr lang="en-US" sz="2000">
                <a:latin typeface="Times New Roman" pitchFamily="18" charset="0"/>
              </a:rPr>
              <a:t>equal world coordinates.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2743200" y="3657600"/>
            <a:ext cx="80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99"/>
                </a:solidFill>
                <a:latin typeface="Times New Roman" pitchFamily="18" charset="0"/>
              </a:rPr>
              <a:t>optical</a:t>
            </a:r>
          </a:p>
          <a:p>
            <a:pPr algn="ctr"/>
            <a:r>
              <a:rPr lang="en-US">
                <a:solidFill>
                  <a:srgbClr val="000099"/>
                </a:solidFill>
                <a:latin typeface="Times New Roman" pitchFamily="18" charset="0"/>
              </a:rPr>
              <a:t>axis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260725" y="2300288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ray</a:t>
            </a:r>
          </a:p>
        </p:txBody>
      </p:sp>
    </p:spTree>
    <p:extLst>
      <p:ext uri="{BB962C8B-B14F-4D97-AF65-F5344CB8AC3E}">
        <p14:creationId xmlns:p14="http://schemas.microsoft.com/office/powerpoint/2010/main" val="56668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from Stereo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28800" y="22098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48200" y="2209800"/>
            <a:ext cx="1828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81200" y="3886200"/>
            <a:ext cx="140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left image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724400" y="3886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right image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9080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828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828800" y="3200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65532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781800" y="1143000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3D point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62000" y="45720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disparity:</a:t>
            </a:r>
            <a:r>
              <a:rPr lang="en-US" sz="2400">
                <a:latin typeface="Times New Roman" pitchFamily="18" charset="0"/>
              </a:rPr>
              <a:t> the difference in image location of the same 3D</a:t>
            </a:r>
          </a:p>
          <a:p>
            <a:r>
              <a:rPr lang="en-US" sz="2400">
                <a:latin typeface="Times New Roman" pitchFamily="18" charset="0"/>
              </a:rPr>
              <a:t>point when projected under perspective to two different cameras.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803525" y="5451475"/>
            <a:ext cx="22082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 = xleft - xright</a:t>
            </a:r>
          </a:p>
        </p:txBody>
      </p:sp>
    </p:spTree>
    <p:extLst>
      <p:ext uri="{BB962C8B-B14F-4D97-AF65-F5344CB8AC3E}">
        <p14:creationId xmlns:p14="http://schemas.microsoft.com/office/powerpoint/2010/main" val="84595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73038"/>
            <a:ext cx="8637588" cy="1311275"/>
          </a:xfrm>
        </p:spPr>
        <p:txBody>
          <a:bodyPr/>
          <a:lstStyle/>
          <a:p>
            <a:r>
              <a:rPr lang="en-US"/>
              <a:t>Depth Perception from Stereo</a:t>
            </a:r>
            <a:br>
              <a:rPr lang="en-US"/>
            </a:br>
            <a:r>
              <a:rPr lang="en-US" sz="3600"/>
              <a:t>Simple Model:  Parallel Optic Axes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2362200" y="2743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362200" y="39624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3276600" y="2286000"/>
            <a:ext cx="0" cy="2743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7086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362200" y="2743200"/>
            <a:ext cx="480060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362200" y="3962400"/>
            <a:ext cx="480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286000" y="2438400"/>
            <a:ext cx="4876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651125" y="237648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651125" y="3519488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889125" y="2479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L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905000" y="3657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R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286000" y="2667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2286000" y="3886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838200" y="2438400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camera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2362200" y="2743200"/>
            <a:ext cx="0" cy="12192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69925" y="3241675"/>
            <a:ext cx="118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Times New Roman" pitchFamily="18" charset="0"/>
              </a:rPr>
              <a:t>baseline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828800" y="3505200"/>
            <a:ext cx="5334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838200" y="3657600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camera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346325" y="31384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V="1">
            <a:off x="7162800" y="2743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299325" y="4613275"/>
            <a:ext cx="109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P=(x,z)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71628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803525" y="46132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3276600" y="1828800"/>
            <a:ext cx="166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image plane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260725" y="2860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260725" y="275748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xl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352800" y="381000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xr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775325" y="199548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974725" y="5299075"/>
            <a:ext cx="13700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           x</a:t>
            </a:r>
          </a:p>
          <a:p>
            <a:r>
              <a:rPr lang="en-US" sz="2400">
                <a:latin typeface="Times New Roman" pitchFamily="18" charset="0"/>
              </a:rPr>
              <a:t>f           xl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431925" y="5451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=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9906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19812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223125" y="4129088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x-b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19400" y="5257800"/>
            <a:ext cx="15732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           x-b</a:t>
            </a:r>
          </a:p>
          <a:p>
            <a:r>
              <a:rPr lang="en-US" sz="2400">
                <a:latin typeface="Times New Roman" pitchFamily="18" charset="0"/>
              </a:rPr>
              <a:t>f            xr</a:t>
            </a: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28956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38862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336925" y="5451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=</a:t>
            </a:r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3276600" y="2743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3276600" y="3962400"/>
            <a:ext cx="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7162800" y="3962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4632325" y="5222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200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4784725" y="5299075"/>
            <a:ext cx="23860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           y           y</a:t>
            </a:r>
          </a:p>
          <a:p>
            <a:r>
              <a:rPr lang="en-US" sz="2400">
                <a:latin typeface="Times New Roman" pitchFamily="18" charset="0"/>
              </a:rPr>
              <a:t>f           yl          yr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5241925" y="5451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=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232525" y="5451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=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48006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5715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67818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7391400" y="5181600"/>
            <a:ext cx="1577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y-axis is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perpendicular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to the page.</a:t>
            </a:r>
          </a:p>
        </p:txBody>
      </p:sp>
      <p:sp>
        <p:nvSpPr>
          <p:cNvPr id="14388" name="Oval 52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5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Resultant Depth Calculation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27125" y="2403475"/>
            <a:ext cx="74612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For stereo cameras with parallel optical axes, focal length f,</a:t>
            </a:r>
          </a:p>
          <a:p>
            <a:r>
              <a:rPr lang="en-US" sz="2400">
                <a:latin typeface="Times New Roman" pitchFamily="18" charset="0"/>
              </a:rPr>
              <a:t>baseline b, corresponding image points (xl,yl) and (xr,yr)</a:t>
            </a:r>
          </a:p>
          <a:p>
            <a:r>
              <a:rPr lang="en-US" sz="2400">
                <a:latin typeface="Times New Roman" pitchFamily="18" charset="0"/>
              </a:rPr>
              <a:t>with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disparity d: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00200" y="3886200"/>
            <a:ext cx="32861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z =  f*b / (xl - xr) = f*b/d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x = xl*z/f   or  b + xr*z/f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y = yl*z/f    or    yr*z/f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851525" y="3851275"/>
            <a:ext cx="2771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Times New Roman" pitchFamily="18" charset="0"/>
              </a:rPr>
              <a:t>This method of</a:t>
            </a:r>
          </a:p>
          <a:p>
            <a:r>
              <a:rPr lang="en-US" sz="2400">
                <a:solidFill>
                  <a:srgbClr val="000099"/>
                </a:solidFill>
                <a:latin typeface="Times New Roman" pitchFamily="18" charset="0"/>
              </a:rPr>
              <a:t>determining depth</a:t>
            </a:r>
          </a:p>
          <a:p>
            <a:r>
              <a:rPr lang="en-US" sz="2400">
                <a:solidFill>
                  <a:srgbClr val="000099"/>
                </a:solidFill>
                <a:latin typeface="Times New Roman" pitchFamily="18" charset="0"/>
              </a:rPr>
              <a:t>from disparity is </a:t>
            </a:r>
          </a:p>
          <a:p>
            <a:r>
              <a:rPr lang="en-US" sz="2400">
                <a:solidFill>
                  <a:srgbClr val="000099"/>
                </a:solidFill>
                <a:latin typeface="Times New Roman" pitchFamily="18" charset="0"/>
              </a:rPr>
              <a:t>called </a:t>
            </a:r>
            <a:r>
              <a:rPr lang="en-US" sz="2400" b="1">
                <a:solidFill>
                  <a:srgbClr val="000099"/>
                </a:solidFill>
                <a:latin typeface="Times New Roman" pitchFamily="18" charset="0"/>
              </a:rPr>
              <a:t>triangulation.</a:t>
            </a:r>
          </a:p>
        </p:txBody>
      </p:sp>
    </p:spTree>
    <p:extLst>
      <p:ext uri="{BB962C8B-B14F-4D97-AF65-F5344CB8AC3E}">
        <p14:creationId xmlns:p14="http://schemas.microsoft.com/office/powerpoint/2010/main" val="201936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Depth from Convergence – perception of human eyes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553200" cy="2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48200"/>
            <a:ext cx="288290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from binocular disparity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920" y="2290921"/>
            <a:ext cx="2169160" cy="314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P- converging </a:t>
            </a:r>
            <a:r>
              <a:rPr lang="en-US" dirty="0" err="1"/>
              <a:t>poiint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C: object nearer projects to the outside of the P, disparity = +</a:t>
            </a:r>
          </a:p>
          <a:p>
            <a:endParaRPr lang="en-US" dirty="0"/>
          </a:p>
          <a:p>
            <a:r>
              <a:rPr lang="en-US" dirty="0"/>
              <a:t>F: object farther projects to the inside of the P, disparity = -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Correspondences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67500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If the correspondence is correct,</a:t>
            </a:r>
          </a:p>
          <a:p>
            <a:r>
              <a:rPr lang="en-US" sz="2400">
                <a:latin typeface="Times New Roman" pitchFamily="18" charset="0"/>
              </a:rPr>
              <a:t>  triangulation works </a:t>
            </a:r>
            <a:r>
              <a:rPr lang="en-US" sz="2400" b="1">
                <a:latin typeface="Times New Roman" pitchFamily="18" charset="0"/>
              </a:rPr>
              <a:t>VERY</a:t>
            </a:r>
            <a:r>
              <a:rPr lang="en-US" sz="2400">
                <a:latin typeface="Times New Roman" pitchFamily="18" charset="0"/>
              </a:rPr>
              <a:t> well.</a:t>
            </a:r>
          </a:p>
          <a:p>
            <a:endParaRPr lang="en-US" sz="240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 But correspondence finding is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not perfectly solved.</a:t>
            </a:r>
          </a:p>
          <a:p>
            <a:r>
              <a:rPr lang="en-US" sz="2400">
                <a:latin typeface="Times New Roman" pitchFamily="18" charset="0"/>
              </a:rPr>
              <a:t>  for the general stereo problem. </a:t>
            </a:r>
          </a:p>
          <a:p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</a:rPr>
              <a:t> For some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very specific applications</a:t>
            </a:r>
            <a:r>
              <a:rPr lang="en-US" sz="2400">
                <a:latin typeface="Times New Roman" pitchFamily="18" charset="0"/>
              </a:rPr>
              <a:t>, it can be solved</a:t>
            </a:r>
          </a:p>
          <a:p>
            <a:r>
              <a:rPr lang="en-US" sz="2400">
                <a:latin typeface="Times New Roman" pitchFamily="18" charset="0"/>
              </a:rPr>
              <a:t>  for those specific kind of images, e.g. windshield of</a:t>
            </a:r>
          </a:p>
          <a:p>
            <a:r>
              <a:rPr lang="en-US" sz="2400">
                <a:latin typeface="Times New Roman" pitchFamily="18" charset="0"/>
              </a:rPr>
              <a:t>  a car.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209800" y="5562600"/>
            <a:ext cx="1219200" cy="533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4114800" y="5562600"/>
            <a:ext cx="1219200" cy="533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057400" y="5334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038600" y="5334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057400" y="5410200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°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962400" y="5410200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415655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 fontScale="90000"/>
          </a:bodyPr>
          <a:lstStyle/>
          <a:p>
            <a:r>
              <a:rPr lang="en-US"/>
              <a:t>3 Main Matching Methods</a:t>
            </a:r>
            <a:br>
              <a:rPr lang="en-US"/>
            </a:br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8200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1. Cross correlation using small windows.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2. Symbolic feature matching, usually using segments/corners.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3. Use the newer interest operators, ie. SIFT.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00" y="2514600"/>
            <a:ext cx="2209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76800" y="2514600"/>
            <a:ext cx="2209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905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6670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581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171825" y="2698750"/>
            <a:ext cx="796925" cy="579438"/>
          </a:xfrm>
          <a:custGeom>
            <a:avLst/>
            <a:gdLst>
              <a:gd name="T0" fmla="*/ 250 w 502"/>
              <a:gd name="T1" fmla="*/ 365 h 365"/>
              <a:gd name="T2" fmla="*/ 158 w 502"/>
              <a:gd name="T3" fmla="*/ 358 h 365"/>
              <a:gd name="T4" fmla="*/ 116 w 502"/>
              <a:gd name="T5" fmla="*/ 323 h 365"/>
              <a:gd name="T6" fmla="*/ 95 w 502"/>
              <a:gd name="T7" fmla="*/ 316 h 365"/>
              <a:gd name="T8" fmla="*/ 53 w 502"/>
              <a:gd name="T9" fmla="*/ 288 h 365"/>
              <a:gd name="T10" fmla="*/ 32 w 502"/>
              <a:gd name="T11" fmla="*/ 274 h 365"/>
              <a:gd name="T12" fmla="*/ 4 w 502"/>
              <a:gd name="T13" fmla="*/ 232 h 365"/>
              <a:gd name="T14" fmla="*/ 53 w 502"/>
              <a:gd name="T15" fmla="*/ 91 h 365"/>
              <a:gd name="T16" fmla="*/ 236 w 502"/>
              <a:gd name="T17" fmla="*/ 0 h 365"/>
              <a:gd name="T18" fmla="*/ 341 w 502"/>
              <a:gd name="T19" fmla="*/ 14 h 365"/>
              <a:gd name="T20" fmla="*/ 383 w 502"/>
              <a:gd name="T21" fmla="*/ 49 h 365"/>
              <a:gd name="T22" fmla="*/ 482 w 502"/>
              <a:gd name="T23" fmla="*/ 126 h 365"/>
              <a:gd name="T24" fmla="*/ 425 w 502"/>
              <a:gd name="T25" fmla="*/ 267 h 365"/>
              <a:gd name="T26" fmla="*/ 383 w 502"/>
              <a:gd name="T27" fmla="*/ 309 h 365"/>
              <a:gd name="T28" fmla="*/ 369 w 502"/>
              <a:gd name="T29" fmla="*/ 330 h 365"/>
              <a:gd name="T30" fmla="*/ 299 w 502"/>
              <a:gd name="T31" fmla="*/ 344 h 365"/>
              <a:gd name="T32" fmla="*/ 250 w 502"/>
              <a:gd name="T33" fmla="*/ 35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365">
                <a:moveTo>
                  <a:pt x="250" y="365"/>
                </a:moveTo>
                <a:cubicBezTo>
                  <a:pt x="219" y="363"/>
                  <a:pt x="188" y="364"/>
                  <a:pt x="158" y="358"/>
                </a:cubicBezTo>
                <a:cubicBezTo>
                  <a:pt x="142" y="355"/>
                  <a:pt x="127" y="330"/>
                  <a:pt x="116" y="323"/>
                </a:cubicBezTo>
                <a:cubicBezTo>
                  <a:pt x="110" y="319"/>
                  <a:pt x="101" y="320"/>
                  <a:pt x="95" y="316"/>
                </a:cubicBezTo>
                <a:cubicBezTo>
                  <a:pt x="80" y="308"/>
                  <a:pt x="67" y="297"/>
                  <a:pt x="53" y="288"/>
                </a:cubicBezTo>
                <a:cubicBezTo>
                  <a:pt x="46" y="283"/>
                  <a:pt x="32" y="274"/>
                  <a:pt x="32" y="274"/>
                </a:cubicBezTo>
                <a:cubicBezTo>
                  <a:pt x="23" y="260"/>
                  <a:pt x="3" y="249"/>
                  <a:pt x="4" y="232"/>
                </a:cubicBezTo>
                <a:cubicBezTo>
                  <a:pt x="9" y="169"/>
                  <a:pt x="0" y="126"/>
                  <a:pt x="53" y="91"/>
                </a:cubicBezTo>
                <a:cubicBezTo>
                  <a:pt x="102" y="17"/>
                  <a:pt x="153" y="12"/>
                  <a:pt x="236" y="0"/>
                </a:cubicBezTo>
                <a:cubicBezTo>
                  <a:pt x="271" y="5"/>
                  <a:pt x="307" y="6"/>
                  <a:pt x="341" y="14"/>
                </a:cubicBezTo>
                <a:cubicBezTo>
                  <a:pt x="355" y="17"/>
                  <a:pt x="374" y="41"/>
                  <a:pt x="383" y="49"/>
                </a:cubicBezTo>
                <a:cubicBezTo>
                  <a:pt x="415" y="76"/>
                  <a:pt x="448" y="101"/>
                  <a:pt x="482" y="126"/>
                </a:cubicBezTo>
                <a:cubicBezTo>
                  <a:pt x="502" y="208"/>
                  <a:pt x="487" y="226"/>
                  <a:pt x="425" y="267"/>
                </a:cubicBezTo>
                <a:cubicBezTo>
                  <a:pt x="408" y="278"/>
                  <a:pt x="394" y="293"/>
                  <a:pt x="383" y="309"/>
                </a:cubicBezTo>
                <a:cubicBezTo>
                  <a:pt x="378" y="316"/>
                  <a:pt x="376" y="325"/>
                  <a:pt x="369" y="330"/>
                </a:cubicBezTo>
                <a:cubicBezTo>
                  <a:pt x="350" y="345"/>
                  <a:pt x="323" y="341"/>
                  <a:pt x="299" y="344"/>
                </a:cubicBezTo>
                <a:cubicBezTo>
                  <a:pt x="285" y="349"/>
                  <a:pt x="271" y="353"/>
                  <a:pt x="250" y="3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505200" y="3276600"/>
            <a:ext cx="76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286000" y="3124200"/>
            <a:ext cx="381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172200" y="3352800"/>
            <a:ext cx="7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5029200" y="3124200"/>
            <a:ext cx="381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5029200" y="2743200"/>
            <a:ext cx="38100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2438400" y="2667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768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4102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6248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5867400" y="2743200"/>
            <a:ext cx="796925" cy="579438"/>
          </a:xfrm>
          <a:custGeom>
            <a:avLst/>
            <a:gdLst>
              <a:gd name="T0" fmla="*/ 250 w 502"/>
              <a:gd name="T1" fmla="*/ 365 h 365"/>
              <a:gd name="T2" fmla="*/ 158 w 502"/>
              <a:gd name="T3" fmla="*/ 358 h 365"/>
              <a:gd name="T4" fmla="*/ 116 w 502"/>
              <a:gd name="T5" fmla="*/ 323 h 365"/>
              <a:gd name="T6" fmla="*/ 95 w 502"/>
              <a:gd name="T7" fmla="*/ 316 h 365"/>
              <a:gd name="T8" fmla="*/ 53 w 502"/>
              <a:gd name="T9" fmla="*/ 288 h 365"/>
              <a:gd name="T10" fmla="*/ 32 w 502"/>
              <a:gd name="T11" fmla="*/ 274 h 365"/>
              <a:gd name="T12" fmla="*/ 4 w 502"/>
              <a:gd name="T13" fmla="*/ 232 h 365"/>
              <a:gd name="T14" fmla="*/ 53 w 502"/>
              <a:gd name="T15" fmla="*/ 91 h 365"/>
              <a:gd name="T16" fmla="*/ 236 w 502"/>
              <a:gd name="T17" fmla="*/ 0 h 365"/>
              <a:gd name="T18" fmla="*/ 341 w 502"/>
              <a:gd name="T19" fmla="*/ 14 h 365"/>
              <a:gd name="T20" fmla="*/ 383 w 502"/>
              <a:gd name="T21" fmla="*/ 49 h 365"/>
              <a:gd name="T22" fmla="*/ 482 w 502"/>
              <a:gd name="T23" fmla="*/ 126 h 365"/>
              <a:gd name="T24" fmla="*/ 425 w 502"/>
              <a:gd name="T25" fmla="*/ 267 h 365"/>
              <a:gd name="T26" fmla="*/ 383 w 502"/>
              <a:gd name="T27" fmla="*/ 309 h 365"/>
              <a:gd name="T28" fmla="*/ 369 w 502"/>
              <a:gd name="T29" fmla="*/ 330 h 365"/>
              <a:gd name="T30" fmla="*/ 299 w 502"/>
              <a:gd name="T31" fmla="*/ 344 h 365"/>
              <a:gd name="T32" fmla="*/ 250 w 502"/>
              <a:gd name="T33" fmla="*/ 358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2" h="365">
                <a:moveTo>
                  <a:pt x="250" y="365"/>
                </a:moveTo>
                <a:cubicBezTo>
                  <a:pt x="219" y="363"/>
                  <a:pt x="188" y="364"/>
                  <a:pt x="158" y="358"/>
                </a:cubicBezTo>
                <a:cubicBezTo>
                  <a:pt x="142" y="355"/>
                  <a:pt x="127" y="330"/>
                  <a:pt x="116" y="323"/>
                </a:cubicBezTo>
                <a:cubicBezTo>
                  <a:pt x="110" y="319"/>
                  <a:pt x="101" y="320"/>
                  <a:pt x="95" y="316"/>
                </a:cubicBezTo>
                <a:cubicBezTo>
                  <a:pt x="80" y="308"/>
                  <a:pt x="67" y="297"/>
                  <a:pt x="53" y="288"/>
                </a:cubicBezTo>
                <a:cubicBezTo>
                  <a:pt x="46" y="283"/>
                  <a:pt x="32" y="274"/>
                  <a:pt x="32" y="274"/>
                </a:cubicBezTo>
                <a:cubicBezTo>
                  <a:pt x="23" y="260"/>
                  <a:pt x="3" y="249"/>
                  <a:pt x="4" y="232"/>
                </a:cubicBezTo>
                <a:cubicBezTo>
                  <a:pt x="9" y="169"/>
                  <a:pt x="0" y="126"/>
                  <a:pt x="53" y="91"/>
                </a:cubicBezTo>
                <a:cubicBezTo>
                  <a:pt x="102" y="17"/>
                  <a:pt x="153" y="12"/>
                  <a:pt x="236" y="0"/>
                </a:cubicBezTo>
                <a:cubicBezTo>
                  <a:pt x="271" y="5"/>
                  <a:pt x="307" y="6"/>
                  <a:pt x="341" y="14"/>
                </a:cubicBezTo>
                <a:cubicBezTo>
                  <a:pt x="355" y="17"/>
                  <a:pt x="374" y="41"/>
                  <a:pt x="383" y="49"/>
                </a:cubicBezTo>
                <a:cubicBezTo>
                  <a:pt x="415" y="76"/>
                  <a:pt x="448" y="101"/>
                  <a:pt x="482" y="126"/>
                </a:cubicBezTo>
                <a:cubicBezTo>
                  <a:pt x="502" y="208"/>
                  <a:pt x="487" y="226"/>
                  <a:pt x="425" y="267"/>
                </a:cubicBezTo>
                <a:cubicBezTo>
                  <a:pt x="408" y="278"/>
                  <a:pt x="394" y="293"/>
                  <a:pt x="383" y="309"/>
                </a:cubicBezTo>
                <a:cubicBezTo>
                  <a:pt x="378" y="316"/>
                  <a:pt x="376" y="325"/>
                  <a:pt x="369" y="330"/>
                </a:cubicBezTo>
                <a:cubicBezTo>
                  <a:pt x="350" y="345"/>
                  <a:pt x="323" y="341"/>
                  <a:pt x="299" y="344"/>
                </a:cubicBezTo>
                <a:cubicBezTo>
                  <a:pt x="285" y="349"/>
                  <a:pt x="271" y="353"/>
                  <a:pt x="250" y="3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981200" y="4953000"/>
            <a:ext cx="2209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953000" y="4953000"/>
            <a:ext cx="2209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2667000" y="5334000"/>
            <a:ext cx="762000" cy="5334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5791200" y="5181600"/>
            <a:ext cx="762000" cy="5334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604125" y="286067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dense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80325" y="51466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sparse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819400" y="54864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3276600" y="53340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276600" y="5486400"/>
            <a:ext cx="0" cy="381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943600" y="5334000"/>
            <a:ext cx="457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V="1">
            <a:off x="6400800" y="5181600"/>
            <a:ext cx="152400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6400800" y="5334000"/>
            <a:ext cx="0" cy="381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680325" y="62134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11624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Stereoscopic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three-dimensional </a:t>
            </a:r>
            <a:r>
              <a:rPr lang="en-US" b="1" dirty="0"/>
              <a:t>vision</a:t>
            </a:r>
            <a:r>
              <a:rPr lang="en-US" dirty="0"/>
              <a:t> produced by the fusion of two slightly different views of a scene on each retina</a:t>
            </a:r>
          </a:p>
        </p:txBody>
      </p:sp>
    </p:spTree>
    <p:extLst>
      <p:ext uri="{BB962C8B-B14F-4D97-AF65-F5344CB8AC3E}">
        <p14:creationId xmlns:p14="http://schemas.microsoft.com/office/powerpoint/2010/main" val="94232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3600"/>
              <a:t>Binocular Stereo</a:t>
            </a:r>
          </a:p>
        </p:txBody>
      </p:sp>
      <p:sp>
        <p:nvSpPr>
          <p:cNvPr id="64514" name="Freeform 3"/>
          <p:cNvSpPr>
            <a:spLocks/>
          </p:cNvSpPr>
          <p:nvPr/>
        </p:nvSpPr>
        <p:spPr bwMode="auto">
          <a:xfrm>
            <a:off x="2209800" y="2300288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Freeform 4"/>
          <p:cNvSpPr>
            <a:spLocks/>
          </p:cNvSpPr>
          <p:nvPr/>
        </p:nvSpPr>
        <p:spPr bwMode="auto">
          <a:xfrm flipH="1">
            <a:off x="4876800" y="2300288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2057400" y="3671888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5562600" y="3290888"/>
            <a:ext cx="609600" cy="381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3810000" y="2300288"/>
            <a:ext cx="1752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V="1">
            <a:off x="2743200" y="2300288"/>
            <a:ext cx="10668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flipV="1">
            <a:off x="2133600" y="3214688"/>
            <a:ext cx="609600" cy="457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10"/>
          <p:cNvSpPr>
            <a:spLocks noChangeArrowheads="1"/>
          </p:cNvSpPr>
          <p:nvPr/>
        </p:nvSpPr>
        <p:spPr bwMode="auto">
          <a:xfrm>
            <a:off x="2667000" y="3214688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1"/>
          <p:cNvSpPr>
            <a:spLocks noChangeArrowheads="1"/>
          </p:cNvSpPr>
          <p:nvPr/>
        </p:nvSpPr>
        <p:spPr bwMode="auto">
          <a:xfrm>
            <a:off x="5562600" y="3290888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2"/>
          <p:cNvSpPr>
            <a:spLocks noChangeArrowheads="1"/>
          </p:cNvSpPr>
          <p:nvPr/>
        </p:nvSpPr>
        <p:spPr bwMode="auto">
          <a:xfrm>
            <a:off x="6153150" y="3652838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3"/>
          <p:cNvSpPr>
            <a:spLocks noChangeArrowheads="1"/>
          </p:cNvSpPr>
          <p:nvPr/>
        </p:nvSpPr>
        <p:spPr bwMode="auto">
          <a:xfrm>
            <a:off x="3771900" y="2224088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414" name="Text Box 14"/>
          <p:cNvSpPr txBox="1">
            <a:spLocks noChangeArrowheads="1"/>
          </p:cNvSpPr>
          <p:nvPr/>
        </p:nvSpPr>
        <p:spPr bwMode="auto">
          <a:xfrm>
            <a:off x="3136900" y="1843088"/>
            <a:ext cx="145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ja-JP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scene point</a:t>
            </a:r>
          </a:p>
        </p:txBody>
      </p:sp>
      <p:sp>
        <p:nvSpPr>
          <p:cNvPr id="1638415" name="Text Box 15"/>
          <p:cNvSpPr txBox="1">
            <a:spLocks noChangeArrowheads="1"/>
          </p:cNvSpPr>
          <p:nvPr/>
        </p:nvSpPr>
        <p:spPr bwMode="auto">
          <a:xfrm>
            <a:off x="1123950" y="3824288"/>
            <a:ext cx="167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ja-JP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optical center</a:t>
            </a:r>
          </a:p>
        </p:txBody>
      </p:sp>
      <p:sp>
        <p:nvSpPr>
          <p:cNvPr id="1638416" name="Text Box 16"/>
          <p:cNvSpPr txBox="1">
            <a:spLocks noChangeArrowheads="1"/>
          </p:cNvSpPr>
          <p:nvPr/>
        </p:nvSpPr>
        <p:spPr bwMode="auto">
          <a:xfrm>
            <a:off x="2667000" y="3305175"/>
            <a:ext cx="1504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  <a:flatTx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ja-JP" sz="1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image plane</a:t>
            </a:r>
          </a:p>
        </p:txBody>
      </p:sp>
      <p:sp>
        <p:nvSpPr>
          <p:cNvPr id="64528" name="Rectangle 17"/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758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Line 2"/>
          <p:cNvSpPr>
            <a:spLocks noChangeShapeType="1"/>
          </p:cNvSpPr>
          <p:nvPr/>
        </p:nvSpPr>
        <p:spPr bwMode="auto">
          <a:xfrm flipH="1" flipV="1">
            <a:off x="3446463" y="2051050"/>
            <a:ext cx="2116137" cy="122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51" name="Line 3"/>
          <p:cNvSpPr>
            <a:spLocks noChangeShapeType="1"/>
          </p:cNvSpPr>
          <p:nvPr/>
        </p:nvSpPr>
        <p:spPr bwMode="auto">
          <a:xfrm flipV="1">
            <a:off x="2743200" y="1828800"/>
            <a:ext cx="1524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3600"/>
              <a:t>Binocular Stereo</a:t>
            </a:r>
          </a:p>
        </p:txBody>
      </p:sp>
      <p:sp>
        <p:nvSpPr>
          <p:cNvPr id="66564" name="Freeform 5"/>
          <p:cNvSpPr>
            <a:spLocks/>
          </p:cNvSpPr>
          <p:nvPr/>
        </p:nvSpPr>
        <p:spPr bwMode="auto">
          <a:xfrm>
            <a:off x="2209800" y="22860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Freeform 6"/>
          <p:cNvSpPr>
            <a:spLocks/>
          </p:cNvSpPr>
          <p:nvPr/>
        </p:nvSpPr>
        <p:spPr bwMode="auto">
          <a:xfrm flipH="1">
            <a:off x="4876800" y="22860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7"/>
          <p:cNvSpPr>
            <a:spLocks noChangeArrowheads="1"/>
          </p:cNvSpPr>
          <p:nvPr/>
        </p:nvSpPr>
        <p:spPr bwMode="auto">
          <a:xfrm>
            <a:off x="2057400" y="36576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8"/>
          <p:cNvSpPr>
            <a:spLocks noChangeArrowheads="1"/>
          </p:cNvSpPr>
          <p:nvPr/>
        </p:nvSpPr>
        <p:spPr bwMode="auto">
          <a:xfrm>
            <a:off x="2667000" y="32004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9"/>
          <p:cNvSpPr>
            <a:spLocks noChangeArrowheads="1"/>
          </p:cNvSpPr>
          <p:nvPr/>
        </p:nvSpPr>
        <p:spPr bwMode="auto">
          <a:xfrm>
            <a:off x="5562600" y="32766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10"/>
          <p:cNvSpPr>
            <a:spLocks noChangeArrowheads="1"/>
          </p:cNvSpPr>
          <p:nvPr/>
        </p:nvSpPr>
        <p:spPr bwMode="auto">
          <a:xfrm>
            <a:off x="6153150" y="363855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59" name="Oval 11"/>
          <p:cNvSpPr>
            <a:spLocks noChangeArrowheads="1"/>
          </p:cNvSpPr>
          <p:nvPr/>
        </p:nvSpPr>
        <p:spPr bwMode="auto">
          <a:xfrm>
            <a:off x="3752850" y="2181225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457200" y="4495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400"/>
              <a:t>Basic Principle:  Triangulation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ja-JP" sz="2000"/>
              <a:t>Gives reconstruction as intersection of two rays</a:t>
            </a:r>
          </a:p>
        </p:txBody>
      </p:sp>
      <p:sp>
        <p:nvSpPr>
          <p:cNvPr id="1640461" name="Rectangle 13"/>
          <p:cNvSpPr>
            <a:spLocks noChangeArrowheads="1"/>
          </p:cNvSpPr>
          <p:nvPr/>
        </p:nvSpPr>
        <p:spPr bwMode="auto">
          <a:xfrm>
            <a:off x="457200" y="5334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ja-JP" sz="2400"/>
              <a:t>Requires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200">
                <a:solidFill>
                  <a:schemeClr val="tx2"/>
                </a:solidFill>
              </a:rPr>
              <a:t>calibration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200" b="1" i="1">
                <a:solidFill>
                  <a:schemeClr val="tx2"/>
                </a:solidFill>
              </a:rPr>
              <a:t>point correspondence</a:t>
            </a:r>
            <a:endParaRPr lang="en-US" altLang="ja-JP" sz="2200" b="1"/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0" grpId="0" animBg="1"/>
      <p:bldP spid="1640451" grpId="0" animBg="1"/>
      <p:bldP spid="1640459" grpId="0" animBg="1"/>
      <p:bldP spid="164046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Line 2"/>
          <p:cNvSpPr>
            <a:spLocks noChangeShapeType="1"/>
          </p:cNvSpPr>
          <p:nvPr/>
        </p:nvSpPr>
        <p:spPr bwMode="auto">
          <a:xfrm flipH="1" flipV="1">
            <a:off x="3768725" y="23114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Freeform 3"/>
          <p:cNvSpPr>
            <a:spLocks/>
          </p:cNvSpPr>
          <p:nvPr/>
        </p:nvSpPr>
        <p:spPr bwMode="auto">
          <a:xfrm>
            <a:off x="2701925" y="26162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 flipH="1">
            <a:off x="5368925" y="26162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1143000 h 1104"/>
              <a:gd name="T4" fmla="*/ 1219200 w 768"/>
              <a:gd name="T5" fmla="*/ 1752600 h 1104"/>
              <a:gd name="T6" fmla="*/ 1219200 w 768"/>
              <a:gd name="T7" fmla="*/ 609600 h 1104"/>
              <a:gd name="T8" fmla="*/ 0 w 768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104"/>
              <a:gd name="T17" fmla="*/ 768 w 768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01" name="Line 5"/>
          <p:cNvSpPr>
            <a:spLocks noChangeShapeType="1"/>
          </p:cNvSpPr>
          <p:nvPr/>
        </p:nvSpPr>
        <p:spPr bwMode="auto">
          <a:xfrm flipV="1">
            <a:off x="3159125" y="2159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3600"/>
              <a:t>Stereo Correspondence</a:t>
            </a:r>
          </a:p>
        </p:txBody>
      </p:sp>
      <p:sp>
        <p:nvSpPr>
          <p:cNvPr id="6861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6738" y="1204913"/>
            <a:ext cx="8001000" cy="852487"/>
          </a:xfrm>
        </p:spPr>
        <p:txBody>
          <a:bodyPr/>
          <a:lstStyle/>
          <a:p>
            <a:pPr eaLnBrk="1" hangingPunct="1"/>
            <a:r>
              <a:rPr lang="en-US" altLang="ja-JP" sz="2400"/>
              <a:t>Determine Pixel Correspondence</a:t>
            </a:r>
          </a:p>
          <a:p>
            <a:pPr lvl="1" eaLnBrk="1" hangingPunct="1"/>
            <a:r>
              <a:rPr lang="en-US" altLang="ja-JP" sz="2000"/>
              <a:t>Pairs of points that correspond to same scene point</a:t>
            </a:r>
          </a:p>
        </p:txBody>
      </p:sp>
      <p:sp>
        <p:nvSpPr>
          <p:cNvPr id="68615" name="Oval 8"/>
          <p:cNvSpPr>
            <a:spLocks noChangeArrowheads="1"/>
          </p:cNvSpPr>
          <p:nvPr/>
        </p:nvSpPr>
        <p:spPr bwMode="auto">
          <a:xfrm>
            <a:off x="2511425" y="4025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9"/>
          <p:cNvSpPr>
            <a:spLocks noChangeArrowheads="1"/>
          </p:cNvSpPr>
          <p:nvPr/>
        </p:nvSpPr>
        <p:spPr bwMode="auto">
          <a:xfrm>
            <a:off x="6702425" y="4025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06" name="Rectangle 10"/>
          <p:cNvSpPr>
            <a:spLocks noChangeArrowheads="1"/>
          </p:cNvSpPr>
          <p:nvPr/>
        </p:nvSpPr>
        <p:spPr bwMode="auto">
          <a:xfrm>
            <a:off x="457200" y="48006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400" dirty="0" err="1"/>
              <a:t>Epipolar</a:t>
            </a:r>
            <a:r>
              <a:rPr lang="en-US" altLang="ja-JP" sz="2400" dirty="0"/>
              <a:t> Constraint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ja-JP" sz="2000" dirty="0"/>
              <a:t>Reduces correspondence problem to 1D search along </a:t>
            </a:r>
            <a:r>
              <a:rPr lang="en-US" altLang="ja-JP" sz="2000" i="1" dirty="0"/>
              <a:t>conjugate</a:t>
            </a:r>
            <a:r>
              <a:rPr lang="en-US" altLang="ja-JP" sz="2000" dirty="0"/>
              <a:t> </a:t>
            </a:r>
            <a:r>
              <a:rPr lang="en-US" altLang="ja-JP" sz="2000" i="1" dirty="0" err="1"/>
              <a:t>epipolar</a:t>
            </a:r>
            <a:r>
              <a:rPr lang="en-US" altLang="ja-JP" sz="2000" i="1" dirty="0"/>
              <a:t> lines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49525" y="2616200"/>
            <a:ext cx="4191000" cy="1447800"/>
            <a:chOff x="1296" y="2352"/>
            <a:chExt cx="2640" cy="912"/>
          </a:xfrm>
        </p:grpSpPr>
        <p:grpSp>
          <p:nvGrpSpPr>
            <p:cNvPr id="68629" name="Group 12"/>
            <p:cNvGrpSpPr>
              <a:grpSpLocks/>
            </p:cNvGrpSpPr>
            <p:nvPr/>
          </p:nvGrpSpPr>
          <p:grpSpPr bwMode="auto">
            <a:xfrm>
              <a:off x="1296" y="2352"/>
              <a:ext cx="2640" cy="912"/>
              <a:chOff x="1296" y="1872"/>
              <a:chExt cx="2640" cy="912"/>
            </a:xfrm>
          </p:grpSpPr>
          <p:sp>
            <p:nvSpPr>
              <p:cNvPr id="68631" name="Freeform 13"/>
              <p:cNvSpPr>
                <a:spLocks/>
              </p:cNvSpPr>
              <p:nvPr/>
            </p:nvSpPr>
            <p:spPr bwMode="auto">
              <a:xfrm>
                <a:off x="1296" y="1872"/>
                <a:ext cx="2640" cy="912"/>
              </a:xfrm>
              <a:custGeom>
                <a:avLst/>
                <a:gdLst>
                  <a:gd name="T0" fmla="*/ 0 w 2640"/>
                  <a:gd name="T1" fmla="*/ 912 h 912"/>
                  <a:gd name="T2" fmla="*/ 2640 w 2640"/>
                  <a:gd name="T3" fmla="*/ 912 h 912"/>
                  <a:gd name="T4" fmla="*/ 1104 w 2640"/>
                  <a:gd name="T5" fmla="*/ 0 h 912"/>
                  <a:gd name="T6" fmla="*/ 0 w 2640"/>
                  <a:gd name="T7" fmla="*/ 912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0"/>
                  <a:gd name="T13" fmla="*/ 0 h 912"/>
                  <a:gd name="T14" fmla="*/ 2640 w 2640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0" h="912">
                    <a:moveTo>
                      <a:pt x="0" y="912"/>
                    </a:moveTo>
                    <a:lnTo>
                      <a:pt x="2640" y="912"/>
                    </a:lnTo>
                    <a:lnTo>
                      <a:pt x="1104" y="0"/>
                    </a:lnTo>
                    <a:lnTo>
                      <a:pt x="0" y="912"/>
                    </a:lnTo>
                    <a:close/>
                  </a:path>
                </a:pathLst>
              </a:cu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2" name="Line 14"/>
              <p:cNvSpPr>
                <a:spLocks noChangeShapeType="1"/>
              </p:cNvSpPr>
              <p:nvPr/>
            </p:nvSpPr>
            <p:spPr bwMode="auto">
              <a:xfrm>
                <a:off x="3072" y="225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3" name="Line 15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4" name="Line 16"/>
              <p:cNvSpPr>
                <a:spLocks noChangeShapeType="1"/>
              </p:cNvSpPr>
              <p:nvPr/>
            </p:nvSpPr>
            <p:spPr bwMode="auto">
              <a:xfrm flipH="1" flipV="1">
                <a:off x="1968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 flipH="1">
              <a:off x="2118" y="2850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ja-JP" sz="1600" b="1">
                  <a:solidFill>
                    <a:schemeClr val="accent2"/>
                  </a:solidFill>
                </a:rPr>
                <a:t>epipolar</a:t>
              </a:r>
              <a:r>
                <a:rPr lang="en-US" altLang="ja-JP" sz="1600" b="1">
                  <a:solidFill>
                    <a:schemeClr val="bg1"/>
                  </a:solidFill>
                </a:rPr>
                <a:t> </a:t>
              </a:r>
              <a:r>
                <a:rPr lang="en-US" altLang="ja-JP" sz="1600" b="1">
                  <a:solidFill>
                    <a:schemeClr val="accent2"/>
                  </a:solidFill>
                </a:rPr>
                <a:t>plane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368925" y="3240088"/>
            <a:ext cx="2755900" cy="671512"/>
            <a:chOff x="3072" y="2265"/>
            <a:chExt cx="1736" cy="423"/>
          </a:xfrm>
        </p:grpSpPr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flipV="1">
              <a:off x="3072" y="2400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16" name="Text Box 20"/>
            <p:cNvSpPr txBox="1">
              <a:spLocks noChangeArrowheads="1"/>
            </p:cNvSpPr>
            <p:nvPr/>
          </p:nvSpPr>
          <p:spPr bwMode="auto">
            <a:xfrm>
              <a:off x="3844" y="2265"/>
              <a:ext cx="9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ja-JP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epipolar line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158875" y="3163888"/>
            <a:ext cx="2755900" cy="823912"/>
            <a:chOff x="420" y="2217"/>
            <a:chExt cx="1736" cy="519"/>
          </a:xfrm>
        </p:grpSpPr>
        <p:sp>
          <p:nvSpPr>
            <p:cNvPr id="1642518" name="Text Box 22"/>
            <p:cNvSpPr txBox="1">
              <a:spLocks noChangeArrowheads="1"/>
            </p:cNvSpPr>
            <p:nvPr/>
          </p:nvSpPr>
          <p:spPr bwMode="auto">
            <a:xfrm flipH="1">
              <a:off x="420" y="2217"/>
              <a:ext cx="9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  <a:flatTx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ja-JP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epipolar line</a:t>
              </a:r>
            </a:p>
          </p:txBody>
        </p:sp>
        <p:sp>
          <p:nvSpPr>
            <p:cNvPr id="68626" name="Line 2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76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1" name="Oval 24"/>
          <p:cNvSpPr>
            <a:spLocks noChangeArrowheads="1"/>
          </p:cNvSpPr>
          <p:nvPr/>
        </p:nvSpPr>
        <p:spPr bwMode="auto">
          <a:xfrm>
            <a:off x="6016625" y="36068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25"/>
          <p:cNvSpPr>
            <a:spLocks noChangeArrowheads="1"/>
          </p:cNvSpPr>
          <p:nvPr/>
        </p:nvSpPr>
        <p:spPr bwMode="auto">
          <a:xfrm>
            <a:off x="3130550" y="3521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26"/>
          <p:cNvSpPr>
            <a:spLocks noChangeArrowheads="1"/>
          </p:cNvSpPr>
          <p:nvPr/>
        </p:nvSpPr>
        <p:spPr bwMode="auto">
          <a:xfrm>
            <a:off x="4244975" y="2540000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27"/>
          <p:cNvSpPr>
            <a:spLocks noChangeArrowheads="1"/>
          </p:cNvSpPr>
          <p:nvPr/>
        </p:nvSpPr>
        <p:spPr bwMode="auto">
          <a:xfrm>
            <a:off x="609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04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8" grpId="0" animBg="1"/>
      <p:bldP spid="1642501" grpId="0" animBg="1"/>
      <p:bldP spid="164250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Constraints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3352800" y="2362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1828800" y="2438400"/>
            <a:ext cx="160020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2438400"/>
            <a:ext cx="3581400" cy="28956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828800" y="4724400"/>
            <a:ext cx="5181600" cy="6096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905000" y="3581400"/>
            <a:ext cx="15240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429000" y="4114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 flipV="1">
            <a:off x="1905000" y="4495800"/>
            <a:ext cx="15240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905000" y="35814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4419600" y="3810000"/>
            <a:ext cx="17526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419600" y="43434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419600" y="4724400"/>
            <a:ext cx="17526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6172200" y="38100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1905000" y="41910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572000" y="3810000"/>
            <a:ext cx="15240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2057400" y="4191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5562600" y="4114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717925" y="20224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P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6537325" y="3851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819400" y="4343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105400" y="40386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e2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1584325" y="46132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C1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994525" y="52228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003925" y="547688"/>
            <a:ext cx="2855913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1. 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Epipolar Constraint:</a:t>
            </a:r>
          </a:p>
          <a:p>
            <a:r>
              <a:rPr lang="en-US" sz="2000">
                <a:latin typeface="Times New Roman" pitchFamily="18" charset="0"/>
              </a:rPr>
              <a:t>     Matching points lie on</a:t>
            </a:r>
          </a:p>
          <a:p>
            <a:r>
              <a:rPr lang="en-US" sz="2000">
                <a:latin typeface="Times New Roman" pitchFamily="18" charset="0"/>
              </a:rPr>
              <a:t>     corresponding epipolar</a:t>
            </a:r>
          </a:p>
          <a:p>
            <a:r>
              <a:rPr lang="en-US" sz="2000">
                <a:latin typeface="Times New Roman" pitchFamily="18" charset="0"/>
              </a:rPr>
              <a:t>     lines.</a:t>
            </a:r>
          </a:p>
          <a:p>
            <a:endParaRPr lang="en-US" sz="2000">
              <a:latin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</a:rPr>
              <a:t>2. 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Ordering Constraint:</a:t>
            </a:r>
          </a:p>
          <a:p>
            <a:r>
              <a:rPr lang="en-US" sz="2000">
                <a:latin typeface="Times New Roman" pitchFamily="18" charset="0"/>
              </a:rPr>
              <a:t>     Usually in the same </a:t>
            </a:r>
          </a:p>
          <a:p>
            <a:r>
              <a:rPr lang="en-US" sz="2000">
                <a:latin typeface="Times New Roman" pitchFamily="18" charset="0"/>
              </a:rPr>
              <a:t>     order across the lines.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 flipV="1">
            <a:off x="4572000" y="2895600"/>
            <a:ext cx="2438400" cy="2438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1828800" y="2895600"/>
            <a:ext cx="2743200" cy="1828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632325" y="2479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2286000" y="43434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5715000" y="39624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4495800" y="28956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3600"/>
              <a:t>Basic Stereo Algorithm</a:t>
            </a:r>
          </a:p>
        </p:txBody>
      </p:sp>
      <p:pic>
        <p:nvPicPr>
          <p:cNvPr id="76802" name="Picture 3" descr="lincoln_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89025"/>
            <a:ext cx="50292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3106738"/>
            <a:ext cx="7772400" cy="1524000"/>
            <a:chOff x="432" y="1968"/>
            <a:chExt cx="4896" cy="960"/>
          </a:xfrm>
        </p:grpSpPr>
        <p:sp>
          <p:nvSpPr>
            <p:cNvPr id="76816" name="Rectangle 5"/>
            <p:cNvSpPr>
              <a:spLocks noChangeArrowheads="1"/>
            </p:cNvSpPr>
            <p:nvPr/>
          </p:nvSpPr>
          <p:spPr bwMode="auto">
            <a:xfrm>
              <a:off x="432" y="2640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ja-JP" sz="2000" dirty="0"/>
                <a:t>For each </a:t>
              </a:r>
              <a:r>
                <a:rPr lang="en-US" altLang="ja-JP" sz="2000" dirty="0" err="1"/>
                <a:t>epipolar</a:t>
              </a:r>
              <a:r>
                <a:rPr lang="en-US" altLang="ja-JP" sz="2000" dirty="0"/>
                <a:t> line</a:t>
              </a:r>
            </a:p>
          </p:txBody>
        </p:sp>
        <p:sp>
          <p:nvSpPr>
            <p:cNvPr id="76817" name="Line 6"/>
            <p:cNvSpPr>
              <a:spLocks noChangeShapeType="1"/>
            </p:cNvSpPr>
            <p:nvPr/>
          </p:nvSpPr>
          <p:spPr bwMode="auto">
            <a:xfrm>
              <a:off x="1296" y="1968"/>
              <a:ext cx="31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4791" name="Oval 7"/>
          <p:cNvSpPr>
            <a:spLocks noChangeArrowheads="1"/>
          </p:cNvSpPr>
          <p:nvPr/>
        </p:nvSpPr>
        <p:spPr bwMode="auto">
          <a:xfrm>
            <a:off x="5834063" y="3113088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3071813"/>
            <a:ext cx="7772400" cy="1947862"/>
            <a:chOff x="432" y="1941"/>
            <a:chExt cx="4896" cy="1227"/>
          </a:xfrm>
        </p:grpSpPr>
        <p:sp>
          <p:nvSpPr>
            <p:cNvPr id="76814" name="Oval 9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5" name="Rectangle 10"/>
            <p:cNvSpPr>
              <a:spLocks noChangeArrowheads="1"/>
            </p:cNvSpPr>
            <p:nvPr/>
          </p:nvSpPr>
          <p:spPr bwMode="auto">
            <a:xfrm>
              <a:off x="432" y="2880"/>
              <a:ext cx="48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indent="-457200">
                <a:spcBef>
                  <a:spcPct val="20000"/>
                </a:spcBef>
              </a:pPr>
              <a:r>
                <a:rPr lang="ja-JP" altLang="en-US" sz="2000"/>
                <a:t>	</a:t>
              </a:r>
              <a:r>
                <a:rPr lang="en-US" altLang="ja-JP" sz="2000"/>
                <a:t>For each pixel in the left image</a:t>
              </a:r>
            </a:p>
          </p:txBody>
        </p:sp>
      </p:grpSp>
      <p:sp>
        <p:nvSpPr>
          <p:cNvPr id="1654795" name="Rectangle 11"/>
          <p:cNvSpPr>
            <a:spLocks noChangeArrowheads="1"/>
          </p:cNvSpPr>
          <p:nvPr/>
        </p:nvSpPr>
        <p:spPr bwMode="auto">
          <a:xfrm>
            <a:off x="685800" y="494347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19200" lvl="2" indent="-304800">
              <a:spcBef>
                <a:spcPct val="20000"/>
              </a:spcBef>
              <a:buFontTx/>
              <a:buChar char="•"/>
            </a:pPr>
            <a:r>
              <a:rPr lang="en-US" altLang="ja-JP"/>
              <a:t>compare with every pixel on same epipolar line in right image</a:t>
            </a:r>
          </a:p>
        </p:txBody>
      </p:sp>
      <p:sp>
        <p:nvSpPr>
          <p:cNvPr id="1654796" name="Rectangle 12"/>
          <p:cNvSpPr>
            <a:spLocks noChangeArrowheads="1"/>
          </p:cNvSpPr>
          <p:nvPr/>
        </p:nvSpPr>
        <p:spPr bwMode="auto">
          <a:xfrm>
            <a:off x="685800" y="532447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19200" lvl="2" indent="-304800">
              <a:spcBef>
                <a:spcPct val="20000"/>
              </a:spcBef>
              <a:buFontTx/>
              <a:buChar char="•"/>
            </a:pPr>
            <a:r>
              <a:rPr lang="en-US" altLang="ja-JP"/>
              <a:t>pick pixel with minimum match cost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5800" y="2962275"/>
            <a:ext cx="8458200" cy="3200400"/>
            <a:chOff x="432" y="1872"/>
            <a:chExt cx="5328" cy="2016"/>
          </a:xfrm>
        </p:grpSpPr>
        <p:sp>
          <p:nvSpPr>
            <p:cNvPr id="76810" name="Rectangle 14"/>
            <p:cNvSpPr>
              <a:spLocks noChangeArrowheads="1"/>
            </p:cNvSpPr>
            <p:nvPr/>
          </p:nvSpPr>
          <p:spPr bwMode="auto">
            <a:xfrm>
              <a:off x="432" y="3600"/>
              <a:ext cx="5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ja-JP" sz="2000"/>
                <a:t>Improvement:  match </a:t>
              </a:r>
              <a:r>
                <a:rPr lang="en-US" altLang="ja-JP" sz="2000" b="1" i="1"/>
                <a:t>windows</a:t>
              </a:r>
            </a:p>
            <a:p>
              <a:pPr marL="800100" lvl="1" indent="-342900">
                <a:spcBef>
                  <a:spcPct val="20000"/>
                </a:spcBef>
                <a:buFontTx/>
                <a:buChar char="•"/>
              </a:pPr>
              <a:r>
                <a:rPr lang="en-US" altLang="ja-JP"/>
                <a:t>This should look familiar...</a:t>
              </a:r>
            </a:p>
            <a:p>
              <a:pPr marL="800100" lvl="1" indent="-342900">
                <a:spcBef>
                  <a:spcPct val="20000"/>
                </a:spcBef>
                <a:buFontTx/>
                <a:buChar char="•"/>
              </a:pPr>
              <a:r>
                <a:rPr lang="en-US" altLang="ja-JP"/>
                <a:t>Correlation, Sum of Squared Difference (SSD), etc.</a:t>
              </a:r>
            </a:p>
          </p:txBody>
        </p:sp>
        <p:grpSp>
          <p:nvGrpSpPr>
            <p:cNvPr id="76811" name="Group 15"/>
            <p:cNvGrpSpPr>
              <a:grpSpLocks/>
            </p:cNvGrpSpPr>
            <p:nvPr/>
          </p:nvGrpSpPr>
          <p:grpSpPr bwMode="auto">
            <a:xfrm>
              <a:off x="2112" y="1872"/>
              <a:ext cx="1680" cy="192"/>
              <a:chOff x="2112" y="1872"/>
              <a:chExt cx="1680" cy="192"/>
            </a:xfrm>
          </p:grpSpPr>
          <p:sp>
            <p:nvSpPr>
              <p:cNvPr id="76812" name="Rectangle 16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3" name="Rectangle 17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192" cy="19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09600" y="7620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1" grpId="0" animBg="1"/>
      <p:bldP spid="1654795" grpId="0" build="p" autoUpdateAnimBg="0"/>
      <p:bldP spid="165479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/>
              <a:t>Stereo Example</a:t>
            </a:r>
          </a:p>
        </p:txBody>
      </p:sp>
      <p:graphicFrame>
        <p:nvGraphicFramePr>
          <p:cNvPr id="87042" name="Object 28"/>
          <p:cNvGraphicFramePr>
            <a:graphicFrameLocks noChangeAspect="1"/>
          </p:cNvGraphicFramePr>
          <p:nvPr/>
        </p:nvGraphicFramePr>
        <p:xfrm>
          <a:off x="762000" y="2362200"/>
          <a:ext cx="243205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hoto Editor Photo" r:id="rId4" imgW="3048426" imgH="2285714" progId="MSPhotoEd.3">
                  <p:embed/>
                </p:oleObj>
              </mc:Choice>
              <mc:Fallback>
                <p:oleObj name="Photo Editor Photo" r:id="rId4" imgW="3048426" imgH="22857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243205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29"/>
          <p:cNvSpPr>
            <a:spLocks noChangeArrowheads="1"/>
          </p:cNvSpPr>
          <p:nvPr/>
        </p:nvSpPr>
        <p:spPr bwMode="auto">
          <a:xfrm>
            <a:off x="304800" y="40386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/>
              <a:t>	 </a:t>
            </a:r>
            <a:r>
              <a:rPr lang="en-US" sz="2000"/>
              <a:t>input image (1 of 2)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971800" y="2362200"/>
            <a:ext cx="3124200" cy="2590800"/>
            <a:chOff x="1872" y="672"/>
            <a:chExt cx="1968" cy="1632"/>
          </a:xfrm>
        </p:grpSpPr>
        <p:sp>
          <p:nvSpPr>
            <p:cNvPr id="87049" name="Rectangle 31"/>
            <p:cNvSpPr>
              <a:spLocks noChangeArrowheads="1"/>
            </p:cNvSpPr>
            <p:nvPr/>
          </p:nvSpPr>
          <p:spPr bwMode="auto">
            <a:xfrm>
              <a:off x="1872" y="192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2800" dirty="0"/>
                <a:t>	 </a:t>
              </a:r>
              <a:endParaRPr lang="en-US" sz="2000" dirty="0"/>
            </a:p>
          </p:txBody>
        </p:sp>
        <p:grpSp>
          <p:nvGrpSpPr>
            <p:cNvPr id="87050" name="Group 32"/>
            <p:cNvGrpSpPr>
              <a:grpSpLocks/>
            </p:cNvGrpSpPr>
            <p:nvPr/>
          </p:nvGrpSpPr>
          <p:grpSpPr bwMode="auto">
            <a:xfrm>
              <a:off x="2116" y="672"/>
              <a:ext cx="1532" cy="1440"/>
              <a:chOff x="2116" y="672"/>
              <a:chExt cx="1532" cy="1440"/>
            </a:xfrm>
          </p:grpSpPr>
          <p:graphicFrame>
            <p:nvGraphicFramePr>
              <p:cNvPr id="87051" name="Object 33"/>
              <p:cNvGraphicFramePr>
                <a:graphicFrameLocks noChangeAspect="1"/>
              </p:cNvGraphicFramePr>
              <p:nvPr/>
            </p:nvGraphicFramePr>
            <p:xfrm>
              <a:off x="2116" y="672"/>
              <a:ext cx="1532" cy="1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5" name="Photo Editor Photo" r:id="rId6" imgW="3048426" imgH="2285714" progId="MSPhotoEd.3">
                      <p:embed/>
                    </p:oleObj>
                  </mc:Choice>
                  <mc:Fallback>
                    <p:oleObj name="Photo Editor Photo" r:id="rId6" imgW="3048426" imgH="228571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6" y="672"/>
                            <a:ext cx="1532" cy="1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052" name="Rectangle 34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29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sz="2800"/>
                  <a:t>	 </a:t>
                </a:r>
                <a:r>
                  <a:rPr lang="en-US" sz="2000"/>
                  <a:t>depth map</a:t>
                </a:r>
              </a:p>
            </p:txBody>
          </p: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096000" y="2362200"/>
            <a:ext cx="2514600" cy="2286000"/>
            <a:chOff x="3840" y="672"/>
            <a:chExt cx="1584" cy="1440"/>
          </a:xfrm>
        </p:grpSpPr>
        <p:graphicFrame>
          <p:nvGraphicFramePr>
            <p:cNvPr id="87047" name="Object 36"/>
            <p:cNvGraphicFramePr>
              <a:graphicFrameLocks noChangeAspect="1"/>
            </p:cNvGraphicFramePr>
            <p:nvPr/>
          </p:nvGraphicFramePr>
          <p:xfrm>
            <a:off x="3892" y="672"/>
            <a:ext cx="1532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Photo Editor Photo" r:id="rId8" imgW="3048426" imgH="2285714" progId="MSPhotoEd.3">
                    <p:embed/>
                  </p:oleObj>
                </mc:Choice>
                <mc:Fallback>
                  <p:oleObj name="Photo Editor Photo" r:id="rId8" imgW="3048426" imgH="228571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672"/>
                          <a:ext cx="1532" cy="1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8" name="Rectangle 37"/>
            <p:cNvSpPr>
              <a:spLocks noChangeArrowheads="1"/>
            </p:cNvSpPr>
            <p:nvPr/>
          </p:nvSpPr>
          <p:spPr bwMode="auto">
            <a:xfrm>
              <a:off x="3840" y="1728"/>
              <a:ext cx="14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</a:pPr>
              <a:r>
                <a:rPr lang="en-US" sz="2800"/>
                <a:t>	 </a:t>
              </a:r>
              <a:r>
                <a:rPr lang="en-US" sz="2000"/>
                <a:t>3D rendering</a:t>
              </a:r>
            </a:p>
          </p:txBody>
        </p:sp>
      </p:grpSp>
      <p:sp>
        <p:nvSpPr>
          <p:cNvPr id="87046" name="Rectangle 39"/>
          <p:cNvSpPr>
            <a:spLocks noChangeArrowheads="1"/>
          </p:cNvSpPr>
          <p:nvPr/>
        </p:nvSpPr>
        <p:spPr bwMode="auto">
          <a:xfrm>
            <a:off x="609600" y="9906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3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0188" y="2011363"/>
            <a:ext cx="5764212" cy="3170237"/>
            <a:chOff x="68" y="784"/>
            <a:chExt cx="3631" cy="1997"/>
          </a:xfrm>
        </p:grpSpPr>
        <p:pic>
          <p:nvPicPr>
            <p:cNvPr id="5" name="Picture 4" descr="40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" y="784"/>
              <a:ext cx="1812" cy="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40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787"/>
              <a:ext cx="1812" cy="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35" y="2569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ja-JP" sz="1600"/>
                <a:t>left image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08" y="2569"/>
              <a:ext cx="7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ja-JP" sz="1600"/>
                <a:t>right image</a:t>
              </a:r>
            </a:p>
          </p:txBody>
        </p:sp>
      </p:grpSp>
      <p:pic>
        <p:nvPicPr>
          <p:cNvPr id="19" name="Picture 9" descr="cs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011363"/>
            <a:ext cx="3063875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888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B4E7-8E0C-462D-BFC3-C92FF27C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9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8750" r="48125" b="32031"/>
          <a:stretch>
            <a:fillRect/>
          </a:stretch>
        </p:blipFill>
        <p:spPr bwMode="auto">
          <a:xfrm>
            <a:off x="2209800" y="1828800"/>
            <a:ext cx="3657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46125" y="346075"/>
            <a:ext cx="58096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We </a:t>
            </a:r>
            <a:r>
              <a:rPr lang="en-US" sz="2400" dirty="0" err="1">
                <a:latin typeface="Times New Roman" pitchFamily="18" charset="0"/>
              </a:rPr>
              <a:t>neeed</a:t>
            </a:r>
            <a:r>
              <a:rPr lang="en-US" sz="2400" dirty="0">
                <a:latin typeface="Times New Roman" pitchFamily="18" charset="0"/>
              </a:rPr>
              <a:t> to determine  </a:t>
            </a:r>
          </a:p>
          <a:p>
            <a:r>
              <a:rPr lang="en-US" sz="2400" dirty="0">
                <a:latin typeface="Times New Roman" pitchFamily="18" charset="0"/>
              </a:rPr>
              <a:t>   1. the sizes of objects</a:t>
            </a:r>
          </a:p>
          <a:p>
            <a:r>
              <a:rPr lang="en-US" sz="2400" dirty="0">
                <a:latin typeface="Times New Roman" pitchFamily="18" charset="0"/>
              </a:rPr>
              <a:t>   2. the distances of objects from the camera?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172200" y="2743200"/>
            <a:ext cx="2592388" cy="1196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What knowledge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do we use to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analyze this image?</a:t>
            </a:r>
          </a:p>
        </p:txBody>
      </p:sp>
    </p:spTree>
    <p:extLst>
      <p:ext uri="{BB962C8B-B14F-4D97-AF65-F5344CB8AC3E}">
        <p14:creationId xmlns:p14="http://schemas.microsoft.com/office/powerpoint/2010/main" val="37416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2500" r="30624" b="52344"/>
          <a:stretch>
            <a:fillRect/>
          </a:stretch>
        </p:blipFill>
        <p:spPr bwMode="auto">
          <a:xfrm>
            <a:off x="2438400" y="2590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65125" y="193675"/>
            <a:ext cx="61334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What objects are shown in this image?</a:t>
            </a:r>
          </a:p>
          <a:p>
            <a:r>
              <a:rPr lang="en-US" sz="2400" dirty="0">
                <a:latin typeface="Times New Roman" pitchFamily="18" charset="0"/>
              </a:rPr>
              <a:t>How can we estimate distance from the camera?</a:t>
            </a:r>
          </a:p>
          <a:p>
            <a:r>
              <a:rPr lang="en-US" sz="2400" dirty="0">
                <a:latin typeface="Times New Roman" pitchFamily="18" charset="0"/>
              </a:rPr>
              <a:t>What feature changes with distance?</a:t>
            </a:r>
          </a:p>
        </p:txBody>
      </p:sp>
    </p:spTree>
    <p:extLst>
      <p:ext uri="{BB962C8B-B14F-4D97-AF65-F5344CB8AC3E}">
        <p14:creationId xmlns:p14="http://schemas.microsoft.com/office/powerpoint/2010/main" val="9116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Cues for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  <a:p>
            <a:r>
              <a:rPr lang="en-US" dirty="0"/>
              <a:t>Texture</a:t>
            </a:r>
          </a:p>
          <a:p>
            <a:r>
              <a:rPr lang="en-US" dirty="0"/>
              <a:t>Focus</a:t>
            </a:r>
          </a:p>
          <a:p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122923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- Example</a:t>
            </a:r>
          </a:p>
        </p:txBody>
      </p:sp>
      <p:pic>
        <p:nvPicPr>
          <p:cNvPr id="4" name="Content Placeholder 3" descr="makeup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08" y="1600200"/>
            <a:ext cx="60481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17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– Example [ Visual Cliff]</a:t>
            </a:r>
          </a:p>
        </p:txBody>
      </p:sp>
      <p:pic>
        <p:nvPicPr>
          <p:cNvPr id="4" name="Picture 4" descr="cat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52" y="1600200"/>
            <a:ext cx="36312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7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- Example</a:t>
            </a:r>
          </a:p>
        </p:txBody>
      </p:sp>
      <p:pic>
        <p:nvPicPr>
          <p:cNvPr id="4" name="Content Placeholder 3" descr="depth_dep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2971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epth_ae_de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390650"/>
            <a:ext cx="2713038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- Example</a:t>
            </a:r>
          </a:p>
        </p:txBody>
      </p:sp>
      <p:pic>
        <p:nvPicPr>
          <p:cNvPr id="4" name="Picture 2" descr="garg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590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ar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2895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gar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23988"/>
            <a:ext cx="252730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88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735</Words>
  <Application>Microsoft Office PowerPoint</Application>
  <PresentationFormat>On-screen Show (4:3)</PresentationFormat>
  <Paragraphs>227</Paragraphs>
  <Slides>27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ClipArt</vt:lpstr>
      <vt:lpstr>Photo Editor Photo</vt:lpstr>
      <vt:lpstr>Gram 3D image generation from stereoscopic vision</vt:lpstr>
      <vt:lpstr>Stereoscopic vision</vt:lpstr>
      <vt:lpstr>PowerPoint Presentation</vt:lpstr>
      <vt:lpstr>PowerPoint Presentation</vt:lpstr>
      <vt:lpstr>Visual Cues for 3D</vt:lpstr>
      <vt:lpstr>Shading - Example</vt:lpstr>
      <vt:lpstr>Texture – Example [ Visual Cliff]</vt:lpstr>
      <vt:lpstr>Focus - Example</vt:lpstr>
      <vt:lpstr>Motion - Example</vt:lpstr>
      <vt:lpstr>Stereo Reconstruction</vt:lpstr>
      <vt:lpstr>Perspective Imaging Model: 1D</vt:lpstr>
      <vt:lpstr>Perspective in 2D (Simplified)</vt:lpstr>
      <vt:lpstr>3D from Stereo</vt:lpstr>
      <vt:lpstr>Depth Perception from Stereo Simple Model:  Parallel Optic Axes</vt:lpstr>
      <vt:lpstr>Resultant Depth Calculation</vt:lpstr>
      <vt:lpstr>Depth from Convergence – perception of human eyes</vt:lpstr>
      <vt:lpstr>Depth from binocular disparity</vt:lpstr>
      <vt:lpstr>Finding Correspondences</vt:lpstr>
      <vt:lpstr>3 Main Matching Methods </vt:lpstr>
      <vt:lpstr>Binocular Stereo</vt:lpstr>
      <vt:lpstr>Binocular Stereo</vt:lpstr>
      <vt:lpstr>Stereo Correspondence</vt:lpstr>
      <vt:lpstr>Constraints</vt:lpstr>
      <vt:lpstr>Basic Stereo Algorithm</vt:lpstr>
      <vt:lpstr>Stereo Example</vt:lpstr>
      <vt:lpstr>Stereo example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 Constructing 3D image fs from 2D pictures</dc:title>
  <dc:creator>Administrator</dc:creator>
  <cp:lastModifiedBy>gs hari</cp:lastModifiedBy>
  <cp:revision>26</cp:revision>
  <dcterms:created xsi:type="dcterms:W3CDTF">2019-03-26T08:17:50Z</dcterms:created>
  <dcterms:modified xsi:type="dcterms:W3CDTF">2019-04-08T16:11:10Z</dcterms:modified>
</cp:coreProperties>
</file>