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3" r:id="rId25"/>
    <p:sldId id="284" r:id="rId26"/>
    <p:sldId id="313" r:id="rId27"/>
    <p:sldId id="280" r:id="rId28"/>
    <p:sldId id="281" r:id="rId29"/>
    <p:sldId id="282" r:id="rId30"/>
    <p:sldId id="291" r:id="rId31"/>
    <p:sldId id="292" r:id="rId32"/>
    <p:sldId id="293" r:id="rId33"/>
    <p:sldId id="294" r:id="rId34"/>
    <p:sldId id="295" r:id="rId35"/>
    <p:sldId id="296" r:id="rId36"/>
    <p:sldId id="285" r:id="rId37"/>
    <p:sldId id="286" r:id="rId38"/>
    <p:sldId id="287" r:id="rId39"/>
    <p:sldId id="288" r:id="rId40"/>
    <p:sldId id="289" r:id="rId41"/>
    <p:sldId id="290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11BD-3900-4B8F-A885-0977DD9B471D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E3FD214-2B54-4B05-8048-816E85F4298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11BD-3900-4B8F-A885-0977DD9B471D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D214-2B54-4B05-8048-816E85F429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11BD-3900-4B8F-A885-0977DD9B471D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D214-2B54-4B05-8048-816E85F429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11BD-3900-4B8F-A885-0977DD9B471D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D214-2B54-4B05-8048-816E85F4298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11BD-3900-4B8F-A885-0977DD9B471D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E3FD214-2B54-4B05-8048-816E85F429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11BD-3900-4B8F-A885-0977DD9B471D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D214-2B54-4B05-8048-816E85F4298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11BD-3900-4B8F-A885-0977DD9B471D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D214-2B54-4B05-8048-816E85F4298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11BD-3900-4B8F-A885-0977DD9B471D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D214-2B54-4B05-8048-816E85F429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11BD-3900-4B8F-A885-0977DD9B471D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D214-2B54-4B05-8048-816E85F4298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11BD-3900-4B8F-A885-0977DD9B471D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FD214-2B54-4B05-8048-816E85F4298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11BD-3900-4B8F-A885-0977DD9B471D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E3FD214-2B54-4B05-8048-816E85F4298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CD11BD-3900-4B8F-A885-0977DD9B471D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E3FD214-2B54-4B05-8048-816E85F4298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Java Training Day </a:t>
            </a:r>
            <a:r>
              <a:rPr lang="en-IN" b="1" dirty="0" smtClean="0"/>
              <a:t>4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Native-API driver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8929718" cy="6500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b="1" i="1" dirty="0" smtClean="0">
                <a:solidFill>
                  <a:srgbClr val="00B050"/>
                </a:solidFill>
              </a:rPr>
              <a:t>Advantage:</a:t>
            </a:r>
          </a:p>
          <a:p>
            <a:r>
              <a:rPr lang="en-IN" dirty="0" smtClean="0"/>
              <a:t>performance upgraded than JDBC-ODBC bridge driver.</a:t>
            </a:r>
          </a:p>
          <a:p>
            <a:pPr>
              <a:buNone/>
            </a:pPr>
            <a:r>
              <a:rPr lang="en-IN" b="1" i="1" dirty="0" smtClean="0">
                <a:solidFill>
                  <a:schemeClr val="accent1"/>
                </a:solidFill>
              </a:rPr>
              <a:t>Disadvantage:</a:t>
            </a:r>
          </a:p>
          <a:p>
            <a:r>
              <a:rPr lang="en-IN" dirty="0" smtClean="0"/>
              <a:t>The Native driver needs to be installed on the each client machine.</a:t>
            </a:r>
          </a:p>
          <a:p>
            <a:r>
              <a:rPr lang="en-IN" dirty="0" smtClean="0"/>
              <a:t>The Vendor client library needs to be installed on client machine.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3) Network Protocol driver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Network Protocol driver uses middleware (application server) that converts JDBC calls directly or indirectly into the vendor-specific database protocol. It is fully written in java.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Network Protocol driver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66"/>
            <a:ext cx="8715436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i="1" dirty="0" smtClean="0">
                <a:solidFill>
                  <a:schemeClr val="accent1"/>
                </a:solidFill>
              </a:rPr>
              <a:t>Advantage:</a:t>
            </a:r>
          </a:p>
          <a:p>
            <a:r>
              <a:rPr lang="en-IN" dirty="0" smtClean="0"/>
              <a:t>No client side library is required because of application server that can perform many tasks like auditing, load balancing, logging etc.</a:t>
            </a:r>
          </a:p>
          <a:p>
            <a:pPr>
              <a:buNone/>
            </a:pPr>
            <a:r>
              <a:rPr lang="en-IN" b="1" i="1" dirty="0" smtClean="0">
                <a:solidFill>
                  <a:srgbClr val="00B050"/>
                </a:solidFill>
              </a:rPr>
              <a:t>Disadvantages:</a:t>
            </a:r>
          </a:p>
          <a:p>
            <a:r>
              <a:rPr lang="en-IN" dirty="0" smtClean="0"/>
              <a:t>Network support is required on client machine.</a:t>
            </a:r>
          </a:p>
          <a:p>
            <a:r>
              <a:rPr lang="en-IN" dirty="0" smtClean="0"/>
              <a:t>Requires database-specific coding to be done in the middle tier.</a:t>
            </a:r>
          </a:p>
          <a:p>
            <a:r>
              <a:rPr lang="en-IN" dirty="0" smtClean="0"/>
              <a:t>Maintenance of Network Protocol driver becomes costly because it requires database-specific coding to be done in the middle tier.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4) Thin driver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thin driver converts JDBC calls directly into the vendor-specific database protocol. That is why it is known as thin driver. It is fully written in Java language.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Thin driver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2971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b="1" i="1" dirty="0" smtClean="0">
                <a:solidFill>
                  <a:srgbClr val="00B050"/>
                </a:solidFill>
              </a:rPr>
              <a:t>Advantage:</a:t>
            </a:r>
          </a:p>
          <a:p>
            <a:r>
              <a:rPr lang="en-IN" dirty="0" smtClean="0"/>
              <a:t>Better performance than all other drivers.</a:t>
            </a:r>
          </a:p>
          <a:p>
            <a:r>
              <a:rPr lang="en-IN" dirty="0" smtClean="0"/>
              <a:t>No software is required at client side or server side.</a:t>
            </a:r>
          </a:p>
          <a:p>
            <a:pPr>
              <a:buNone/>
            </a:pPr>
            <a:r>
              <a:rPr lang="en-IN" b="1" i="1" dirty="0" smtClean="0">
                <a:solidFill>
                  <a:srgbClr val="C00000"/>
                </a:solidFill>
              </a:rPr>
              <a:t>Disadvantage:</a:t>
            </a:r>
          </a:p>
          <a:p>
            <a:r>
              <a:rPr lang="en-IN" dirty="0" smtClean="0"/>
              <a:t>Drivers depends on the Database.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501122" cy="1154098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5 Steps to connect to the database in java</a:t>
            </a:r>
            <a:br>
              <a:rPr lang="en-IN" b="1" dirty="0" smtClean="0">
                <a:solidFill>
                  <a:srgbClr val="7030A0"/>
                </a:solidFill>
              </a:rPr>
            </a:b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There are 5 steps to connect any java application with the database in java using JDBC. They are as follows:</a:t>
            </a:r>
          </a:p>
          <a:p>
            <a:pPr>
              <a:buNone/>
            </a:pPr>
            <a:endParaRPr lang="en-IN" dirty="0" smtClean="0"/>
          </a:p>
          <a:p>
            <a:pPr>
              <a:buFont typeface="Wingdings" pitchFamily="2" charset="2"/>
              <a:buChar char="§"/>
            </a:pPr>
            <a:r>
              <a:rPr lang="en-IN" b="1" dirty="0" smtClean="0"/>
              <a:t>Register the driver class</a:t>
            </a:r>
          </a:p>
          <a:p>
            <a:r>
              <a:rPr lang="en-IN" b="1" dirty="0" smtClean="0"/>
              <a:t>Creating connection</a:t>
            </a:r>
          </a:p>
          <a:p>
            <a:r>
              <a:rPr lang="en-IN" b="1" dirty="0" smtClean="0"/>
              <a:t>Creating statement</a:t>
            </a:r>
          </a:p>
          <a:p>
            <a:r>
              <a:rPr lang="en-IN" b="1" dirty="0" smtClean="0"/>
              <a:t>Executing queries</a:t>
            </a:r>
          </a:p>
          <a:p>
            <a:r>
              <a:rPr lang="en-IN" b="1" dirty="0" smtClean="0"/>
              <a:t>Closing connection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sz="quarter" idx="1"/>
          </p:nvPr>
        </p:nvSpPr>
        <p:spPr>
          <a:xfrm>
            <a:off x="142875" y="357188"/>
            <a:ext cx="8543925" cy="6286522"/>
          </a:xfrm>
        </p:spPr>
        <p:txBody>
          <a:bodyPr/>
          <a:lstStyle/>
          <a:p>
            <a:pPr>
              <a:buNone/>
            </a:pPr>
            <a:r>
              <a:rPr lang="en-IN" b="1" dirty="0" smtClean="0"/>
              <a:t>1) Register the driver class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forName</a:t>
            </a:r>
            <a:r>
              <a:rPr lang="en-IN" dirty="0" smtClean="0"/>
              <a:t>() method of Class </a:t>
            </a:r>
            <a:r>
              <a:rPr lang="en-IN" dirty="0" err="1" smtClean="0"/>
              <a:t>class</a:t>
            </a:r>
            <a:r>
              <a:rPr lang="en-IN" dirty="0" smtClean="0"/>
              <a:t> is used to register the driver class. This method is used to dynamically load the driver class.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Syntax of </a:t>
            </a:r>
            <a:r>
              <a:rPr lang="en-IN" b="1" dirty="0" err="1" smtClean="0"/>
              <a:t>forName</a:t>
            </a:r>
            <a:r>
              <a:rPr lang="en-IN" b="1" dirty="0" smtClean="0"/>
              <a:t>() method</a:t>
            </a:r>
          </a:p>
          <a:p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</a:t>
            </a:r>
            <a:r>
              <a:rPr lang="en-IN" dirty="0" err="1" smtClean="0"/>
              <a:t>forName</a:t>
            </a:r>
            <a:r>
              <a:rPr lang="en-IN" dirty="0" smtClean="0"/>
              <a:t>(String </a:t>
            </a:r>
            <a:r>
              <a:rPr lang="en-IN" dirty="0" err="1" smtClean="0"/>
              <a:t>className</a:t>
            </a:r>
            <a:r>
              <a:rPr lang="en-IN" dirty="0" smtClean="0"/>
              <a:t>)</a:t>
            </a:r>
            <a:r>
              <a:rPr lang="en-IN" b="1" dirty="0" smtClean="0"/>
              <a:t>                            throws</a:t>
            </a:r>
            <a:r>
              <a:rPr lang="en-IN" dirty="0" smtClean="0"/>
              <a:t> </a:t>
            </a:r>
            <a:r>
              <a:rPr lang="en-IN" dirty="0" err="1" smtClean="0"/>
              <a:t>ClassNotFoundException</a:t>
            </a:r>
            <a:r>
              <a:rPr lang="en-IN" dirty="0" smtClean="0"/>
              <a:t>  </a:t>
            </a:r>
          </a:p>
          <a:p>
            <a:endParaRPr lang="en-IN" dirty="0" smtClean="0"/>
          </a:p>
          <a:p>
            <a:pPr>
              <a:buNone/>
            </a:pPr>
            <a:r>
              <a:rPr lang="en-IN" b="1" dirty="0" smtClean="0"/>
              <a:t>Example to register the </a:t>
            </a:r>
            <a:r>
              <a:rPr lang="en-IN" b="1" dirty="0" err="1" smtClean="0"/>
              <a:t>OracleDriver</a:t>
            </a:r>
            <a:r>
              <a:rPr lang="en-IN" b="1" dirty="0" smtClean="0"/>
              <a:t> class</a:t>
            </a:r>
          </a:p>
          <a:p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oracle.jdbc.driver.OracleDriver</a:t>
            </a:r>
            <a:r>
              <a:rPr lang="en-IN" dirty="0" smtClean="0"/>
              <a:t>");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 JDBC Tutorial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sz="quarter" idx="1"/>
          </p:nvPr>
        </p:nvSpPr>
        <p:spPr>
          <a:xfrm>
            <a:off x="214313" y="285750"/>
            <a:ext cx="8472487" cy="573405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i="1" dirty="0" smtClean="0"/>
              <a:t>2) Create the connection object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getConnection</a:t>
            </a:r>
            <a:r>
              <a:rPr lang="en-IN" dirty="0" smtClean="0"/>
              <a:t>() method of </a:t>
            </a:r>
            <a:r>
              <a:rPr lang="en-IN" dirty="0" err="1" smtClean="0"/>
              <a:t>DriverManager</a:t>
            </a:r>
            <a:r>
              <a:rPr lang="en-IN" dirty="0" smtClean="0"/>
              <a:t> class is used to establish connection with the database.</a:t>
            </a:r>
          </a:p>
          <a:p>
            <a:pPr>
              <a:buNone/>
            </a:pPr>
            <a:endParaRPr lang="en-IN" b="1" i="1" dirty="0" smtClean="0"/>
          </a:p>
          <a:p>
            <a:pPr>
              <a:buNone/>
            </a:pPr>
            <a:r>
              <a:rPr lang="en-IN" b="1" i="1" dirty="0" smtClean="0"/>
              <a:t>Syntax of </a:t>
            </a:r>
            <a:r>
              <a:rPr lang="en-IN" b="1" i="1" dirty="0" err="1" smtClean="0"/>
              <a:t>getConnection</a:t>
            </a:r>
            <a:r>
              <a:rPr lang="en-IN" b="1" i="1" dirty="0" smtClean="0"/>
              <a:t>() method</a:t>
            </a:r>
          </a:p>
          <a:p>
            <a:r>
              <a:rPr lang="en-IN" dirty="0" smtClean="0"/>
              <a:t>1) </a:t>
            </a: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Connection </a:t>
            </a:r>
            <a:r>
              <a:rPr lang="en-IN" dirty="0" err="1" smtClean="0"/>
              <a:t>getConnection</a:t>
            </a:r>
            <a:r>
              <a:rPr lang="en-IN" dirty="0" smtClean="0"/>
              <a:t>(String </a:t>
            </a:r>
            <a:r>
              <a:rPr lang="en-IN" dirty="0" err="1" smtClean="0"/>
              <a:t>url</a:t>
            </a:r>
            <a:r>
              <a:rPr lang="en-IN" dirty="0" smtClean="0"/>
              <a:t>)</a:t>
            </a:r>
            <a:r>
              <a:rPr lang="en-IN" b="1" dirty="0" smtClean="0"/>
              <a:t>throws</a:t>
            </a:r>
            <a:r>
              <a:rPr lang="en-IN" dirty="0" smtClean="0"/>
              <a:t> </a:t>
            </a:r>
            <a:r>
              <a:rPr lang="en-IN" dirty="0" err="1" smtClean="0"/>
              <a:t>SQLException</a:t>
            </a:r>
            <a:r>
              <a:rPr lang="en-IN" dirty="0" smtClean="0"/>
              <a:t>  </a:t>
            </a:r>
          </a:p>
          <a:p>
            <a:r>
              <a:rPr lang="en-IN" dirty="0" smtClean="0"/>
              <a:t>2) </a:t>
            </a: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Connection </a:t>
            </a:r>
            <a:r>
              <a:rPr lang="en-IN" dirty="0" err="1" smtClean="0"/>
              <a:t>getConnection</a:t>
            </a:r>
            <a:r>
              <a:rPr lang="en-IN" dirty="0" smtClean="0"/>
              <a:t>(String </a:t>
            </a:r>
            <a:r>
              <a:rPr lang="en-IN" dirty="0" err="1" smtClean="0"/>
              <a:t>url,String</a:t>
            </a:r>
            <a:r>
              <a:rPr lang="en-IN" dirty="0" smtClean="0"/>
              <a:t> </a:t>
            </a:r>
            <a:r>
              <a:rPr lang="en-IN" dirty="0" err="1" smtClean="0"/>
              <a:t>name,String</a:t>
            </a:r>
            <a:r>
              <a:rPr lang="en-IN" dirty="0" smtClean="0"/>
              <a:t> password)  </a:t>
            </a:r>
          </a:p>
          <a:p>
            <a:r>
              <a:rPr lang="en-IN" b="1" dirty="0" smtClean="0"/>
              <a:t>throws</a:t>
            </a:r>
            <a:r>
              <a:rPr lang="en-IN" dirty="0" smtClean="0"/>
              <a:t> </a:t>
            </a:r>
            <a:r>
              <a:rPr lang="en-IN" dirty="0" err="1" smtClean="0"/>
              <a:t>SQLException</a:t>
            </a:r>
            <a:r>
              <a:rPr lang="en-IN" dirty="0" smtClean="0"/>
              <a:t>  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i="1" dirty="0" smtClean="0"/>
              <a:t>Example to establish connection with the Oracle database</a:t>
            </a:r>
          </a:p>
          <a:p>
            <a:pPr>
              <a:buNone/>
            </a:pPr>
            <a:r>
              <a:rPr lang="en-IN" dirty="0" smtClean="0"/>
              <a:t>Connection con=</a:t>
            </a:r>
            <a:r>
              <a:rPr lang="en-IN" dirty="0" err="1" smtClean="0"/>
              <a:t>DriverManager.getConnection</a:t>
            </a:r>
            <a:r>
              <a:rPr lang="en-IN" dirty="0" smtClean="0"/>
              <a:t>(  </a:t>
            </a:r>
          </a:p>
          <a:p>
            <a:pPr>
              <a:buNone/>
            </a:pPr>
            <a:r>
              <a:rPr lang="en-IN" dirty="0" smtClean="0"/>
              <a:t>"</a:t>
            </a:r>
            <a:r>
              <a:rPr lang="en-IN" dirty="0" err="1" smtClean="0"/>
              <a:t>jdbc:oracle:thin</a:t>
            </a:r>
            <a:r>
              <a:rPr lang="en-IN" dirty="0" smtClean="0"/>
              <a:t>:@localhost:1521:xe","system","password");  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sz="quarter" idx="1"/>
          </p:nvPr>
        </p:nvSpPr>
        <p:spPr>
          <a:xfrm>
            <a:off x="214313" y="285750"/>
            <a:ext cx="8472487" cy="6357938"/>
          </a:xfrm>
        </p:spPr>
        <p:txBody>
          <a:bodyPr/>
          <a:lstStyle/>
          <a:p>
            <a:pPr>
              <a:buNone/>
            </a:pPr>
            <a:r>
              <a:rPr lang="en-IN" b="1" i="1" dirty="0" smtClean="0"/>
              <a:t>3 Create the Statement object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createStatement</a:t>
            </a:r>
            <a:r>
              <a:rPr lang="en-IN" dirty="0" smtClean="0"/>
              <a:t>() method of Connection interface is used to create statement. The object of statement is responsible to execute queries with the database.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i="1" dirty="0" smtClean="0"/>
              <a:t>Syntax of </a:t>
            </a:r>
            <a:r>
              <a:rPr lang="en-IN" b="1" i="1" dirty="0" err="1" smtClean="0"/>
              <a:t>createStatement</a:t>
            </a:r>
            <a:r>
              <a:rPr lang="en-IN" b="1" i="1" dirty="0" smtClean="0"/>
              <a:t>() method</a:t>
            </a:r>
          </a:p>
          <a:p>
            <a:r>
              <a:rPr lang="en-IN" b="1" dirty="0" smtClean="0"/>
              <a:t>public</a:t>
            </a:r>
            <a:r>
              <a:rPr lang="en-IN" dirty="0" smtClean="0"/>
              <a:t> Statement </a:t>
            </a:r>
            <a:r>
              <a:rPr lang="en-IN" dirty="0" err="1" smtClean="0"/>
              <a:t>createStatement</a:t>
            </a:r>
            <a:r>
              <a:rPr lang="en-IN" dirty="0" smtClean="0"/>
              <a:t>()</a:t>
            </a:r>
            <a:r>
              <a:rPr lang="en-IN" b="1" dirty="0" smtClean="0"/>
              <a:t>throws</a:t>
            </a:r>
            <a:r>
              <a:rPr lang="en-IN" dirty="0" smtClean="0"/>
              <a:t> </a:t>
            </a:r>
            <a:r>
              <a:rPr lang="en-IN" dirty="0" err="1" smtClean="0"/>
              <a:t>SQLException</a:t>
            </a:r>
            <a:r>
              <a:rPr lang="en-IN" dirty="0" smtClean="0"/>
              <a:t>  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i="1" dirty="0" smtClean="0"/>
              <a:t>Example to create the statement object</a:t>
            </a:r>
          </a:p>
          <a:p>
            <a:r>
              <a:rPr lang="en-IN" dirty="0" smtClean="0"/>
              <a:t>Statement stmt=</a:t>
            </a:r>
            <a:r>
              <a:rPr lang="en-IN" dirty="0" err="1" smtClean="0"/>
              <a:t>con.createStatement</a:t>
            </a:r>
            <a:r>
              <a:rPr lang="en-IN" dirty="0" smtClean="0"/>
              <a:t>();  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sz="quarter" idx="1"/>
          </p:nvPr>
        </p:nvSpPr>
        <p:spPr>
          <a:xfrm>
            <a:off x="214313" y="285750"/>
            <a:ext cx="8715375" cy="63579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i="1" dirty="0" smtClean="0"/>
              <a:t>4) Execute the query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executeQuery</a:t>
            </a:r>
            <a:r>
              <a:rPr lang="en-IN" dirty="0" smtClean="0"/>
              <a:t>() method of Statement interface is used to execute queries to the database. This method returns the object of </a:t>
            </a:r>
            <a:r>
              <a:rPr lang="en-IN" dirty="0" err="1" smtClean="0"/>
              <a:t>ResultSet</a:t>
            </a:r>
            <a:r>
              <a:rPr lang="en-IN" dirty="0" smtClean="0"/>
              <a:t> that can be used to get all the records of a table.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i="1" dirty="0" smtClean="0"/>
              <a:t>Syntax of </a:t>
            </a:r>
            <a:r>
              <a:rPr lang="en-IN" b="1" i="1" dirty="0" err="1" smtClean="0"/>
              <a:t>executeQuery</a:t>
            </a:r>
            <a:r>
              <a:rPr lang="en-IN" b="1" i="1" dirty="0" smtClean="0"/>
              <a:t>() method</a:t>
            </a:r>
          </a:p>
          <a:p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dirty="0" err="1" smtClean="0"/>
              <a:t>ResultSet</a:t>
            </a:r>
            <a:r>
              <a:rPr lang="en-IN" dirty="0" smtClean="0"/>
              <a:t> </a:t>
            </a:r>
            <a:r>
              <a:rPr lang="en-IN" dirty="0" err="1" smtClean="0"/>
              <a:t>executeQuery</a:t>
            </a:r>
            <a:r>
              <a:rPr lang="en-IN" dirty="0" smtClean="0"/>
              <a:t>(String </a:t>
            </a:r>
            <a:r>
              <a:rPr lang="en-IN" dirty="0" err="1" smtClean="0"/>
              <a:t>sql</a:t>
            </a:r>
            <a:r>
              <a:rPr lang="en-IN" dirty="0" smtClean="0"/>
              <a:t>)</a:t>
            </a:r>
            <a:r>
              <a:rPr lang="en-IN" b="1" dirty="0" smtClean="0"/>
              <a:t>throws</a:t>
            </a:r>
            <a:r>
              <a:rPr lang="en-IN" dirty="0" smtClean="0"/>
              <a:t> </a:t>
            </a:r>
            <a:r>
              <a:rPr lang="en-IN" dirty="0" err="1" smtClean="0"/>
              <a:t>SQLException</a:t>
            </a:r>
            <a:r>
              <a:rPr lang="en-IN" dirty="0" smtClean="0"/>
              <a:t>  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b="1" i="1" dirty="0" smtClean="0"/>
              <a:t>Example to execute query</a:t>
            </a:r>
          </a:p>
          <a:p>
            <a:r>
              <a:rPr lang="en-IN" dirty="0" err="1" smtClean="0"/>
              <a:t>ResultSet</a:t>
            </a:r>
            <a:r>
              <a:rPr lang="en-IN" dirty="0" smtClean="0"/>
              <a:t> </a:t>
            </a:r>
            <a:r>
              <a:rPr lang="en-IN" dirty="0" err="1" smtClean="0"/>
              <a:t>rs</a:t>
            </a:r>
            <a:r>
              <a:rPr lang="en-IN" dirty="0" smtClean="0"/>
              <a:t>=</a:t>
            </a:r>
            <a:r>
              <a:rPr lang="en-IN" dirty="0" err="1" smtClean="0"/>
              <a:t>stmt.executeQuery</a:t>
            </a:r>
            <a:r>
              <a:rPr lang="en-IN" dirty="0" smtClean="0"/>
              <a:t>("select * from </a:t>
            </a:r>
            <a:r>
              <a:rPr lang="en-IN" dirty="0" err="1" smtClean="0"/>
              <a:t>emp</a:t>
            </a:r>
            <a:r>
              <a:rPr lang="en-IN" dirty="0" smtClean="0"/>
              <a:t>");  </a:t>
            </a:r>
          </a:p>
          <a:p>
            <a:r>
              <a:rPr lang="en-IN" b="1" dirty="0" smtClean="0"/>
              <a:t>while</a:t>
            </a:r>
            <a:r>
              <a:rPr lang="en-IN" dirty="0" smtClean="0"/>
              <a:t>(</a:t>
            </a:r>
            <a:r>
              <a:rPr lang="en-IN" dirty="0" err="1" smtClean="0"/>
              <a:t>rs.next</a:t>
            </a:r>
            <a:r>
              <a:rPr lang="en-IN" dirty="0" smtClean="0"/>
              <a:t>())</a:t>
            </a:r>
          </a:p>
          <a:p>
            <a:r>
              <a:rPr lang="en-IN" dirty="0" smtClean="0"/>
              <a:t>{  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rs.getInt</a:t>
            </a:r>
            <a:r>
              <a:rPr lang="en-IN" dirty="0" smtClean="0"/>
              <a:t>(1)+" "+</a:t>
            </a:r>
            <a:r>
              <a:rPr lang="en-IN" dirty="0" err="1" smtClean="0"/>
              <a:t>rs.getString</a:t>
            </a:r>
            <a:r>
              <a:rPr lang="en-IN" dirty="0" smtClean="0"/>
              <a:t>(2));  </a:t>
            </a:r>
          </a:p>
          <a:p>
            <a:r>
              <a:rPr lang="en-IN" dirty="0" smtClean="0"/>
              <a:t>}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sz="quarter" idx="1"/>
          </p:nvPr>
        </p:nvSpPr>
        <p:spPr>
          <a:xfrm>
            <a:off x="214313" y="214313"/>
            <a:ext cx="8786812" cy="6429375"/>
          </a:xfrm>
        </p:spPr>
        <p:txBody>
          <a:bodyPr/>
          <a:lstStyle/>
          <a:p>
            <a:pPr>
              <a:buNone/>
            </a:pPr>
            <a:r>
              <a:rPr lang="en-IN" b="1" i="1" dirty="0" smtClean="0"/>
              <a:t>5) Close the connection object</a:t>
            </a:r>
          </a:p>
          <a:p>
            <a:r>
              <a:rPr lang="en-IN" dirty="0" smtClean="0"/>
              <a:t>By closing connection object statement and </a:t>
            </a:r>
            <a:r>
              <a:rPr lang="en-IN" dirty="0" err="1" smtClean="0"/>
              <a:t>ResultSet</a:t>
            </a:r>
            <a:r>
              <a:rPr lang="en-IN" dirty="0" smtClean="0"/>
              <a:t> will be closed automatically. The close() method of Connection interface is used to close the connection.</a:t>
            </a:r>
          </a:p>
          <a:p>
            <a:endParaRPr lang="en-IN" dirty="0" smtClean="0"/>
          </a:p>
          <a:p>
            <a:pPr>
              <a:buNone/>
            </a:pPr>
            <a:r>
              <a:rPr lang="en-IN" b="1" i="1" dirty="0" smtClean="0"/>
              <a:t>Syntax of close() method</a:t>
            </a:r>
          </a:p>
          <a:p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close()</a:t>
            </a:r>
            <a:r>
              <a:rPr lang="en-IN" b="1" dirty="0" smtClean="0"/>
              <a:t>throws</a:t>
            </a:r>
            <a:r>
              <a:rPr lang="en-IN" dirty="0" smtClean="0"/>
              <a:t> </a:t>
            </a:r>
            <a:r>
              <a:rPr lang="en-IN" dirty="0" err="1" smtClean="0"/>
              <a:t>SQLException</a:t>
            </a:r>
            <a:endParaRPr lang="en-I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IN" b="1" i="1" dirty="0" smtClean="0"/>
              <a:t>Example to close connection</a:t>
            </a:r>
          </a:p>
          <a:p>
            <a:r>
              <a:rPr lang="en-IN" dirty="0" err="1" smtClean="0"/>
              <a:t>con.close</a:t>
            </a:r>
            <a:r>
              <a:rPr lang="en-IN" dirty="0" smtClean="0"/>
              <a:t>();  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is </a:t>
            </a:r>
            <a:r>
              <a:rPr lang="en-IN" dirty="0" err="1" smtClean="0"/>
              <a:t>MySQL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err="1" smtClean="0"/>
              <a:t>MySQL</a:t>
            </a:r>
            <a:r>
              <a:rPr lang="en-IN" dirty="0" smtClean="0"/>
              <a:t> is a fast, easy to use relational database. It is currently the most popular open-source database. It is very commonly used in conjunction with PHP scripts to create powerful and dynamic server-side applications.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Reasons of popularity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785794"/>
            <a:ext cx="8858312" cy="6072206"/>
          </a:xfrm>
        </p:spPr>
        <p:txBody>
          <a:bodyPr>
            <a:normAutofit/>
          </a:bodyPr>
          <a:lstStyle/>
          <a:p>
            <a:pPr algn="just"/>
            <a:r>
              <a:rPr lang="en-IN" b="1" dirty="0" err="1" smtClean="0">
                <a:solidFill>
                  <a:srgbClr val="7030A0"/>
                </a:solidFill>
              </a:rPr>
              <a:t>MySQL</a:t>
            </a:r>
            <a:r>
              <a:rPr lang="en-IN" b="1" dirty="0" smtClean="0">
                <a:solidFill>
                  <a:srgbClr val="7030A0"/>
                </a:solidFill>
              </a:rPr>
              <a:t> is an open-source database so you don't have to pay a single penny to use it.</a:t>
            </a:r>
          </a:p>
          <a:p>
            <a:pPr algn="just"/>
            <a:r>
              <a:rPr lang="en-IN" b="1" dirty="0" err="1" smtClean="0">
                <a:solidFill>
                  <a:srgbClr val="7030A0"/>
                </a:solidFill>
              </a:rPr>
              <a:t>MySQL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 smtClean="0">
                <a:solidFill>
                  <a:srgbClr val="7030A0"/>
                </a:solidFill>
              </a:rPr>
              <a:t>is customizable because it is an open source database and the open-source GPL license facilitates programmers to modify the SQL software according to their own specific environment.</a:t>
            </a:r>
          </a:p>
          <a:p>
            <a:pPr algn="just"/>
            <a:r>
              <a:rPr lang="en-IN" b="1" dirty="0" err="1" smtClean="0">
                <a:solidFill>
                  <a:srgbClr val="7030A0"/>
                </a:solidFill>
              </a:rPr>
              <a:t>MySQL</a:t>
            </a:r>
            <a:r>
              <a:rPr lang="en-IN" b="1" dirty="0" smtClean="0">
                <a:solidFill>
                  <a:srgbClr val="7030A0"/>
                </a:solidFill>
              </a:rPr>
              <a:t> is quicker than other databases so it can work well even with the large data set.</a:t>
            </a:r>
          </a:p>
          <a:p>
            <a:pPr algn="just"/>
            <a:r>
              <a:rPr lang="en-IN" b="1" dirty="0" err="1" smtClean="0">
                <a:solidFill>
                  <a:srgbClr val="7030A0"/>
                </a:solidFill>
              </a:rPr>
              <a:t>MySQL</a:t>
            </a:r>
            <a:r>
              <a:rPr lang="en-IN" b="1" dirty="0" smtClean="0">
                <a:solidFill>
                  <a:srgbClr val="7030A0"/>
                </a:solidFill>
              </a:rPr>
              <a:t> supports many operating systems with many languages like PHP, PERL, C, C++, JAVA, etc.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214290"/>
            <a:ext cx="8258204" cy="5805510"/>
          </a:xfrm>
        </p:spPr>
        <p:txBody>
          <a:bodyPr/>
          <a:lstStyle/>
          <a:p>
            <a:pPr algn="just"/>
            <a:endParaRPr lang="en-IN" b="1" dirty="0" smtClean="0">
              <a:solidFill>
                <a:srgbClr val="7030A0"/>
              </a:solidFill>
            </a:endParaRPr>
          </a:p>
          <a:p>
            <a:pPr algn="just"/>
            <a:r>
              <a:rPr lang="en-IN" b="1" dirty="0" err="1" smtClean="0">
                <a:solidFill>
                  <a:srgbClr val="7030A0"/>
                </a:solidFill>
              </a:rPr>
              <a:t>MySQL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 smtClean="0">
                <a:solidFill>
                  <a:srgbClr val="7030A0"/>
                </a:solidFill>
              </a:rPr>
              <a:t>uses a standard form of the well-known SQL data language.</a:t>
            </a:r>
          </a:p>
          <a:p>
            <a:pPr algn="just"/>
            <a:r>
              <a:rPr lang="en-IN" b="1" dirty="0" err="1" smtClean="0">
                <a:solidFill>
                  <a:srgbClr val="7030A0"/>
                </a:solidFill>
              </a:rPr>
              <a:t>MySQL</a:t>
            </a:r>
            <a:r>
              <a:rPr lang="en-IN" b="1" dirty="0" smtClean="0">
                <a:solidFill>
                  <a:srgbClr val="7030A0"/>
                </a:solidFill>
              </a:rPr>
              <a:t> is very friendly with PHP, the most popular language for web development.</a:t>
            </a:r>
          </a:p>
          <a:p>
            <a:pPr algn="just"/>
            <a:r>
              <a:rPr lang="en-IN" b="1" dirty="0" err="1" smtClean="0">
                <a:solidFill>
                  <a:srgbClr val="7030A0"/>
                </a:solidFill>
              </a:rPr>
              <a:t>MySQL</a:t>
            </a:r>
            <a:r>
              <a:rPr lang="en-IN" b="1" dirty="0" smtClean="0">
                <a:solidFill>
                  <a:srgbClr val="7030A0"/>
                </a:solidFill>
              </a:rPr>
              <a:t> supports large databases, up to 50 million rows or more in a table. The default file size limit for a table is 4GB, but you can increase this (if your operating system can handle it) to a theoretical limit of 8 million terabytes (TB).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858312" cy="1143000"/>
          </a:xfrm>
        </p:spPr>
        <p:txBody>
          <a:bodyPr>
            <a:normAutofit fontScale="90000"/>
          </a:bodyPr>
          <a:lstStyle/>
          <a:p>
            <a:r>
              <a:rPr lang="en-IN" sz="31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to connect to the </a:t>
            </a:r>
            <a:r>
              <a:rPr lang="en-IN" sz="3100" b="1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en-IN" sz="31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database in java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928670"/>
            <a:ext cx="8786874" cy="571504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i="1" dirty="0" smtClean="0"/>
              <a:t>For connecting java application with the </a:t>
            </a:r>
            <a:r>
              <a:rPr lang="en-IN" b="1" i="1" dirty="0" err="1" smtClean="0"/>
              <a:t>mysql</a:t>
            </a:r>
            <a:r>
              <a:rPr lang="en-IN" b="1" i="1" dirty="0" smtClean="0"/>
              <a:t> database, you need to follow 5 steps to perform database connectivity.</a:t>
            </a:r>
          </a:p>
          <a:p>
            <a:r>
              <a:rPr lang="en-IN" dirty="0" smtClean="0"/>
              <a:t>In this example we are using </a:t>
            </a:r>
            <a:r>
              <a:rPr lang="en-IN" dirty="0" err="1" smtClean="0"/>
              <a:t>MySql</a:t>
            </a:r>
            <a:r>
              <a:rPr lang="en-IN" dirty="0" smtClean="0"/>
              <a:t> as the database. So we need to know following </a:t>
            </a:r>
            <a:r>
              <a:rPr lang="en-IN" dirty="0" err="1" smtClean="0"/>
              <a:t>informations</a:t>
            </a:r>
            <a:r>
              <a:rPr lang="en-IN" dirty="0" smtClean="0"/>
              <a:t> for the </a:t>
            </a:r>
            <a:r>
              <a:rPr lang="en-IN" dirty="0" err="1" smtClean="0"/>
              <a:t>mysql</a:t>
            </a:r>
            <a:r>
              <a:rPr lang="en-IN" dirty="0" smtClean="0"/>
              <a:t> database:</a:t>
            </a:r>
          </a:p>
          <a:p>
            <a:endParaRPr lang="en-IN" dirty="0" smtClean="0"/>
          </a:p>
          <a:p>
            <a:r>
              <a:rPr lang="en-IN" b="1" dirty="0" smtClean="0"/>
              <a:t>Driver class: </a:t>
            </a:r>
            <a:r>
              <a:rPr lang="en-IN" dirty="0" smtClean="0"/>
              <a:t>The driver class for the </a:t>
            </a:r>
            <a:r>
              <a:rPr lang="en-IN" dirty="0" err="1" smtClean="0"/>
              <a:t>mysql</a:t>
            </a:r>
            <a:r>
              <a:rPr lang="en-IN" dirty="0" smtClean="0"/>
              <a:t> database is </a:t>
            </a:r>
            <a:r>
              <a:rPr lang="en-IN" b="1" dirty="0" err="1" smtClean="0"/>
              <a:t>com.mysql.jdbc.Driver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 smtClean="0"/>
              <a:t>Connection URL: </a:t>
            </a:r>
            <a:r>
              <a:rPr lang="en-IN" dirty="0" smtClean="0"/>
              <a:t>The connection URL for the </a:t>
            </a:r>
            <a:r>
              <a:rPr lang="en-IN" dirty="0" err="1" smtClean="0"/>
              <a:t>mysql</a:t>
            </a:r>
            <a:r>
              <a:rPr lang="en-IN" dirty="0" smtClean="0"/>
              <a:t> database is </a:t>
            </a:r>
            <a:r>
              <a:rPr lang="en-IN" b="1" dirty="0" err="1" smtClean="0"/>
              <a:t>jdbc:mysql</a:t>
            </a:r>
            <a:r>
              <a:rPr lang="en-IN" b="1" dirty="0" smtClean="0"/>
              <a:t>://localhost:3306/cloud</a:t>
            </a:r>
            <a:r>
              <a:rPr lang="en-IN" dirty="0" smtClean="0"/>
              <a:t> where </a:t>
            </a:r>
            <a:r>
              <a:rPr lang="en-IN" dirty="0" err="1" smtClean="0"/>
              <a:t>jdbc</a:t>
            </a:r>
            <a:r>
              <a:rPr lang="en-IN" dirty="0" smtClean="0"/>
              <a:t> is the API, </a:t>
            </a:r>
            <a:r>
              <a:rPr lang="en-IN" dirty="0" err="1" smtClean="0"/>
              <a:t>mysql</a:t>
            </a:r>
            <a:r>
              <a:rPr lang="en-IN" dirty="0" smtClean="0"/>
              <a:t> is the database, </a:t>
            </a:r>
            <a:r>
              <a:rPr lang="en-IN" dirty="0" err="1" smtClean="0"/>
              <a:t>localhost</a:t>
            </a:r>
            <a:r>
              <a:rPr lang="en-IN" dirty="0" smtClean="0"/>
              <a:t> is the server name on which </a:t>
            </a:r>
            <a:r>
              <a:rPr lang="en-IN" dirty="0" err="1" smtClean="0"/>
              <a:t>mysql</a:t>
            </a:r>
            <a:r>
              <a:rPr lang="en-IN" dirty="0" smtClean="0"/>
              <a:t> is running, we may also use IP address, 3306 is the port number and </a:t>
            </a:r>
            <a:r>
              <a:rPr lang="en-IN" dirty="0" err="1" smtClean="0"/>
              <a:t>sonoo</a:t>
            </a:r>
            <a:r>
              <a:rPr lang="en-IN" dirty="0" smtClean="0"/>
              <a:t> is the database name. We may use any database, in such case, you need to replace the </a:t>
            </a:r>
            <a:r>
              <a:rPr lang="en-IN" dirty="0" err="1" smtClean="0"/>
              <a:t>sonoo</a:t>
            </a:r>
            <a:r>
              <a:rPr lang="en-IN" dirty="0" smtClean="0"/>
              <a:t> with your database name.</a:t>
            </a:r>
          </a:p>
          <a:p>
            <a:r>
              <a:rPr lang="en-IN" b="1" dirty="0" smtClean="0"/>
              <a:t>Username: </a:t>
            </a:r>
            <a:r>
              <a:rPr lang="en-IN" dirty="0" smtClean="0"/>
              <a:t>The default username for the </a:t>
            </a:r>
            <a:r>
              <a:rPr lang="en-IN" dirty="0" err="1" smtClean="0"/>
              <a:t>mysql</a:t>
            </a:r>
            <a:r>
              <a:rPr lang="en-IN" dirty="0" smtClean="0"/>
              <a:t> database is </a:t>
            </a:r>
            <a:r>
              <a:rPr lang="en-IN" b="1" dirty="0" smtClean="0"/>
              <a:t>root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Password: </a:t>
            </a:r>
            <a:r>
              <a:rPr lang="en-IN" dirty="0" smtClean="0"/>
              <a:t>Password is given by the user at the time of installing the </a:t>
            </a:r>
            <a:r>
              <a:rPr lang="en-IN" dirty="0" err="1" smtClean="0"/>
              <a:t>mysql</a:t>
            </a:r>
            <a:r>
              <a:rPr lang="en-IN" dirty="0" smtClean="0"/>
              <a:t> database. In this example, we are going to use root as the password.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DriverManager</a:t>
            </a:r>
            <a:r>
              <a:rPr lang="en-IN" dirty="0" smtClean="0"/>
              <a:t> class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DriverManager</a:t>
            </a:r>
            <a:r>
              <a:rPr lang="en-IN" dirty="0" smtClean="0"/>
              <a:t> class acts as an interface between user and drivers. It keeps track of the drivers that are available and handles establishing a connection between a database and the appropriate driver. The </a:t>
            </a:r>
            <a:r>
              <a:rPr lang="en-IN" dirty="0" err="1" smtClean="0"/>
              <a:t>DriverManager</a:t>
            </a:r>
            <a:r>
              <a:rPr lang="en-IN" dirty="0" smtClean="0"/>
              <a:t> class maintains a list of Driver classes that have registered themselves by calling the method </a:t>
            </a:r>
            <a:r>
              <a:rPr lang="en-IN" dirty="0" err="1" smtClean="0"/>
              <a:t>DriverManager.registerDriver</a:t>
            </a:r>
            <a:r>
              <a:rPr lang="en-IN" dirty="0" smtClean="0"/>
              <a:t>().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sz="quarter" idx="1"/>
          </p:nvPr>
        </p:nvSpPr>
        <p:spPr>
          <a:xfrm>
            <a:off x="214313" y="214313"/>
            <a:ext cx="8929687" cy="66436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i="1" dirty="0" smtClean="0"/>
              <a:t>Commonly used methods of </a:t>
            </a:r>
            <a:r>
              <a:rPr lang="en-IN" b="1" i="1" dirty="0" err="1" smtClean="0"/>
              <a:t>DriverManager</a:t>
            </a:r>
            <a:r>
              <a:rPr lang="en-IN" b="1" i="1" dirty="0" smtClean="0"/>
              <a:t> class: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1) public static void </a:t>
            </a:r>
            <a:r>
              <a:rPr lang="en-IN" b="1" dirty="0" err="1" smtClean="0">
                <a:solidFill>
                  <a:srgbClr val="7030A0"/>
                </a:solidFill>
              </a:rPr>
              <a:t>registerDriver</a:t>
            </a:r>
            <a:r>
              <a:rPr lang="en-IN" b="1" dirty="0" smtClean="0">
                <a:solidFill>
                  <a:srgbClr val="7030A0"/>
                </a:solidFill>
              </a:rPr>
              <a:t>(Driver </a:t>
            </a:r>
            <a:r>
              <a:rPr lang="en-IN" b="1" dirty="0" err="1" smtClean="0">
                <a:solidFill>
                  <a:srgbClr val="7030A0"/>
                </a:solidFill>
              </a:rPr>
              <a:t>driver</a:t>
            </a:r>
            <a:r>
              <a:rPr lang="en-IN" b="1" dirty="0" smtClean="0">
                <a:solidFill>
                  <a:srgbClr val="7030A0"/>
                </a:solidFill>
              </a:rPr>
              <a:t>):is used to register the given driver with </a:t>
            </a:r>
            <a:r>
              <a:rPr lang="en-IN" b="1" dirty="0" err="1" smtClean="0">
                <a:solidFill>
                  <a:srgbClr val="7030A0"/>
                </a:solidFill>
              </a:rPr>
              <a:t>DriverManager</a:t>
            </a:r>
            <a:r>
              <a:rPr lang="en-IN" b="1" dirty="0" smtClean="0">
                <a:solidFill>
                  <a:srgbClr val="7030A0"/>
                </a:solidFill>
              </a:rPr>
              <a:t>.</a:t>
            </a:r>
          </a:p>
          <a:p>
            <a:endParaRPr lang="en-IN" b="1" dirty="0" smtClean="0"/>
          </a:p>
          <a:p>
            <a:r>
              <a:rPr lang="en-IN" b="1" dirty="0" smtClean="0">
                <a:solidFill>
                  <a:srgbClr val="C00000"/>
                </a:solidFill>
              </a:rPr>
              <a:t>2) public static void </a:t>
            </a:r>
            <a:r>
              <a:rPr lang="en-IN" b="1" dirty="0" err="1" smtClean="0">
                <a:solidFill>
                  <a:srgbClr val="C00000"/>
                </a:solidFill>
              </a:rPr>
              <a:t>deregisterDriver</a:t>
            </a:r>
            <a:r>
              <a:rPr lang="en-IN" b="1" dirty="0" smtClean="0">
                <a:solidFill>
                  <a:srgbClr val="C00000"/>
                </a:solidFill>
              </a:rPr>
              <a:t>(Driver </a:t>
            </a:r>
            <a:r>
              <a:rPr lang="en-IN" b="1" dirty="0" err="1" smtClean="0">
                <a:solidFill>
                  <a:srgbClr val="C00000"/>
                </a:solidFill>
              </a:rPr>
              <a:t>driver</a:t>
            </a:r>
            <a:r>
              <a:rPr lang="en-IN" b="1" dirty="0" smtClean="0">
                <a:solidFill>
                  <a:srgbClr val="C00000"/>
                </a:solidFill>
              </a:rPr>
              <a:t>):is used to deregister the given driver (drop the driver from the list) with </a:t>
            </a:r>
            <a:r>
              <a:rPr lang="en-IN" b="1" dirty="0" err="1" smtClean="0">
                <a:solidFill>
                  <a:srgbClr val="C00000"/>
                </a:solidFill>
              </a:rPr>
              <a:t>DriverManager</a:t>
            </a:r>
            <a:r>
              <a:rPr lang="en-IN" b="1" dirty="0" smtClean="0">
                <a:solidFill>
                  <a:srgbClr val="C00000"/>
                </a:solidFill>
              </a:rPr>
              <a:t>.</a:t>
            </a:r>
          </a:p>
          <a:p>
            <a:endParaRPr lang="en-IN" b="1" dirty="0" smtClean="0">
              <a:solidFill>
                <a:srgbClr val="C00000"/>
              </a:solidFill>
            </a:endParaRPr>
          </a:p>
          <a:p>
            <a:r>
              <a:rPr lang="en-IN" b="1" dirty="0" smtClean="0">
                <a:solidFill>
                  <a:srgbClr val="C00000"/>
                </a:solidFill>
              </a:rPr>
              <a:t>3) public static Connection </a:t>
            </a:r>
            <a:r>
              <a:rPr lang="en-IN" b="1" dirty="0" err="1" smtClean="0">
                <a:solidFill>
                  <a:srgbClr val="C00000"/>
                </a:solidFill>
              </a:rPr>
              <a:t>getConnection</a:t>
            </a:r>
            <a:r>
              <a:rPr lang="en-IN" b="1" dirty="0" smtClean="0">
                <a:solidFill>
                  <a:srgbClr val="C00000"/>
                </a:solidFill>
              </a:rPr>
              <a:t>(String </a:t>
            </a:r>
            <a:r>
              <a:rPr lang="en-IN" b="1" dirty="0" err="1" smtClean="0">
                <a:solidFill>
                  <a:srgbClr val="C00000"/>
                </a:solidFill>
              </a:rPr>
              <a:t>url</a:t>
            </a:r>
            <a:r>
              <a:rPr lang="en-IN" b="1" dirty="0" smtClean="0">
                <a:solidFill>
                  <a:srgbClr val="C00000"/>
                </a:solidFill>
              </a:rPr>
              <a:t>):is used to establish the connection with the specified </a:t>
            </a:r>
            <a:r>
              <a:rPr lang="en-IN" b="1" dirty="0" err="1" smtClean="0">
                <a:solidFill>
                  <a:srgbClr val="C00000"/>
                </a:solidFill>
              </a:rPr>
              <a:t>url</a:t>
            </a:r>
            <a:r>
              <a:rPr lang="en-IN" b="1" dirty="0" smtClean="0">
                <a:solidFill>
                  <a:srgbClr val="C00000"/>
                </a:solidFill>
              </a:rPr>
              <a:t>.</a:t>
            </a:r>
          </a:p>
          <a:p>
            <a:endParaRPr lang="en-IN" b="1" dirty="0" smtClean="0">
              <a:solidFill>
                <a:srgbClr val="000099"/>
              </a:solidFill>
            </a:endParaRPr>
          </a:p>
          <a:p>
            <a:r>
              <a:rPr lang="en-IN" b="1" dirty="0" smtClean="0">
                <a:solidFill>
                  <a:srgbClr val="000099"/>
                </a:solidFill>
              </a:rPr>
              <a:t>4) public static Connection </a:t>
            </a:r>
            <a:r>
              <a:rPr lang="en-IN" b="1" dirty="0" err="1" smtClean="0">
                <a:solidFill>
                  <a:srgbClr val="000099"/>
                </a:solidFill>
              </a:rPr>
              <a:t>getConnection</a:t>
            </a:r>
            <a:r>
              <a:rPr lang="en-IN" b="1" dirty="0" smtClean="0">
                <a:solidFill>
                  <a:srgbClr val="000099"/>
                </a:solidFill>
              </a:rPr>
              <a:t>(String </a:t>
            </a:r>
            <a:r>
              <a:rPr lang="en-IN" b="1" dirty="0" err="1" smtClean="0">
                <a:solidFill>
                  <a:srgbClr val="000099"/>
                </a:solidFill>
              </a:rPr>
              <a:t>url,String</a:t>
            </a:r>
            <a:r>
              <a:rPr lang="en-IN" b="1" dirty="0" smtClean="0">
                <a:solidFill>
                  <a:srgbClr val="000099"/>
                </a:solidFill>
              </a:rPr>
              <a:t> </a:t>
            </a:r>
            <a:r>
              <a:rPr lang="en-IN" b="1" dirty="0" err="1" smtClean="0">
                <a:solidFill>
                  <a:srgbClr val="000099"/>
                </a:solidFill>
              </a:rPr>
              <a:t>userName,String</a:t>
            </a:r>
            <a:r>
              <a:rPr lang="en-IN" b="1" dirty="0" smtClean="0">
                <a:solidFill>
                  <a:srgbClr val="000099"/>
                </a:solidFill>
              </a:rPr>
              <a:t> password):is used to establish the connection with the specified </a:t>
            </a:r>
            <a:r>
              <a:rPr lang="en-IN" b="1" dirty="0" err="1" smtClean="0">
                <a:solidFill>
                  <a:srgbClr val="000099"/>
                </a:solidFill>
              </a:rPr>
              <a:t>url</a:t>
            </a:r>
            <a:r>
              <a:rPr lang="en-IN" b="1" dirty="0" smtClean="0">
                <a:solidFill>
                  <a:srgbClr val="000099"/>
                </a:solidFill>
              </a:rPr>
              <a:t>, username and password.</a:t>
            </a:r>
            <a:endParaRPr lang="en-IN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214290"/>
            <a:ext cx="8643998" cy="6357982"/>
          </a:xfrm>
        </p:spPr>
        <p:txBody>
          <a:bodyPr/>
          <a:lstStyle/>
          <a:p>
            <a:pPr algn="just"/>
            <a:r>
              <a:rPr lang="en-IN" dirty="0" smtClean="0"/>
              <a:t>Java JDBC is a java API to connect and execute query with the database. JDBC API uses </a:t>
            </a:r>
            <a:r>
              <a:rPr lang="en-IN" dirty="0" err="1" smtClean="0"/>
              <a:t>jdbc</a:t>
            </a:r>
            <a:r>
              <a:rPr lang="en-IN" dirty="0" smtClean="0"/>
              <a:t> drivers to connect with the database.</a:t>
            </a:r>
          </a:p>
          <a:p>
            <a:pPr algn="just"/>
            <a:endParaRPr lang="en-IN" dirty="0"/>
          </a:p>
        </p:txBody>
      </p:sp>
      <p:pic>
        <p:nvPicPr>
          <p:cNvPr id="4" name="Picture 3" descr="JDBC (Java Database Connectivity) 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878687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Connection interface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928670"/>
            <a:ext cx="8786874" cy="5715040"/>
          </a:xfrm>
        </p:spPr>
        <p:txBody>
          <a:bodyPr/>
          <a:lstStyle/>
          <a:p>
            <a:pPr algn="just"/>
            <a:r>
              <a:rPr lang="en-IN" dirty="0" smtClean="0"/>
              <a:t>A Connection is the session between java application and database. The Connection interface is a factory of Statement, </a:t>
            </a:r>
            <a:r>
              <a:rPr lang="en-IN" dirty="0" err="1" smtClean="0"/>
              <a:t>PreparedStatement</a:t>
            </a:r>
            <a:r>
              <a:rPr lang="en-IN" dirty="0" smtClean="0"/>
              <a:t>, and </a:t>
            </a:r>
            <a:r>
              <a:rPr lang="en-IN" dirty="0" err="1" smtClean="0"/>
              <a:t>DatabaseMetaData</a:t>
            </a:r>
            <a:r>
              <a:rPr lang="en-IN" dirty="0" smtClean="0"/>
              <a:t> i.e. object of Connection can be used to get the object of Statement and </a:t>
            </a:r>
            <a:r>
              <a:rPr lang="en-IN" dirty="0" err="1" smtClean="0"/>
              <a:t>DatabaseMetaData</a:t>
            </a:r>
            <a:r>
              <a:rPr lang="en-IN" dirty="0" smtClean="0"/>
              <a:t>. The Connection interface provide many methods for transaction management like commit(), rollback() etc</a:t>
            </a:r>
            <a:r>
              <a:rPr lang="en-IN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IN" b="1" dirty="0" smtClean="0"/>
              <a:t>1) public Statement </a:t>
            </a:r>
            <a:r>
              <a:rPr lang="en-IN" b="1" dirty="0" err="1" smtClean="0"/>
              <a:t>createStatement</a:t>
            </a:r>
            <a:r>
              <a:rPr lang="en-IN" b="1" dirty="0" smtClean="0"/>
              <a:t>():</a:t>
            </a:r>
            <a:r>
              <a:rPr lang="en-IN" dirty="0" smtClean="0"/>
              <a:t> creates a statement </a:t>
            </a:r>
            <a:r>
              <a:rPr lang="en-IN" dirty="0" smtClean="0"/>
              <a:t>object </a:t>
            </a:r>
            <a:r>
              <a:rPr lang="en-IN" dirty="0" smtClean="0"/>
              <a:t>that can be used to execute SQL queries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 smtClean="0"/>
              <a:t>2) </a:t>
            </a:r>
            <a:r>
              <a:rPr lang="en-IN" b="1" dirty="0" smtClean="0"/>
              <a:t>public void close():</a:t>
            </a:r>
            <a:r>
              <a:rPr lang="en-IN" dirty="0" smtClean="0"/>
              <a:t> closes the connection and Releases a JDBC resources immediately.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Statement interface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714356"/>
            <a:ext cx="8715436" cy="5857916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The</a:t>
            </a:r>
            <a:r>
              <a:rPr lang="en-IN" dirty="0" smtClean="0"/>
              <a:t> </a:t>
            </a:r>
            <a:r>
              <a:rPr lang="en-IN" b="1" dirty="0" smtClean="0"/>
              <a:t>Statement interface</a:t>
            </a:r>
            <a:r>
              <a:rPr lang="en-IN" dirty="0" smtClean="0"/>
              <a:t> provides methods to execute queries with the database. The statement interface is a factory of </a:t>
            </a:r>
            <a:r>
              <a:rPr lang="en-IN" dirty="0" err="1" smtClean="0"/>
              <a:t>ResultSet</a:t>
            </a:r>
            <a:r>
              <a:rPr lang="en-IN" dirty="0" smtClean="0"/>
              <a:t> i.e. it provides factory method to get the object of </a:t>
            </a:r>
            <a:r>
              <a:rPr lang="en-IN" dirty="0" err="1" smtClean="0"/>
              <a:t>ResultSet</a:t>
            </a:r>
            <a:r>
              <a:rPr lang="en-IN" dirty="0" smtClean="0"/>
              <a:t>.</a:t>
            </a:r>
          </a:p>
          <a:p>
            <a:endParaRPr lang="en-US" dirty="0" smtClean="0"/>
          </a:p>
          <a:p>
            <a:r>
              <a:rPr lang="en-IN" b="1" dirty="0" smtClean="0"/>
              <a:t>1) public </a:t>
            </a:r>
            <a:r>
              <a:rPr lang="en-IN" b="1" dirty="0" err="1" smtClean="0"/>
              <a:t>ResultSet</a:t>
            </a:r>
            <a:r>
              <a:rPr lang="en-IN" b="1" dirty="0" smtClean="0"/>
              <a:t> </a:t>
            </a:r>
            <a:r>
              <a:rPr lang="en-IN" b="1" dirty="0" err="1" smtClean="0"/>
              <a:t>executeQuery</a:t>
            </a:r>
            <a:r>
              <a:rPr lang="en-IN" b="1" dirty="0" smtClean="0"/>
              <a:t>(String </a:t>
            </a:r>
            <a:r>
              <a:rPr lang="en-IN" b="1" dirty="0" err="1" smtClean="0"/>
              <a:t>sql</a:t>
            </a:r>
            <a:r>
              <a:rPr lang="en-IN" b="1" dirty="0" smtClean="0"/>
              <a:t>):</a:t>
            </a:r>
            <a:r>
              <a:rPr lang="en-IN" dirty="0" smtClean="0"/>
              <a:t> is used to execute SELECT query. It returns the object of </a:t>
            </a:r>
            <a:r>
              <a:rPr lang="en-IN" dirty="0" err="1" smtClean="0"/>
              <a:t>ResultSet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b="1" dirty="0" smtClean="0"/>
              <a:t>2</a:t>
            </a:r>
            <a:r>
              <a:rPr lang="en-IN" b="1" dirty="0" smtClean="0"/>
              <a:t>) public 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executeUpdate</a:t>
            </a:r>
            <a:r>
              <a:rPr lang="en-IN" b="1" dirty="0" smtClean="0"/>
              <a:t>(String </a:t>
            </a:r>
            <a:r>
              <a:rPr lang="en-IN" b="1" dirty="0" err="1" smtClean="0"/>
              <a:t>sql</a:t>
            </a:r>
            <a:r>
              <a:rPr lang="en-IN" b="1" dirty="0" smtClean="0"/>
              <a:t>):</a:t>
            </a:r>
            <a:r>
              <a:rPr lang="en-IN" dirty="0" smtClean="0"/>
              <a:t> is used to execute specified query, it may be create, drop, insert, update, delete etc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b="1" dirty="0" smtClean="0"/>
              <a:t>3) </a:t>
            </a:r>
            <a:r>
              <a:rPr lang="en-IN" b="1" dirty="0" smtClean="0"/>
              <a:t>public </a:t>
            </a:r>
            <a:r>
              <a:rPr lang="en-IN" b="1" dirty="0" err="1" smtClean="0"/>
              <a:t>int</a:t>
            </a:r>
            <a:r>
              <a:rPr lang="en-IN" b="1" dirty="0" smtClean="0"/>
              <a:t>[] </a:t>
            </a:r>
            <a:r>
              <a:rPr lang="en-IN" b="1" dirty="0" err="1" smtClean="0"/>
              <a:t>executeBatch</a:t>
            </a:r>
            <a:r>
              <a:rPr lang="en-IN" b="1" dirty="0" smtClean="0"/>
              <a:t>():</a:t>
            </a:r>
            <a:r>
              <a:rPr lang="en-IN" dirty="0" smtClean="0"/>
              <a:t> is used to execute batch of commands.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ResultSet</a:t>
            </a:r>
            <a:r>
              <a:rPr lang="en-IN" dirty="0" smtClean="0"/>
              <a:t> interface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714356"/>
            <a:ext cx="9001156" cy="6143644"/>
          </a:xfrm>
        </p:spPr>
        <p:txBody>
          <a:bodyPr>
            <a:normAutofit/>
          </a:bodyPr>
          <a:lstStyle/>
          <a:p>
            <a:r>
              <a:rPr lang="en-IN" dirty="0" smtClean="0"/>
              <a:t>The object of </a:t>
            </a:r>
            <a:r>
              <a:rPr lang="en-IN" dirty="0" err="1" smtClean="0"/>
              <a:t>ResultSet</a:t>
            </a:r>
            <a:r>
              <a:rPr lang="en-IN" dirty="0" smtClean="0"/>
              <a:t> maintains a cursor pointing to a row of a table</a:t>
            </a:r>
            <a:r>
              <a:rPr lang="en-IN" dirty="0" smtClean="0"/>
              <a:t>. </a:t>
            </a:r>
            <a:r>
              <a:rPr lang="en-IN" dirty="0" smtClean="0"/>
              <a:t>Initially, cursor points to before the first row</a:t>
            </a:r>
            <a:r>
              <a:rPr lang="en-IN" dirty="0" smtClean="0"/>
              <a:t>.</a:t>
            </a:r>
          </a:p>
          <a:p>
            <a:endParaRPr lang="en-US" dirty="0" smtClean="0"/>
          </a:p>
          <a:p>
            <a:r>
              <a:rPr lang="en-IN" b="1" dirty="0" smtClean="0"/>
              <a:t>1) public </a:t>
            </a:r>
            <a:r>
              <a:rPr lang="en-IN" b="1" dirty="0" err="1" smtClean="0"/>
              <a:t>boolean</a:t>
            </a:r>
            <a:r>
              <a:rPr lang="en-IN" b="1" dirty="0" smtClean="0"/>
              <a:t> next():</a:t>
            </a:r>
            <a:r>
              <a:rPr lang="en-IN" dirty="0" smtClean="0"/>
              <a:t>is used to move the cursor to the one row next from the current position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2) </a:t>
            </a:r>
            <a:r>
              <a:rPr lang="en-IN" b="1" dirty="0" smtClean="0"/>
              <a:t>public 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getInt</a:t>
            </a:r>
            <a:r>
              <a:rPr lang="en-IN" b="1" dirty="0" smtClean="0"/>
              <a:t>(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columnIndex</a:t>
            </a:r>
            <a:r>
              <a:rPr lang="en-IN" b="1" dirty="0" smtClean="0"/>
              <a:t>):</a:t>
            </a:r>
            <a:r>
              <a:rPr lang="en-IN" dirty="0" smtClean="0"/>
              <a:t>is used to return the data of specified column index of the current row as </a:t>
            </a:r>
            <a:r>
              <a:rPr lang="en-IN" dirty="0" smtClean="0"/>
              <a:t>int.</a:t>
            </a:r>
          </a:p>
          <a:p>
            <a:r>
              <a:rPr lang="en-IN" b="1" dirty="0" smtClean="0"/>
              <a:t>3) </a:t>
            </a:r>
            <a:r>
              <a:rPr lang="en-IN" b="1" dirty="0" smtClean="0"/>
              <a:t>public 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getInt</a:t>
            </a:r>
            <a:r>
              <a:rPr lang="en-IN" b="1" dirty="0" smtClean="0"/>
              <a:t>(String </a:t>
            </a:r>
            <a:r>
              <a:rPr lang="en-IN" b="1" dirty="0" err="1" smtClean="0"/>
              <a:t>columnName</a:t>
            </a:r>
            <a:r>
              <a:rPr lang="en-IN" b="1" dirty="0" smtClean="0"/>
              <a:t>):</a:t>
            </a:r>
            <a:r>
              <a:rPr lang="en-IN" dirty="0" smtClean="0"/>
              <a:t>is used to return the data of specified column name of the current row as </a:t>
            </a:r>
            <a:r>
              <a:rPr lang="en-IN" dirty="0" smtClean="0"/>
              <a:t>int.</a:t>
            </a:r>
          </a:p>
          <a:p>
            <a:r>
              <a:rPr lang="en-IN" b="1" dirty="0" smtClean="0"/>
              <a:t>4) </a:t>
            </a:r>
            <a:r>
              <a:rPr lang="en-IN" b="1" dirty="0" smtClean="0"/>
              <a:t>public String </a:t>
            </a:r>
            <a:r>
              <a:rPr lang="en-IN" b="1" dirty="0" err="1" smtClean="0"/>
              <a:t>getString</a:t>
            </a:r>
            <a:r>
              <a:rPr lang="en-IN" b="1" dirty="0" smtClean="0"/>
              <a:t>(</a:t>
            </a:r>
            <a:r>
              <a:rPr lang="en-IN" b="1" dirty="0" err="1" smtClean="0"/>
              <a:t>int</a:t>
            </a:r>
            <a:r>
              <a:rPr lang="en-IN" b="1" dirty="0" smtClean="0"/>
              <a:t> </a:t>
            </a:r>
            <a:r>
              <a:rPr lang="en-IN" b="1" dirty="0" err="1" smtClean="0"/>
              <a:t>columnIndex</a:t>
            </a:r>
            <a:r>
              <a:rPr lang="en-IN" b="1" dirty="0" smtClean="0"/>
              <a:t>):</a:t>
            </a:r>
            <a:r>
              <a:rPr lang="en-IN" dirty="0" smtClean="0"/>
              <a:t>is used to return the data of specified column index of the current row as </a:t>
            </a:r>
            <a:r>
              <a:rPr lang="en-IN" dirty="0" smtClean="0"/>
              <a:t>String.</a:t>
            </a:r>
          </a:p>
          <a:p>
            <a:r>
              <a:rPr lang="en-IN" b="1" dirty="0" smtClean="0"/>
              <a:t>5) </a:t>
            </a:r>
            <a:r>
              <a:rPr lang="en-IN" b="1" dirty="0" smtClean="0"/>
              <a:t>public String </a:t>
            </a:r>
            <a:r>
              <a:rPr lang="en-IN" b="1" dirty="0" err="1" smtClean="0"/>
              <a:t>getString</a:t>
            </a:r>
            <a:r>
              <a:rPr lang="en-IN" b="1" dirty="0" smtClean="0"/>
              <a:t>(String </a:t>
            </a:r>
            <a:r>
              <a:rPr lang="en-IN" b="1" dirty="0" err="1" smtClean="0"/>
              <a:t>columnName</a:t>
            </a:r>
            <a:r>
              <a:rPr lang="en-IN" b="1" dirty="0" smtClean="0"/>
              <a:t>):</a:t>
            </a:r>
            <a:r>
              <a:rPr lang="en-IN" dirty="0" smtClean="0"/>
              <a:t>is used to return the data of specified column name of the current row as String.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PreparedStatement</a:t>
            </a:r>
            <a:r>
              <a:rPr lang="en-IN" dirty="0" smtClean="0"/>
              <a:t> interface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PreparedStatement</a:t>
            </a:r>
            <a:r>
              <a:rPr lang="en-IN" dirty="0" smtClean="0"/>
              <a:t> interface is a </a:t>
            </a:r>
            <a:r>
              <a:rPr lang="en-IN" dirty="0" err="1" smtClean="0"/>
              <a:t>subinterface</a:t>
            </a:r>
            <a:r>
              <a:rPr lang="en-IN" dirty="0" smtClean="0"/>
              <a:t> of </a:t>
            </a:r>
            <a:r>
              <a:rPr lang="en-IN" dirty="0" smtClean="0"/>
              <a:t>Statement</a:t>
            </a:r>
            <a:r>
              <a:rPr lang="en-IN" dirty="0" smtClean="0"/>
              <a:t>. It is used to execute parameterized query</a:t>
            </a:r>
            <a:r>
              <a:rPr lang="en-IN" dirty="0" smtClean="0"/>
              <a:t>.</a:t>
            </a:r>
          </a:p>
          <a:p>
            <a:r>
              <a:rPr lang="en-IN" dirty="0" smtClean="0"/>
              <a:t>String </a:t>
            </a:r>
            <a:r>
              <a:rPr lang="en-IN" dirty="0" err="1" smtClean="0"/>
              <a:t>sql</a:t>
            </a:r>
            <a:r>
              <a:rPr lang="en-IN" dirty="0" smtClean="0"/>
              <a:t>="insert into </a:t>
            </a:r>
            <a:r>
              <a:rPr lang="en-IN" dirty="0" err="1" smtClean="0"/>
              <a:t>emp</a:t>
            </a:r>
            <a:r>
              <a:rPr lang="en-IN" dirty="0" smtClean="0"/>
              <a:t> values(?,?,?)";  </a:t>
            </a:r>
          </a:p>
          <a:p>
            <a:pPr algn="just">
              <a:buNone/>
            </a:pPr>
            <a:endParaRPr lang="en-IN" dirty="0" smtClean="0"/>
          </a:p>
          <a:p>
            <a:pPr algn="just">
              <a:buNone/>
            </a:pPr>
            <a:r>
              <a:rPr lang="en-IN" b="1" i="1" dirty="0" smtClean="0"/>
              <a:t>As </a:t>
            </a:r>
            <a:r>
              <a:rPr lang="en-IN" b="1" i="1" dirty="0" smtClean="0"/>
              <a:t>you can see, we are passing parameter (?) for the values. Its value will be set by calling the setter methods of </a:t>
            </a:r>
            <a:r>
              <a:rPr lang="en-IN" b="1" i="1" dirty="0" err="1" smtClean="0"/>
              <a:t>PreparedStatement</a:t>
            </a:r>
            <a:r>
              <a:rPr lang="en-IN" b="1" i="1" dirty="0" smtClean="0"/>
              <a:t>.</a:t>
            </a:r>
            <a:endParaRPr lang="en-IN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Why use </a:t>
            </a:r>
            <a:r>
              <a:rPr lang="en-IN" dirty="0" err="1" smtClean="0"/>
              <a:t>PreparedStatement</a:t>
            </a:r>
            <a:r>
              <a:rPr lang="en-IN" dirty="0" smtClean="0"/>
              <a:t>?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928670"/>
            <a:ext cx="8401080" cy="5786478"/>
          </a:xfrm>
        </p:spPr>
        <p:txBody>
          <a:bodyPr/>
          <a:lstStyle/>
          <a:p>
            <a:r>
              <a:rPr lang="en-IN" b="1" dirty="0" smtClean="0"/>
              <a:t>Improves performance</a:t>
            </a:r>
            <a:r>
              <a:rPr lang="en-IN" dirty="0" smtClean="0"/>
              <a:t>: The performance of the application will be faster if you use </a:t>
            </a:r>
            <a:r>
              <a:rPr lang="en-IN" dirty="0" err="1" smtClean="0"/>
              <a:t>PreparedStatement</a:t>
            </a:r>
            <a:r>
              <a:rPr lang="en-IN" dirty="0" smtClean="0"/>
              <a:t> interface because query is compiled only once.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42844" y="214291"/>
          <a:ext cx="8858312" cy="6500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/>
                <a:gridCol w="4429156"/>
              </a:tblGrid>
              <a:tr h="534718"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</a:rPr>
                        <a:t>Method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928432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public void setInt(int paramIndex, int value)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sets the integer value to the given parameter index.</a:t>
                      </a:r>
                    </a:p>
                  </a:txBody>
                  <a:tcPr marL="47625" marR="47625" marT="47625" marB="47625"/>
                </a:tc>
              </a:tr>
              <a:tr h="928432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public void setString(int paramIndex, String value)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sets the String value to the given parameter index.</a:t>
                      </a:r>
                    </a:p>
                  </a:txBody>
                  <a:tcPr marL="47625" marR="47625" marT="47625" marB="47625"/>
                </a:tc>
              </a:tr>
              <a:tr h="928432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 dirty="0">
                          <a:solidFill>
                            <a:srgbClr val="000000"/>
                          </a:solidFill>
                          <a:latin typeface="verdana"/>
                        </a:rPr>
                        <a:t>public void </a:t>
                      </a:r>
                      <a:r>
                        <a:rPr lang="en-IN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setFloat</a:t>
                      </a:r>
                      <a:r>
                        <a:rPr lang="en-IN" b="0" i="0" dirty="0">
                          <a:solidFill>
                            <a:srgbClr val="000000"/>
                          </a:solidFill>
                          <a:latin typeface="verdana"/>
                        </a:rPr>
                        <a:t>(</a:t>
                      </a:r>
                      <a:r>
                        <a:rPr lang="en-IN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int</a:t>
                      </a:r>
                      <a:r>
                        <a:rPr lang="en-IN" b="0" i="0" dirty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IN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paramIndex</a:t>
                      </a:r>
                      <a:r>
                        <a:rPr lang="en-IN" b="0" i="0" dirty="0">
                          <a:solidFill>
                            <a:srgbClr val="000000"/>
                          </a:solidFill>
                          <a:latin typeface="verdana"/>
                        </a:rPr>
                        <a:t>, float value)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sets the float value to the given parameter index.</a:t>
                      </a:r>
                    </a:p>
                  </a:txBody>
                  <a:tcPr marL="47625" marR="47625" marT="47625" marB="47625"/>
                </a:tc>
              </a:tr>
              <a:tr h="928432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public void setDouble(int paramIndex, double value)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sets the double value to the given parameter index.</a:t>
                      </a:r>
                    </a:p>
                  </a:txBody>
                  <a:tcPr marL="47625" marR="47625" marT="47625" marB="47625"/>
                </a:tc>
              </a:tr>
              <a:tr h="1323978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public int executeUpdate()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executes the query. It is used for create, drop, insert, update, delete etc.</a:t>
                      </a:r>
                    </a:p>
                  </a:txBody>
                  <a:tcPr marL="47625" marR="47625" marT="47625" marB="47625"/>
                </a:tc>
              </a:tr>
              <a:tr h="928432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 dirty="0">
                          <a:solidFill>
                            <a:srgbClr val="000000"/>
                          </a:solidFill>
                          <a:latin typeface="verdana"/>
                        </a:rPr>
                        <a:t>public </a:t>
                      </a:r>
                      <a:r>
                        <a:rPr lang="en-IN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ResultSet</a:t>
                      </a:r>
                      <a:r>
                        <a:rPr lang="en-IN" b="0" i="0" dirty="0">
                          <a:solidFill>
                            <a:srgbClr val="000000"/>
                          </a:solidFill>
                          <a:latin typeface="verdana"/>
                        </a:rPr>
                        <a:t> </a:t>
                      </a:r>
                      <a:r>
                        <a:rPr lang="en-IN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executeQuery</a:t>
                      </a:r>
                      <a:r>
                        <a:rPr lang="en-IN" b="0" i="0" dirty="0">
                          <a:solidFill>
                            <a:srgbClr val="000000"/>
                          </a:solidFill>
                          <a:latin typeface="verdana"/>
                        </a:rPr>
                        <a:t>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 dirty="0">
                          <a:solidFill>
                            <a:srgbClr val="000000"/>
                          </a:solidFill>
                          <a:latin typeface="verdana"/>
                        </a:rPr>
                        <a:t>executes the select query. It returns an instance of </a:t>
                      </a:r>
                      <a:r>
                        <a:rPr lang="en-IN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ResultSet</a:t>
                      </a:r>
                      <a:r>
                        <a:rPr lang="en-IN" b="0" i="0" dirty="0">
                          <a:solidFill>
                            <a:srgbClr val="000000"/>
                          </a:solidFill>
                          <a:latin typeface="verdana"/>
                        </a:rPr>
                        <a:t>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 Features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714356"/>
            <a:ext cx="8858312" cy="5929354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/>
              <a:t>Relational Database Management System (RDBMS):</a:t>
            </a:r>
            <a:r>
              <a:rPr lang="en-IN" dirty="0" smtClean="0"/>
              <a:t> </a:t>
            </a:r>
            <a:r>
              <a:rPr lang="en-IN" dirty="0" err="1" smtClean="0"/>
              <a:t>MySQL</a:t>
            </a:r>
            <a:r>
              <a:rPr lang="en-IN" dirty="0" smtClean="0"/>
              <a:t> is a relational database management system.</a:t>
            </a:r>
          </a:p>
          <a:p>
            <a:r>
              <a:rPr lang="en-IN" b="1" dirty="0" smtClean="0"/>
              <a:t>Easy to use:</a:t>
            </a:r>
            <a:r>
              <a:rPr lang="en-IN" dirty="0" smtClean="0"/>
              <a:t> </a:t>
            </a:r>
            <a:r>
              <a:rPr lang="en-IN" dirty="0" err="1" smtClean="0"/>
              <a:t>MySQL</a:t>
            </a:r>
            <a:r>
              <a:rPr lang="en-IN" dirty="0" smtClean="0"/>
              <a:t> is easy to use. You have to get only the basic knowledge of SQL. You can build and interact with </a:t>
            </a:r>
            <a:r>
              <a:rPr lang="en-IN" dirty="0" err="1" smtClean="0"/>
              <a:t>MySQL</a:t>
            </a:r>
            <a:r>
              <a:rPr lang="en-IN" dirty="0" smtClean="0"/>
              <a:t> with only a few simple SQL statements.</a:t>
            </a:r>
          </a:p>
          <a:p>
            <a:r>
              <a:rPr lang="en-IN" b="1" dirty="0" smtClean="0"/>
              <a:t>It is secure:</a:t>
            </a:r>
            <a:r>
              <a:rPr lang="en-IN" dirty="0" smtClean="0"/>
              <a:t> </a:t>
            </a:r>
            <a:r>
              <a:rPr lang="en-IN" dirty="0" err="1" smtClean="0"/>
              <a:t>MySQL</a:t>
            </a:r>
            <a:r>
              <a:rPr lang="en-IN" dirty="0" smtClean="0"/>
              <a:t> consist of a solid data security layer that protects sensitive data from intruders. Passwords are encrypted in </a:t>
            </a:r>
            <a:r>
              <a:rPr lang="en-IN" dirty="0" err="1" smtClean="0"/>
              <a:t>MySQL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Client/ Server Architecture:</a:t>
            </a:r>
            <a:r>
              <a:rPr lang="en-IN" dirty="0" smtClean="0"/>
              <a:t> </a:t>
            </a:r>
            <a:r>
              <a:rPr lang="en-IN" dirty="0" err="1" smtClean="0"/>
              <a:t>MySQL</a:t>
            </a:r>
            <a:r>
              <a:rPr lang="en-IN" dirty="0" smtClean="0"/>
              <a:t> follows a client /server architecture. There is a database server (</a:t>
            </a:r>
            <a:r>
              <a:rPr lang="en-IN" dirty="0" err="1" smtClean="0"/>
              <a:t>MySQL</a:t>
            </a:r>
            <a:r>
              <a:rPr lang="en-IN" dirty="0" smtClean="0"/>
              <a:t>) and arbitrarily many clients (application programs), which communicate with the server; that is, they query data, save changes, etc.</a:t>
            </a:r>
          </a:p>
          <a:p>
            <a:r>
              <a:rPr lang="en-IN" b="1" dirty="0" smtClean="0"/>
              <a:t>Free to download:</a:t>
            </a:r>
            <a:r>
              <a:rPr lang="en-IN" dirty="0" smtClean="0"/>
              <a:t> </a:t>
            </a:r>
            <a:r>
              <a:rPr lang="en-IN" dirty="0" err="1" smtClean="0"/>
              <a:t>MySQL</a:t>
            </a:r>
            <a:r>
              <a:rPr lang="en-IN" dirty="0" smtClean="0"/>
              <a:t> is free to use and you can download it from </a:t>
            </a:r>
            <a:r>
              <a:rPr lang="en-IN" dirty="0" err="1" smtClean="0"/>
              <a:t>MySQL</a:t>
            </a:r>
            <a:r>
              <a:rPr lang="en-IN" dirty="0" smtClean="0"/>
              <a:t> official website.</a:t>
            </a:r>
          </a:p>
          <a:p>
            <a:r>
              <a:rPr lang="en-IN" b="1" dirty="0" smtClean="0"/>
              <a:t>It is scalable:</a:t>
            </a:r>
            <a:r>
              <a:rPr lang="en-IN" dirty="0" smtClean="0"/>
              <a:t> </a:t>
            </a:r>
            <a:r>
              <a:rPr lang="en-IN" dirty="0" err="1" smtClean="0"/>
              <a:t>MySQL</a:t>
            </a:r>
            <a:r>
              <a:rPr lang="en-IN" dirty="0" smtClean="0"/>
              <a:t> can handle almost any amount of data, up to as much as 50 million rows or more. The default file size limit is about 4 GB. However, you can increase this number to a theoretical limit of 8 TB of data.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sz="quarter" idx="1"/>
          </p:nvPr>
        </p:nvSpPr>
        <p:spPr>
          <a:xfrm>
            <a:off x="214313" y="285750"/>
            <a:ext cx="8715375" cy="6357938"/>
          </a:xfrm>
        </p:spPr>
        <p:txBody>
          <a:bodyPr/>
          <a:lstStyle/>
          <a:p>
            <a:r>
              <a:rPr lang="en-IN" b="1" dirty="0" err="1" smtClean="0"/>
              <a:t>Compatibale</a:t>
            </a:r>
            <a:r>
              <a:rPr lang="en-IN" b="1" dirty="0" smtClean="0"/>
              <a:t> on many operating systems:</a:t>
            </a:r>
            <a:r>
              <a:rPr lang="en-IN" dirty="0" smtClean="0"/>
              <a:t> </a:t>
            </a:r>
            <a:r>
              <a:rPr lang="en-IN" dirty="0" err="1" smtClean="0"/>
              <a:t>MySQL</a:t>
            </a:r>
            <a:r>
              <a:rPr lang="en-IN" dirty="0" smtClean="0"/>
              <a:t> is compatible to run on many operating systems, like Novell NetWare, Windows* Linux*, many varieties of UNIX* (such as Sun* Solaris*, AIX, and DEC* UNIX), OS/2, FreeBSD*, and others. </a:t>
            </a:r>
            <a:r>
              <a:rPr lang="en-IN" dirty="0" err="1" smtClean="0"/>
              <a:t>MySQL</a:t>
            </a:r>
            <a:r>
              <a:rPr lang="en-IN" dirty="0" smtClean="0"/>
              <a:t> also provides a facility that the clients can run on the same computer as the server or on another computer (communication via a local network or the Internet).</a:t>
            </a:r>
          </a:p>
          <a:p>
            <a:r>
              <a:rPr lang="en-IN" b="1" dirty="0" smtClean="0"/>
              <a:t>Allows roll-back:</a:t>
            </a:r>
            <a:r>
              <a:rPr lang="en-IN" dirty="0" smtClean="0"/>
              <a:t> </a:t>
            </a:r>
            <a:r>
              <a:rPr lang="en-IN" dirty="0" err="1" smtClean="0"/>
              <a:t>MySQL</a:t>
            </a:r>
            <a:r>
              <a:rPr lang="en-IN" dirty="0" smtClean="0"/>
              <a:t> allows transactions to be rolled back, commit and crash recovery.</a:t>
            </a:r>
          </a:p>
          <a:p>
            <a:r>
              <a:rPr lang="en-IN" b="1" dirty="0" smtClean="0"/>
              <a:t>High Performance:</a:t>
            </a:r>
            <a:r>
              <a:rPr lang="en-IN" dirty="0" smtClean="0"/>
              <a:t> </a:t>
            </a:r>
            <a:r>
              <a:rPr lang="en-IN" dirty="0" err="1" smtClean="0"/>
              <a:t>MySQL</a:t>
            </a:r>
            <a:r>
              <a:rPr lang="en-IN" dirty="0" smtClean="0"/>
              <a:t> is faster, more reliable and cheaper because of its unique storage engine architecture.</a:t>
            </a:r>
          </a:p>
          <a:p>
            <a:r>
              <a:rPr lang="en-IN" b="1" dirty="0" smtClean="0"/>
              <a:t>High Flexibility:</a:t>
            </a:r>
            <a:r>
              <a:rPr lang="en-IN" dirty="0" smtClean="0"/>
              <a:t> </a:t>
            </a:r>
            <a:r>
              <a:rPr lang="en-IN" dirty="0" err="1" smtClean="0"/>
              <a:t>MySQL</a:t>
            </a:r>
            <a:r>
              <a:rPr lang="en-IN" dirty="0" smtClean="0"/>
              <a:t> supports a large number of embedded applications which makes </a:t>
            </a:r>
            <a:r>
              <a:rPr lang="en-IN" dirty="0" err="1" smtClean="0"/>
              <a:t>MySQL</a:t>
            </a:r>
            <a:r>
              <a:rPr lang="en-IN" dirty="0" smtClean="0"/>
              <a:t> very flexible.</a:t>
            </a:r>
          </a:p>
          <a:p>
            <a:r>
              <a:rPr lang="en-IN" b="1" dirty="0" smtClean="0"/>
              <a:t>High Productivity:</a:t>
            </a:r>
            <a:r>
              <a:rPr lang="en-IN" dirty="0" smtClean="0"/>
              <a:t> </a:t>
            </a:r>
            <a:r>
              <a:rPr lang="en-IN" dirty="0" err="1" smtClean="0"/>
              <a:t>MySQL</a:t>
            </a:r>
            <a:r>
              <a:rPr lang="en-IN" dirty="0" smtClean="0"/>
              <a:t> uses Triggers, Stored procedures and views which allows the developer to give a higher productivity.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 Create Database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/>
              <a:t>Syntax:</a:t>
            </a:r>
            <a:endParaRPr lang="en-IN" dirty="0" smtClean="0"/>
          </a:p>
          <a:p>
            <a:r>
              <a:rPr lang="en-IN" b="1" dirty="0" smtClean="0"/>
              <a:t>CREATE</a:t>
            </a:r>
            <a:r>
              <a:rPr lang="en-IN" dirty="0" smtClean="0"/>
              <a:t> </a:t>
            </a:r>
            <a:r>
              <a:rPr lang="en-IN" b="1" dirty="0" smtClean="0"/>
              <a:t>DATABASE</a:t>
            </a:r>
            <a:r>
              <a:rPr lang="en-IN" dirty="0" smtClean="0"/>
              <a:t> </a:t>
            </a:r>
            <a:r>
              <a:rPr lang="en-IN" dirty="0" err="1" smtClean="0"/>
              <a:t>database_name</a:t>
            </a:r>
            <a:r>
              <a:rPr lang="en-IN" dirty="0" smtClean="0"/>
              <a:t>;  </a:t>
            </a:r>
          </a:p>
          <a:p>
            <a:pPr>
              <a:buNone/>
            </a:pPr>
            <a:r>
              <a:rPr lang="en-IN" b="1" dirty="0" smtClean="0"/>
              <a:t>Example:</a:t>
            </a:r>
            <a:endParaRPr lang="en-IN" dirty="0" smtClean="0"/>
          </a:p>
          <a:p>
            <a:pPr>
              <a:buNone/>
            </a:pPr>
            <a:r>
              <a:rPr lang="en-IN" i="1" dirty="0" smtClean="0"/>
              <a:t>Let's take an example to create a database name "employees"</a:t>
            </a:r>
          </a:p>
          <a:p>
            <a:r>
              <a:rPr lang="en-IN" b="1" dirty="0" smtClean="0"/>
              <a:t>CREATE</a:t>
            </a:r>
            <a:r>
              <a:rPr lang="en-IN" dirty="0" smtClean="0"/>
              <a:t> </a:t>
            </a:r>
            <a:r>
              <a:rPr lang="en-IN" b="1" dirty="0" smtClean="0"/>
              <a:t>DATABASE</a:t>
            </a:r>
            <a:r>
              <a:rPr lang="en-IN" dirty="0" smtClean="0"/>
              <a:t> employees;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 SELECT Database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785794"/>
            <a:ext cx="8401080" cy="5786478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SELECT </a:t>
            </a:r>
            <a:r>
              <a:rPr lang="en-IN" dirty="0" smtClean="0"/>
              <a:t>Database is used in </a:t>
            </a:r>
            <a:r>
              <a:rPr lang="en-IN" dirty="0" err="1" smtClean="0"/>
              <a:t>MySQL</a:t>
            </a:r>
            <a:r>
              <a:rPr lang="en-IN" dirty="0" smtClean="0"/>
              <a:t> to select a particular database to work with. This query is used when multiple databases are available with </a:t>
            </a:r>
            <a:r>
              <a:rPr lang="en-IN" dirty="0" err="1" smtClean="0"/>
              <a:t>MySQL</a:t>
            </a:r>
            <a:r>
              <a:rPr lang="en-IN" dirty="0" smtClean="0"/>
              <a:t> Server.</a:t>
            </a:r>
          </a:p>
          <a:p>
            <a:pPr>
              <a:buNone/>
            </a:pPr>
            <a:r>
              <a:rPr lang="en-IN" dirty="0" smtClean="0"/>
              <a:t>You can use SQL command </a:t>
            </a:r>
            <a:r>
              <a:rPr lang="en-IN" b="1" dirty="0" smtClean="0"/>
              <a:t>USE</a:t>
            </a:r>
            <a:r>
              <a:rPr lang="en-IN" dirty="0" smtClean="0"/>
              <a:t> to select a particular database.</a:t>
            </a:r>
          </a:p>
          <a:p>
            <a:pPr>
              <a:buNone/>
            </a:pPr>
            <a:r>
              <a:rPr lang="en-IN" b="1" dirty="0" smtClean="0"/>
              <a:t>Syntax:</a:t>
            </a:r>
            <a:endParaRPr lang="en-IN" dirty="0" smtClean="0"/>
          </a:p>
          <a:p>
            <a:r>
              <a:rPr lang="en-IN" dirty="0" smtClean="0"/>
              <a:t>USE </a:t>
            </a:r>
            <a:r>
              <a:rPr lang="en-IN" dirty="0" err="1" smtClean="0"/>
              <a:t>database_name</a:t>
            </a:r>
            <a:r>
              <a:rPr lang="en-IN" dirty="0" smtClean="0"/>
              <a:t>;  </a:t>
            </a:r>
          </a:p>
          <a:p>
            <a:pPr>
              <a:buNone/>
            </a:pPr>
            <a:r>
              <a:rPr lang="en-IN" b="1" dirty="0" smtClean="0"/>
              <a:t>Example:</a:t>
            </a:r>
            <a:endParaRPr lang="en-IN" dirty="0" smtClean="0"/>
          </a:p>
          <a:p>
            <a:pPr>
              <a:buNone/>
            </a:pPr>
            <a:r>
              <a:rPr lang="en-IN" i="1" dirty="0" smtClean="0"/>
              <a:t>Let's take an example to use a database name "customers".</a:t>
            </a:r>
          </a:p>
          <a:p>
            <a:r>
              <a:rPr lang="en-IN" dirty="0" smtClean="0"/>
              <a:t>USE customers;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Why use JDBC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447800"/>
            <a:ext cx="9001156" cy="4981596"/>
          </a:xfrm>
        </p:spPr>
        <p:txBody>
          <a:bodyPr/>
          <a:lstStyle/>
          <a:p>
            <a:r>
              <a:rPr lang="en-IN" dirty="0" smtClean="0"/>
              <a:t>Before JDBC, ODBC API was the database API to connect and execute query with the database. But, ODBC API uses ODBC driver which is written in C language (i.e. platform dependent and unsecured). That is why Java has defined its own API (JDBC API) that uses JDBC drivers (written in Java language).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 CREATE TABLE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T</a:t>
            </a:r>
            <a:r>
              <a:rPr lang="en-IN" dirty="0" smtClean="0"/>
              <a:t>he </a:t>
            </a:r>
            <a:r>
              <a:rPr lang="en-IN" dirty="0" err="1" smtClean="0"/>
              <a:t>MySQL</a:t>
            </a:r>
            <a:r>
              <a:rPr lang="en-IN" dirty="0" smtClean="0"/>
              <a:t> CREATE TABLE command is used to create a new table into the database. A table creation command requires three things:</a:t>
            </a:r>
          </a:p>
          <a:p>
            <a:r>
              <a:rPr lang="en-IN" dirty="0" smtClean="0"/>
              <a:t>Name of the table</a:t>
            </a:r>
          </a:p>
          <a:p>
            <a:r>
              <a:rPr lang="en-IN" dirty="0" smtClean="0"/>
              <a:t>Names of fields</a:t>
            </a:r>
          </a:p>
          <a:p>
            <a:r>
              <a:rPr lang="en-IN" dirty="0" smtClean="0"/>
              <a:t>Definitions for each field</a:t>
            </a:r>
          </a:p>
          <a:p>
            <a:pPr>
              <a:buNone/>
            </a:pPr>
            <a:r>
              <a:rPr lang="en-IN" b="1" dirty="0" smtClean="0"/>
              <a:t>Syntax:</a:t>
            </a:r>
            <a:endParaRPr lang="en-IN" dirty="0" smtClean="0"/>
          </a:p>
          <a:p>
            <a:pPr>
              <a:buNone/>
            </a:pPr>
            <a:r>
              <a:rPr lang="en-IN" i="1" dirty="0" smtClean="0"/>
              <a:t>Following is a generic syntax for creating a </a:t>
            </a:r>
            <a:r>
              <a:rPr lang="en-IN" i="1" dirty="0" err="1" smtClean="0"/>
              <a:t>MySQL</a:t>
            </a:r>
            <a:r>
              <a:rPr lang="en-IN" i="1" dirty="0" smtClean="0"/>
              <a:t> table in the database.</a:t>
            </a:r>
          </a:p>
          <a:p>
            <a:r>
              <a:rPr lang="en-IN" b="1" dirty="0" smtClean="0"/>
              <a:t>CREATE</a:t>
            </a:r>
            <a:r>
              <a:rPr lang="en-IN" dirty="0" smtClean="0"/>
              <a:t> </a:t>
            </a:r>
            <a:r>
              <a:rPr lang="en-IN" b="1" dirty="0" smtClean="0"/>
              <a:t>TABLE</a:t>
            </a:r>
            <a:r>
              <a:rPr lang="en-IN" dirty="0" smtClean="0"/>
              <a:t> </a:t>
            </a:r>
            <a:r>
              <a:rPr lang="en-IN" dirty="0" err="1" smtClean="0"/>
              <a:t>table_name</a:t>
            </a:r>
            <a:r>
              <a:rPr lang="en-IN" dirty="0" smtClean="0"/>
              <a:t> (</a:t>
            </a:r>
            <a:r>
              <a:rPr lang="en-IN" dirty="0" err="1" smtClean="0"/>
              <a:t>column_name</a:t>
            </a:r>
            <a:r>
              <a:rPr lang="en-IN" dirty="0" smtClean="0"/>
              <a:t> </a:t>
            </a:r>
            <a:r>
              <a:rPr lang="en-IN" dirty="0" err="1" smtClean="0"/>
              <a:t>column_type</a:t>
            </a:r>
            <a:r>
              <a:rPr lang="en-IN" dirty="0" smtClean="0"/>
              <a:t>...); 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214290"/>
            <a:ext cx="8329642" cy="6357982"/>
          </a:xfrm>
        </p:spPr>
        <p:txBody>
          <a:bodyPr>
            <a:normAutofit/>
          </a:bodyPr>
          <a:lstStyle/>
          <a:p>
            <a:r>
              <a:rPr lang="en-IN" b="1" dirty="0" smtClean="0"/>
              <a:t>CREATE</a:t>
            </a:r>
            <a:r>
              <a:rPr lang="en-IN" dirty="0" smtClean="0"/>
              <a:t> </a:t>
            </a:r>
            <a:r>
              <a:rPr lang="en-IN" b="1" dirty="0" smtClean="0"/>
              <a:t>TABLE</a:t>
            </a:r>
            <a:r>
              <a:rPr lang="en-IN" dirty="0" smtClean="0"/>
              <a:t> </a:t>
            </a:r>
            <a:r>
              <a:rPr lang="en-IN" dirty="0" err="1" smtClean="0"/>
              <a:t>cus_tbl</a:t>
            </a:r>
            <a:endParaRPr lang="en-IN" dirty="0" smtClean="0"/>
          </a:p>
          <a:p>
            <a:r>
              <a:rPr lang="en-IN" dirty="0" smtClean="0"/>
              <a:t>(</a:t>
            </a:r>
            <a:r>
              <a:rPr lang="en-IN" dirty="0" smtClean="0"/>
              <a:t>  </a:t>
            </a:r>
          </a:p>
          <a:p>
            <a:r>
              <a:rPr lang="en-IN" dirty="0" smtClean="0"/>
              <a:t>   </a:t>
            </a:r>
            <a:r>
              <a:rPr lang="en-IN" dirty="0" err="1" smtClean="0"/>
              <a:t>cus_id</a:t>
            </a:r>
            <a:r>
              <a:rPr lang="en-IN" dirty="0" smtClean="0"/>
              <a:t> </a:t>
            </a:r>
            <a:r>
              <a:rPr lang="en-IN" b="1" dirty="0" smtClean="0"/>
              <a:t>INT</a:t>
            </a:r>
            <a:r>
              <a:rPr lang="en-IN" dirty="0" smtClean="0"/>
              <a:t> NOT NULL AUTO_INCREMENT,  </a:t>
            </a:r>
          </a:p>
          <a:p>
            <a:r>
              <a:rPr lang="en-IN" dirty="0" smtClean="0"/>
              <a:t>   </a:t>
            </a:r>
            <a:r>
              <a:rPr lang="en-IN" dirty="0" err="1" smtClean="0"/>
              <a:t>cus_firstname</a:t>
            </a:r>
            <a:r>
              <a:rPr lang="en-IN" dirty="0" smtClean="0"/>
              <a:t> </a:t>
            </a:r>
            <a:r>
              <a:rPr lang="en-IN" b="1" dirty="0" smtClean="0"/>
              <a:t>VARCHAR</a:t>
            </a:r>
            <a:r>
              <a:rPr lang="en-IN" dirty="0" smtClean="0"/>
              <a:t>(100) NOT NULL,  </a:t>
            </a:r>
          </a:p>
          <a:p>
            <a:r>
              <a:rPr lang="en-IN" dirty="0" smtClean="0"/>
              <a:t>   </a:t>
            </a:r>
            <a:r>
              <a:rPr lang="en-IN" dirty="0" err="1" smtClean="0"/>
              <a:t>cus_surname</a:t>
            </a:r>
            <a:r>
              <a:rPr lang="en-IN" dirty="0" smtClean="0"/>
              <a:t> </a:t>
            </a:r>
            <a:r>
              <a:rPr lang="en-IN" b="1" dirty="0" smtClean="0"/>
              <a:t>VARCHAR</a:t>
            </a:r>
            <a:r>
              <a:rPr lang="en-IN" dirty="0" smtClean="0"/>
              <a:t>(100) NOT NULL,  </a:t>
            </a:r>
          </a:p>
          <a:p>
            <a:r>
              <a:rPr lang="en-IN" dirty="0" smtClean="0"/>
              <a:t>   </a:t>
            </a:r>
            <a:r>
              <a:rPr lang="en-IN" b="1" dirty="0" smtClean="0"/>
              <a:t>PRIMARY</a:t>
            </a:r>
            <a:r>
              <a:rPr lang="en-IN" dirty="0" smtClean="0"/>
              <a:t> </a:t>
            </a:r>
            <a:r>
              <a:rPr lang="en-IN" b="1" dirty="0" smtClean="0"/>
              <a:t>KEY</a:t>
            </a:r>
            <a:r>
              <a:rPr lang="en-IN" dirty="0" smtClean="0"/>
              <a:t> ( </a:t>
            </a:r>
            <a:r>
              <a:rPr lang="en-IN" dirty="0" err="1" smtClean="0"/>
              <a:t>cus_id</a:t>
            </a:r>
            <a:r>
              <a:rPr lang="en-IN" dirty="0" smtClean="0"/>
              <a:t> ) </a:t>
            </a:r>
            <a:endParaRPr lang="en-IN" dirty="0" smtClean="0"/>
          </a:p>
          <a:p>
            <a:r>
              <a:rPr lang="en-IN" dirty="0" smtClean="0"/>
              <a:t>) </a:t>
            </a:r>
          </a:p>
          <a:p>
            <a:pPr algn="just"/>
            <a:r>
              <a:rPr lang="en-IN" dirty="0" smtClean="0"/>
              <a:t>Here, NOT NULL is a field attribute and it is used because we don't want this field to be NULL. If you will try to create a record with NULL value, then </a:t>
            </a:r>
            <a:r>
              <a:rPr lang="en-IN" dirty="0" err="1" smtClean="0"/>
              <a:t>MySQL</a:t>
            </a:r>
            <a:r>
              <a:rPr lang="en-IN" dirty="0" smtClean="0"/>
              <a:t> will raise an error.</a:t>
            </a:r>
          </a:p>
          <a:p>
            <a:pPr algn="just"/>
            <a:r>
              <a:rPr lang="en-IN" dirty="0" smtClean="0"/>
              <a:t>The field attribute AUTO_INCREMENT specifies </a:t>
            </a:r>
            <a:r>
              <a:rPr lang="en-IN" dirty="0" err="1" smtClean="0"/>
              <a:t>MySQL</a:t>
            </a:r>
            <a:r>
              <a:rPr lang="en-IN" dirty="0" smtClean="0"/>
              <a:t> to go ahead and add the next available number to the id </a:t>
            </a:r>
            <a:r>
              <a:rPr lang="en-IN" dirty="0" err="1" smtClean="0"/>
              <a:t>field.PRIMARY</a:t>
            </a:r>
            <a:r>
              <a:rPr lang="en-IN" dirty="0" smtClean="0"/>
              <a:t> KEY is used to define a column as primary key. You can use multiple columns separated by comma to define a primary key.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214290"/>
            <a:ext cx="8929718" cy="65008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java.sql.*;  </a:t>
            </a:r>
          </a:p>
          <a:p>
            <a:pPr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</a:t>
            </a:r>
            <a:r>
              <a:rPr lang="en-IN" dirty="0" err="1" smtClean="0"/>
              <a:t>FetchRecord</a:t>
            </a:r>
            <a:r>
              <a:rPr lang="en-IN" dirty="0" smtClean="0"/>
              <a:t>{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  <a:r>
              <a:rPr lang="en-IN" b="1" dirty="0" smtClean="0"/>
              <a:t>throws</a:t>
            </a:r>
            <a:r>
              <a:rPr lang="en-IN" dirty="0" smtClean="0"/>
              <a:t> Exception{  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002060"/>
                </a:solidFill>
              </a:rPr>
              <a:t>Class.forName</a:t>
            </a:r>
            <a:r>
              <a:rPr lang="en-IN" b="1" dirty="0" smtClean="0">
                <a:solidFill>
                  <a:srgbClr val="002060"/>
                </a:solidFill>
              </a:rPr>
              <a:t>("</a:t>
            </a:r>
            <a:r>
              <a:rPr lang="en-IN" b="1" dirty="0" err="1" smtClean="0">
                <a:solidFill>
                  <a:srgbClr val="002060"/>
                </a:solidFill>
              </a:rPr>
              <a:t>com.mysql.jdbc.Driver</a:t>
            </a:r>
            <a:r>
              <a:rPr lang="en-IN" b="1" dirty="0" smtClean="0">
                <a:solidFill>
                  <a:srgbClr val="002060"/>
                </a:solidFill>
              </a:rPr>
              <a:t>");</a:t>
            </a:r>
            <a:r>
              <a:rPr lang="en-IN" b="1" dirty="0" smtClean="0">
                <a:solidFill>
                  <a:srgbClr val="002060"/>
                </a:solidFill>
              </a:rPr>
              <a:t>  </a:t>
            </a:r>
            <a:r>
              <a:rPr lang="en-IN" b="1" dirty="0" smtClean="0">
                <a:solidFill>
                  <a:srgbClr val="002060"/>
                </a:solidFill>
              </a:rPr>
              <a:t>//1</a:t>
            </a:r>
            <a:endParaRPr lang="en-IN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002060"/>
                </a:solidFill>
              </a:rPr>
              <a:t>Connection </a:t>
            </a:r>
            <a:r>
              <a:rPr lang="en-IN" b="1" dirty="0" smtClean="0">
                <a:solidFill>
                  <a:srgbClr val="002060"/>
                </a:solidFill>
              </a:rPr>
              <a:t>con=</a:t>
            </a:r>
            <a:r>
              <a:rPr lang="en-IN" b="1" dirty="0" err="1" smtClean="0">
                <a:solidFill>
                  <a:srgbClr val="002060"/>
                </a:solidFill>
              </a:rPr>
              <a:t>DriverManager.getConnection</a:t>
            </a:r>
            <a:r>
              <a:rPr lang="en-IN" b="1" dirty="0" err="1" smtClean="0">
                <a:solidFill>
                  <a:srgbClr val="002060"/>
                </a:solidFill>
              </a:rPr>
              <a:t>"jdbc:mysql</a:t>
            </a:r>
            <a:r>
              <a:rPr lang="en-IN" b="1" dirty="0" smtClean="0">
                <a:solidFill>
                  <a:srgbClr val="002060"/>
                </a:solidFill>
              </a:rPr>
              <a:t>://</a:t>
            </a:r>
            <a:r>
              <a:rPr lang="en-IN" b="1" dirty="0" smtClean="0">
                <a:solidFill>
                  <a:srgbClr val="002060"/>
                </a:solidFill>
              </a:rPr>
              <a:t>localhost:3306/</a:t>
            </a:r>
            <a:r>
              <a:rPr lang="en-IN" b="1" dirty="0" err="1" smtClean="0">
                <a:solidFill>
                  <a:srgbClr val="002060"/>
                </a:solidFill>
              </a:rPr>
              <a:t>cloud","</a:t>
            </a:r>
            <a:r>
              <a:rPr lang="en-IN" b="1" dirty="0" err="1" smtClean="0">
                <a:solidFill>
                  <a:srgbClr val="002060"/>
                </a:solidFill>
              </a:rPr>
              <a:t>root","root</a:t>
            </a:r>
            <a:r>
              <a:rPr lang="en-IN" b="1" dirty="0" smtClean="0">
                <a:solidFill>
                  <a:srgbClr val="002060"/>
                </a:solidFill>
              </a:rPr>
              <a:t>"</a:t>
            </a:r>
            <a:r>
              <a:rPr lang="en-IN" b="1" dirty="0" smtClean="0">
                <a:solidFill>
                  <a:srgbClr val="002060"/>
                </a:solidFill>
              </a:rPr>
              <a:t>);</a:t>
            </a:r>
            <a:r>
              <a:rPr lang="en-IN" b="1" dirty="0" smtClean="0">
                <a:solidFill>
                  <a:srgbClr val="002060"/>
                </a:solidFill>
              </a:rPr>
              <a:t> </a:t>
            </a:r>
            <a:r>
              <a:rPr lang="en-IN" b="1" dirty="0" smtClean="0">
                <a:solidFill>
                  <a:srgbClr val="002060"/>
                </a:solidFill>
              </a:rPr>
              <a:t> //2</a:t>
            </a:r>
            <a:r>
              <a:rPr lang="en-IN" b="1" dirty="0" smtClean="0">
                <a:solidFill>
                  <a:srgbClr val="002060"/>
                </a:solidFill>
              </a:rPr>
              <a:t> </a:t>
            </a:r>
          </a:p>
          <a:p>
            <a:pPr>
              <a:buNone/>
            </a:pPr>
            <a:r>
              <a:rPr lang="en-IN" b="1" dirty="0" smtClean="0">
                <a:solidFill>
                  <a:srgbClr val="002060"/>
                </a:solidFill>
              </a:rPr>
              <a:t>Statement </a:t>
            </a:r>
            <a:r>
              <a:rPr lang="en-IN" b="1" dirty="0" smtClean="0">
                <a:solidFill>
                  <a:srgbClr val="002060"/>
                </a:solidFill>
              </a:rPr>
              <a:t>stmt=</a:t>
            </a:r>
            <a:r>
              <a:rPr lang="en-IN" b="1" dirty="0" err="1" smtClean="0">
                <a:solidFill>
                  <a:srgbClr val="002060"/>
                </a:solidFill>
              </a:rPr>
              <a:t>con.createStatement</a:t>
            </a:r>
            <a:r>
              <a:rPr lang="en-IN" b="1" dirty="0" smtClean="0">
                <a:solidFill>
                  <a:srgbClr val="002060"/>
                </a:solidFill>
              </a:rPr>
              <a:t>();</a:t>
            </a:r>
            <a:r>
              <a:rPr lang="en-IN" b="1" dirty="0" smtClean="0">
                <a:solidFill>
                  <a:srgbClr val="002060"/>
                </a:solidFill>
              </a:rPr>
              <a:t>  </a:t>
            </a:r>
            <a:r>
              <a:rPr lang="en-IN" b="1" dirty="0" smtClean="0">
                <a:solidFill>
                  <a:srgbClr val="002060"/>
                </a:solidFill>
              </a:rPr>
              <a:t>//3</a:t>
            </a:r>
            <a:endParaRPr lang="en-IN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b="1" dirty="0" err="1" smtClean="0">
                <a:solidFill>
                  <a:srgbClr val="002060"/>
                </a:solidFill>
              </a:rPr>
              <a:t>ResultSet</a:t>
            </a:r>
            <a:r>
              <a:rPr lang="en-IN" b="1" dirty="0" smtClean="0">
                <a:solidFill>
                  <a:srgbClr val="002060"/>
                </a:solidFill>
              </a:rPr>
              <a:t> </a:t>
            </a:r>
            <a:r>
              <a:rPr lang="en-IN" b="1" dirty="0" err="1" smtClean="0">
                <a:solidFill>
                  <a:srgbClr val="002060"/>
                </a:solidFill>
              </a:rPr>
              <a:t>rs</a:t>
            </a:r>
            <a:r>
              <a:rPr lang="en-IN" b="1" dirty="0" smtClean="0">
                <a:solidFill>
                  <a:srgbClr val="002060"/>
                </a:solidFill>
              </a:rPr>
              <a:t>=</a:t>
            </a:r>
            <a:r>
              <a:rPr lang="en-IN" b="1" dirty="0" err="1" smtClean="0">
                <a:solidFill>
                  <a:srgbClr val="002060"/>
                </a:solidFill>
              </a:rPr>
              <a:t>stmt.executeQuery</a:t>
            </a:r>
            <a:r>
              <a:rPr lang="en-IN" b="1" dirty="0" smtClean="0">
                <a:solidFill>
                  <a:srgbClr val="002060"/>
                </a:solidFill>
              </a:rPr>
              <a:t>("select * from </a:t>
            </a:r>
            <a:r>
              <a:rPr lang="en-IN" b="1" dirty="0" err="1" smtClean="0">
                <a:solidFill>
                  <a:srgbClr val="002060"/>
                </a:solidFill>
              </a:rPr>
              <a:t>emp</a:t>
            </a:r>
            <a:r>
              <a:rPr lang="en-IN" b="1" dirty="0" smtClean="0">
                <a:solidFill>
                  <a:srgbClr val="002060"/>
                </a:solidFill>
              </a:rPr>
              <a:t>");</a:t>
            </a:r>
            <a:r>
              <a:rPr lang="en-IN" b="1" dirty="0" smtClean="0">
                <a:solidFill>
                  <a:srgbClr val="002060"/>
                </a:solidFill>
              </a:rPr>
              <a:t>  </a:t>
            </a:r>
            <a:r>
              <a:rPr lang="en-IN" b="1" dirty="0" smtClean="0">
                <a:solidFill>
                  <a:srgbClr val="002060"/>
                </a:solidFill>
              </a:rPr>
              <a:t>//4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While(</a:t>
            </a:r>
            <a:r>
              <a:rPr lang="en-US" b="1" dirty="0" err="1" smtClean="0">
                <a:solidFill>
                  <a:srgbClr val="002060"/>
                </a:solidFill>
              </a:rPr>
              <a:t>rs.next</a:t>
            </a:r>
            <a:r>
              <a:rPr lang="en-US" b="1" dirty="0" smtClean="0">
                <a:solidFill>
                  <a:srgbClr val="002060"/>
                </a:solidFill>
              </a:rPr>
              <a:t>())//5</a:t>
            </a:r>
          </a:p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{</a:t>
            </a:r>
            <a:endParaRPr lang="en-IN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002060"/>
                </a:solidFill>
              </a:rPr>
              <a:t> </a:t>
            </a:r>
            <a:r>
              <a:rPr lang="en-IN" b="1" dirty="0" err="1" smtClean="0">
                <a:solidFill>
                  <a:srgbClr val="002060"/>
                </a:solidFill>
              </a:rPr>
              <a:t>System.out.println</a:t>
            </a:r>
            <a:r>
              <a:rPr lang="en-IN" b="1" dirty="0" smtClean="0">
                <a:solidFill>
                  <a:srgbClr val="002060"/>
                </a:solidFill>
              </a:rPr>
              <a:t>(</a:t>
            </a:r>
            <a:r>
              <a:rPr lang="en-IN" b="1" dirty="0" err="1" smtClean="0">
                <a:solidFill>
                  <a:srgbClr val="002060"/>
                </a:solidFill>
              </a:rPr>
              <a:t>rs.getString</a:t>
            </a:r>
            <a:r>
              <a:rPr lang="en-IN" b="1" dirty="0" smtClean="0">
                <a:solidFill>
                  <a:srgbClr val="002060"/>
                </a:solidFill>
              </a:rPr>
              <a:t>(1</a:t>
            </a:r>
            <a:r>
              <a:rPr lang="en-IN" b="1" dirty="0" smtClean="0">
                <a:solidFill>
                  <a:srgbClr val="002060"/>
                </a:solidFill>
              </a:rPr>
              <a:t>)+" "+</a:t>
            </a:r>
            <a:r>
              <a:rPr lang="en-IN" b="1" dirty="0" err="1" smtClean="0">
                <a:solidFill>
                  <a:srgbClr val="002060"/>
                </a:solidFill>
              </a:rPr>
              <a:t>rs.getString</a:t>
            </a:r>
            <a:r>
              <a:rPr lang="en-IN" b="1" dirty="0" smtClean="0">
                <a:solidFill>
                  <a:srgbClr val="002060"/>
                </a:solidFill>
              </a:rPr>
              <a:t>(2)+" "+</a:t>
            </a:r>
            <a:r>
              <a:rPr lang="en-IN" b="1" dirty="0" err="1" smtClean="0">
                <a:solidFill>
                  <a:srgbClr val="002060"/>
                </a:solidFill>
              </a:rPr>
              <a:t>rs.getString</a:t>
            </a:r>
            <a:r>
              <a:rPr lang="en-IN" b="1" dirty="0" smtClean="0">
                <a:solidFill>
                  <a:srgbClr val="002060"/>
                </a:solidFill>
              </a:rPr>
              <a:t>(3));  </a:t>
            </a:r>
            <a:r>
              <a:rPr lang="en-IN" b="1" dirty="0" smtClean="0">
                <a:solidFill>
                  <a:srgbClr val="002060"/>
                </a:solidFill>
              </a:rPr>
              <a:t>//6</a:t>
            </a:r>
            <a:endParaRPr lang="en-IN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002060"/>
                </a:solidFill>
              </a:rPr>
              <a:t>  </a:t>
            </a:r>
            <a:r>
              <a:rPr lang="en-IN" b="1" dirty="0" err="1" smtClean="0">
                <a:solidFill>
                  <a:srgbClr val="002060"/>
                </a:solidFill>
              </a:rPr>
              <a:t>con.close</a:t>
            </a:r>
            <a:r>
              <a:rPr lang="en-IN" b="1" dirty="0" smtClean="0">
                <a:solidFill>
                  <a:srgbClr val="002060"/>
                </a:solidFill>
              </a:rPr>
              <a:t>(); </a:t>
            </a:r>
            <a:r>
              <a:rPr lang="en-IN" dirty="0" smtClean="0"/>
              <a:t> </a:t>
            </a:r>
            <a:r>
              <a:rPr lang="en-IN" dirty="0" smtClean="0"/>
              <a:t>//7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}}}</a:t>
            </a:r>
            <a:r>
              <a:rPr lang="en-IN" dirty="0" smtClean="0"/>
              <a:t>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Java </a:t>
            </a:r>
            <a:r>
              <a:rPr lang="en-IN" dirty="0" err="1" smtClean="0"/>
              <a:t>CallableStatement</a:t>
            </a:r>
            <a:r>
              <a:rPr lang="en-IN" dirty="0" smtClean="0"/>
              <a:t> Interface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err="1" smtClean="0"/>
              <a:t>CallableStatement</a:t>
            </a:r>
            <a:r>
              <a:rPr lang="en-IN" dirty="0" smtClean="0"/>
              <a:t> interface is used to call the </a:t>
            </a:r>
            <a:r>
              <a:rPr lang="en-IN" b="1" dirty="0" smtClean="0"/>
              <a:t>stored procedures and functions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We can have business logic on the database by the use of stored procedures and functions that will make the performance better because these are precompiled.</a:t>
            </a:r>
          </a:p>
          <a:p>
            <a:pPr algn="just"/>
            <a:r>
              <a:rPr lang="en-IN" dirty="0" smtClean="0"/>
              <a:t>Suppose you need the get the age of the employee based on the date of birth, you may create a function that receives date as the input and returns age of the employee as the output.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sz="quarter" idx="1"/>
          </p:nvPr>
        </p:nvSpPr>
        <p:spPr>
          <a:xfrm>
            <a:off x="0" y="214290"/>
            <a:ext cx="9144000" cy="6429420"/>
          </a:xfrm>
        </p:spPr>
        <p:txBody>
          <a:bodyPr/>
          <a:lstStyle/>
          <a:p>
            <a:r>
              <a:rPr lang="en-IN" dirty="0" smtClean="0"/>
              <a:t>What is the difference between stored procedures and functions.</a:t>
            </a:r>
          </a:p>
          <a:p>
            <a:r>
              <a:rPr lang="en-IN" dirty="0" smtClean="0"/>
              <a:t>The differences between stored procedures and functions are given below:</a:t>
            </a:r>
          </a:p>
          <a:p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4282" y="1571610"/>
          <a:ext cx="8715436" cy="5143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718"/>
                <a:gridCol w="4357718"/>
              </a:tblGrid>
              <a:tr h="398808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/>
                        </a:rPr>
                        <a:t>Stored Procedure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/>
                        </a:rPr>
                        <a:t>Function</a:t>
                      </a:r>
                    </a:p>
                  </a:txBody>
                  <a:tcPr marL="47625" marR="47625" marT="47625" marB="47625"/>
                </a:tc>
              </a:tr>
              <a:tr h="692452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is used to perform business logic.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is used to perform calculation.</a:t>
                      </a:r>
                    </a:p>
                  </a:txBody>
                  <a:tcPr marL="47625" marR="47625" marT="47625" marB="47625"/>
                </a:tc>
              </a:tr>
              <a:tr h="692452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must not have the return type.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must have the return type.</a:t>
                      </a:r>
                    </a:p>
                  </a:txBody>
                  <a:tcPr marL="47625" marR="47625" marT="47625" marB="47625"/>
                </a:tc>
              </a:tr>
              <a:tr h="692452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 dirty="0">
                          <a:solidFill>
                            <a:srgbClr val="000000"/>
                          </a:solidFill>
                          <a:latin typeface="verdana"/>
                        </a:rPr>
                        <a:t>may return 0 or more values.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may return only one values.</a:t>
                      </a:r>
                    </a:p>
                  </a:txBody>
                  <a:tcPr marL="47625" marR="47625" marT="47625" marB="47625"/>
                </a:tc>
              </a:tr>
              <a:tr h="692452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We can call functions from the procedure.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Procedure cannot be called from function.</a:t>
                      </a:r>
                    </a:p>
                  </a:txBody>
                  <a:tcPr marL="47625" marR="47625" marT="47625" marB="47625"/>
                </a:tc>
              </a:tr>
              <a:tr h="692452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Procedure supports input and output parameters.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Function supports only input parameter.</a:t>
                      </a:r>
                    </a:p>
                  </a:txBody>
                  <a:tcPr marL="47625" marR="47625" marT="47625" marB="47625"/>
                </a:tc>
              </a:tr>
              <a:tr h="1282469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Exception handling using try/catch block can be used in stored procedures.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 dirty="0">
                          <a:solidFill>
                            <a:srgbClr val="000000"/>
                          </a:solidFill>
                          <a:latin typeface="verdana"/>
                        </a:rPr>
                        <a:t>Exception handling using try/catch can't be used in user defined functions.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2852"/>
            <a:ext cx="9144000" cy="635798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b="1" dirty="0" smtClean="0"/>
              <a:t>How to get the instance of </a:t>
            </a:r>
            <a:r>
              <a:rPr lang="en-IN" b="1" dirty="0" err="1" smtClean="0"/>
              <a:t>CallableStatement</a:t>
            </a:r>
            <a:r>
              <a:rPr lang="en-IN" b="1" dirty="0" smtClean="0"/>
              <a:t>?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prepareCall</a:t>
            </a:r>
            <a:r>
              <a:rPr lang="en-IN" dirty="0" smtClean="0"/>
              <a:t>() method of Connection interface returns the instance of </a:t>
            </a:r>
            <a:r>
              <a:rPr lang="en-IN" dirty="0" err="1" smtClean="0"/>
              <a:t>CallableStatement</a:t>
            </a:r>
            <a:r>
              <a:rPr lang="en-IN" dirty="0" smtClean="0"/>
              <a:t>. Syntax is given below</a:t>
            </a:r>
            <a:r>
              <a:rPr lang="en-IN" dirty="0" smtClean="0"/>
              <a:t>:</a:t>
            </a:r>
          </a:p>
          <a:p>
            <a:endParaRPr lang="en-IN" dirty="0" smtClean="0"/>
          </a:p>
          <a:p>
            <a:pPr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dirty="0" err="1" smtClean="0"/>
              <a:t>CallableStatement</a:t>
            </a:r>
            <a:r>
              <a:rPr lang="en-IN" dirty="0" smtClean="0"/>
              <a:t> </a:t>
            </a:r>
            <a:r>
              <a:rPr lang="en-IN" dirty="0" err="1" smtClean="0"/>
              <a:t>prepareCall</a:t>
            </a:r>
            <a:r>
              <a:rPr lang="en-IN" dirty="0" smtClean="0"/>
              <a:t>("{ call </a:t>
            </a:r>
            <a:r>
              <a:rPr lang="en-IN" dirty="0" err="1" smtClean="0"/>
              <a:t>procedurename</a:t>
            </a:r>
            <a:r>
              <a:rPr lang="en-IN" dirty="0" smtClean="0"/>
              <a:t>(?,?...?)}");  </a:t>
            </a:r>
          </a:p>
          <a:p>
            <a:pPr>
              <a:buNone/>
            </a:pPr>
            <a:r>
              <a:rPr lang="en-IN" dirty="0" smtClean="0"/>
              <a:t>The example to get the instance of </a:t>
            </a:r>
            <a:r>
              <a:rPr lang="en-IN" dirty="0" err="1" smtClean="0"/>
              <a:t>CallableStatement</a:t>
            </a:r>
            <a:r>
              <a:rPr lang="en-IN" dirty="0" smtClean="0"/>
              <a:t> is given below: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err="1" smtClean="0"/>
              <a:t>CallableStatement</a:t>
            </a:r>
            <a:r>
              <a:rPr lang="en-IN" b="1" dirty="0" smtClean="0"/>
              <a:t> stmt=</a:t>
            </a:r>
            <a:r>
              <a:rPr lang="en-IN" b="1" dirty="0" err="1" smtClean="0"/>
              <a:t>con.prepareCall</a:t>
            </a:r>
            <a:r>
              <a:rPr lang="en-IN" b="1" dirty="0" smtClean="0"/>
              <a:t>("{call </a:t>
            </a:r>
            <a:r>
              <a:rPr lang="en-IN" b="1" dirty="0" err="1" smtClean="0"/>
              <a:t>myprocedure</a:t>
            </a:r>
            <a:r>
              <a:rPr lang="en-IN" b="1" dirty="0" smtClean="0"/>
              <a:t>(?,?)}");  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It </a:t>
            </a:r>
            <a:r>
              <a:rPr lang="en-IN" dirty="0" smtClean="0"/>
              <a:t>calls the procedure </a:t>
            </a:r>
            <a:r>
              <a:rPr lang="en-IN" dirty="0" err="1" smtClean="0"/>
              <a:t>myprocedure</a:t>
            </a:r>
            <a:r>
              <a:rPr lang="en-IN" dirty="0" smtClean="0"/>
              <a:t> that receives 2 arguments.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57158" y="285728"/>
          <a:ext cx="8329642" cy="6143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4821"/>
                <a:gridCol w="4164821"/>
              </a:tblGrid>
              <a:tr h="6143668">
                <a:tc>
                  <a:txBody>
                    <a:bodyPr/>
                    <a:lstStyle/>
                    <a:p>
                      <a:endParaRPr kumimoji="0" lang="en-IN" b="0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IN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 STORED PROCEDURE</a:t>
                      </a:r>
                    </a:p>
                    <a:p>
                      <a:endParaRPr kumimoji="0" lang="en-IN" b="0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kumimoji="0" lang="en-IN" b="0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IN" sz="2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create or replace procedure </a:t>
                      </a:r>
                    </a:p>
                    <a:p>
                      <a:r>
                        <a:rPr kumimoji="0" lang="en-IN" sz="2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"INSERTR"  </a:t>
                      </a:r>
                    </a:p>
                    <a:p>
                      <a:endParaRPr kumimoji="0" lang="en-IN" sz="2800" b="0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0" lang="en-IN" sz="2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(id IN NUMBER,  </a:t>
                      </a:r>
                    </a:p>
                    <a:p>
                      <a:r>
                        <a:rPr kumimoji="0" lang="en-IN" sz="2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 IN VARCHAR2)  </a:t>
                      </a:r>
                    </a:p>
                    <a:p>
                      <a:r>
                        <a:rPr kumimoji="0" lang="en-IN" sz="2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is  </a:t>
                      </a:r>
                    </a:p>
                    <a:p>
                      <a:r>
                        <a:rPr kumimoji="0" lang="en-IN" sz="2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begin  </a:t>
                      </a:r>
                    </a:p>
                    <a:p>
                      <a:r>
                        <a:rPr kumimoji="0" lang="en-IN" sz="20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insert into user values(</a:t>
                      </a:r>
                      <a:r>
                        <a:rPr kumimoji="0" lang="en-IN" sz="2000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id,name</a:t>
                      </a:r>
                      <a:r>
                        <a:rPr kumimoji="0" lang="en-IN" sz="20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);  </a:t>
                      </a:r>
                    </a:p>
                    <a:p>
                      <a:r>
                        <a:rPr kumimoji="0" lang="en-IN" sz="2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end;  </a:t>
                      </a:r>
                    </a:p>
                    <a:p>
                      <a:r>
                        <a:rPr kumimoji="0" lang="en-IN" sz="2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     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b="0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TABLE STRUCTURE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b="0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b="0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b="0" i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36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create table user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36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(id number(10), 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36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 varchar2(200));  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214290"/>
            <a:ext cx="8929718" cy="6429420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import</a:t>
            </a:r>
            <a:r>
              <a:rPr lang="en-IN" dirty="0" smtClean="0"/>
              <a:t> java.sql.*;  </a:t>
            </a:r>
          </a:p>
          <a:p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class</a:t>
            </a:r>
            <a:r>
              <a:rPr lang="en-IN" dirty="0" smtClean="0"/>
              <a:t> Proc {  </a:t>
            </a:r>
          </a:p>
          <a:p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main(String[] </a:t>
            </a:r>
            <a:r>
              <a:rPr lang="en-IN" dirty="0" err="1" smtClean="0"/>
              <a:t>args</a:t>
            </a:r>
            <a:r>
              <a:rPr lang="en-IN" dirty="0" smtClean="0"/>
              <a:t>) </a:t>
            </a:r>
            <a:r>
              <a:rPr lang="en-IN" b="1" dirty="0" smtClean="0"/>
              <a:t>throws</a:t>
            </a:r>
            <a:r>
              <a:rPr lang="en-IN" dirty="0" smtClean="0"/>
              <a:t> Exception{  </a:t>
            </a:r>
          </a:p>
          <a:p>
            <a:r>
              <a:rPr lang="en-IN" dirty="0" smtClean="0"/>
              <a:t>  </a:t>
            </a:r>
          </a:p>
          <a:p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  </a:t>
            </a:r>
          </a:p>
          <a:p>
            <a:r>
              <a:rPr lang="en-IN" dirty="0" smtClean="0"/>
              <a:t>Connection con=</a:t>
            </a:r>
            <a:r>
              <a:rPr lang="en-IN" dirty="0" err="1" smtClean="0"/>
              <a:t>DriverManager.getConnection</a:t>
            </a:r>
            <a:r>
              <a:rPr lang="en-IN" dirty="0" smtClean="0"/>
              <a:t>(</a:t>
            </a:r>
          </a:p>
          <a:p>
            <a:r>
              <a:rPr lang="en-IN" dirty="0" smtClean="0"/>
              <a:t>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</a:t>
            </a:r>
            <a:r>
              <a:rPr lang="en-IN" dirty="0" err="1" smtClean="0"/>
              <a:t>cloud</a:t>
            </a:r>
            <a:r>
              <a:rPr lang="en-IN" dirty="0" err="1" smtClean="0"/>
              <a:t>",“root",“root</a:t>
            </a:r>
            <a:r>
              <a:rPr lang="en-IN" dirty="0" smtClean="0"/>
              <a:t>");</a:t>
            </a:r>
            <a:r>
              <a:rPr lang="en-IN" dirty="0" smtClean="0"/>
              <a:t>  </a:t>
            </a:r>
          </a:p>
          <a:p>
            <a:r>
              <a:rPr lang="en-IN" dirty="0" smtClean="0"/>
              <a:t>  </a:t>
            </a:r>
            <a:r>
              <a:rPr lang="en-IN" dirty="0" err="1" smtClean="0"/>
              <a:t>CallableStatement</a:t>
            </a:r>
            <a:r>
              <a:rPr lang="en-IN" dirty="0" smtClean="0"/>
              <a:t> stmt=</a:t>
            </a:r>
            <a:r>
              <a:rPr lang="en-IN" dirty="0" err="1" smtClean="0"/>
              <a:t>con.prepareCall</a:t>
            </a:r>
            <a:r>
              <a:rPr lang="en-IN" dirty="0" smtClean="0"/>
              <a:t>("{call </a:t>
            </a:r>
            <a:r>
              <a:rPr lang="en-IN" dirty="0" err="1" smtClean="0"/>
              <a:t>insertR</a:t>
            </a:r>
            <a:r>
              <a:rPr lang="en-IN" dirty="0" smtClean="0"/>
              <a:t>(?,?)}");  </a:t>
            </a:r>
          </a:p>
          <a:p>
            <a:r>
              <a:rPr lang="en-IN" dirty="0" err="1" smtClean="0"/>
              <a:t>stmt.setInt</a:t>
            </a:r>
            <a:r>
              <a:rPr lang="en-IN" dirty="0" smtClean="0"/>
              <a:t>(1,1011);  </a:t>
            </a:r>
          </a:p>
          <a:p>
            <a:r>
              <a:rPr lang="en-IN" dirty="0" err="1" smtClean="0"/>
              <a:t>stmt.setString</a:t>
            </a:r>
            <a:r>
              <a:rPr lang="en-IN" dirty="0" smtClean="0"/>
              <a:t>(2,"Amit");  </a:t>
            </a:r>
          </a:p>
          <a:p>
            <a:r>
              <a:rPr lang="en-IN" dirty="0" err="1" smtClean="0"/>
              <a:t>stmt.execute</a:t>
            </a:r>
            <a:r>
              <a:rPr lang="en-IN" dirty="0" smtClean="0"/>
              <a:t>();  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("success");  </a:t>
            </a:r>
          </a:p>
          <a:p>
            <a:r>
              <a:rPr lang="en-IN" dirty="0" smtClean="0"/>
              <a:t>}  </a:t>
            </a:r>
          </a:p>
          <a:p>
            <a:r>
              <a:rPr lang="en-IN" dirty="0" smtClean="0"/>
              <a:t>}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call the function using JDBC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57232"/>
            <a:ext cx="9144000" cy="5786478"/>
          </a:xfrm>
        </p:spPr>
        <p:txBody>
          <a:bodyPr/>
          <a:lstStyle/>
          <a:p>
            <a:pPr algn="just"/>
            <a:r>
              <a:rPr lang="en-IN" dirty="0" smtClean="0"/>
              <a:t>we are calling the sum4 function that receives two input and returns the sum of the given number. Here, we have used </a:t>
            </a:r>
            <a:r>
              <a:rPr lang="en-IN" dirty="0" smtClean="0"/>
              <a:t>the</a:t>
            </a:r>
            <a:r>
              <a:rPr lang="en-IN" dirty="0" smtClean="0"/>
              <a:t> </a:t>
            </a:r>
            <a:r>
              <a:rPr lang="en-IN" b="1" dirty="0" err="1" smtClean="0"/>
              <a:t>registerOutParameter</a:t>
            </a:r>
            <a:r>
              <a:rPr lang="en-IN" dirty="0" smtClean="0"/>
              <a:t> method of </a:t>
            </a:r>
            <a:r>
              <a:rPr lang="en-IN" dirty="0" err="1" smtClean="0"/>
              <a:t>CallableStatement</a:t>
            </a:r>
            <a:r>
              <a:rPr lang="en-IN" dirty="0" smtClean="0"/>
              <a:t> interface, that registers the output parameter with its corresponding type. It provides information to the </a:t>
            </a:r>
            <a:r>
              <a:rPr lang="en-IN" dirty="0" err="1" smtClean="0"/>
              <a:t>CallableStatement</a:t>
            </a:r>
            <a:r>
              <a:rPr lang="en-IN" dirty="0" smtClean="0"/>
              <a:t> about the type of result being displayed</a:t>
            </a:r>
            <a:r>
              <a:rPr lang="en-IN" dirty="0" smtClean="0"/>
              <a:t>.</a:t>
            </a:r>
          </a:p>
          <a:p>
            <a:pPr algn="just"/>
            <a:endParaRPr lang="en-IN" dirty="0" smtClean="0"/>
          </a:p>
          <a:p>
            <a:pPr algn="just"/>
            <a:r>
              <a:rPr lang="en-IN" b="1" dirty="0" smtClean="0"/>
              <a:t>The Types class defines many constants such as INTEGER, VARCHAR, FLOAT, DOUBLE, BLOB, CLOB etc</a:t>
            </a:r>
            <a:r>
              <a:rPr lang="en-IN" b="1" dirty="0" smtClean="0"/>
              <a:t>.</a:t>
            </a:r>
            <a:endParaRPr lang="en-I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500042"/>
            <a:ext cx="8115328" cy="55197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create or replace function sum4  </a:t>
            </a:r>
          </a:p>
          <a:p>
            <a:pPr>
              <a:buNone/>
            </a:pPr>
            <a:r>
              <a:rPr lang="en-IN" dirty="0" smtClean="0"/>
              <a:t>(n1 in number,n2 in number)  </a:t>
            </a:r>
          </a:p>
          <a:p>
            <a:pPr>
              <a:buNone/>
            </a:pPr>
            <a:r>
              <a:rPr lang="en-IN" b="1" dirty="0" smtClean="0"/>
              <a:t>return</a:t>
            </a:r>
            <a:r>
              <a:rPr lang="en-IN" dirty="0" smtClean="0"/>
              <a:t> number  </a:t>
            </a:r>
          </a:p>
          <a:p>
            <a:pPr>
              <a:buNone/>
            </a:pPr>
            <a:r>
              <a:rPr lang="en-IN" dirty="0" smtClean="0"/>
              <a:t>is   </a:t>
            </a:r>
          </a:p>
          <a:p>
            <a:pPr>
              <a:buNone/>
            </a:pPr>
            <a:r>
              <a:rPr lang="en-IN" dirty="0" smtClean="0"/>
              <a:t>temp number(8);  </a:t>
            </a:r>
          </a:p>
          <a:p>
            <a:pPr>
              <a:buNone/>
            </a:pPr>
            <a:r>
              <a:rPr lang="en-IN" dirty="0" smtClean="0"/>
              <a:t>begin  </a:t>
            </a:r>
          </a:p>
          <a:p>
            <a:pPr>
              <a:buNone/>
            </a:pPr>
            <a:r>
              <a:rPr lang="en-IN" dirty="0" smtClean="0"/>
              <a:t>temp :=n1+n2;  </a:t>
            </a:r>
          </a:p>
          <a:p>
            <a:pPr>
              <a:buNone/>
            </a:pPr>
            <a:r>
              <a:rPr lang="en-IN" b="1" dirty="0" smtClean="0"/>
              <a:t>return</a:t>
            </a:r>
            <a:r>
              <a:rPr lang="en-IN" dirty="0" smtClean="0"/>
              <a:t> temp;  </a:t>
            </a:r>
          </a:p>
          <a:p>
            <a:pPr>
              <a:buNone/>
            </a:pPr>
            <a:r>
              <a:rPr lang="en-IN" dirty="0" smtClean="0"/>
              <a:t>end;  </a:t>
            </a:r>
          </a:p>
          <a:p>
            <a:pPr>
              <a:buNone/>
            </a:pPr>
            <a:r>
              <a:rPr lang="en-IN" dirty="0" smtClean="0"/>
              <a:t>/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is API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API (Application programming interface) is a document that contains description of all the features of a product or software. It represents classes and interfaces that software programs can follow to communicate with each other. An API can be created for applications, libraries, operating systems, etc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214290"/>
            <a:ext cx="8643998" cy="64294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java.sql.*;  </a:t>
            </a:r>
          </a:p>
          <a:p>
            <a:pPr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class</a:t>
            </a:r>
            <a:r>
              <a:rPr lang="en-IN" dirty="0" smtClean="0"/>
              <a:t> </a:t>
            </a:r>
            <a:r>
              <a:rPr lang="en-IN" dirty="0" err="1" smtClean="0"/>
              <a:t>FuncSum</a:t>
            </a:r>
            <a:r>
              <a:rPr lang="en-IN" dirty="0" smtClean="0"/>
              <a:t> {  </a:t>
            </a:r>
          </a:p>
          <a:p>
            <a:pPr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main(String[] </a:t>
            </a:r>
            <a:r>
              <a:rPr lang="en-IN" dirty="0" err="1" smtClean="0"/>
              <a:t>args</a:t>
            </a:r>
            <a:r>
              <a:rPr lang="en-IN" dirty="0" smtClean="0"/>
              <a:t>) </a:t>
            </a:r>
            <a:r>
              <a:rPr lang="en-IN" b="1" dirty="0" smtClean="0"/>
              <a:t>throws</a:t>
            </a:r>
            <a:r>
              <a:rPr lang="en-IN" dirty="0" smtClean="0"/>
              <a:t> </a:t>
            </a:r>
            <a:r>
              <a:rPr lang="en-IN" dirty="0" smtClean="0"/>
              <a:t>Exception</a:t>
            </a:r>
          </a:p>
          <a:p>
            <a:pPr>
              <a:buNone/>
            </a:pPr>
            <a:r>
              <a:rPr lang="en-IN" dirty="0" smtClean="0"/>
              <a:t>{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  </a:t>
            </a:r>
          </a:p>
          <a:p>
            <a:pPr>
              <a:buNone/>
            </a:pPr>
            <a:r>
              <a:rPr lang="en-IN" dirty="0" smtClean="0"/>
              <a:t>Connection con=</a:t>
            </a:r>
            <a:r>
              <a:rPr lang="en-IN" dirty="0" err="1" smtClean="0"/>
              <a:t>DriverManager.getConnection</a:t>
            </a:r>
            <a:r>
              <a:rPr lang="en-IN" dirty="0" smtClean="0"/>
              <a:t>( 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</a:t>
            </a:r>
            <a:r>
              <a:rPr lang="en-IN" dirty="0" err="1" smtClean="0"/>
              <a:t>cloud","root","root</a:t>
            </a:r>
            <a:r>
              <a:rPr lang="en-IN" dirty="0" smtClean="0"/>
              <a:t>");  </a:t>
            </a:r>
          </a:p>
          <a:p>
            <a:pPr>
              <a:buNone/>
            </a:pPr>
            <a:r>
              <a:rPr lang="en-IN" dirty="0" err="1" smtClean="0"/>
              <a:t>CallableStatement</a:t>
            </a:r>
            <a:r>
              <a:rPr lang="en-IN" dirty="0" smtClean="0"/>
              <a:t> stmt=</a:t>
            </a:r>
            <a:r>
              <a:rPr lang="en-IN" dirty="0" err="1" smtClean="0"/>
              <a:t>con.prepareCall</a:t>
            </a:r>
            <a:r>
              <a:rPr lang="en-IN" dirty="0" smtClean="0"/>
              <a:t>("{?= call sum4(?,?)}");  </a:t>
            </a:r>
          </a:p>
          <a:p>
            <a:pPr>
              <a:buNone/>
            </a:pPr>
            <a:r>
              <a:rPr lang="en-IN" dirty="0" err="1" smtClean="0"/>
              <a:t>stmt.setInt</a:t>
            </a:r>
            <a:r>
              <a:rPr lang="en-IN" dirty="0" smtClean="0"/>
              <a:t>(2,10);  </a:t>
            </a:r>
          </a:p>
          <a:p>
            <a:pPr>
              <a:buNone/>
            </a:pPr>
            <a:r>
              <a:rPr lang="en-IN" dirty="0" err="1" smtClean="0"/>
              <a:t>stmt.setInt</a:t>
            </a:r>
            <a:r>
              <a:rPr lang="en-IN" dirty="0" smtClean="0"/>
              <a:t>(3,43);  </a:t>
            </a:r>
          </a:p>
          <a:p>
            <a:pPr>
              <a:buNone/>
            </a:pPr>
            <a:r>
              <a:rPr lang="en-IN" dirty="0" err="1" smtClean="0"/>
              <a:t>stmt.registerOutParameter</a:t>
            </a:r>
            <a:r>
              <a:rPr lang="en-IN" dirty="0" smtClean="0"/>
              <a:t>(1,Types.INTEGER</a:t>
            </a:r>
            <a:r>
              <a:rPr lang="en-IN" dirty="0" smtClean="0"/>
              <a:t>);  </a:t>
            </a:r>
          </a:p>
          <a:p>
            <a:pPr>
              <a:buNone/>
            </a:pPr>
            <a:r>
              <a:rPr lang="en-IN" dirty="0" err="1" smtClean="0"/>
              <a:t>stmt.execute</a:t>
            </a:r>
            <a:r>
              <a:rPr lang="en-IN" dirty="0" smtClean="0"/>
              <a:t>();  </a:t>
            </a:r>
          </a:p>
          <a:p>
            <a:pPr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stmt.getInt</a:t>
            </a:r>
            <a:r>
              <a:rPr lang="en-IN" dirty="0" smtClean="0"/>
              <a:t>(1</a:t>
            </a:r>
            <a:r>
              <a:rPr lang="en-IN" dirty="0" smtClean="0"/>
              <a:t>));  </a:t>
            </a:r>
          </a:p>
          <a:p>
            <a:pPr>
              <a:buNone/>
            </a:pPr>
            <a:r>
              <a:rPr lang="en-IN" dirty="0" smtClean="0"/>
              <a:t>}</a:t>
            </a:r>
            <a:r>
              <a:rPr lang="en-IN" dirty="0" smtClean="0"/>
              <a:t>  </a:t>
            </a:r>
          </a:p>
          <a:p>
            <a:pPr>
              <a:buNone/>
            </a:pPr>
            <a:r>
              <a:rPr lang="en-IN" dirty="0" smtClean="0"/>
              <a:t>}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Transaction Management in JDBC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Transaction represents </a:t>
            </a:r>
            <a:r>
              <a:rPr lang="en-IN" b="1" dirty="0" smtClean="0"/>
              <a:t>a single unit of work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ACID properties describes the transaction management well. ACID stands for Atomicity, Consistency, isolation and durability.</a:t>
            </a:r>
          </a:p>
          <a:p>
            <a:r>
              <a:rPr lang="en-IN" b="1" dirty="0" smtClean="0"/>
              <a:t>Atomicity</a:t>
            </a:r>
            <a:r>
              <a:rPr lang="en-IN" dirty="0" smtClean="0"/>
              <a:t> means either all successful or none.</a:t>
            </a:r>
          </a:p>
          <a:p>
            <a:r>
              <a:rPr lang="en-IN" b="1" dirty="0" smtClean="0"/>
              <a:t>Consistency</a:t>
            </a:r>
            <a:r>
              <a:rPr lang="en-IN" dirty="0" smtClean="0"/>
              <a:t> ensures bringing the database from one consistent state to another consistent state.</a:t>
            </a:r>
          </a:p>
          <a:p>
            <a:r>
              <a:rPr lang="en-IN" b="1" dirty="0" smtClean="0"/>
              <a:t>Isolation</a:t>
            </a:r>
            <a:r>
              <a:rPr lang="en-IN" dirty="0" smtClean="0"/>
              <a:t> ensures that transaction is isolated from other transaction.</a:t>
            </a:r>
          </a:p>
          <a:p>
            <a:r>
              <a:rPr lang="en-IN" b="1" dirty="0" smtClean="0"/>
              <a:t>Durability</a:t>
            </a:r>
            <a:r>
              <a:rPr lang="en-IN" dirty="0" smtClean="0"/>
              <a:t> means once a transaction has been committed, it will remain so, even in the event of errors, power loss etc.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Advantage of Transaction </a:t>
            </a:r>
            <a:r>
              <a:rPr lang="en-IN" dirty="0" err="1" smtClean="0"/>
              <a:t>Mangaement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071546"/>
            <a:ext cx="8786874" cy="5572164"/>
          </a:xfrm>
        </p:spPr>
        <p:txBody>
          <a:bodyPr/>
          <a:lstStyle/>
          <a:p>
            <a:r>
              <a:rPr lang="en-IN" b="1" dirty="0" smtClean="0"/>
              <a:t>fast performance</a:t>
            </a:r>
            <a:r>
              <a:rPr lang="en-IN" dirty="0" smtClean="0"/>
              <a:t> It makes the performance fast because database is hit at the time of commit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pic>
        <p:nvPicPr>
          <p:cNvPr id="4" name="Picture 3" descr="transaction management in jdbc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073592"/>
            <a:ext cx="8858312" cy="356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IN" sz="2700" b="1" dirty="0" smtClean="0"/>
              <a:t>In JDBC, Connection interface provides methods to manage transaction</a:t>
            </a:r>
            <a:r>
              <a:rPr lang="en-IN" dirty="0" smtClean="0"/>
              <a:t>.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28596" y="1447800"/>
          <a:ext cx="8429684" cy="326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842"/>
                <a:gridCol w="4214842"/>
              </a:tblGrid>
              <a:tr h="596616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/>
                        </a:rPr>
                        <a:t>Method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1477237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void setAutoCommit(boolean status)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It is true bydefault means each transaction is committed bydefault.</a:t>
                      </a:r>
                    </a:p>
                  </a:txBody>
                  <a:tcPr marL="47625" marR="47625" marT="47625" marB="47625"/>
                </a:tc>
              </a:tr>
              <a:tr h="596616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void commit()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commits the transaction.</a:t>
                      </a:r>
                    </a:p>
                  </a:txBody>
                  <a:tcPr marL="47625" marR="47625" marT="47625" marB="47625"/>
                </a:tc>
              </a:tr>
              <a:tr h="596616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void rollback()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 dirty="0">
                          <a:solidFill>
                            <a:srgbClr val="000000"/>
                          </a:solidFill>
                          <a:latin typeface="verdana"/>
                        </a:rPr>
                        <a:t>cancels the transaction.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sz="quarter" idx="1"/>
          </p:nvPr>
        </p:nvSpPr>
        <p:spPr>
          <a:xfrm>
            <a:off x="285720" y="142852"/>
            <a:ext cx="8643998" cy="6357982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import</a:t>
            </a:r>
            <a:r>
              <a:rPr lang="en-IN" dirty="0" smtClean="0"/>
              <a:t> java.sql.*;  </a:t>
            </a:r>
          </a:p>
          <a:p>
            <a:r>
              <a:rPr lang="en-IN" b="1" dirty="0" smtClean="0"/>
              <a:t>class</a:t>
            </a:r>
            <a:r>
              <a:rPr lang="en-IN" dirty="0" smtClean="0"/>
              <a:t> </a:t>
            </a:r>
            <a:r>
              <a:rPr lang="en-IN" dirty="0" err="1" smtClean="0"/>
              <a:t>FetchRecords</a:t>
            </a:r>
            <a:r>
              <a:rPr lang="en-IN" dirty="0" smtClean="0"/>
              <a:t>{  </a:t>
            </a:r>
          </a:p>
          <a:p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  <a:r>
              <a:rPr lang="en-IN" b="1" dirty="0" smtClean="0"/>
              <a:t>throws</a:t>
            </a:r>
            <a:r>
              <a:rPr lang="en-IN" dirty="0" smtClean="0"/>
              <a:t> Exception{  </a:t>
            </a:r>
          </a:p>
          <a:p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  </a:t>
            </a:r>
          </a:p>
          <a:p>
            <a:r>
              <a:rPr lang="en-IN" dirty="0" smtClean="0"/>
              <a:t>Connection con=</a:t>
            </a:r>
            <a:r>
              <a:rPr lang="en-IN" dirty="0" err="1" smtClean="0"/>
              <a:t>DriverManager.getConnection</a:t>
            </a:r>
            <a:r>
              <a:rPr lang="en-IN" dirty="0" smtClean="0"/>
              <a:t>("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</a:t>
            </a:r>
            <a:r>
              <a:rPr lang="en-IN" dirty="0" err="1" smtClean="0"/>
              <a:t>cloud","root","root</a:t>
            </a:r>
            <a:r>
              <a:rPr lang="en-IN" dirty="0" smtClean="0"/>
              <a:t>");  </a:t>
            </a:r>
          </a:p>
          <a:p>
            <a:r>
              <a:rPr lang="en-IN" b="1" i="1" dirty="0" err="1" smtClean="0"/>
              <a:t>con.setAutoCommit</a:t>
            </a:r>
            <a:r>
              <a:rPr lang="en-IN" b="1" i="1" dirty="0" smtClean="0"/>
              <a:t>(false);  </a:t>
            </a:r>
          </a:p>
          <a:p>
            <a:r>
              <a:rPr lang="en-IN" dirty="0" smtClean="0"/>
              <a:t>Statement</a:t>
            </a:r>
            <a:r>
              <a:rPr lang="en-IN" dirty="0" smtClean="0"/>
              <a:t> stmt=</a:t>
            </a:r>
            <a:r>
              <a:rPr lang="en-IN" dirty="0" err="1" smtClean="0"/>
              <a:t>con.createStatement</a:t>
            </a:r>
            <a:r>
              <a:rPr lang="en-IN" dirty="0" smtClean="0"/>
              <a:t>();  </a:t>
            </a:r>
          </a:p>
          <a:p>
            <a:r>
              <a:rPr lang="en-IN" b="1" dirty="0" err="1" smtClean="0"/>
              <a:t>stmt.executeUpdate</a:t>
            </a:r>
            <a:r>
              <a:rPr lang="en-IN" b="1" dirty="0" smtClean="0"/>
              <a:t>("insert into user420 values(190,'abhi',40000)");  </a:t>
            </a:r>
          </a:p>
          <a:p>
            <a:r>
              <a:rPr lang="en-IN" b="1" dirty="0" err="1" smtClean="0"/>
              <a:t>stmt.executeUpdate</a:t>
            </a:r>
            <a:r>
              <a:rPr lang="en-IN" b="1" dirty="0" smtClean="0"/>
              <a:t>("insert into user420 values(191,'umesh',50000)");  </a:t>
            </a:r>
          </a:p>
          <a:p>
            <a:r>
              <a:rPr lang="en-IN" b="1" dirty="0" err="1" smtClean="0"/>
              <a:t>con.commit</a:t>
            </a:r>
            <a:r>
              <a:rPr lang="en-IN" b="1" dirty="0" smtClean="0"/>
              <a:t>();  </a:t>
            </a:r>
          </a:p>
          <a:p>
            <a:r>
              <a:rPr lang="en-IN" dirty="0" err="1" smtClean="0"/>
              <a:t>con.close</a:t>
            </a:r>
            <a:r>
              <a:rPr lang="en-IN" dirty="0" smtClean="0"/>
              <a:t>();  </a:t>
            </a:r>
          </a:p>
          <a:p>
            <a:r>
              <a:rPr lang="en-IN" dirty="0" smtClean="0"/>
              <a:t>}}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Batch Processing in JDBC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447800"/>
            <a:ext cx="9001156" cy="5267348"/>
          </a:xfrm>
        </p:spPr>
        <p:txBody>
          <a:bodyPr/>
          <a:lstStyle/>
          <a:p>
            <a:r>
              <a:rPr lang="en-IN" dirty="0" smtClean="0"/>
              <a:t>Instead of executing a single query, we can execute a batch (group) of queries. It makes the performance fast.</a:t>
            </a:r>
          </a:p>
          <a:p>
            <a:r>
              <a:rPr lang="en-IN" dirty="0" smtClean="0"/>
              <a:t>The </a:t>
            </a:r>
            <a:r>
              <a:rPr lang="en-IN" dirty="0" err="1" smtClean="0"/>
              <a:t>java.sql.Statement</a:t>
            </a:r>
            <a:r>
              <a:rPr lang="en-IN" dirty="0" smtClean="0"/>
              <a:t> and </a:t>
            </a:r>
            <a:r>
              <a:rPr lang="en-IN" dirty="0" err="1" smtClean="0"/>
              <a:t>java.sql.PreparedStatement</a:t>
            </a:r>
            <a:r>
              <a:rPr lang="en-IN" dirty="0" smtClean="0"/>
              <a:t> interfaces provide methods for batch processing.</a:t>
            </a:r>
          </a:p>
          <a:p>
            <a:pPr>
              <a:buNone/>
            </a:pPr>
            <a:endParaRPr lang="en-IN" b="1" i="1" dirty="0" smtClean="0"/>
          </a:p>
          <a:p>
            <a:pPr>
              <a:buNone/>
            </a:pPr>
            <a:r>
              <a:rPr lang="en-IN" b="1" i="1" dirty="0" smtClean="0"/>
              <a:t>Advantage </a:t>
            </a:r>
            <a:r>
              <a:rPr lang="en-IN" b="1" i="1" dirty="0" smtClean="0"/>
              <a:t>of Batch Processing</a:t>
            </a:r>
          </a:p>
          <a:p>
            <a:endParaRPr lang="en-IN" dirty="0" smtClean="0"/>
          </a:p>
          <a:p>
            <a:r>
              <a:rPr lang="en-IN" dirty="0" smtClean="0"/>
              <a:t>Fast </a:t>
            </a:r>
            <a:r>
              <a:rPr lang="en-IN" dirty="0" smtClean="0"/>
              <a:t>Performance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Methods of Statement interface</a:t>
            </a:r>
            <a:br>
              <a:rPr lang="en-IN" dirty="0" smtClean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57158" y="928670"/>
          <a:ext cx="8329642" cy="240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4821"/>
                <a:gridCol w="4164821"/>
              </a:tblGrid>
              <a:tr h="803276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/>
                        </a:rPr>
                        <a:t>Method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solidFill>
                            <a:schemeClr val="bg1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</a:tr>
              <a:tr h="803276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void addBatch(String query)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>
                          <a:solidFill>
                            <a:srgbClr val="000000"/>
                          </a:solidFill>
                          <a:latin typeface="verdana"/>
                        </a:rPr>
                        <a:t>It adds query into batch.</a:t>
                      </a:r>
                    </a:p>
                  </a:txBody>
                  <a:tcPr marL="47625" marR="47625" marT="47625" marB="47625"/>
                </a:tc>
              </a:tr>
              <a:tr h="803276"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int</a:t>
                      </a:r>
                      <a:r>
                        <a:rPr lang="en-IN" b="0" i="0" dirty="0">
                          <a:solidFill>
                            <a:srgbClr val="000000"/>
                          </a:solidFill>
                          <a:latin typeface="verdana"/>
                        </a:rPr>
                        <a:t>[] </a:t>
                      </a:r>
                      <a:r>
                        <a:rPr lang="en-IN" b="0" i="0" dirty="0" err="1">
                          <a:solidFill>
                            <a:srgbClr val="000000"/>
                          </a:solidFill>
                          <a:latin typeface="verdana"/>
                        </a:rPr>
                        <a:t>executeBatch</a:t>
                      </a:r>
                      <a:r>
                        <a:rPr lang="en-IN" b="0" i="0" dirty="0">
                          <a:solidFill>
                            <a:srgbClr val="000000"/>
                          </a:solidFill>
                          <a:latin typeface="verdana"/>
                        </a:rPr>
                        <a:t>()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b="0" i="0" dirty="0">
                          <a:solidFill>
                            <a:srgbClr val="000000"/>
                          </a:solidFill>
                          <a:latin typeface="verdana"/>
                        </a:rPr>
                        <a:t>It executes the batch of queries.</a:t>
                      </a: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28596" y="3500438"/>
            <a:ext cx="850112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3200" dirty="0" smtClean="0"/>
              <a:t>Load the driver class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 smtClean="0"/>
              <a:t>Create Connection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 smtClean="0"/>
              <a:t>Create Statement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 smtClean="0"/>
              <a:t>Add query in the batch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 smtClean="0"/>
              <a:t>Execute Batch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 smtClean="0"/>
              <a:t>Close Connection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214290"/>
            <a:ext cx="8472518" cy="6429420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import</a:t>
            </a:r>
            <a:r>
              <a:rPr lang="en-IN" dirty="0" smtClean="0"/>
              <a:t> java.sql.*;  </a:t>
            </a:r>
          </a:p>
          <a:p>
            <a:r>
              <a:rPr lang="en-IN" b="1" dirty="0" smtClean="0"/>
              <a:t>class</a:t>
            </a:r>
            <a:r>
              <a:rPr lang="en-IN" dirty="0" smtClean="0"/>
              <a:t> </a:t>
            </a:r>
            <a:r>
              <a:rPr lang="en-IN" dirty="0" err="1" smtClean="0"/>
              <a:t>FetchRecords</a:t>
            </a:r>
            <a:r>
              <a:rPr lang="en-IN" dirty="0" smtClean="0"/>
              <a:t>{  </a:t>
            </a:r>
          </a:p>
          <a:p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</a:t>
            </a:r>
            <a:r>
              <a:rPr lang="en-IN" b="1" dirty="0" smtClean="0"/>
              <a:t>throws</a:t>
            </a:r>
            <a:r>
              <a:rPr lang="en-IN" dirty="0" smtClean="0"/>
              <a:t> Exception{  </a:t>
            </a:r>
          </a:p>
          <a:p>
            <a:r>
              <a:rPr lang="en-IN" dirty="0" err="1" smtClean="0"/>
              <a:t>Class.forName</a:t>
            </a:r>
            <a:r>
              <a:rPr lang="en-IN" dirty="0" smtClean="0"/>
              <a:t>(" </a:t>
            </a:r>
            <a:r>
              <a:rPr lang="en-IN" dirty="0" err="1" smtClean="0"/>
              <a:t>com.mysql.jdbc.Driver</a:t>
            </a:r>
            <a:r>
              <a:rPr lang="en-IN" dirty="0" smtClean="0"/>
              <a:t> ");  </a:t>
            </a:r>
          </a:p>
          <a:p>
            <a:r>
              <a:rPr lang="en-IN" dirty="0" smtClean="0"/>
              <a:t>Connection con=</a:t>
            </a:r>
            <a:r>
              <a:rPr lang="en-IN" dirty="0" err="1" smtClean="0"/>
              <a:t>DriverManager.getConnection</a:t>
            </a:r>
            <a:r>
              <a:rPr lang="en-IN" dirty="0" smtClean="0"/>
              <a:t> 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</a:t>
            </a:r>
            <a:r>
              <a:rPr lang="en-IN" dirty="0" err="1" smtClean="0"/>
              <a:t>cloud","root","root</a:t>
            </a:r>
            <a:r>
              <a:rPr lang="en-IN" dirty="0" smtClean="0"/>
              <a:t>");  </a:t>
            </a:r>
          </a:p>
          <a:p>
            <a:r>
              <a:rPr lang="en-IN" dirty="0" err="1" smtClean="0"/>
              <a:t>con.setAutoCommit</a:t>
            </a:r>
            <a:r>
              <a:rPr lang="en-IN" dirty="0" smtClean="0"/>
              <a:t>(</a:t>
            </a:r>
            <a:r>
              <a:rPr lang="en-IN" b="1" dirty="0" smtClean="0"/>
              <a:t>false</a:t>
            </a:r>
            <a:r>
              <a:rPr lang="en-IN" dirty="0" smtClean="0"/>
              <a:t>);  </a:t>
            </a:r>
          </a:p>
          <a:p>
            <a:r>
              <a:rPr lang="en-IN" dirty="0" smtClean="0"/>
              <a:t>Statement</a:t>
            </a:r>
            <a:r>
              <a:rPr lang="en-IN" dirty="0" smtClean="0"/>
              <a:t> stmt=</a:t>
            </a:r>
            <a:r>
              <a:rPr lang="en-IN" dirty="0" err="1" smtClean="0"/>
              <a:t>con.createStatement</a:t>
            </a:r>
            <a:r>
              <a:rPr lang="en-IN" dirty="0" smtClean="0"/>
              <a:t>();  </a:t>
            </a:r>
          </a:p>
          <a:p>
            <a:r>
              <a:rPr lang="en-IN" dirty="0" err="1" smtClean="0"/>
              <a:t>stmt.addBatch</a:t>
            </a:r>
            <a:r>
              <a:rPr lang="en-IN" dirty="0" smtClean="0"/>
              <a:t>("insert into </a:t>
            </a:r>
            <a:r>
              <a:rPr lang="en-IN" dirty="0" smtClean="0"/>
              <a:t>user</a:t>
            </a:r>
            <a:r>
              <a:rPr lang="en-IN" dirty="0" smtClean="0"/>
              <a:t> values(190,'abhi',40000)");  </a:t>
            </a:r>
          </a:p>
          <a:p>
            <a:r>
              <a:rPr lang="en-IN" dirty="0" err="1" smtClean="0"/>
              <a:t>stmt.addBatch</a:t>
            </a:r>
            <a:r>
              <a:rPr lang="en-IN" dirty="0" smtClean="0"/>
              <a:t>("insert into </a:t>
            </a:r>
            <a:r>
              <a:rPr lang="en-IN" dirty="0" smtClean="0"/>
              <a:t>user</a:t>
            </a:r>
            <a:r>
              <a:rPr lang="en-IN" dirty="0" smtClean="0"/>
              <a:t> values(191,'umesh',50000)");  </a:t>
            </a:r>
          </a:p>
          <a:p>
            <a:r>
              <a:rPr lang="en-IN" dirty="0" err="1" smtClean="0"/>
              <a:t>stmt.executeBatch</a:t>
            </a:r>
            <a:r>
              <a:rPr lang="en-IN" dirty="0" smtClean="0"/>
              <a:t>();//executing the batch  </a:t>
            </a:r>
          </a:p>
          <a:p>
            <a:r>
              <a:rPr lang="en-IN" dirty="0" err="1" smtClean="0"/>
              <a:t>con.commit</a:t>
            </a:r>
            <a:r>
              <a:rPr lang="en-IN" dirty="0" smtClean="0"/>
              <a:t>();  </a:t>
            </a:r>
          </a:p>
          <a:p>
            <a:r>
              <a:rPr lang="en-IN" dirty="0" err="1" smtClean="0"/>
              <a:t>con.close</a:t>
            </a:r>
            <a:r>
              <a:rPr lang="en-IN" dirty="0" smtClean="0"/>
              <a:t>();  </a:t>
            </a:r>
          </a:p>
          <a:p>
            <a:r>
              <a:rPr lang="en-IN" dirty="0" smtClean="0"/>
              <a:t>}}  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JDBC Driver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dirty="0" smtClean="0"/>
              <a:t>JDBC Driver is a software component that enables java application to interact with the </a:t>
            </a:r>
            <a:r>
              <a:rPr lang="en-IN" dirty="0" err="1" smtClean="0"/>
              <a:t>database.There</a:t>
            </a:r>
            <a:r>
              <a:rPr lang="en-IN" dirty="0" smtClean="0"/>
              <a:t> are 4 types of JDBC drivers:</a:t>
            </a:r>
          </a:p>
          <a:p>
            <a:pPr algn="just"/>
            <a:r>
              <a:rPr lang="en-IN" dirty="0" smtClean="0"/>
              <a:t>JDBC-ODBC bridge driver</a:t>
            </a:r>
          </a:p>
          <a:p>
            <a:pPr algn="just"/>
            <a:r>
              <a:rPr lang="en-IN" dirty="0" smtClean="0"/>
              <a:t>Native-API driver (partially java driver)</a:t>
            </a:r>
          </a:p>
          <a:p>
            <a:pPr algn="just"/>
            <a:r>
              <a:rPr lang="en-IN" dirty="0" smtClean="0"/>
              <a:t>Network Protocol driver (fully java driver)</a:t>
            </a:r>
          </a:p>
          <a:p>
            <a:pPr algn="just"/>
            <a:r>
              <a:rPr lang="en-IN" dirty="0" smtClean="0"/>
              <a:t>Thin driver (fully java driver)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1) JDBC-ODBC bridge driver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 descr="bridge driver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144000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>
                <a:solidFill>
                  <a:srgbClr val="00B050"/>
                </a:solidFill>
              </a:rPr>
              <a:t>Advantages:</a:t>
            </a:r>
          </a:p>
          <a:p>
            <a:r>
              <a:rPr lang="en-IN" dirty="0" smtClean="0"/>
              <a:t>easy to use.</a:t>
            </a:r>
          </a:p>
          <a:p>
            <a:r>
              <a:rPr lang="en-IN" dirty="0" smtClean="0"/>
              <a:t>can be easily connected to any database.</a:t>
            </a:r>
          </a:p>
          <a:p>
            <a:pPr>
              <a:buNone/>
            </a:pPr>
            <a:r>
              <a:rPr lang="en-IN" b="1" dirty="0" smtClean="0">
                <a:solidFill>
                  <a:srgbClr val="FF0000"/>
                </a:solidFill>
              </a:rPr>
              <a:t>Disadvantages:</a:t>
            </a:r>
          </a:p>
          <a:p>
            <a:r>
              <a:rPr lang="en-IN" dirty="0" smtClean="0"/>
              <a:t>Performance degraded because JDBC method call is converted into the ODBC function calls.</a:t>
            </a:r>
          </a:p>
          <a:p>
            <a:r>
              <a:rPr lang="en-IN" dirty="0" smtClean="0"/>
              <a:t>The ODBC driver needs to be installed on the client machine.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2) Native-API driver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Native API driver uses the client-side libraries of the database. The driver converts JDBC method calls into native calls of the database API. It is not written entirely in java.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122</TotalTime>
  <Words>1944</Words>
  <Application>Microsoft Office PowerPoint</Application>
  <PresentationFormat>On-screen Show (4:3)</PresentationFormat>
  <Paragraphs>386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Equity</vt:lpstr>
      <vt:lpstr>Java Training Day 4</vt:lpstr>
      <vt:lpstr>Java JDBC Tutorial</vt:lpstr>
      <vt:lpstr>Slide 3</vt:lpstr>
      <vt:lpstr>Why use JDBC </vt:lpstr>
      <vt:lpstr>What is API </vt:lpstr>
      <vt:lpstr>JDBC Driver </vt:lpstr>
      <vt:lpstr>1) JDBC-ODBC bridge driver </vt:lpstr>
      <vt:lpstr>Slide 8</vt:lpstr>
      <vt:lpstr>2) Native-API driver </vt:lpstr>
      <vt:lpstr>Slide 10</vt:lpstr>
      <vt:lpstr>Slide 11</vt:lpstr>
      <vt:lpstr>3) Network Protocol driver </vt:lpstr>
      <vt:lpstr>Slide 13</vt:lpstr>
      <vt:lpstr>Slide 14</vt:lpstr>
      <vt:lpstr>4) Thin driver </vt:lpstr>
      <vt:lpstr>Slide 16</vt:lpstr>
      <vt:lpstr>Slide 17</vt:lpstr>
      <vt:lpstr>5 Steps to connect to the database in java </vt:lpstr>
      <vt:lpstr>Slide 19</vt:lpstr>
      <vt:lpstr>Slide 20</vt:lpstr>
      <vt:lpstr>Slide 21</vt:lpstr>
      <vt:lpstr>Slide 22</vt:lpstr>
      <vt:lpstr>Slide 23</vt:lpstr>
      <vt:lpstr>What is MySQL </vt:lpstr>
      <vt:lpstr>Reasons of popularity </vt:lpstr>
      <vt:lpstr>Slide 26</vt:lpstr>
      <vt:lpstr>Example to connect to the mysql database in java </vt:lpstr>
      <vt:lpstr>DriverManager class </vt:lpstr>
      <vt:lpstr>Slide 29</vt:lpstr>
      <vt:lpstr>Connection interface </vt:lpstr>
      <vt:lpstr>Statement interface </vt:lpstr>
      <vt:lpstr>ResultSet interface </vt:lpstr>
      <vt:lpstr>PreparedStatement interface </vt:lpstr>
      <vt:lpstr>Why use PreparedStatement? </vt:lpstr>
      <vt:lpstr>Slide 35</vt:lpstr>
      <vt:lpstr>MySQL Features </vt:lpstr>
      <vt:lpstr>Slide 37</vt:lpstr>
      <vt:lpstr>MySQL Create Database </vt:lpstr>
      <vt:lpstr>MySQL SELECT Database </vt:lpstr>
      <vt:lpstr>MySQL CREATE TABLE </vt:lpstr>
      <vt:lpstr>Slide 41</vt:lpstr>
      <vt:lpstr>Slide 42</vt:lpstr>
      <vt:lpstr>Java CallableStatement Interface </vt:lpstr>
      <vt:lpstr>Slide 44</vt:lpstr>
      <vt:lpstr>Slide 45</vt:lpstr>
      <vt:lpstr>Slide 46</vt:lpstr>
      <vt:lpstr>Slide 47</vt:lpstr>
      <vt:lpstr>call the function using JDBC </vt:lpstr>
      <vt:lpstr>Slide 49</vt:lpstr>
      <vt:lpstr>Slide 50</vt:lpstr>
      <vt:lpstr>Transaction Management in JDBC </vt:lpstr>
      <vt:lpstr>Advantage of Transaction Mangaement </vt:lpstr>
      <vt:lpstr>In JDBC, Connection interface provides methods to manage transaction.</vt:lpstr>
      <vt:lpstr>Slide 54</vt:lpstr>
      <vt:lpstr>Batch Processing in JDBC </vt:lpstr>
      <vt:lpstr>Methods of Statement interface </vt:lpstr>
      <vt:lpstr>Slide 57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Saurabh Sharma</dc:creator>
  <cp:lastModifiedBy>Saurabh Sharma</cp:lastModifiedBy>
  <cp:revision>92</cp:revision>
  <dcterms:created xsi:type="dcterms:W3CDTF">2017-02-14T18:53:53Z</dcterms:created>
  <dcterms:modified xsi:type="dcterms:W3CDTF">2017-02-15T19:16:54Z</dcterms:modified>
</cp:coreProperties>
</file>