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slides/slide116.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67" r:id="rId3"/>
    <p:sldId id="368" r:id="rId4"/>
    <p:sldId id="366" r:id="rId5"/>
    <p:sldId id="257" r:id="rId6"/>
    <p:sldId id="258" r:id="rId7"/>
    <p:sldId id="259" r:id="rId8"/>
    <p:sldId id="260" r:id="rId9"/>
    <p:sldId id="261" r:id="rId10"/>
    <p:sldId id="262"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70" r:id="rId27"/>
    <p:sldId id="373" r:id="rId28"/>
    <p:sldId id="280" r:id="rId29"/>
    <p:sldId id="281" r:id="rId30"/>
    <p:sldId id="372" r:id="rId31"/>
    <p:sldId id="371" r:id="rId32"/>
    <p:sldId id="282" r:id="rId33"/>
    <p:sldId id="283" r:id="rId34"/>
    <p:sldId id="284" r:id="rId35"/>
    <p:sldId id="285" r:id="rId36"/>
    <p:sldId id="286" r:id="rId37"/>
    <p:sldId id="287" r:id="rId38"/>
    <p:sldId id="288" r:id="rId39"/>
    <p:sldId id="289" r:id="rId40"/>
    <p:sldId id="36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6690C1D-1756-4AEC-AB05-CFA1F52B8CD2}" type="datetimeFigureOut">
              <a:rPr lang="en-US" smtClean="0"/>
              <a:pPr/>
              <a:t>7/31/2018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D16E139-CFC1-4FE2-842B-6542E17AFD3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690C1D-1756-4AEC-AB05-CFA1F52B8CD2}"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6E139-CFC1-4FE2-842B-6542E17AFD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690C1D-1756-4AEC-AB05-CFA1F52B8CD2}"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6E139-CFC1-4FE2-842B-6542E17AFD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690C1D-1756-4AEC-AB05-CFA1F52B8CD2}"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6E139-CFC1-4FE2-842B-6542E17AFD3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690C1D-1756-4AEC-AB05-CFA1F52B8CD2}" type="datetimeFigureOut">
              <a:rPr lang="en-US" smtClean="0"/>
              <a:pPr/>
              <a:t>7/31/2018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D16E139-CFC1-4FE2-842B-6542E17AFD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6690C1D-1756-4AEC-AB05-CFA1F52B8CD2}" type="datetimeFigureOut">
              <a:rPr lang="en-US" smtClean="0"/>
              <a:pPr/>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6E139-CFC1-4FE2-842B-6542E17AFD3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6690C1D-1756-4AEC-AB05-CFA1F52B8CD2}" type="datetimeFigureOut">
              <a:rPr lang="en-US" smtClean="0"/>
              <a:pPr/>
              <a:t>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6E139-CFC1-4FE2-842B-6542E17AFD3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690C1D-1756-4AEC-AB05-CFA1F52B8CD2}" type="datetimeFigureOut">
              <a:rPr lang="en-US" smtClean="0"/>
              <a:pPr/>
              <a:t>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6E139-CFC1-4FE2-842B-6542E17AFD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90C1D-1756-4AEC-AB05-CFA1F52B8CD2}" type="datetimeFigureOut">
              <a:rPr lang="en-US" smtClean="0"/>
              <a:pPr/>
              <a:t>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6E139-CFC1-4FE2-842B-6542E17AFD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690C1D-1756-4AEC-AB05-CFA1F52B8CD2}" type="datetimeFigureOut">
              <a:rPr lang="en-US" smtClean="0"/>
              <a:pPr/>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6E139-CFC1-4FE2-842B-6542E17AFD3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690C1D-1756-4AEC-AB05-CFA1F52B8CD2}" type="datetimeFigureOut">
              <a:rPr lang="en-US" smtClean="0"/>
              <a:pPr/>
              <a:t>7/31/2018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D16E139-CFC1-4FE2-842B-6542E17AFD3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6690C1D-1756-4AEC-AB05-CFA1F52B8CD2}" type="datetimeFigureOut">
              <a:rPr lang="en-US" smtClean="0"/>
              <a:pPr/>
              <a:t>7/31/2018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D16E139-CFC1-4FE2-842B-6542E17AFD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Unclosed HTML Tags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Some HTML tags are not closed, for example </a:t>
            </a:r>
            <a:r>
              <a:rPr lang="en-US" dirty="0" err="1" smtClean="0"/>
              <a:t>br</a:t>
            </a:r>
            <a:r>
              <a:rPr lang="en-US" dirty="0" smtClean="0"/>
              <a:t> and hr.</a:t>
            </a:r>
          </a:p>
          <a:p>
            <a:endParaRPr lang="en-US" dirty="0" smtClean="0"/>
          </a:p>
          <a:p>
            <a:r>
              <a:rPr lang="en-US" b="1" dirty="0" smtClean="0"/>
              <a:t>&lt;</a:t>
            </a:r>
            <a:r>
              <a:rPr lang="en-US" b="1" dirty="0" err="1" smtClean="0"/>
              <a:t>br</a:t>
            </a:r>
            <a:r>
              <a:rPr lang="en-US" b="1" dirty="0" smtClean="0"/>
              <a:t>&gt; Tag</a:t>
            </a:r>
            <a:r>
              <a:rPr lang="en-US" dirty="0" smtClean="0"/>
              <a:t>: </a:t>
            </a:r>
            <a:r>
              <a:rPr lang="en-US" dirty="0" err="1" smtClean="0"/>
              <a:t>br</a:t>
            </a:r>
            <a:r>
              <a:rPr lang="en-US" dirty="0" smtClean="0"/>
              <a:t> stands for break line, it breaks the line of the code.</a:t>
            </a:r>
          </a:p>
          <a:p>
            <a:r>
              <a:rPr lang="en-US" b="1" dirty="0" smtClean="0"/>
              <a:t>&lt;hr&gt; Tag</a:t>
            </a:r>
            <a:r>
              <a:rPr lang="en-US" dirty="0" smtClean="0"/>
              <a:t>: hr stands for Horizontal Rule. This tag is used to put a line across the webpage.</a:t>
            </a: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Formatting</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HTML Formatting</a:t>
            </a:r>
          </a:p>
          <a:p>
            <a:endParaRPr lang="en-US" dirty="0" smtClean="0"/>
          </a:p>
          <a:p>
            <a:r>
              <a:rPr lang="en-US" b="1" dirty="0" smtClean="0"/>
              <a:t>HTML Formatting</a:t>
            </a:r>
            <a:r>
              <a:rPr lang="en-US" dirty="0" smtClean="0"/>
              <a:t> is </a:t>
            </a:r>
            <a:r>
              <a:rPr lang="en-US" i="1" dirty="0" smtClean="0"/>
              <a:t>a process of formatting text for better look and feel</a:t>
            </a:r>
            <a:r>
              <a:rPr lang="en-US" dirty="0" smtClean="0"/>
              <a:t>. There are many formatting tags in HTML. These tags are used to make text bold, italicized, or underlined. There are almost 12 options available that how text appears in HTML and XHTML.</a:t>
            </a:r>
          </a:p>
          <a:p>
            <a:endParaRPr lang="en-US" dirty="0" smtClean="0"/>
          </a:p>
          <a:p>
            <a:r>
              <a:rPr lang="en-US" dirty="0" smtClean="0"/>
              <a:t>Here, we are going to learn 12 HTML formatting tags.</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Bold Text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If you write anything within &lt;b&gt;............&lt;/b&gt; element, is shown in bold letters.</a:t>
            </a:r>
          </a:p>
          <a:p>
            <a:endParaRPr lang="en-US" dirty="0" smtClean="0"/>
          </a:p>
          <a:p>
            <a:r>
              <a:rPr lang="en-US" b="1" dirty="0" smtClean="0"/>
              <a:t>&lt;p&gt;</a:t>
            </a:r>
            <a:r>
              <a:rPr lang="en-US" dirty="0" smtClean="0"/>
              <a:t> </a:t>
            </a:r>
          </a:p>
          <a:p>
            <a:r>
              <a:rPr lang="en-US" b="1" dirty="0" smtClean="0"/>
              <a:t>&lt;b&gt;</a:t>
            </a:r>
          </a:p>
          <a:p>
            <a:r>
              <a:rPr lang="en-US" dirty="0" smtClean="0"/>
              <a:t>Write Your First Paragraph in bold text.</a:t>
            </a:r>
          </a:p>
          <a:p>
            <a:r>
              <a:rPr lang="en-US" b="1" dirty="0" smtClean="0"/>
              <a:t>&lt;/b&gt;</a:t>
            </a:r>
          </a:p>
          <a:p>
            <a:r>
              <a:rPr lang="en-US" b="1" dirty="0" smtClean="0"/>
              <a:t>&lt;/p&gt;</a:t>
            </a:r>
            <a:r>
              <a:rPr lang="en-US" dirty="0" smtClean="0"/>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Italic Text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If you write anything within &lt;</a:t>
            </a:r>
            <a:r>
              <a:rPr lang="en-US" dirty="0" err="1" smtClean="0"/>
              <a:t>i</a:t>
            </a:r>
            <a:r>
              <a:rPr lang="en-US" dirty="0" smtClean="0"/>
              <a:t>&gt;............&lt;/</a:t>
            </a:r>
            <a:r>
              <a:rPr lang="en-US" dirty="0" err="1" smtClean="0"/>
              <a:t>i</a:t>
            </a:r>
            <a:r>
              <a:rPr lang="en-US" dirty="0" smtClean="0"/>
              <a:t>&gt; element, is shown in italic letters.</a:t>
            </a:r>
          </a:p>
          <a:p>
            <a:endParaRPr lang="en-US" dirty="0" smtClean="0"/>
          </a:p>
          <a:p>
            <a:r>
              <a:rPr lang="en-US" dirty="0" smtClean="0"/>
              <a:t> </a:t>
            </a:r>
            <a:r>
              <a:rPr lang="en-US" b="1" dirty="0" smtClean="0"/>
              <a:t>&lt;p&gt;</a:t>
            </a:r>
            <a:r>
              <a:rPr lang="en-US" dirty="0" smtClean="0"/>
              <a:t> </a:t>
            </a:r>
          </a:p>
          <a:p>
            <a:r>
              <a:rPr lang="en-US" b="1" dirty="0" smtClean="0"/>
              <a:t>&lt;</a:t>
            </a:r>
            <a:r>
              <a:rPr lang="en-US" b="1" dirty="0" err="1" smtClean="0"/>
              <a:t>i</a:t>
            </a:r>
            <a:r>
              <a:rPr lang="en-US" b="1" dirty="0" smtClean="0"/>
              <a:t>&gt;</a:t>
            </a:r>
            <a:r>
              <a:rPr lang="en-US" dirty="0" smtClean="0"/>
              <a:t>Write Your First Paragraph in italic text.</a:t>
            </a:r>
          </a:p>
          <a:p>
            <a:r>
              <a:rPr lang="en-US" b="1" dirty="0" smtClean="0"/>
              <a:t>&lt;/</a:t>
            </a:r>
            <a:r>
              <a:rPr lang="en-US" b="1" dirty="0" err="1" smtClean="0"/>
              <a:t>i</a:t>
            </a:r>
            <a:r>
              <a:rPr lang="en-US" b="1" dirty="0" smtClean="0"/>
              <a:t>&gt;</a:t>
            </a:r>
          </a:p>
          <a:p>
            <a:r>
              <a:rPr lang="en-US" b="1" dirty="0" smtClean="0"/>
              <a:t>&lt;/p&gt;</a:t>
            </a:r>
            <a:r>
              <a:rPr lang="en-US" dirty="0" smtClean="0"/>
              <a:t>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HTML Marked formatting</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If you want to mark or highlight a text, you should write the content within &lt;mark&gt;.........&lt;/mark&gt;.</a:t>
            </a:r>
          </a:p>
          <a:p>
            <a:endParaRPr lang="en-US" b="1" dirty="0" smtClean="0"/>
          </a:p>
          <a:p>
            <a:r>
              <a:rPr lang="en-US" b="1" dirty="0" smtClean="0"/>
              <a:t>&lt;h2&gt;</a:t>
            </a:r>
            <a:r>
              <a:rPr lang="en-US" dirty="0" smtClean="0"/>
              <a:t>  </a:t>
            </a:r>
          </a:p>
          <a:p>
            <a:r>
              <a:rPr lang="en-US" dirty="0" smtClean="0"/>
              <a:t>I want to put a </a:t>
            </a:r>
            <a:r>
              <a:rPr lang="en-US" b="1" dirty="0" smtClean="0"/>
              <a:t>&lt;mark&gt;</a:t>
            </a:r>
            <a:r>
              <a:rPr lang="en-US" dirty="0" smtClean="0"/>
              <a:t> Mark</a:t>
            </a:r>
            <a:r>
              <a:rPr lang="en-US" b="1" dirty="0" smtClean="0"/>
              <a:t>&lt;/mark&gt;</a:t>
            </a:r>
            <a:r>
              <a:rPr lang="en-US" dirty="0" smtClean="0"/>
              <a:t> on your face</a:t>
            </a:r>
          </a:p>
          <a:p>
            <a:r>
              <a:rPr lang="en-US" b="1" dirty="0" smtClean="0"/>
              <a:t>&lt;/h2&gt;</a:t>
            </a:r>
            <a:r>
              <a:rPr lang="en-US"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Underlined Text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If you write anything within &lt;u&gt;.........&lt;/u&gt; element, is shown in underlined text.</a:t>
            </a:r>
          </a:p>
          <a:p>
            <a:endParaRPr lang="en-US" b="1" dirty="0" smtClean="0"/>
          </a:p>
          <a:p>
            <a:r>
              <a:rPr lang="en-US" b="1" dirty="0" smtClean="0"/>
              <a:t>&lt;p&gt;</a:t>
            </a:r>
            <a:r>
              <a:rPr lang="en-US" dirty="0" smtClean="0"/>
              <a:t> </a:t>
            </a:r>
          </a:p>
          <a:p>
            <a:r>
              <a:rPr lang="en-US" b="1" dirty="0" smtClean="0"/>
              <a:t>&lt;u&gt;</a:t>
            </a:r>
            <a:r>
              <a:rPr lang="en-US" dirty="0" smtClean="0"/>
              <a:t>Write Your First Paragraph in underlined text.</a:t>
            </a:r>
            <a:r>
              <a:rPr lang="en-US" b="1" dirty="0" smtClean="0"/>
              <a:t>&lt;/u&gt;</a:t>
            </a:r>
          </a:p>
          <a:p>
            <a:r>
              <a:rPr lang="en-US" b="1" dirty="0" smtClean="0"/>
              <a:t>&lt;/p&gt;</a:t>
            </a:r>
            <a:r>
              <a:rPr lang="en-US" dirty="0" smtClean="0"/>
              <a: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Strike Text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Anything written within &lt;strike&gt;.......................&lt;/strike&gt; element is displayed with strikethrough. It is a thin line which cross the statement.</a:t>
            </a:r>
          </a:p>
          <a:p>
            <a:r>
              <a:rPr lang="en-US" b="1" dirty="0" smtClean="0"/>
              <a:t>&lt;p&gt;</a:t>
            </a:r>
            <a:r>
              <a:rPr lang="en-US" dirty="0" smtClean="0"/>
              <a:t> </a:t>
            </a:r>
          </a:p>
          <a:p>
            <a:r>
              <a:rPr lang="en-US" b="1" dirty="0" smtClean="0"/>
              <a:t>&lt;strike&gt;</a:t>
            </a:r>
            <a:r>
              <a:rPr lang="en-US" dirty="0" smtClean="0"/>
              <a:t>Write Your First Paragraph with strikethrough</a:t>
            </a:r>
          </a:p>
          <a:p>
            <a:r>
              <a:rPr lang="en-US" b="1" dirty="0" smtClean="0"/>
              <a:t>&lt;/strike&gt;</a:t>
            </a:r>
            <a:r>
              <a:rPr lang="en-US" dirty="0" smtClean="0"/>
              <a:t>.</a:t>
            </a:r>
          </a:p>
          <a:p>
            <a:r>
              <a:rPr lang="en-US" b="1" dirty="0" smtClean="0"/>
              <a:t>&lt;/p&gt;</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a:t>
            </a:r>
            <a:r>
              <a:rPr lang="en-US" dirty="0" err="1" smtClean="0"/>
              <a:t>Monospaced</a:t>
            </a:r>
            <a:r>
              <a:rPr lang="en-US" dirty="0" smtClean="0"/>
              <a:t> Font</a:t>
            </a:r>
            <a:br>
              <a:rPr lang="en-US" dirty="0" smtClean="0"/>
            </a:br>
            <a:endParaRPr lang="en-US" dirty="0"/>
          </a:p>
        </p:txBody>
      </p:sp>
      <p:sp>
        <p:nvSpPr>
          <p:cNvPr id="3" name="Content Placeholder 2"/>
          <p:cNvSpPr>
            <a:spLocks noGrp="1"/>
          </p:cNvSpPr>
          <p:nvPr>
            <p:ph sz="quarter" idx="1"/>
          </p:nvPr>
        </p:nvSpPr>
        <p:spPr>
          <a:xfrm>
            <a:off x="381000" y="990600"/>
            <a:ext cx="8305800" cy="5562600"/>
          </a:xfrm>
        </p:spPr>
        <p:txBody>
          <a:bodyPr/>
          <a:lstStyle/>
          <a:p>
            <a:pPr algn="just"/>
            <a:r>
              <a:rPr lang="en-US" dirty="0" smtClean="0"/>
              <a:t>If you want that each letter has the same width then you should write the content within &lt;</a:t>
            </a:r>
            <a:r>
              <a:rPr lang="en-US" dirty="0" err="1" smtClean="0"/>
              <a:t>tt</a:t>
            </a:r>
            <a:r>
              <a:rPr lang="en-US" dirty="0" smtClean="0"/>
              <a:t>&gt;.............&lt;/</a:t>
            </a:r>
            <a:r>
              <a:rPr lang="en-US" dirty="0" err="1" smtClean="0"/>
              <a:t>tt</a:t>
            </a:r>
            <a:r>
              <a:rPr lang="en-US" dirty="0" smtClean="0"/>
              <a:t>&gt; element.</a:t>
            </a:r>
          </a:p>
          <a:p>
            <a:pPr algn="just"/>
            <a:endParaRPr lang="en-US" dirty="0" smtClean="0"/>
          </a:p>
          <a:p>
            <a:pPr algn="just"/>
            <a:r>
              <a:rPr lang="en-US" dirty="0" smtClean="0"/>
              <a:t>Note: We know that most of the fonts are known as variable-width fonts because different letters have different width. (for example: 'w' is wider than '</a:t>
            </a:r>
            <a:r>
              <a:rPr lang="en-US" dirty="0" err="1" smtClean="0"/>
              <a:t>i</a:t>
            </a:r>
            <a:r>
              <a:rPr lang="en-US" dirty="0" smtClean="0"/>
              <a:t>'). </a:t>
            </a:r>
            <a:r>
              <a:rPr lang="en-US" dirty="0" err="1" smtClean="0"/>
              <a:t>Monospaced</a:t>
            </a:r>
            <a:r>
              <a:rPr lang="en-US" dirty="0" smtClean="0"/>
              <a:t> Font provides similar space among every letter.</a:t>
            </a:r>
          </a:p>
          <a:p>
            <a:pPr algn="just"/>
            <a:endParaRPr lang="en-US" b="1" dirty="0" smtClean="0"/>
          </a:p>
          <a:p>
            <a:pPr algn="just"/>
            <a:r>
              <a:rPr lang="en-US" b="1" dirty="0" smtClean="0"/>
              <a:t>&lt;p&gt;</a:t>
            </a:r>
            <a:r>
              <a:rPr lang="en-US" dirty="0" smtClean="0"/>
              <a:t>Hello </a:t>
            </a:r>
            <a:r>
              <a:rPr lang="en-US" b="1" dirty="0" smtClean="0"/>
              <a:t>&lt;</a:t>
            </a:r>
            <a:r>
              <a:rPr lang="en-US" b="1" dirty="0" err="1" smtClean="0"/>
              <a:t>tt</a:t>
            </a:r>
            <a:r>
              <a:rPr lang="en-US" b="1" dirty="0" smtClean="0"/>
              <a:t>&gt;</a:t>
            </a:r>
            <a:r>
              <a:rPr lang="en-US" dirty="0" smtClean="0"/>
              <a:t>Write Your First Paragraph in </a:t>
            </a:r>
            <a:r>
              <a:rPr lang="en-US" dirty="0" err="1" smtClean="0"/>
              <a:t>monospaced</a:t>
            </a:r>
            <a:r>
              <a:rPr lang="en-US" dirty="0" smtClean="0"/>
              <a:t> font.</a:t>
            </a:r>
            <a:r>
              <a:rPr lang="en-US" b="1" dirty="0" smtClean="0"/>
              <a:t>&lt;/</a:t>
            </a:r>
            <a:r>
              <a:rPr lang="en-US" b="1" dirty="0" err="1" smtClean="0"/>
              <a:t>tt</a:t>
            </a:r>
            <a:r>
              <a:rPr lang="en-US" b="1" dirty="0" smtClean="0"/>
              <a:t>&gt;&lt;/p&gt;</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Superscript Text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If you put the content within &lt;sup&gt;..............&lt;/sup&gt; element, is shown in superscript ; means it is displayed half a character's height above the other characters.</a:t>
            </a:r>
          </a:p>
          <a:p>
            <a:endParaRPr lang="en-US" b="1" dirty="0" smtClean="0"/>
          </a:p>
          <a:p>
            <a:r>
              <a:rPr lang="en-US" b="1" dirty="0" smtClean="0"/>
              <a:t>&lt;p&gt;</a:t>
            </a:r>
            <a:r>
              <a:rPr lang="en-US" dirty="0" smtClean="0"/>
              <a:t>Hello </a:t>
            </a:r>
          </a:p>
          <a:p>
            <a:r>
              <a:rPr lang="en-US" b="1" dirty="0" smtClean="0"/>
              <a:t>&lt;sup&gt;</a:t>
            </a:r>
            <a:r>
              <a:rPr lang="en-US" dirty="0" smtClean="0"/>
              <a:t>Write Your First Paragraph in superscript.</a:t>
            </a:r>
            <a:r>
              <a:rPr lang="en-US" b="1" dirty="0" smtClean="0"/>
              <a:t>&lt;/sup&gt;</a:t>
            </a:r>
          </a:p>
          <a:p>
            <a:r>
              <a:rPr lang="en-US" b="1" dirty="0" smtClean="0"/>
              <a:t>&lt;/p&gt;</a:t>
            </a:r>
            <a:r>
              <a:rPr lang="en-US" dirty="0" smtClean="0"/>
              <a:t>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Subscript Text</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If you put the content within &lt;sub&gt;..............&lt;/sub&gt; element, is shown in subscript ; means it is displayed half a character's height below the other characters.</a:t>
            </a:r>
          </a:p>
          <a:p>
            <a:pPr algn="just"/>
            <a:endParaRPr lang="en-US" b="1" dirty="0" smtClean="0"/>
          </a:p>
          <a:p>
            <a:pPr algn="just"/>
            <a:r>
              <a:rPr lang="en-US" b="1" dirty="0" smtClean="0"/>
              <a:t>&lt;p&gt;</a:t>
            </a:r>
          </a:p>
          <a:p>
            <a:pPr algn="just"/>
            <a:r>
              <a:rPr lang="en-US" dirty="0" smtClean="0"/>
              <a:t>Hello </a:t>
            </a:r>
          </a:p>
          <a:p>
            <a:pPr algn="just"/>
            <a:r>
              <a:rPr lang="en-US" b="1" dirty="0" smtClean="0"/>
              <a:t>&lt;sub&gt;</a:t>
            </a:r>
            <a:r>
              <a:rPr lang="en-US" dirty="0" smtClean="0"/>
              <a:t>Write Your First Paragraph in subscript.</a:t>
            </a:r>
            <a:r>
              <a:rPr lang="en-US" b="1" dirty="0" smtClean="0"/>
              <a:t>&lt;/sub&gt;</a:t>
            </a:r>
          </a:p>
          <a:p>
            <a:pPr algn="just"/>
            <a:r>
              <a:rPr lang="en-US" b="1" dirty="0" smtClean="0"/>
              <a:t>&lt;/p&gt;</a:t>
            </a:r>
            <a:r>
              <a:rPr lang="en-US" dirty="0" smtClean="0"/>
              <a:t>  </a:t>
            </a:r>
          </a:p>
          <a:p>
            <a:pPr algn="just"/>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Brief History of HTML</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In the late 1980's ,Tim Berners-Lee who was a contractor at CERN, proposed a system for CERN researchers. In 1989, he wrote a memo proposing an internet based hypertext system.</a:t>
            </a:r>
          </a:p>
          <a:p>
            <a:endParaRPr lang="en-US" dirty="0" smtClean="0"/>
          </a:p>
          <a:p>
            <a:endParaRPr lang="en-US" dirty="0" smtClean="0"/>
          </a:p>
          <a:p>
            <a:r>
              <a:rPr lang="en-US" b="1" dirty="0" smtClean="0"/>
              <a:t>Tim Berners-Lee</a:t>
            </a:r>
            <a:r>
              <a:rPr lang="en-US" dirty="0" smtClean="0"/>
              <a:t> is known as </a:t>
            </a:r>
            <a:r>
              <a:rPr lang="en-US" i="1" dirty="0" smtClean="0"/>
              <a:t>father of HTML</a:t>
            </a:r>
            <a:r>
              <a:rPr lang="en-US" dirty="0" smtClean="0"/>
              <a:t>. The first available description of HTML was a document called "HTML Tags" proposed by Tim in late 1991.</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305800" cy="5486400"/>
          </a:xfrm>
        </p:spPr>
        <p:txBody>
          <a:bodyPr/>
          <a:lstStyle/>
          <a:p>
            <a:r>
              <a:rPr lang="en-US" sz="3600" dirty="0" smtClean="0"/>
              <a:t>Larger Text</a:t>
            </a:r>
          </a:p>
          <a:p>
            <a:endParaRPr lang="en-US" dirty="0" smtClean="0"/>
          </a:p>
          <a:p>
            <a:r>
              <a:rPr lang="en-US" dirty="0" smtClean="0"/>
              <a:t>If you want to put your font size larger than the rest of the text then put the content within &lt;big&gt;.........&lt;/big&gt;. It increase one font size larger than the previous one.</a:t>
            </a:r>
          </a:p>
          <a:p>
            <a:endParaRPr lang="en-US" b="1" dirty="0" smtClean="0"/>
          </a:p>
          <a:p>
            <a:r>
              <a:rPr lang="en-US" b="1" dirty="0" smtClean="0"/>
              <a:t>&lt;p&gt;</a:t>
            </a:r>
          </a:p>
          <a:p>
            <a:r>
              <a:rPr lang="en-US" dirty="0" smtClean="0"/>
              <a:t>Hello </a:t>
            </a:r>
          </a:p>
          <a:p>
            <a:r>
              <a:rPr lang="en-US" b="1" dirty="0" smtClean="0"/>
              <a:t>&lt;big&gt;</a:t>
            </a:r>
            <a:r>
              <a:rPr lang="en-US" dirty="0" smtClean="0"/>
              <a:t>Write the paragraph in larger font.</a:t>
            </a:r>
          </a:p>
          <a:p>
            <a:r>
              <a:rPr lang="en-US" b="1" dirty="0" smtClean="0"/>
              <a:t>&lt;/big&gt;</a:t>
            </a:r>
          </a:p>
          <a:p>
            <a:r>
              <a:rPr lang="en-US" b="1" dirty="0" smtClean="0"/>
              <a:t>&lt;/p&gt;</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457200"/>
            <a:ext cx="8077200" cy="5562600"/>
          </a:xfrm>
        </p:spPr>
        <p:txBody>
          <a:bodyPr/>
          <a:lstStyle/>
          <a:p>
            <a:r>
              <a:rPr lang="en-US" sz="4000" dirty="0" smtClean="0"/>
              <a:t>Smaller Text</a:t>
            </a:r>
          </a:p>
          <a:p>
            <a:r>
              <a:rPr lang="en-US" dirty="0" smtClean="0"/>
              <a:t>If you want to put your font size smaller than the rest of the text then put the content within &lt;small&gt;.........&lt;/small&gt;tag. It reduces one font size than the previous one.</a:t>
            </a:r>
          </a:p>
          <a:p>
            <a:endParaRPr lang="en-US" b="1" dirty="0" smtClean="0"/>
          </a:p>
          <a:p>
            <a:r>
              <a:rPr lang="en-US" b="1" dirty="0" smtClean="0"/>
              <a:t>&lt;p&gt;</a:t>
            </a:r>
          </a:p>
          <a:p>
            <a:r>
              <a:rPr lang="en-US" dirty="0" smtClean="0"/>
              <a:t>Hello </a:t>
            </a:r>
          </a:p>
          <a:p>
            <a:r>
              <a:rPr lang="en-US" b="1" dirty="0" smtClean="0"/>
              <a:t>&lt;small&gt;</a:t>
            </a:r>
            <a:r>
              <a:rPr lang="en-US" dirty="0" smtClean="0"/>
              <a:t>Write the paragraph in smaller font.</a:t>
            </a:r>
          </a:p>
          <a:p>
            <a:r>
              <a:rPr lang="en-US" b="1" dirty="0" smtClean="0"/>
              <a:t>&lt;/small&gt;</a:t>
            </a:r>
          </a:p>
          <a:p>
            <a:r>
              <a:rPr lang="en-US" b="1" dirty="0" smtClean="0"/>
              <a:t>&lt;/p&gt;</a:t>
            </a:r>
            <a:r>
              <a:rPr lang="en-US" dirty="0" smtClean="0"/>
              <a:t>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Heading</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A HTML heading or HTML h tag can be defined as a title or a subtitle which you want to display on the webpage. When you place the text within the heading tags &lt;h1&gt;.........&lt;/h1&gt;, it is displayed on the browser in the bold format and size of the text depends on the number of heading.</a:t>
            </a:r>
          </a:p>
          <a:p>
            <a:pPr algn="just"/>
            <a:r>
              <a:rPr lang="en-US" dirty="0" smtClean="0"/>
              <a:t>There are six different HTML headings which are defined with the &lt;h1&gt; to &lt;h6&gt; tags.</a:t>
            </a:r>
          </a:p>
          <a:p>
            <a:pPr algn="just"/>
            <a:r>
              <a:rPr lang="en-US" dirty="0" smtClean="0"/>
              <a:t>h1 is the largest heading tag and h6 is the smallest one. So h1 is used for most important heading and h6 is used for least important.</a:t>
            </a:r>
          </a:p>
          <a:p>
            <a:pPr algn="just"/>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pt-BR" b="1" dirty="0" smtClean="0"/>
              <a:t>&lt;h1&gt;</a:t>
            </a:r>
            <a:r>
              <a:rPr lang="pt-BR" dirty="0" smtClean="0"/>
              <a:t>Heading no. 1</a:t>
            </a:r>
            <a:r>
              <a:rPr lang="pt-BR" b="1" dirty="0" smtClean="0"/>
              <a:t>&lt;/h1&gt;</a:t>
            </a:r>
            <a:r>
              <a:rPr lang="pt-BR" dirty="0" smtClean="0"/>
              <a:t>  </a:t>
            </a:r>
          </a:p>
          <a:p>
            <a:r>
              <a:rPr lang="pt-BR" b="1" dirty="0" smtClean="0"/>
              <a:t>&lt;h2&gt;</a:t>
            </a:r>
            <a:r>
              <a:rPr lang="pt-BR" dirty="0" smtClean="0"/>
              <a:t>Heading no. 2</a:t>
            </a:r>
            <a:r>
              <a:rPr lang="pt-BR" b="1" dirty="0" smtClean="0"/>
              <a:t>&lt;/h2&gt;</a:t>
            </a:r>
            <a:r>
              <a:rPr lang="pt-BR" dirty="0" smtClean="0"/>
              <a:t>  </a:t>
            </a:r>
          </a:p>
          <a:p>
            <a:r>
              <a:rPr lang="pt-BR" b="1" dirty="0" smtClean="0"/>
              <a:t>&lt;h3&gt;</a:t>
            </a:r>
            <a:r>
              <a:rPr lang="pt-BR" dirty="0" smtClean="0"/>
              <a:t>Heading no. 3</a:t>
            </a:r>
            <a:r>
              <a:rPr lang="pt-BR" b="1" dirty="0" smtClean="0"/>
              <a:t>&lt;/h3&gt;</a:t>
            </a:r>
            <a:r>
              <a:rPr lang="pt-BR" dirty="0" smtClean="0"/>
              <a:t>  </a:t>
            </a:r>
          </a:p>
          <a:p>
            <a:r>
              <a:rPr lang="pt-BR" b="1" dirty="0" smtClean="0"/>
              <a:t>&lt;h4&gt;</a:t>
            </a:r>
            <a:r>
              <a:rPr lang="pt-BR" dirty="0" smtClean="0"/>
              <a:t>Heading no. 4</a:t>
            </a:r>
            <a:r>
              <a:rPr lang="pt-BR" b="1" dirty="0" smtClean="0"/>
              <a:t>&lt;/h4&gt;</a:t>
            </a:r>
            <a:r>
              <a:rPr lang="pt-BR" dirty="0" smtClean="0"/>
              <a:t>  </a:t>
            </a:r>
          </a:p>
          <a:p>
            <a:r>
              <a:rPr lang="pt-BR" b="1" dirty="0" smtClean="0"/>
              <a:t>&lt;h5&gt;</a:t>
            </a:r>
            <a:r>
              <a:rPr lang="pt-BR" dirty="0" smtClean="0"/>
              <a:t>Heading no. 5</a:t>
            </a:r>
            <a:r>
              <a:rPr lang="pt-BR" b="1" dirty="0" smtClean="0"/>
              <a:t>&lt;/h5&gt;</a:t>
            </a:r>
            <a:r>
              <a:rPr lang="pt-BR" dirty="0" smtClean="0"/>
              <a:t>  </a:t>
            </a:r>
          </a:p>
          <a:p>
            <a:r>
              <a:rPr lang="pt-BR" b="1" dirty="0" smtClean="0"/>
              <a:t>&lt;h6&gt;</a:t>
            </a:r>
            <a:r>
              <a:rPr lang="pt-BR" dirty="0" smtClean="0"/>
              <a:t>Heading no. 6</a:t>
            </a:r>
            <a:r>
              <a:rPr lang="pt-BR" b="1" dirty="0" smtClean="0"/>
              <a:t>&lt;/h6&gt;</a:t>
            </a:r>
          </a:p>
          <a:p>
            <a:endParaRPr lang="pt-BR" b="1" dirty="0" smtClean="0"/>
          </a:p>
          <a:p>
            <a:endParaRPr lang="pt-BR" b="1" dirty="0" smtClean="0"/>
          </a:p>
          <a:p>
            <a:pPr algn="just"/>
            <a:r>
              <a:rPr lang="en-US" b="1" dirty="0" smtClean="0"/>
              <a:t>Heading elements (h1....h6) should be used for headings only. They should not be used just to make text bold or big.</a:t>
            </a:r>
          </a:p>
          <a:p>
            <a:pPr>
              <a:buNone/>
            </a:pPr>
            <a:endParaRPr lang="pt-BR"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Paragraph</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HTML paragraph or HTML p tag is used to define a paragraph in a webpage. Let's take a simple example to see how it work. It is a notable point that a browser itself add an empty line before and after a paragraph.</a:t>
            </a:r>
          </a:p>
          <a:p>
            <a:endParaRPr lang="en-US" b="1" dirty="0" smtClean="0"/>
          </a:p>
          <a:p>
            <a:endParaRPr lang="en-US" b="1" dirty="0" smtClean="0"/>
          </a:p>
          <a:p>
            <a:r>
              <a:rPr lang="en-US" b="1" dirty="0" smtClean="0"/>
              <a:t>&lt;p&gt;</a:t>
            </a:r>
            <a:r>
              <a:rPr lang="en-US" dirty="0" smtClean="0"/>
              <a:t>This is first paragraph.</a:t>
            </a:r>
            <a:r>
              <a:rPr lang="en-US" b="1" dirty="0" smtClean="0"/>
              <a:t>&lt;/p&gt;</a:t>
            </a:r>
            <a:r>
              <a:rPr lang="en-US" dirty="0" smtClean="0"/>
              <a:t>  </a:t>
            </a:r>
          </a:p>
          <a:p>
            <a:r>
              <a:rPr lang="en-US" b="1" dirty="0" smtClean="0"/>
              <a:t>&lt;p&gt;</a:t>
            </a:r>
            <a:r>
              <a:rPr lang="en-US" dirty="0" smtClean="0"/>
              <a:t>This is second paragraph.</a:t>
            </a:r>
            <a:r>
              <a:rPr lang="en-US" b="1" dirty="0" smtClean="0"/>
              <a:t>&lt;/p&gt;</a:t>
            </a:r>
            <a:r>
              <a:rPr lang="en-US" dirty="0" smtClean="0"/>
              <a:t>  </a:t>
            </a:r>
          </a:p>
          <a:p>
            <a:r>
              <a:rPr lang="en-US" b="1" dirty="0" smtClean="0"/>
              <a:t>&lt;p&gt;</a:t>
            </a:r>
            <a:r>
              <a:rPr lang="en-US" dirty="0" smtClean="0"/>
              <a:t>This is third paragraph.</a:t>
            </a:r>
            <a:r>
              <a:rPr lang="en-US" b="1" dirty="0" smtClean="0"/>
              <a:t>&lt;/p&gt;</a:t>
            </a:r>
            <a:r>
              <a:rPr lang="en-US" dirty="0" smtClean="0"/>
              <a:t>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638800"/>
          </a:xfrm>
        </p:spPr>
        <p:txBody>
          <a:bodyPr/>
          <a:lstStyle/>
          <a:p>
            <a:pPr>
              <a:buNone/>
            </a:pPr>
            <a:r>
              <a:rPr lang="en-US" dirty="0" smtClean="0"/>
              <a:t>I am going to provide you a tutorial on HTML and hope that it will be very beneficial for you.</a:t>
            </a:r>
          </a:p>
          <a:p>
            <a:pPr>
              <a:buNone/>
            </a:pPr>
            <a:r>
              <a:rPr lang="en-US" dirty="0" smtClean="0"/>
              <a:t>Look, I put here a lot of spaces but I know, Browser will ignore it.</a:t>
            </a:r>
          </a:p>
          <a:p>
            <a:pPr>
              <a:buNone/>
            </a:pPr>
            <a:r>
              <a:rPr lang="en-US" dirty="0" smtClean="0"/>
              <a:t>You cannot determine the display of HTML</a:t>
            </a:r>
          </a:p>
          <a:p>
            <a:pPr>
              <a:buNone/>
            </a:pPr>
            <a:r>
              <a:rPr lang="en-US" dirty="0" smtClean="0"/>
              <a:t>because resized windows may create different result.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5000"/>
            <a:ext cx="7772400" cy="503238"/>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sz="4400" dirty="0" smtClean="0"/>
              <a:t> </a:t>
            </a:r>
            <a:r>
              <a:rPr lang="en-IN" sz="4900" dirty="0" smtClean="0"/>
              <a:t>Infosys</a:t>
            </a:r>
            <a:r>
              <a:rPr lang="en-IN" sz="4400" dirty="0" smtClean="0"/>
              <a:t> </a:t>
            </a: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sz="quarter" idx="1"/>
          </p:nvPr>
        </p:nvSpPr>
        <p:spPr>
          <a:xfrm>
            <a:off x="381000" y="1219200"/>
            <a:ext cx="8458200" cy="5334000"/>
          </a:xfrm>
        </p:spPr>
        <p:txBody>
          <a:bodyPr>
            <a:normAutofit fontScale="62500" lnSpcReduction="20000"/>
          </a:bodyPr>
          <a:lstStyle/>
          <a:p>
            <a:pPr algn="just"/>
            <a:r>
              <a:rPr lang="en-IN" sz="4000" dirty="0" smtClean="0"/>
              <a:t>About Infosys</a:t>
            </a:r>
          </a:p>
          <a:p>
            <a:pPr algn="just"/>
            <a:r>
              <a:rPr lang="en-IN" sz="4000" dirty="0" smtClean="0"/>
              <a:t>Infosys </a:t>
            </a:r>
            <a:r>
              <a:rPr lang="en-IN" sz="4000" dirty="0" smtClean="0"/>
              <a:t>is a global leader in next-generation digital services and consulting. We enable clients in 45 countries to navigate their digital transformation. With over three decades of experience in managing the systems and workings of global enterprises, we expertly steer our clients through their digital journey. </a:t>
            </a:r>
            <a:endParaRPr lang="en-IN" sz="4000" dirty="0" smtClean="0"/>
          </a:p>
          <a:p>
            <a:pPr algn="just"/>
            <a:endParaRPr lang="en-IN" sz="4000" dirty="0" smtClean="0"/>
          </a:p>
          <a:p>
            <a:pPr algn="just"/>
            <a:r>
              <a:rPr lang="en-IN" sz="4000" dirty="0" smtClean="0"/>
              <a:t>We </a:t>
            </a:r>
            <a:r>
              <a:rPr lang="en-IN" sz="4000" dirty="0" smtClean="0"/>
              <a:t>do it by enabling the enterprise with an AI-powered core that helps prioritize the execution of change. </a:t>
            </a:r>
            <a:endParaRPr lang="en-IN" sz="4000" dirty="0" smtClean="0"/>
          </a:p>
          <a:p>
            <a:pPr algn="just"/>
            <a:endParaRPr lang="en-IN" sz="4000" dirty="0" smtClean="0"/>
          </a:p>
          <a:p>
            <a:pPr algn="just"/>
            <a:r>
              <a:rPr lang="en-IN" sz="4000" dirty="0" smtClean="0"/>
              <a:t>We </a:t>
            </a:r>
            <a:r>
              <a:rPr lang="en-IN" sz="4000" dirty="0" smtClean="0"/>
              <a:t>also empower the business with agile digital at scale to deliver unprecedented levels of performance and customer delight. Our always-on learning agenda drives their continuous improvement through building and transferring digital skills, expertise, and ideas from our innovation ecosystem.</a:t>
            </a:r>
          </a:p>
          <a:p>
            <a:pPr algn="just"/>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&lt;</a:t>
            </a:r>
            <a:r>
              <a:rPr lang="en-IN" dirty="0" smtClean="0"/>
              <a:t> Accenture </a:t>
            </a:r>
            <a:endParaRPr lang="en-IN" dirty="0"/>
          </a:p>
        </p:txBody>
      </p:sp>
      <p:sp>
        <p:nvSpPr>
          <p:cNvPr id="3" name="Content Placeholder 2"/>
          <p:cNvSpPr>
            <a:spLocks noGrp="1"/>
          </p:cNvSpPr>
          <p:nvPr>
            <p:ph sz="quarter" idx="1"/>
          </p:nvPr>
        </p:nvSpPr>
        <p:spPr/>
        <p:txBody>
          <a:bodyPr>
            <a:normAutofit/>
          </a:bodyPr>
          <a:lstStyle/>
          <a:p>
            <a:pPr algn="just"/>
            <a:r>
              <a:rPr lang="en-IN" dirty="0" smtClean="0"/>
              <a:t>Accenture </a:t>
            </a:r>
            <a:r>
              <a:rPr lang="en-IN" dirty="0" smtClean="0"/>
              <a:t> is </a:t>
            </a:r>
            <a:r>
              <a:rPr lang="en-IN" dirty="0" smtClean="0"/>
              <a:t>a global management consulting and professional services firm that provides strategy, consulting, digital, technology and operations services. </a:t>
            </a:r>
            <a:endParaRPr lang="en-IN" dirty="0" smtClean="0"/>
          </a:p>
          <a:p>
            <a:pPr algn="just"/>
            <a:endParaRPr lang="en-IN" dirty="0" smtClean="0"/>
          </a:p>
          <a:p>
            <a:pPr algn="just"/>
            <a:r>
              <a:rPr lang="en-IN" dirty="0" smtClean="0"/>
              <a:t>A </a:t>
            </a:r>
            <a:r>
              <a:rPr lang="en-IN" dirty="0" smtClean="0"/>
              <a:t>Fortune Global 500 </a:t>
            </a:r>
            <a:r>
              <a:rPr lang="en-IN" dirty="0" err="1" smtClean="0"/>
              <a:t>company.In</a:t>
            </a:r>
            <a:r>
              <a:rPr lang="en-IN" dirty="0" smtClean="0"/>
              <a:t> </a:t>
            </a:r>
            <a:r>
              <a:rPr lang="en-IN" dirty="0" smtClean="0"/>
              <a:t>2017, the company reported net revenues of $34.9 billion, with more than 425,000 </a:t>
            </a:r>
            <a:r>
              <a:rPr lang="en-IN" dirty="0" smtClean="0"/>
              <a:t>employees </a:t>
            </a:r>
            <a:r>
              <a:rPr lang="en-IN" dirty="0" smtClean="0"/>
              <a:t>serving clients in more than 200 cities in 120 </a:t>
            </a:r>
            <a:r>
              <a:rPr lang="en-IN" dirty="0" smtClean="0"/>
              <a:t>countries. In </a:t>
            </a:r>
            <a:r>
              <a:rPr lang="en-IN" dirty="0" smtClean="0"/>
              <a:t>2015, the company had about 150,000 employees in </a:t>
            </a:r>
            <a:r>
              <a:rPr lang="en-IN" dirty="0" smtClean="0"/>
              <a:t>India.</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Anchor</a:t>
            </a:r>
            <a:br>
              <a:rPr lang="en-US" dirty="0" smtClean="0"/>
            </a:br>
            <a:endParaRPr lang="en-US" dirty="0"/>
          </a:p>
        </p:txBody>
      </p:sp>
      <p:sp>
        <p:nvSpPr>
          <p:cNvPr id="3" name="Content Placeholder 2"/>
          <p:cNvSpPr>
            <a:spLocks noGrp="1"/>
          </p:cNvSpPr>
          <p:nvPr>
            <p:ph sz="quarter" idx="1"/>
          </p:nvPr>
        </p:nvSpPr>
        <p:spPr>
          <a:xfrm>
            <a:off x="457200" y="1066800"/>
            <a:ext cx="8305800" cy="5486400"/>
          </a:xfrm>
        </p:spPr>
        <p:txBody>
          <a:bodyPr/>
          <a:lstStyle/>
          <a:p>
            <a:r>
              <a:rPr lang="en-US" dirty="0" smtClean="0"/>
              <a:t>The </a:t>
            </a:r>
            <a:r>
              <a:rPr lang="en-US" b="1" dirty="0" smtClean="0"/>
              <a:t>HTML anchor tag</a:t>
            </a:r>
            <a:r>
              <a:rPr lang="en-US" dirty="0" smtClean="0"/>
              <a:t> defines </a:t>
            </a:r>
            <a:r>
              <a:rPr lang="en-US" i="1" dirty="0" smtClean="0"/>
              <a:t>a hyperlink that links one page to another page</a:t>
            </a:r>
            <a:r>
              <a:rPr lang="en-US" dirty="0" smtClean="0"/>
              <a:t>. The "</a:t>
            </a:r>
            <a:r>
              <a:rPr lang="en-US" dirty="0" err="1" smtClean="0"/>
              <a:t>href</a:t>
            </a:r>
            <a:r>
              <a:rPr lang="en-US" dirty="0" smtClean="0"/>
              <a:t>" attribute is the most important attribute of the HTML a tag.</a:t>
            </a:r>
          </a:p>
          <a:p>
            <a:r>
              <a:rPr lang="en-US" dirty="0" err="1" smtClean="0"/>
              <a:t>href</a:t>
            </a:r>
            <a:r>
              <a:rPr lang="en-US" dirty="0" smtClean="0"/>
              <a:t> attribute of HTML anchor tag</a:t>
            </a:r>
          </a:p>
          <a:p>
            <a:r>
              <a:rPr lang="en-US" dirty="0" smtClean="0"/>
              <a:t>The </a:t>
            </a:r>
            <a:r>
              <a:rPr lang="en-US" dirty="0" err="1" smtClean="0"/>
              <a:t>href</a:t>
            </a:r>
            <a:r>
              <a:rPr lang="en-US" dirty="0" smtClean="0"/>
              <a:t> attribute is used to define the address of the file to be linked. In other words, it points out the destination page.</a:t>
            </a:r>
          </a:p>
          <a:p>
            <a:r>
              <a:rPr lang="en-US" dirty="0" smtClean="0"/>
              <a:t>The syntax of HTML anchor tag is given below.</a:t>
            </a:r>
          </a:p>
          <a:p>
            <a:r>
              <a:rPr lang="en-US" dirty="0" smtClean="0"/>
              <a:t>&lt;a </a:t>
            </a:r>
            <a:r>
              <a:rPr lang="en-US" dirty="0" err="1" smtClean="0"/>
              <a:t>href</a:t>
            </a:r>
            <a:r>
              <a:rPr lang="en-US" dirty="0" smtClean="0"/>
              <a:t> = "..........."&gt; Link Text &lt;/a&gt; </a:t>
            </a:r>
          </a:p>
          <a:p>
            <a:endParaRPr lang="en-US" dirty="0" smtClean="0"/>
          </a:p>
          <a:p>
            <a:r>
              <a:rPr lang="en-US" b="1" i="1" dirty="0" smtClean="0"/>
              <a:t>Let's see an example of HTML anchor tag.</a:t>
            </a:r>
          </a:p>
          <a:p>
            <a:r>
              <a:rPr lang="en-US" b="1" dirty="0" smtClean="0"/>
              <a:t>&lt;a</a:t>
            </a:r>
            <a:r>
              <a:rPr lang="en-US" dirty="0" smtClean="0"/>
              <a:t> </a:t>
            </a:r>
            <a:r>
              <a:rPr lang="en-US" dirty="0" err="1" smtClean="0"/>
              <a:t>href</a:t>
            </a:r>
            <a:r>
              <a:rPr lang="en-US" dirty="0" smtClean="0"/>
              <a:t>="second.html"</a:t>
            </a:r>
            <a:r>
              <a:rPr lang="en-US" b="1" dirty="0" smtClean="0"/>
              <a:t>&gt;</a:t>
            </a:r>
            <a:r>
              <a:rPr lang="en-US" dirty="0" smtClean="0"/>
              <a:t>Click for Second Page</a:t>
            </a:r>
            <a:r>
              <a:rPr lang="en-US" b="1" dirty="0" smtClean="0"/>
              <a:t>&lt;/a&gt;</a:t>
            </a:r>
            <a:r>
              <a:rPr lang="en-US" dirty="0" smtClean="0"/>
              <a:t>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838200"/>
            <a:ext cx="8001000" cy="5181600"/>
          </a:xfrm>
        </p:spPr>
        <p:txBody>
          <a:bodyPr/>
          <a:lstStyle/>
          <a:p>
            <a:r>
              <a:rPr lang="en-US" dirty="0" smtClean="0"/>
              <a:t>Appearance of HTML anchor tag</a:t>
            </a:r>
          </a:p>
          <a:p>
            <a:r>
              <a:rPr lang="en-US" dirty="0" smtClean="0"/>
              <a:t>An </a:t>
            </a:r>
            <a:r>
              <a:rPr lang="en-US" b="1" dirty="0" smtClean="0"/>
              <a:t>unvisited link</a:t>
            </a:r>
            <a:r>
              <a:rPr lang="en-US" dirty="0" smtClean="0"/>
              <a:t> is displayed underlined and blue.</a:t>
            </a:r>
          </a:p>
          <a:p>
            <a:r>
              <a:rPr lang="en-US" dirty="0" smtClean="0"/>
              <a:t>A </a:t>
            </a:r>
            <a:r>
              <a:rPr lang="en-US" b="1" dirty="0" smtClean="0"/>
              <a:t>visited link</a:t>
            </a:r>
            <a:r>
              <a:rPr lang="en-US" dirty="0" smtClean="0"/>
              <a:t> displayed underlined and purple.</a:t>
            </a:r>
          </a:p>
          <a:p>
            <a:r>
              <a:rPr lang="en-US" dirty="0" smtClean="0"/>
              <a:t>An </a:t>
            </a:r>
            <a:r>
              <a:rPr lang="en-US" b="1" dirty="0" smtClean="0"/>
              <a:t>active link</a:t>
            </a:r>
            <a:r>
              <a:rPr lang="en-US" dirty="0" smtClean="0"/>
              <a:t> is underlined and red.</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HTML</a:t>
            </a:r>
            <a:br>
              <a:rPr lang="en-US" dirty="0" smtClean="0"/>
            </a:br>
            <a:endParaRPr lang="en-US" dirty="0"/>
          </a:p>
        </p:txBody>
      </p:sp>
      <p:sp>
        <p:nvSpPr>
          <p:cNvPr id="3" name="Content Placeholder 2"/>
          <p:cNvSpPr>
            <a:spLocks noGrp="1"/>
          </p:cNvSpPr>
          <p:nvPr>
            <p:ph sz="quarter" idx="1"/>
          </p:nvPr>
        </p:nvSpPr>
        <p:spPr>
          <a:xfrm>
            <a:off x="533400" y="1066800"/>
            <a:ext cx="8153400" cy="4953000"/>
          </a:xfrm>
        </p:spPr>
        <p:txBody>
          <a:bodyPr>
            <a:normAutofit fontScale="92500" lnSpcReduction="10000"/>
          </a:bodyPr>
          <a:lstStyle/>
          <a:p>
            <a:pPr algn="just"/>
            <a:r>
              <a:rPr lang="en-US" dirty="0" smtClean="0"/>
              <a:t>1) It is a very </a:t>
            </a:r>
            <a:r>
              <a:rPr lang="en-US" b="1" dirty="0" smtClean="0"/>
              <a:t>easy and simple</a:t>
            </a:r>
            <a:r>
              <a:rPr lang="en-US" dirty="0" smtClean="0"/>
              <a:t> language. It can be easily understood and modified.</a:t>
            </a:r>
          </a:p>
          <a:p>
            <a:pPr algn="just"/>
            <a:r>
              <a:rPr lang="en-US" dirty="0" smtClean="0"/>
              <a:t>2) It is very easy to make </a:t>
            </a:r>
            <a:r>
              <a:rPr lang="en-US" b="1" dirty="0" smtClean="0"/>
              <a:t>effective presentation</a:t>
            </a:r>
            <a:r>
              <a:rPr lang="en-US" dirty="0" smtClean="0"/>
              <a:t> with HTML because it has a lot of </a:t>
            </a:r>
            <a:r>
              <a:rPr lang="en-US" i="1" dirty="0" smtClean="0"/>
              <a:t>formatting tags</a:t>
            </a:r>
            <a:r>
              <a:rPr lang="en-US" dirty="0" smtClean="0"/>
              <a:t>.</a:t>
            </a:r>
          </a:p>
          <a:p>
            <a:pPr algn="just"/>
            <a:r>
              <a:rPr lang="en-US" dirty="0" smtClean="0"/>
              <a:t>3) It is a </a:t>
            </a:r>
            <a:r>
              <a:rPr lang="en-US" b="1" dirty="0" smtClean="0"/>
              <a:t>markup language</a:t>
            </a:r>
            <a:r>
              <a:rPr lang="en-US" dirty="0" smtClean="0"/>
              <a:t> so it provides a flexible way to design web pages along with the text.</a:t>
            </a:r>
          </a:p>
          <a:p>
            <a:pPr algn="just"/>
            <a:r>
              <a:rPr lang="en-US" dirty="0" smtClean="0"/>
              <a:t>4) It facilitates programmers to add </a:t>
            </a:r>
            <a:r>
              <a:rPr lang="en-US" b="1" dirty="0" smtClean="0"/>
              <a:t>link</a:t>
            </a:r>
            <a:r>
              <a:rPr lang="en-US" dirty="0" smtClean="0"/>
              <a:t> on the web pages (by </a:t>
            </a:r>
            <a:r>
              <a:rPr lang="en-US" i="1" dirty="0" smtClean="0"/>
              <a:t>html anchor tag</a:t>
            </a:r>
            <a:r>
              <a:rPr lang="en-US" dirty="0" smtClean="0"/>
              <a:t>) , so it enhances the interest of browsing of the user.</a:t>
            </a:r>
          </a:p>
          <a:p>
            <a:pPr algn="just"/>
            <a:r>
              <a:rPr lang="en-US" dirty="0" smtClean="0"/>
              <a:t>5) It is </a:t>
            </a:r>
            <a:r>
              <a:rPr lang="en-US" b="1" dirty="0" smtClean="0"/>
              <a:t>platform-independent</a:t>
            </a:r>
            <a:r>
              <a:rPr lang="en-US" dirty="0" smtClean="0"/>
              <a:t> because it can be displayed on any platform like Windows, Linux and Macintosh etc.</a:t>
            </a:r>
          </a:p>
          <a:p>
            <a:pPr algn="just"/>
            <a:r>
              <a:rPr lang="en-US" dirty="0" smtClean="0"/>
              <a:t>6) It facilitates the programmer to add </a:t>
            </a:r>
            <a:r>
              <a:rPr lang="en-US" b="1" dirty="0" smtClean="0"/>
              <a:t>Graphics, Videos, and Sound</a:t>
            </a:r>
            <a:r>
              <a:rPr lang="en-US" dirty="0" smtClean="0"/>
              <a:t> to the web pages which makes it more attractive and interactive.</a:t>
            </a:r>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Accenture </a:t>
            </a:r>
            <a:endParaRPr lang="en-IN" dirty="0"/>
          </a:p>
        </p:txBody>
      </p:sp>
      <p:sp>
        <p:nvSpPr>
          <p:cNvPr id="3" name="Content Placeholder 2"/>
          <p:cNvSpPr>
            <a:spLocks noGrp="1"/>
          </p:cNvSpPr>
          <p:nvPr>
            <p:ph sz="quarter" idx="1"/>
          </p:nvPr>
        </p:nvSpPr>
        <p:spPr/>
        <p:txBody>
          <a:bodyPr/>
          <a:lstStyle/>
          <a:p>
            <a:pPr algn="just"/>
            <a:r>
              <a:rPr lang="en-IN" dirty="0" smtClean="0"/>
              <a:t>Accenture is a global management consulting and professional services firm that provides strategy, consulting, digital, technology and operations services. </a:t>
            </a:r>
            <a:r>
              <a:rPr lang="en-IN" dirty="0" smtClean="0"/>
              <a:t>In </a:t>
            </a:r>
            <a:r>
              <a:rPr lang="en-IN" dirty="0" smtClean="0"/>
              <a:t>2017, the company reported net revenues of $34.9 billion, with more than 425,000 </a:t>
            </a:r>
            <a:r>
              <a:rPr lang="en-IN" dirty="0" smtClean="0"/>
              <a:t>employees </a:t>
            </a:r>
            <a:r>
              <a:rPr lang="en-IN" dirty="0" smtClean="0"/>
              <a:t>serving clients in more than 200 cities in 120 countries</a:t>
            </a:r>
            <a:r>
              <a:rPr lang="en-IN" dirty="0" smtClean="0"/>
              <a:t>. </a:t>
            </a:r>
            <a:r>
              <a:rPr lang="en-IN" dirty="0" smtClean="0"/>
              <a:t>In 2015, the company had about 150,000 employees in India</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514350" indent="-514350">
              <a:buFont typeface="+mj-lt"/>
              <a:buAutoNum type="arabicPeriod"/>
            </a:pPr>
            <a:r>
              <a:rPr lang="en-IN" sz="3600" dirty="0" smtClean="0"/>
              <a:t>HomePage.html</a:t>
            </a:r>
          </a:p>
          <a:p>
            <a:pPr marL="514350" indent="-514350">
              <a:buFont typeface="+mj-lt"/>
              <a:buAutoNum type="arabicPeriod"/>
            </a:pPr>
            <a:r>
              <a:rPr lang="en-IN" sz="3600" dirty="0" smtClean="0"/>
              <a:t>AboutInfosys.html  </a:t>
            </a:r>
          </a:p>
          <a:p>
            <a:pPr marL="514350" indent="-514350">
              <a:buNone/>
            </a:pPr>
            <a:r>
              <a:rPr lang="en-IN" sz="3600" dirty="0" smtClean="0"/>
              <a:t>(HomePage.html)</a:t>
            </a:r>
          </a:p>
          <a:p>
            <a:pPr marL="514350" indent="-514350">
              <a:buNone/>
            </a:pPr>
            <a:r>
              <a:rPr lang="en-IN" sz="3600" dirty="0" smtClean="0"/>
              <a:t>3.AboutAccenture.html</a:t>
            </a:r>
          </a:p>
          <a:p>
            <a:pPr marL="514350" indent="-514350">
              <a:buNone/>
            </a:pPr>
            <a:r>
              <a:rPr lang="en-IN" sz="3600" dirty="0" smtClean="0"/>
              <a:t>(HomePage.html)</a:t>
            </a:r>
          </a:p>
          <a:p>
            <a:pPr marL="514350" indent="-514350">
              <a:buNone/>
            </a:pPr>
            <a:endParaRPr lang="en-IN" sz="3600"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HTML Image</a:t>
            </a:r>
            <a:br>
              <a:rPr lang="en-US" smtClean="0"/>
            </a:br>
            <a:endParaRPr lang="en-US"/>
          </a:p>
        </p:txBody>
      </p:sp>
      <p:sp>
        <p:nvSpPr>
          <p:cNvPr id="3" name="Content Placeholder 2"/>
          <p:cNvSpPr>
            <a:spLocks noGrp="1"/>
          </p:cNvSpPr>
          <p:nvPr>
            <p:ph sz="quarter" idx="1"/>
          </p:nvPr>
        </p:nvSpPr>
        <p:spPr/>
        <p:txBody>
          <a:bodyPr/>
          <a:lstStyle/>
          <a:p>
            <a:pPr algn="just"/>
            <a:r>
              <a:rPr lang="en-US" b="1" dirty="0" smtClean="0"/>
              <a:t>HTML </a:t>
            </a:r>
            <a:r>
              <a:rPr lang="en-US" b="1" dirty="0" err="1" smtClean="0"/>
              <a:t>img</a:t>
            </a:r>
            <a:r>
              <a:rPr lang="en-US" b="1" dirty="0" smtClean="0"/>
              <a:t> tag</a:t>
            </a:r>
            <a:r>
              <a:rPr lang="en-US" dirty="0" smtClean="0"/>
              <a:t> is used to display image on the web page. HTML </a:t>
            </a:r>
            <a:r>
              <a:rPr lang="en-US" dirty="0" err="1" smtClean="0"/>
              <a:t>img</a:t>
            </a:r>
            <a:r>
              <a:rPr lang="en-US" dirty="0" smtClean="0"/>
              <a:t> tag is an empty tag that contains attributes only, closing tags are not used in HTML image element.</a:t>
            </a:r>
          </a:p>
          <a:p>
            <a:pPr algn="just"/>
            <a:endParaRPr lang="en-US" dirty="0" smtClean="0"/>
          </a:p>
          <a:p>
            <a:pPr algn="just"/>
            <a:r>
              <a:rPr lang="en-US" b="1" dirty="0" smtClean="0"/>
              <a:t>&lt;h2&gt;</a:t>
            </a:r>
            <a:r>
              <a:rPr lang="en-US" dirty="0" smtClean="0"/>
              <a:t>HTML Image Example</a:t>
            </a:r>
            <a:r>
              <a:rPr lang="en-US" b="1" dirty="0" smtClean="0"/>
              <a:t>&lt;/h2&gt;</a:t>
            </a:r>
            <a:r>
              <a:rPr lang="en-US" dirty="0" smtClean="0"/>
              <a:t>  </a:t>
            </a:r>
          </a:p>
          <a:p>
            <a:pPr algn="just"/>
            <a:r>
              <a:rPr lang="en-US" sz="2400" b="1" dirty="0" smtClean="0"/>
              <a:t>&lt;</a:t>
            </a:r>
            <a:r>
              <a:rPr lang="en-US" sz="2400" b="1" dirty="0" err="1" smtClean="0"/>
              <a:t>img</a:t>
            </a:r>
            <a:r>
              <a:rPr lang="en-US" sz="2400" dirty="0" smtClean="0"/>
              <a:t> </a:t>
            </a:r>
            <a:r>
              <a:rPr lang="en-US" sz="2400" dirty="0" err="1" smtClean="0"/>
              <a:t>src</a:t>
            </a:r>
            <a:r>
              <a:rPr lang="en-US" sz="2400" dirty="0" smtClean="0"/>
              <a:t>=“image.jpg" alt="Good Morning Friends"</a:t>
            </a:r>
            <a:r>
              <a:rPr lang="en-US" sz="2400" b="1" dirty="0" smtClean="0"/>
              <a:t>/&gt;</a:t>
            </a:r>
            <a:r>
              <a:rPr lang="en-US" sz="2400" dirty="0" smtClean="0"/>
              <a:t>  </a:t>
            </a:r>
          </a:p>
          <a:p>
            <a:pPr algn="just"/>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Attributes of HTML </a:t>
            </a:r>
            <a:r>
              <a:rPr lang="en-US" sz="2000" b="1" dirty="0" err="1" smtClean="0"/>
              <a:t>img</a:t>
            </a:r>
            <a:r>
              <a:rPr lang="en-US" sz="2000" b="1" dirty="0" smtClean="0"/>
              <a:t> tag</a:t>
            </a:r>
            <a:br>
              <a:rPr lang="en-US" sz="2000" b="1" dirty="0" smtClean="0"/>
            </a:br>
            <a:r>
              <a:rPr lang="en-US" sz="2000" b="1" dirty="0" smtClean="0"/>
              <a:t/>
            </a:r>
            <a:br>
              <a:rPr lang="en-US" sz="2000" b="1" dirty="0" smtClean="0"/>
            </a:br>
            <a:endParaRPr lang="en-US" sz="2000" b="1" dirty="0"/>
          </a:p>
        </p:txBody>
      </p:sp>
      <p:sp>
        <p:nvSpPr>
          <p:cNvPr id="3" name="Content Placeholder 2"/>
          <p:cNvSpPr>
            <a:spLocks noGrp="1"/>
          </p:cNvSpPr>
          <p:nvPr>
            <p:ph sz="quarter" idx="1"/>
          </p:nvPr>
        </p:nvSpPr>
        <p:spPr>
          <a:xfrm>
            <a:off x="381000" y="762000"/>
            <a:ext cx="8305800" cy="5867400"/>
          </a:xfrm>
        </p:spPr>
        <p:txBody>
          <a:bodyPr>
            <a:normAutofit fontScale="92500" lnSpcReduction="20000"/>
          </a:bodyPr>
          <a:lstStyle/>
          <a:p>
            <a:pPr algn="just"/>
            <a:r>
              <a:rPr lang="en-US" dirty="0" smtClean="0"/>
              <a:t>1) </a:t>
            </a:r>
            <a:r>
              <a:rPr lang="en-US" dirty="0" err="1" smtClean="0"/>
              <a:t>src</a:t>
            </a:r>
            <a:endParaRPr lang="en-US" dirty="0" smtClean="0"/>
          </a:p>
          <a:p>
            <a:pPr algn="just">
              <a:buNone/>
            </a:pPr>
            <a:r>
              <a:rPr lang="en-US" dirty="0" smtClean="0"/>
              <a:t>    It is a necessary attribute that describes the source or path of the image. It instructs the browser where to look for the image on the server.</a:t>
            </a:r>
          </a:p>
          <a:p>
            <a:pPr algn="just">
              <a:buNone/>
            </a:pPr>
            <a:r>
              <a:rPr lang="en-US" b="1" i="1" dirty="0" smtClean="0"/>
              <a:t>The location of image may be on the same directory or another server.</a:t>
            </a:r>
          </a:p>
          <a:p>
            <a:pPr algn="just"/>
            <a:r>
              <a:rPr lang="en-US" dirty="0" smtClean="0"/>
              <a:t>2) alt</a:t>
            </a:r>
          </a:p>
          <a:p>
            <a:pPr algn="just">
              <a:buNone/>
            </a:pPr>
            <a:r>
              <a:rPr lang="en-US" dirty="0" smtClean="0"/>
              <a:t>The alt attribute defines an alternate text for the image, if it can't be displayed. The value of the alt attribute describe the image in words. The alt attribute is considered good for SEO prospective.</a:t>
            </a:r>
          </a:p>
          <a:p>
            <a:pPr algn="just"/>
            <a:r>
              <a:rPr lang="en-US" dirty="0" smtClean="0"/>
              <a:t>3) width</a:t>
            </a:r>
          </a:p>
          <a:p>
            <a:pPr algn="just">
              <a:buNone/>
            </a:pPr>
            <a:r>
              <a:rPr lang="en-US" dirty="0" smtClean="0"/>
              <a:t>It is an optional attribute which is used to specify the width to display the image. It is not recommended now. You should apply CSS in place of width attribute.</a:t>
            </a:r>
          </a:p>
          <a:p>
            <a:pPr algn="just"/>
            <a:r>
              <a:rPr lang="en-US" dirty="0" smtClean="0"/>
              <a:t>4) height</a:t>
            </a:r>
          </a:p>
          <a:p>
            <a:pPr algn="just">
              <a:buNone/>
            </a:pPr>
            <a:r>
              <a:rPr lang="en-US" dirty="0" smtClean="0"/>
              <a:t>It specifies the height of the image. The HTML height attribute also supports </a:t>
            </a:r>
            <a:r>
              <a:rPr lang="en-US" dirty="0" err="1" smtClean="0"/>
              <a:t>iframe</a:t>
            </a:r>
            <a:r>
              <a:rPr lang="en-US" dirty="0" smtClean="0"/>
              <a:t>, image and object elements. It is not recommended now. You should apply CSS in place of height attribute.</a:t>
            </a:r>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Table</a:t>
            </a:r>
            <a:br>
              <a:rPr lang="en-US" dirty="0" smtClean="0"/>
            </a:br>
            <a:endParaRPr lang="en-US" dirty="0"/>
          </a:p>
        </p:txBody>
      </p:sp>
      <p:sp>
        <p:nvSpPr>
          <p:cNvPr id="3" name="Content Placeholder 2"/>
          <p:cNvSpPr>
            <a:spLocks noGrp="1"/>
          </p:cNvSpPr>
          <p:nvPr>
            <p:ph sz="quarter" idx="1"/>
          </p:nvPr>
        </p:nvSpPr>
        <p:spPr/>
        <p:txBody>
          <a:bodyPr/>
          <a:lstStyle/>
          <a:p>
            <a:pPr algn="just"/>
            <a:r>
              <a:rPr lang="en-US" b="1" dirty="0" smtClean="0"/>
              <a:t>HTML table tag</a:t>
            </a:r>
            <a:r>
              <a:rPr lang="en-US" dirty="0" smtClean="0"/>
              <a:t> is used to display data in tabular form (row * column). There can be many columns in a row.</a:t>
            </a:r>
          </a:p>
          <a:p>
            <a:pPr algn="just"/>
            <a:r>
              <a:rPr lang="en-US" dirty="0" smtClean="0"/>
              <a:t>HTML tables are used to manage the layout of the page e.g. header section, navigation bar, body content, footer section etc. But it is recommended to use div tag over table to manage the layout of the page .</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228600" y="4"/>
          <a:ext cx="8686800" cy="6732243"/>
        </p:xfrm>
        <a:graphic>
          <a:graphicData uri="http://schemas.openxmlformats.org/drawingml/2006/table">
            <a:tbl>
              <a:tblPr firstRow="1" bandRow="1">
                <a:tableStyleId>{5C22544A-7EE6-4342-B048-85BDC9FD1C3A}</a:tableStyleId>
              </a:tblPr>
              <a:tblGrid>
                <a:gridCol w="1921858"/>
                <a:gridCol w="6764942"/>
              </a:tblGrid>
              <a:tr h="699613">
                <a:tc>
                  <a:txBody>
                    <a:bodyPr/>
                    <a:lstStyle/>
                    <a:p>
                      <a:pPr marL="0" marR="0">
                        <a:lnSpc>
                          <a:spcPct val="115000"/>
                        </a:lnSpc>
                        <a:spcBef>
                          <a:spcPts val="0"/>
                        </a:spcBef>
                        <a:spcAft>
                          <a:spcPts val="1000"/>
                        </a:spcAft>
                      </a:pPr>
                      <a:r>
                        <a:rPr lang="en-US" sz="2800" b="1" dirty="0">
                          <a:solidFill>
                            <a:srgbClr val="000000"/>
                          </a:solidFill>
                          <a:latin typeface="Calibri"/>
                          <a:ea typeface="Calibri"/>
                          <a:cs typeface="Times New Roman"/>
                        </a:rPr>
                        <a:t>Tag</a:t>
                      </a:r>
                      <a:endParaRPr lang="en-US" sz="2800" dirty="0">
                        <a:latin typeface="Calibri"/>
                        <a:ea typeface="Calibri"/>
                        <a:cs typeface="Times New Roman"/>
                      </a:endParaRPr>
                    </a:p>
                  </a:txBody>
                  <a:tcPr marL="99060" marR="99060" marT="99060" marB="99060"/>
                </a:tc>
                <a:tc>
                  <a:txBody>
                    <a:bodyPr/>
                    <a:lstStyle/>
                    <a:p>
                      <a:pPr marL="0" marR="0">
                        <a:lnSpc>
                          <a:spcPct val="115000"/>
                        </a:lnSpc>
                        <a:spcBef>
                          <a:spcPts val="0"/>
                        </a:spcBef>
                        <a:spcAft>
                          <a:spcPts val="1000"/>
                        </a:spcAft>
                      </a:pPr>
                      <a:r>
                        <a:rPr lang="en-US" sz="2800" b="1">
                          <a:solidFill>
                            <a:srgbClr val="000000"/>
                          </a:solidFill>
                          <a:latin typeface="Calibri"/>
                          <a:ea typeface="Calibri"/>
                          <a:cs typeface="Times New Roman"/>
                        </a:rPr>
                        <a:t>Description</a:t>
                      </a:r>
                      <a:endParaRPr lang="en-US" sz="2800">
                        <a:latin typeface="Calibri"/>
                        <a:ea typeface="Calibri"/>
                        <a:cs typeface="Times New Roman"/>
                      </a:endParaRPr>
                    </a:p>
                  </a:txBody>
                  <a:tcPr marL="99060" marR="99060" marT="99060" marB="99060"/>
                </a:tc>
              </a:tr>
              <a:tr h="56028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&lt;table&gt;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a table.</a:t>
                      </a:r>
                      <a:endParaRPr lang="en-US" sz="2800" dirty="0">
                        <a:latin typeface="Calibri"/>
                        <a:ea typeface="Calibri"/>
                        <a:cs typeface="Times New Roman"/>
                      </a:endParaRPr>
                    </a:p>
                  </a:txBody>
                  <a:tcPr marL="66040" marR="66040" marT="66040" marB="66040"/>
                </a:tc>
              </a:tr>
              <a:tr h="56028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a:t>
                      </a:r>
                      <a:r>
                        <a:rPr lang="en-US" sz="1600" dirty="0" err="1">
                          <a:solidFill>
                            <a:srgbClr val="000000"/>
                          </a:solidFill>
                          <a:latin typeface="Verdana"/>
                          <a:ea typeface="Calibri"/>
                          <a:cs typeface="Times New Roman"/>
                        </a:rPr>
                        <a:t>tr</a:t>
                      </a:r>
                      <a:r>
                        <a:rPr lang="en-US" sz="1600" dirty="0">
                          <a:solidFill>
                            <a:srgbClr val="000000"/>
                          </a:solidFill>
                          <a:latin typeface="Verdana"/>
                          <a:ea typeface="Calibri"/>
                          <a:cs typeface="Times New Roman"/>
                        </a:rPr>
                        <a:t>&gt;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a row in a table.</a:t>
                      </a:r>
                      <a:endParaRPr lang="en-US" sz="2800" dirty="0">
                        <a:latin typeface="Calibri"/>
                        <a:ea typeface="Calibri"/>
                        <a:cs typeface="Times New Roman"/>
                      </a:endParaRPr>
                    </a:p>
                  </a:txBody>
                  <a:tcPr marL="66040" marR="66040" marT="66040" marB="66040"/>
                </a:tc>
              </a:tr>
              <a:tr h="56028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a:t>
                      </a:r>
                      <a:r>
                        <a:rPr lang="en-US" sz="1600" dirty="0" err="1">
                          <a:solidFill>
                            <a:srgbClr val="000000"/>
                          </a:solidFill>
                          <a:latin typeface="Verdana"/>
                          <a:ea typeface="Calibri"/>
                          <a:cs typeface="Times New Roman"/>
                        </a:rPr>
                        <a:t>th</a:t>
                      </a:r>
                      <a:r>
                        <a:rPr lang="en-US" sz="1600" dirty="0">
                          <a:solidFill>
                            <a:srgbClr val="000000"/>
                          </a:solidFill>
                          <a:latin typeface="Verdana"/>
                          <a:ea typeface="Calibri"/>
                          <a:cs typeface="Times New Roman"/>
                        </a:rPr>
                        <a:t>&gt;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a header cell in a table.</a:t>
                      </a:r>
                      <a:endParaRPr lang="en-US" sz="2800" dirty="0">
                        <a:latin typeface="Calibri"/>
                        <a:ea typeface="Calibri"/>
                        <a:cs typeface="Times New Roman"/>
                      </a:endParaRPr>
                    </a:p>
                  </a:txBody>
                  <a:tcPr marL="66040" marR="66040" marT="66040" marB="66040"/>
                </a:tc>
              </a:tr>
              <a:tr h="56028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&lt;td&gt;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a cell in a table.</a:t>
                      </a:r>
                      <a:endParaRPr lang="en-US" sz="2800" dirty="0">
                        <a:latin typeface="Calibri"/>
                        <a:ea typeface="Calibri"/>
                        <a:cs typeface="Times New Roman"/>
                      </a:endParaRPr>
                    </a:p>
                  </a:txBody>
                  <a:tcPr marL="66040" marR="66040" marT="66040" marB="66040"/>
                </a:tc>
              </a:tr>
              <a:tr h="56028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&lt;caption&gt;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the table caption.</a:t>
                      </a:r>
                      <a:endParaRPr lang="en-US" sz="2800" dirty="0">
                        <a:latin typeface="Calibri"/>
                        <a:ea typeface="Calibri"/>
                        <a:cs typeface="Times New Roman"/>
                      </a:endParaRPr>
                    </a:p>
                  </a:txBody>
                  <a:tcPr marL="66040" marR="66040" marT="66040" marB="66040"/>
                </a:tc>
              </a:tr>
              <a:tr h="775187">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&lt;colgroup&gt;</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specifies a group of one or more columns in a table for formatting.</a:t>
                      </a:r>
                      <a:endParaRPr lang="en-US" sz="2800" dirty="0">
                        <a:latin typeface="Calibri"/>
                        <a:ea typeface="Calibri"/>
                        <a:cs typeface="Times New Roman"/>
                      </a:endParaRPr>
                    </a:p>
                  </a:txBody>
                  <a:tcPr marL="66040" marR="66040" marT="66040" marB="66040"/>
                </a:tc>
              </a:tr>
              <a:tr h="775187">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a:t>
                      </a:r>
                      <a:r>
                        <a:rPr lang="en-US" sz="1600" dirty="0" err="1">
                          <a:solidFill>
                            <a:srgbClr val="000000"/>
                          </a:solidFill>
                          <a:latin typeface="Verdana"/>
                          <a:ea typeface="Calibri"/>
                          <a:cs typeface="Times New Roman"/>
                        </a:rPr>
                        <a:t>col</a:t>
                      </a:r>
                      <a:r>
                        <a:rPr lang="en-US" sz="1600" dirty="0">
                          <a:solidFill>
                            <a:srgbClr val="000000"/>
                          </a:solidFill>
                          <a:latin typeface="Verdana"/>
                          <a:ea typeface="Calibri"/>
                          <a:cs typeface="Times New Roman"/>
                        </a:rPr>
                        <a:t>&gt;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is used with &lt;</a:t>
                      </a:r>
                      <a:r>
                        <a:rPr lang="en-US" sz="1600" dirty="0" err="1">
                          <a:solidFill>
                            <a:srgbClr val="000000"/>
                          </a:solidFill>
                          <a:latin typeface="Verdana"/>
                          <a:ea typeface="Calibri"/>
                          <a:cs typeface="Times New Roman"/>
                        </a:rPr>
                        <a:t>colgroup</a:t>
                      </a:r>
                      <a:r>
                        <a:rPr lang="en-US" sz="1600" dirty="0">
                          <a:solidFill>
                            <a:srgbClr val="000000"/>
                          </a:solidFill>
                          <a:latin typeface="Verdana"/>
                          <a:ea typeface="Calibri"/>
                          <a:cs typeface="Times New Roman"/>
                        </a:rPr>
                        <a:t>&gt; element to specify column properties for each column.</a:t>
                      </a:r>
                      <a:endParaRPr lang="en-US" sz="2800" dirty="0">
                        <a:latin typeface="Calibri"/>
                        <a:ea typeface="Calibri"/>
                        <a:cs typeface="Times New Roman"/>
                      </a:endParaRPr>
                    </a:p>
                  </a:txBody>
                  <a:tcPr marL="66040" marR="66040" marT="66040" marB="66040"/>
                </a:tc>
              </a:tr>
              <a:tr h="560282">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&lt;tbody&gt;</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is used to group the body content in a table.</a:t>
                      </a:r>
                      <a:endParaRPr lang="en-US" sz="2800" dirty="0">
                        <a:latin typeface="Calibri"/>
                        <a:ea typeface="Calibri"/>
                        <a:cs typeface="Times New Roman"/>
                      </a:endParaRPr>
                    </a:p>
                  </a:txBody>
                  <a:tcPr marL="66040" marR="66040" marT="66040" marB="66040"/>
                </a:tc>
              </a:tr>
              <a:tr h="560282">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&lt;thead&gt;</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is used to group the header content in a table.</a:t>
                      </a:r>
                      <a:endParaRPr lang="en-US" sz="2800" dirty="0">
                        <a:latin typeface="Calibri"/>
                        <a:ea typeface="Calibri"/>
                        <a:cs typeface="Times New Roman"/>
                      </a:endParaRPr>
                    </a:p>
                  </a:txBody>
                  <a:tcPr marL="66040" marR="66040" marT="66040" marB="66040"/>
                </a:tc>
              </a:tr>
              <a:tr h="56028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a:t>
                      </a:r>
                      <a:r>
                        <a:rPr lang="en-US" sz="1600" dirty="0" err="1">
                          <a:solidFill>
                            <a:srgbClr val="000000"/>
                          </a:solidFill>
                          <a:latin typeface="Verdana"/>
                          <a:ea typeface="Calibri"/>
                          <a:cs typeface="Times New Roman"/>
                        </a:rPr>
                        <a:t>tfooter</a:t>
                      </a:r>
                      <a:r>
                        <a:rPr lang="en-US" sz="1600" dirty="0">
                          <a:solidFill>
                            <a:srgbClr val="000000"/>
                          </a:solidFill>
                          <a:latin typeface="Verdana"/>
                          <a:ea typeface="Calibri"/>
                          <a:cs typeface="Times New Roman"/>
                        </a:rPr>
                        <a:t>&gt;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is used to group the footer content in a table.</a:t>
                      </a:r>
                      <a:endParaRPr lang="en-US" sz="2800" dirty="0">
                        <a:latin typeface="Calibri"/>
                        <a:ea typeface="Calibri"/>
                        <a:cs typeface="Times New Roman"/>
                      </a:endParaRPr>
                    </a:p>
                  </a:txBody>
                  <a:tcPr marL="66040" marR="66040" marT="66040" marB="66040"/>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Table with Border</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800" dirty="0" smtClean="0"/>
              <a:t>There are two ways to specify border for HTML tables.</a:t>
            </a:r>
          </a:p>
          <a:p>
            <a:pPr algn="just"/>
            <a:r>
              <a:rPr lang="en-US" sz="2800" dirty="0" smtClean="0"/>
              <a:t>By border attribute of table in HTML</a:t>
            </a:r>
          </a:p>
          <a:p>
            <a:pPr algn="just"/>
            <a:r>
              <a:rPr lang="en-US" sz="2800" dirty="0" smtClean="0">
                <a:solidFill>
                  <a:srgbClr val="FF0000"/>
                </a:solidFill>
              </a:rPr>
              <a:t>By border property in CSS</a:t>
            </a:r>
          </a:p>
          <a:p>
            <a:pPr algn="just"/>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HTML Border attribute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You can use border attribute of table tag in HTML to specify border</a:t>
            </a:r>
          </a:p>
          <a:p>
            <a:endParaRPr lang="en-US" dirty="0" smtClean="0"/>
          </a:p>
          <a:p>
            <a:endParaRPr lang="en-US" dirty="0" smtClean="0"/>
          </a:p>
          <a:p>
            <a:r>
              <a:rPr lang="en-US" sz="3200" b="1" dirty="0" smtClean="0"/>
              <a:t>&lt;table</a:t>
            </a:r>
            <a:r>
              <a:rPr lang="en-US" sz="3200" dirty="0" smtClean="0"/>
              <a:t> border="1"</a:t>
            </a:r>
            <a:r>
              <a:rPr lang="en-US" sz="3200" b="1" dirty="0" smtClean="0"/>
              <a:t>&gt;</a:t>
            </a:r>
            <a:r>
              <a:rPr lang="en-US" sz="3200" dirty="0" smtClean="0"/>
              <a:t>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Table with cell padding</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You can specify padding for table header and table data by two ways:</a:t>
            </a:r>
          </a:p>
          <a:p>
            <a:pPr algn="just"/>
            <a:r>
              <a:rPr lang="en-US" b="1" i="1" dirty="0" smtClean="0"/>
              <a:t>By </a:t>
            </a:r>
            <a:r>
              <a:rPr lang="en-US" b="1" i="1" dirty="0" err="1" smtClean="0"/>
              <a:t>cellpadding</a:t>
            </a:r>
            <a:r>
              <a:rPr lang="en-US" b="1" i="1" dirty="0" smtClean="0"/>
              <a:t> attribute of table in HTML</a:t>
            </a:r>
          </a:p>
          <a:p>
            <a:pPr algn="just"/>
            <a:r>
              <a:rPr lang="en-US" b="1" i="1" dirty="0" smtClean="0"/>
              <a:t>By padding property in CSS</a:t>
            </a:r>
          </a:p>
          <a:p>
            <a:pPr algn="just"/>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effectLst>
                  <a:outerShdw blurRad="38100" dist="38100" dir="2700000" algn="tl">
                    <a:srgbClr val="000000">
                      <a:alpha val="43137"/>
                    </a:srgbClr>
                  </a:outerShdw>
                </a:effectLst>
              </a:rPr>
              <a:t>HTML Table with </a:t>
            </a:r>
            <a:r>
              <a:rPr lang="en-US" sz="2400" b="1" dirty="0" err="1" smtClean="0">
                <a:effectLst>
                  <a:outerShdw blurRad="38100" dist="38100" dir="2700000" algn="tl">
                    <a:srgbClr val="000000">
                      <a:alpha val="43137"/>
                    </a:srgbClr>
                  </a:outerShdw>
                </a:effectLst>
              </a:rPr>
              <a:t>colspan</a:t>
            </a:r>
            <a:r>
              <a:rPr lang="en-US" sz="2400" b="1" dirty="0" smtClean="0">
                <a:effectLst>
                  <a:outerShdw blurRad="38100" dist="38100" dir="2700000" algn="tl">
                    <a:srgbClr val="000000">
                      <a:alpha val="43137"/>
                    </a:srgbClr>
                  </a:outerShdw>
                </a:effectLst>
              </a:rPr>
              <a:t/>
            </a:r>
            <a:br>
              <a:rPr lang="en-US" sz="24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
            </a:r>
            <a:br>
              <a:rPr lang="en-US" sz="2400" b="1" dirty="0" smtClean="0">
                <a:effectLst>
                  <a:outerShdw blurRad="38100" dist="38100" dir="2700000" algn="tl">
                    <a:srgbClr val="000000">
                      <a:alpha val="43137"/>
                    </a:srgbClr>
                  </a:outerShdw>
                </a:effectLst>
              </a:rPr>
            </a:b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81000" y="838200"/>
            <a:ext cx="8305800" cy="5638800"/>
          </a:xfrm>
        </p:spPr>
        <p:txBody>
          <a:bodyPr>
            <a:normAutofit fontScale="92500" lnSpcReduction="10000"/>
          </a:bodyPr>
          <a:lstStyle/>
          <a:p>
            <a:pPr algn="just"/>
            <a:r>
              <a:rPr lang="en-US" dirty="0" smtClean="0">
                <a:solidFill>
                  <a:srgbClr val="FF0000"/>
                </a:solidFill>
              </a:rPr>
              <a:t>If you want to make a cell span more than one column, you can use the </a:t>
            </a:r>
            <a:r>
              <a:rPr lang="en-US" dirty="0" err="1" smtClean="0">
                <a:solidFill>
                  <a:srgbClr val="FF0000"/>
                </a:solidFill>
              </a:rPr>
              <a:t>colspan</a:t>
            </a:r>
            <a:r>
              <a:rPr lang="en-US" dirty="0" smtClean="0">
                <a:solidFill>
                  <a:srgbClr val="FF0000"/>
                </a:solidFill>
              </a:rPr>
              <a:t> attribute.</a:t>
            </a:r>
          </a:p>
          <a:p>
            <a:pPr algn="just"/>
            <a:endParaRPr lang="en-US" dirty="0" smtClean="0"/>
          </a:p>
          <a:p>
            <a:r>
              <a:rPr lang="en-US" b="1" dirty="0" smtClean="0"/>
              <a:t>&lt;table</a:t>
            </a:r>
            <a:r>
              <a:rPr lang="en-US" dirty="0" smtClean="0"/>
              <a:t> style="width:100%"</a:t>
            </a:r>
            <a:r>
              <a:rPr lang="en-US" b="1" dirty="0" smtClean="0"/>
              <a:t>&gt;</a:t>
            </a:r>
            <a:r>
              <a:rPr lang="en-US" dirty="0" smtClean="0"/>
              <a:t>  </a:t>
            </a:r>
          </a:p>
          <a:p>
            <a:r>
              <a:rPr lang="en-US" dirty="0" smtClean="0"/>
              <a:t>  </a:t>
            </a:r>
            <a:r>
              <a:rPr lang="en-US" b="1" dirty="0" smtClean="0"/>
              <a:t>&lt;</a:t>
            </a:r>
            <a:r>
              <a:rPr lang="en-US" b="1" dirty="0" err="1" smtClean="0"/>
              <a:t>tr</a:t>
            </a:r>
            <a:r>
              <a:rPr lang="en-US" b="1" dirty="0" smtClean="0"/>
              <a:t>&gt;</a:t>
            </a:r>
            <a:r>
              <a:rPr lang="en-US" dirty="0" smtClean="0"/>
              <a:t>  </a:t>
            </a:r>
          </a:p>
          <a:p>
            <a:r>
              <a:rPr lang="en-US" dirty="0" smtClean="0"/>
              <a:t>    </a:t>
            </a:r>
            <a:r>
              <a:rPr lang="en-US" b="1" dirty="0" smtClean="0"/>
              <a:t>&lt;</a:t>
            </a:r>
            <a:r>
              <a:rPr lang="en-US" b="1" dirty="0" err="1" smtClean="0"/>
              <a:t>th</a:t>
            </a:r>
            <a:r>
              <a:rPr lang="en-US" b="1" dirty="0" smtClean="0"/>
              <a:t>&gt;</a:t>
            </a:r>
            <a:r>
              <a:rPr lang="en-US" dirty="0" smtClean="0"/>
              <a:t>Name</a:t>
            </a:r>
            <a:r>
              <a:rPr lang="en-US" b="1" dirty="0" smtClean="0"/>
              <a:t>&lt;/</a:t>
            </a:r>
            <a:r>
              <a:rPr lang="en-US" b="1" dirty="0" err="1" smtClean="0"/>
              <a:t>th</a:t>
            </a:r>
            <a:r>
              <a:rPr lang="en-US" b="1" dirty="0" smtClean="0"/>
              <a:t>&gt;</a:t>
            </a:r>
            <a:r>
              <a:rPr lang="en-US" dirty="0" smtClean="0"/>
              <a:t>  </a:t>
            </a:r>
          </a:p>
          <a:p>
            <a:r>
              <a:rPr lang="en-US" dirty="0" smtClean="0"/>
              <a:t>    </a:t>
            </a:r>
            <a:r>
              <a:rPr lang="en-US" b="1" dirty="0" smtClean="0"/>
              <a:t>&lt;</a:t>
            </a:r>
            <a:r>
              <a:rPr lang="en-US" b="1" dirty="0" err="1" smtClean="0"/>
              <a:t>th</a:t>
            </a:r>
            <a:r>
              <a:rPr lang="en-US" dirty="0" smtClean="0"/>
              <a:t> </a:t>
            </a:r>
            <a:r>
              <a:rPr lang="en-US" dirty="0" err="1" smtClean="0"/>
              <a:t>colspan</a:t>
            </a:r>
            <a:r>
              <a:rPr lang="en-US" dirty="0" smtClean="0"/>
              <a:t>="2"</a:t>
            </a:r>
            <a:r>
              <a:rPr lang="en-US" b="1" dirty="0" smtClean="0"/>
              <a:t>&gt;</a:t>
            </a:r>
            <a:r>
              <a:rPr lang="en-US" dirty="0" smtClean="0"/>
              <a:t>Mobile No.</a:t>
            </a:r>
            <a:r>
              <a:rPr lang="en-US" b="1" dirty="0" smtClean="0"/>
              <a:t>&lt;/</a:t>
            </a:r>
            <a:r>
              <a:rPr lang="en-US" b="1" dirty="0" err="1" smtClean="0"/>
              <a:t>th</a:t>
            </a:r>
            <a:r>
              <a:rPr lang="en-US" b="1" dirty="0" smtClean="0"/>
              <a:t>&gt;</a:t>
            </a:r>
            <a:r>
              <a:rPr lang="en-US" dirty="0" smtClean="0"/>
              <a:t>  </a:t>
            </a:r>
          </a:p>
          <a:p>
            <a:r>
              <a:rPr lang="en-US" dirty="0" smtClean="0"/>
              <a:t>  </a:t>
            </a:r>
            <a:r>
              <a:rPr lang="en-US" b="1" dirty="0" smtClean="0"/>
              <a:t>&lt;/</a:t>
            </a:r>
            <a:r>
              <a:rPr lang="en-US" b="1" dirty="0" err="1" smtClean="0"/>
              <a:t>tr</a:t>
            </a:r>
            <a:r>
              <a:rPr lang="en-US" b="1" dirty="0" smtClean="0"/>
              <a:t>&gt;</a:t>
            </a:r>
            <a:r>
              <a:rPr lang="en-US" dirty="0" smtClean="0"/>
              <a:t>  </a:t>
            </a:r>
          </a:p>
          <a:p>
            <a:r>
              <a:rPr lang="en-US" dirty="0" smtClean="0"/>
              <a:t>  </a:t>
            </a:r>
            <a:r>
              <a:rPr lang="en-US" b="1" dirty="0" smtClean="0"/>
              <a:t>&lt;</a:t>
            </a:r>
            <a:r>
              <a:rPr lang="en-US" b="1" dirty="0" err="1" smtClean="0"/>
              <a:t>tr</a:t>
            </a:r>
            <a:r>
              <a:rPr lang="en-US" b="1" dirty="0" smtClean="0"/>
              <a:t>&gt;</a:t>
            </a:r>
            <a:r>
              <a:rPr lang="en-US" dirty="0" smtClean="0"/>
              <a:t>  </a:t>
            </a:r>
          </a:p>
          <a:p>
            <a:r>
              <a:rPr lang="en-US" dirty="0" smtClean="0"/>
              <a:t>    </a:t>
            </a:r>
            <a:r>
              <a:rPr lang="en-US" b="1" dirty="0" smtClean="0"/>
              <a:t>&lt;td&gt;</a:t>
            </a:r>
            <a:r>
              <a:rPr lang="en-US" dirty="0" err="1" smtClean="0"/>
              <a:t>Ajeet</a:t>
            </a:r>
            <a:r>
              <a:rPr lang="en-US" b="1" dirty="0" smtClean="0"/>
              <a:t>&lt;/td&gt;</a:t>
            </a:r>
            <a:r>
              <a:rPr lang="en-US" dirty="0" smtClean="0"/>
              <a:t>  </a:t>
            </a:r>
          </a:p>
          <a:p>
            <a:r>
              <a:rPr lang="en-US" dirty="0" smtClean="0"/>
              <a:t>    </a:t>
            </a:r>
            <a:r>
              <a:rPr lang="en-US" b="1" dirty="0" smtClean="0"/>
              <a:t>&lt;td&gt;</a:t>
            </a:r>
            <a:r>
              <a:rPr lang="en-US" dirty="0" smtClean="0"/>
              <a:t>7503520801</a:t>
            </a:r>
            <a:r>
              <a:rPr lang="en-US" b="1" dirty="0" smtClean="0"/>
              <a:t>&lt;/td&gt;</a:t>
            </a:r>
            <a:r>
              <a:rPr lang="en-US" dirty="0" smtClean="0"/>
              <a:t>  </a:t>
            </a:r>
          </a:p>
          <a:p>
            <a:r>
              <a:rPr lang="en-US" dirty="0" smtClean="0"/>
              <a:t>    </a:t>
            </a:r>
            <a:r>
              <a:rPr lang="en-US" b="1" dirty="0" smtClean="0"/>
              <a:t>&lt;td&gt;</a:t>
            </a:r>
            <a:r>
              <a:rPr lang="en-US" dirty="0" smtClean="0"/>
              <a:t>9555879135</a:t>
            </a:r>
            <a:r>
              <a:rPr lang="en-US" b="1" dirty="0" smtClean="0"/>
              <a:t>&lt;/td&gt;</a:t>
            </a:r>
            <a:r>
              <a:rPr lang="en-US" dirty="0" smtClean="0"/>
              <a:t>  </a:t>
            </a:r>
          </a:p>
          <a:p>
            <a:r>
              <a:rPr lang="en-US" dirty="0" smtClean="0"/>
              <a:t>  </a:t>
            </a:r>
            <a:r>
              <a:rPr lang="en-US" b="1" dirty="0" smtClean="0"/>
              <a:t>&lt;/</a:t>
            </a:r>
            <a:r>
              <a:rPr lang="en-US" b="1" dirty="0" err="1" smtClean="0"/>
              <a:t>tr</a:t>
            </a:r>
            <a:r>
              <a:rPr lang="en-US" b="1" dirty="0" smtClean="0"/>
              <a:t>&gt;</a:t>
            </a:r>
            <a:r>
              <a:rPr lang="en-US" dirty="0" smtClean="0"/>
              <a:t>  </a:t>
            </a:r>
          </a:p>
          <a:p>
            <a:r>
              <a:rPr lang="en-US" b="1" dirty="0" smtClean="0"/>
              <a:t>&lt;/table&gt;</a:t>
            </a:r>
            <a:r>
              <a:rPr lang="en-US" dirty="0" smtClean="0"/>
              <a:t>  </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457200"/>
            <a:ext cx="8077200" cy="5562600"/>
          </a:xfrm>
        </p:spPr>
        <p:txBody>
          <a:bodyPr/>
          <a:lstStyle/>
          <a:p>
            <a:pPr algn="just"/>
            <a:endParaRPr lang="en-US" dirty="0" smtClean="0"/>
          </a:p>
          <a:p>
            <a:pPr algn="just"/>
            <a:r>
              <a:rPr lang="en-US" dirty="0" smtClean="0"/>
              <a:t>HTML stands for </a:t>
            </a:r>
            <a:r>
              <a:rPr lang="en-US" b="1" u="sng" dirty="0" smtClean="0"/>
              <a:t>H</a:t>
            </a:r>
            <a:r>
              <a:rPr lang="en-US" dirty="0" smtClean="0"/>
              <a:t>yper</a:t>
            </a:r>
            <a:r>
              <a:rPr lang="en-US" b="1" u="sng" dirty="0" smtClean="0"/>
              <a:t>t</a:t>
            </a:r>
            <a:r>
              <a:rPr lang="en-US" dirty="0" smtClean="0"/>
              <a:t>ext </a:t>
            </a:r>
            <a:r>
              <a:rPr lang="en-US" b="1" u="sng" dirty="0" smtClean="0"/>
              <a:t>M</a:t>
            </a:r>
            <a:r>
              <a:rPr lang="en-US" dirty="0" smtClean="0"/>
              <a:t>arkup </a:t>
            </a:r>
            <a:r>
              <a:rPr lang="en-US" b="1" u="sng" dirty="0" smtClean="0"/>
              <a:t>L</a:t>
            </a:r>
            <a:r>
              <a:rPr lang="en-US" dirty="0" smtClean="0"/>
              <a:t>anguage, and it is the most widely used language to write Web Pages.</a:t>
            </a:r>
          </a:p>
          <a:p>
            <a:pPr algn="just"/>
            <a:endParaRPr lang="en-US" dirty="0" smtClean="0"/>
          </a:p>
          <a:p>
            <a:pPr algn="just"/>
            <a:r>
              <a:rPr lang="en-US" b="1" dirty="0" smtClean="0"/>
              <a:t>Hypertext</a:t>
            </a:r>
            <a:r>
              <a:rPr lang="en-US" dirty="0" smtClean="0"/>
              <a:t> refers to the way in which Web pages (HTML documents) are linked together. Thus, the link available on a webpage is called Hypertext.</a:t>
            </a:r>
          </a:p>
          <a:p>
            <a:pPr algn="just"/>
            <a:endParaRPr lang="en-US" dirty="0" smtClean="0"/>
          </a:p>
          <a:p>
            <a:pPr algn="just"/>
            <a:r>
              <a:rPr lang="en-US" dirty="0" smtClean="0"/>
              <a:t>As its name suggests, HTML is a </a:t>
            </a:r>
            <a:r>
              <a:rPr lang="en-US" b="1" dirty="0" smtClean="0"/>
              <a:t>Markup Language</a:t>
            </a:r>
            <a:r>
              <a:rPr lang="en-US" dirty="0" smtClean="0"/>
              <a:t> which means you use HTML to simply "mark-up" a text document with tags that tell a Web browser how to structure it to display.</a:t>
            </a:r>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914400" y="1447800"/>
          <a:ext cx="7696200" cy="3581400"/>
        </p:xfrm>
        <a:graphic>
          <a:graphicData uri="http://schemas.openxmlformats.org/drawingml/2006/table">
            <a:tbl>
              <a:tblPr firstRow="1" bandRow="1">
                <a:tableStyleId>{5C22544A-7EE6-4342-B048-85BDC9FD1C3A}</a:tableStyleId>
              </a:tblPr>
              <a:tblGrid>
                <a:gridCol w="2971800"/>
                <a:gridCol w="2159000"/>
                <a:gridCol w="2565400"/>
              </a:tblGrid>
              <a:tr h="1790700">
                <a:tc>
                  <a:txBody>
                    <a:bodyPr/>
                    <a:lstStyle/>
                    <a:p>
                      <a:pPr algn="ctr"/>
                      <a:r>
                        <a:rPr lang="en-US" sz="5400" dirty="0" smtClean="0"/>
                        <a:t>Name</a:t>
                      </a:r>
                      <a:endParaRPr lang="en-US" sz="5400" dirty="0"/>
                    </a:p>
                  </a:txBody>
                  <a:tcPr/>
                </a:tc>
                <a:tc gridSpan="2">
                  <a:txBody>
                    <a:bodyPr/>
                    <a:lstStyle/>
                    <a:p>
                      <a:pPr algn="ctr"/>
                      <a:r>
                        <a:rPr lang="en-US" sz="5400" dirty="0" smtClean="0"/>
                        <a:t>Mobile No.</a:t>
                      </a:r>
                      <a:endParaRPr lang="en-US" sz="5400" dirty="0"/>
                    </a:p>
                  </a:txBody>
                  <a:tcPr/>
                </a:tc>
                <a:tc hMerge="1">
                  <a:txBody>
                    <a:bodyPr/>
                    <a:lstStyle/>
                    <a:p>
                      <a:endParaRPr lang="en-US" dirty="0"/>
                    </a:p>
                  </a:txBody>
                  <a:tcPr/>
                </a:tc>
              </a:tr>
              <a:tr h="179070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Table with </a:t>
            </a:r>
            <a:r>
              <a:rPr lang="en-US" dirty="0" err="1" smtClean="0"/>
              <a:t>rowspan</a:t>
            </a:r>
            <a:r>
              <a:rPr lang="en-US" dirty="0" smtClean="0"/>
              <a:t/>
            </a:r>
            <a:br>
              <a:rPr lang="en-US" dirty="0" smtClean="0"/>
            </a:br>
            <a:endParaRPr lang="en-US" dirty="0"/>
          </a:p>
        </p:txBody>
      </p:sp>
      <p:sp>
        <p:nvSpPr>
          <p:cNvPr id="3" name="Content Placeholder 2"/>
          <p:cNvSpPr>
            <a:spLocks noGrp="1"/>
          </p:cNvSpPr>
          <p:nvPr>
            <p:ph sz="quarter" idx="1"/>
          </p:nvPr>
        </p:nvSpPr>
        <p:spPr>
          <a:xfrm>
            <a:off x="228600" y="838200"/>
            <a:ext cx="8458200" cy="5715000"/>
          </a:xfrm>
        </p:spPr>
        <p:txBody>
          <a:bodyPr>
            <a:normAutofit lnSpcReduction="10000"/>
          </a:bodyPr>
          <a:lstStyle/>
          <a:p>
            <a:r>
              <a:rPr lang="en-US" dirty="0" smtClean="0"/>
              <a:t>If you want to make a cell span more than one row, you can use the </a:t>
            </a:r>
            <a:r>
              <a:rPr lang="en-US" dirty="0" err="1" smtClean="0"/>
              <a:t>rowspan</a:t>
            </a:r>
            <a:r>
              <a:rPr lang="en-US" dirty="0" smtClean="0"/>
              <a:t> attribute.</a:t>
            </a:r>
          </a:p>
          <a:p>
            <a:endParaRPr lang="en-US" dirty="0" smtClean="0"/>
          </a:p>
          <a:p>
            <a:r>
              <a:rPr lang="en-US" b="1" dirty="0" smtClean="0"/>
              <a:t>&lt;table&gt;</a:t>
            </a:r>
            <a:r>
              <a:rPr lang="en-US" dirty="0" smtClean="0"/>
              <a:t>    </a:t>
            </a:r>
          </a:p>
          <a:p>
            <a:r>
              <a:rPr lang="en-US" b="1" dirty="0" smtClean="0"/>
              <a:t>&lt;</a:t>
            </a:r>
            <a:r>
              <a:rPr lang="en-US" b="1" dirty="0" err="1" smtClean="0"/>
              <a:t>tr</a:t>
            </a:r>
            <a:r>
              <a:rPr lang="en-US" b="1" dirty="0" smtClean="0"/>
              <a:t>&gt;</a:t>
            </a:r>
          </a:p>
          <a:p>
            <a:r>
              <a:rPr lang="en-US" b="1" dirty="0" smtClean="0"/>
              <a:t>&lt;</a:t>
            </a:r>
            <a:r>
              <a:rPr lang="en-US" b="1" dirty="0" err="1" smtClean="0"/>
              <a:t>th</a:t>
            </a:r>
            <a:r>
              <a:rPr lang="en-US" b="1" dirty="0" smtClean="0"/>
              <a:t>&gt;</a:t>
            </a:r>
            <a:r>
              <a:rPr lang="en-US" dirty="0" smtClean="0"/>
              <a:t>Name</a:t>
            </a:r>
            <a:r>
              <a:rPr lang="en-US" b="1" dirty="0" smtClean="0"/>
              <a:t>&lt;/</a:t>
            </a:r>
            <a:r>
              <a:rPr lang="en-US" b="1" dirty="0" err="1" smtClean="0"/>
              <a:t>th</a:t>
            </a:r>
            <a:r>
              <a:rPr lang="en-US" b="1" dirty="0" smtClean="0"/>
              <a:t>&gt;</a:t>
            </a:r>
          </a:p>
          <a:p>
            <a:r>
              <a:rPr lang="en-US" b="1" dirty="0" smtClean="0"/>
              <a:t>&lt;td&gt;</a:t>
            </a:r>
            <a:r>
              <a:rPr lang="en-US" dirty="0" err="1" smtClean="0"/>
              <a:t>Ajeet</a:t>
            </a:r>
            <a:r>
              <a:rPr lang="en-US" dirty="0" smtClean="0"/>
              <a:t> </a:t>
            </a:r>
            <a:r>
              <a:rPr lang="en-US" dirty="0" err="1" smtClean="0"/>
              <a:t>Maurya</a:t>
            </a:r>
            <a:r>
              <a:rPr lang="en-US" b="1" dirty="0" smtClean="0"/>
              <a:t>&lt;/td&gt;</a:t>
            </a:r>
          </a:p>
          <a:p>
            <a:r>
              <a:rPr lang="en-US" b="1" dirty="0" smtClean="0"/>
              <a:t>&lt;/</a:t>
            </a:r>
            <a:r>
              <a:rPr lang="en-US" b="1" dirty="0" err="1" smtClean="0"/>
              <a:t>tr</a:t>
            </a:r>
            <a:r>
              <a:rPr lang="en-US" b="1" dirty="0" smtClean="0"/>
              <a:t>&gt;</a:t>
            </a:r>
            <a:r>
              <a:rPr lang="en-US" dirty="0" smtClean="0"/>
              <a:t> </a:t>
            </a:r>
          </a:p>
          <a:p>
            <a:r>
              <a:rPr lang="en-US" b="1" dirty="0" smtClean="0"/>
              <a:t>&lt;</a:t>
            </a:r>
            <a:r>
              <a:rPr lang="en-US" b="1" dirty="0" err="1" smtClean="0"/>
              <a:t>tr</a:t>
            </a:r>
            <a:r>
              <a:rPr lang="en-US" b="1" dirty="0" smtClean="0"/>
              <a:t>&gt;</a:t>
            </a:r>
          </a:p>
          <a:p>
            <a:r>
              <a:rPr lang="en-US" b="1" dirty="0" smtClean="0"/>
              <a:t>&lt;</a:t>
            </a:r>
            <a:r>
              <a:rPr lang="en-US" b="1" dirty="0" err="1" smtClean="0"/>
              <a:t>th</a:t>
            </a:r>
            <a:r>
              <a:rPr lang="en-US" dirty="0" smtClean="0"/>
              <a:t> </a:t>
            </a:r>
            <a:r>
              <a:rPr lang="en-US" dirty="0" err="1" smtClean="0"/>
              <a:t>rowspan</a:t>
            </a:r>
            <a:r>
              <a:rPr lang="en-US" dirty="0" smtClean="0"/>
              <a:t>="2"</a:t>
            </a:r>
            <a:r>
              <a:rPr lang="en-US" b="1" dirty="0" smtClean="0"/>
              <a:t>&gt;</a:t>
            </a:r>
            <a:r>
              <a:rPr lang="en-US" dirty="0" smtClean="0"/>
              <a:t>Mobile No.</a:t>
            </a:r>
            <a:r>
              <a:rPr lang="en-US" b="1" dirty="0" smtClean="0"/>
              <a:t>&lt;/</a:t>
            </a:r>
            <a:r>
              <a:rPr lang="en-US" b="1" dirty="0" err="1" smtClean="0"/>
              <a:t>th</a:t>
            </a:r>
            <a:r>
              <a:rPr lang="en-US" b="1" dirty="0" smtClean="0"/>
              <a:t>&gt;</a:t>
            </a:r>
          </a:p>
          <a:p>
            <a:r>
              <a:rPr lang="en-US" b="1" dirty="0" smtClean="0"/>
              <a:t>&lt;td&gt;</a:t>
            </a:r>
            <a:r>
              <a:rPr lang="en-US" dirty="0" smtClean="0"/>
              <a:t>7503520801</a:t>
            </a:r>
            <a:r>
              <a:rPr lang="en-US" b="1" dirty="0" smtClean="0"/>
              <a:t>&lt;/td&gt;&lt;/</a:t>
            </a:r>
            <a:r>
              <a:rPr lang="en-US" b="1" dirty="0" err="1" smtClean="0"/>
              <a:t>tr</a:t>
            </a:r>
            <a:r>
              <a:rPr lang="en-US" b="1" dirty="0" smtClean="0"/>
              <a:t>&gt;</a:t>
            </a:r>
            <a:r>
              <a:rPr lang="en-US" dirty="0" smtClean="0"/>
              <a:t>    </a:t>
            </a:r>
          </a:p>
          <a:p>
            <a:r>
              <a:rPr lang="en-US" b="1" dirty="0" smtClean="0"/>
              <a:t>&lt;</a:t>
            </a:r>
            <a:r>
              <a:rPr lang="en-US" b="1" dirty="0" err="1" smtClean="0"/>
              <a:t>tr</a:t>
            </a:r>
            <a:r>
              <a:rPr lang="en-US" b="1" dirty="0" smtClean="0"/>
              <a:t>&gt;&lt;td&gt;</a:t>
            </a:r>
            <a:r>
              <a:rPr lang="en-US" dirty="0" smtClean="0"/>
              <a:t>9555879135</a:t>
            </a:r>
            <a:r>
              <a:rPr lang="en-US" b="1" dirty="0" smtClean="0"/>
              <a:t>&lt;/td&gt;&lt;/</a:t>
            </a:r>
            <a:r>
              <a:rPr lang="en-US" b="1" dirty="0" err="1" smtClean="0"/>
              <a:t>tr</a:t>
            </a:r>
            <a:r>
              <a:rPr lang="en-US" b="1" dirty="0" smtClean="0"/>
              <a:t>&gt;</a:t>
            </a:r>
            <a:r>
              <a:rPr lang="en-US" dirty="0" smtClean="0"/>
              <a:t>    </a:t>
            </a:r>
          </a:p>
          <a:p>
            <a:r>
              <a:rPr lang="en-US" b="1" dirty="0" smtClean="0"/>
              <a:t>&lt;/table&gt;</a:t>
            </a:r>
            <a:r>
              <a:rPr lang="en-US" dirty="0" smtClean="0"/>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914400" y="1447800"/>
          <a:ext cx="7239000" cy="3073400"/>
        </p:xfrm>
        <a:graphic>
          <a:graphicData uri="http://schemas.openxmlformats.org/drawingml/2006/table">
            <a:tbl>
              <a:tblPr firstRow="1" bandRow="1">
                <a:tableStyleId>{5C22544A-7EE6-4342-B048-85BDC9FD1C3A}</a:tableStyleId>
              </a:tblPr>
              <a:tblGrid>
                <a:gridCol w="3619500"/>
                <a:gridCol w="3619500"/>
              </a:tblGrid>
              <a:tr h="1143000">
                <a:tc>
                  <a:txBody>
                    <a:bodyPr/>
                    <a:lstStyle/>
                    <a:p>
                      <a:r>
                        <a:rPr lang="en-US" sz="4400" dirty="0" smtClean="0"/>
                        <a:t>Name</a:t>
                      </a:r>
                      <a:endParaRPr lang="en-US" sz="4400" dirty="0"/>
                    </a:p>
                  </a:txBody>
                  <a:tcPr/>
                </a:tc>
                <a:tc>
                  <a:txBody>
                    <a:bodyPr/>
                    <a:lstStyle/>
                    <a:p>
                      <a:endParaRPr lang="en-US"/>
                    </a:p>
                  </a:txBody>
                  <a:tcPr/>
                </a:tc>
              </a:tr>
              <a:tr h="965200">
                <a:tc rowSpan="2">
                  <a:txBody>
                    <a:bodyPr/>
                    <a:lstStyle/>
                    <a:p>
                      <a:endParaRPr lang="en-US" sz="5400" dirty="0" smtClean="0"/>
                    </a:p>
                    <a:p>
                      <a:pPr algn="ctr"/>
                      <a:r>
                        <a:rPr lang="en-US" sz="5400" dirty="0" smtClean="0"/>
                        <a:t>Mobile No</a:t>
                      </a:r>
                      <a:endParaRPr lang="en-US" sz="5400" dirty="0"/>
                    </a:p>
                  </a:txBody>
                  <a:tcPr/>
                </a:tc>
                <a:tc>
                  <a:txBody>
                    <a:bodyPr/>
                    <a:lstStyle/>
                    <a:p>
                      <a:endParaRPr lang="en-US" dirty="0"/>
                    </a:p>
                  </a:txBody>
                  <a:tcPr/>
                </a:tc>
              </a:tr>
              <a:tr h="965200">
                <a:tc vMerge="1">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Lists</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HTML Lists are used to specify lists of information. All lists may contain one or more list elements. There are three different types of HTML lists:</a:t>
            </a:r>
          </a:p>
          <a:p>
            <a:endParaRPr lang="en-US" dirty="0" smtClean="0"/>
          </a:p>
          <a:p>
            <a:pPr lvl="0"/>
            <a:r>
              <a:rPr lang="en-US" b="1" i="1" dirty="0" smtClean="0"/>
              <a:t>Ordered List or Numbered List (</a:t>
            </a:r>
            <a:r>
              <a:rPr lang="en-US" b="1" i="1" dirty="0" err="1" smtClean="0"/>
              <a:t>ol</a:t>
            </a:r>
            <a:r>
              <a:rPr lang="en-US" b="1" i="1" dirty="0" smtClean="0"/>
              <a:t>)</a:t>
            </a:r>
          </a:p>
          <a:p>
            <a:pPr lvl="0"/>
            <a:r>
              <a:rPr lang="en-US" b="1" i="1" dirty="0" smtClean="0"/>
              <a:t>Unordered List or Bulleted List (</a:t>
            </a:r>
            <a:r>
              <a:rPr lang="en-US" b="1" i="1" dirty="0" err="1" smtClean="0"/>
              <a:t>ul</a:t>
            </a:r>
            <a:r>
              <a:rPr lang="en-US" b="1" i="1" dirty="0" smtClean="0"/>
              <a:t>)</a:t>
            </a:r>
          </a:p>
          <a:p>
            <a:pPr lvl="0"/>
            <a:r>
              <a:rPr lang="en-US" b="1" i="1" dirty="0" smtClean="0"/>
              <a:t>Description List or Definition List (dl)</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Ordered List or Numbered List</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In the ordered HTML lists, all the list items are marked with numbers. It is known as numbered list also. The ordered list starts with &lt;</a:t>
            </a:r>
            <a:r>
              <a:rPr lang="en-US" dirty="0" err="1" smtClean="0"/>
              <a:t>ol</a:t>
            </a:r>
            <a:r>
              <a:rPr lang="en-US" dirty="0" smtClean="0"/>
              <a:t>&gt; tag and the list items start with &lt;</a:t>
            </a:r>
            <a:r>
              <a:rPr lang="en-US" dirty="0" err="1" smtClean="0"/>
              <a:t>li</a:t>
            </a:r>
            <a:r>
              <a:rPr lang="en-US" dirty="0" smtClean="0"/>
              <a:t>&gt; tag.</a:t>
            </a:r>
          </a:p>
          <a:p>
            <a:endParaRPr lang="en-US" b="1" dirty="0" smtClean="0"/>
          </a:p>
          <a:p>
            <a:r>
              <a:rPr lang="en-US" b="1" dirty="0" smtClean="0"/>
              <a:t>&lt;</a:t>
            </a:r>
            <a:r>
              <a:rPr lang="en-US" b="1" dirty="0" err="1" smtClean="0"/>
              <a:t>ol</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Aries</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Bingo</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Leo</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Oracle</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ol</a:t>
            </a:r>
            <a:r>
              <a:rPr lang="en-US" b="1" dirty="0" smtClean="0"/>
              <a:t>&gt;</a:t>
            </a:r>
            <a:r>
              <a:rPr lang="en-US" dirty="0" smtClean="0"/>
              <a:t>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Unordered List or Bulleted List</a:t>
            </a:r>
            <a:r>
              <a:rPr lang="en-US" b="1" dirty="0" smtClean="0"/>
              <a:t/>
            </a:r>
            <a:br>
              <a:rPr lang="en-US" b="1" dirty="0" smtClean="0"/>
            </a:br>
            <a:endParaRPr lang="en-US" dirty="0"/>
          </a:p>
        </p:txBody>
      </p:sp>
      <p:sp>
        <p:nvSpPr>
          <p:cNvPr id="3" name="Content Placeholder 2"/>
          <p:cNvSpPr>
            <a:spLocks noGrp="1"/>
          </p:cNvSpPr>
          <p:nvPr>
            <p:ph sz="quarter" idx="1"/>
          </p:nvPr>
        </p:nvSpPr>
        <p:spPr>
          <a:xfrm>
            <a:off x="381000" y="1143000"/>
            <a:ext cx="8534400" cy="5257800"/>
          </a:xfrm>
        </p:spPr>
        <p:txBody>
          <a:bodyPr/>
          <a:lstStyle/>
          <a:p>
            <a:pPr algn="just"/>
            <a:r>
              <a:rPr lang="en-US" dirty="0" smtClean="0"/>
              <a:t>In HTML Unordered list, all the list items are marked with bullets. It is also known as bulleted list also. The Unordered list starts with &lt;</a:t>
            </a:r>
            <a:r>
              <a:rPr lang="en-US" dirty="0" err="1" smtClean="0"/>
              <a:t>ul</a:t>
            </a:r>
            <a:r>
              <a:rPr lang="en-US" dirty="0" smtClean="0"/>
              <a:t>&gt; tag and list items start with the &lt;</a:t>
            </a:r>
            <a:r>
              <a:rPr lang="en-US" dirty="0" err="1" smtClean="0"/>
              <a:t>li</a:t>
            </a:r>
            <a:r>
              <a:rPr lang="en-US" dirty="0" smtClean="0"/>
              <a:t>&gt; tag.</a:t>
            </a:r>
          </a:p>
          <a:p>
            <a:pPr algn="just"/>
            <a:r>
              <a:rPr lang="en-US" b="1" dirty="0" smtClean="0"/>
              <a:t>&lt;</a:t>
            </a:r>
            <a:r>
              <a:rPr lang="en-US" b="1" dirty="0" err="1" smtClean="0"/>
              <a:t>ul</a:t>
            </a:r>
            <a:r>
              <a:rPr lang="en-US" b="1" dirty="0" smtClean="0"/>
              <a:t>&gt;</a:t>
            </a:r>
            <a:r>
              <a:rPr lang="en-US" dirty="0" smtClean="0"/>
              <a:t>    </a:t>
            </a:r>
          </a:p>
          <a:p>
            <a:pPr algn="just"/>
            <a:r>
              <a:rPr lang="en-US" b="1" dirty="0" smtClean="0"/>
              <a:t>&lt;</a:t>
            </a:r>
            <a:r>
              <a:rPr lang="en-US" b="1" dirty="0" err="1" smtClean="0"/>
              <a:t>li</a:t>
            </a:r>
            <a:r>
              <a:rPr lang="en-US" b="1" dirty="0" smtClean="0"/>
              <a:t>&gt;</a:t>
            </a:r>
            <a:r>
              <a:rPr lang="en-US" dirty="0" smtClean="0"/>
              <a:t>Aries</a:t>
            </a:r>
            <a:r>
              <a:rPr lang="en-US" b="1" dirty="0" smtClean="0"/>
              <a:t>&lt;/</a:t>
            </a:r>
            <a:r>
              <a:rPr lang="en-US" b="1" dirty="0" err="1" smtClean="0"/>
              <a:t>li</a:t>
            </a:r>
            <a:r>
              <a:rPr lang="en-US" b="1" dirty="0" smtClean="0"/>
              <a:t>&gt;</a:t>
            </a:r>
            <a:r>
              <a:rPr lang="en-US" dirty="0" smtClean="0"/>
              <a:t>    </a:t>
            </a:r>
          </a:p>
          <a:p>
            <a:pPr algn="just"/>
            <a:r>
              <a:rPr lang="en-US" b="1" dirty="0" smtClean="0"/>
              <a:t>&lt;</a:t>
            </a:r>
            <a:r>
              <a:rPr lang="en-US" b="1" dirty="0" err="1" smtClean="0"/>
              <a:t>li</a:t>
            </a:r>
            <a:r>
              <a:rPr lang="en-US" b="1" dirty="0" smtClean="0"/>
              <a:t>&gt;</a:t>
            </a:r>
            <a:r>
              <a:rPr lang="en-US" dirty="0" smtClean="0"/>
              <a:t>Bingo</a:t>
            </a:r>
            <a:r>
              <a:rPr lang="en-US" b="1" dirty="0" smtClean="0"/>
              <a:t>&lt;/</a:t>
            </a:r>
            <a:r>
              <a:rPr lang="en-US" b="1" dirty="0" err="1" smtClean="0"/>
              <a:t>li</a:t>
            </a:r>
            <a:r>
              <a:rPr lang="en-US" b="1" dirty="0" smtClean="0"/>
              <a:t>&gt;</a:t>
            </a:r>
            <a:r>
              <a:rPr lang="en-US" dirty="0" smtClean="0"/>
              <a:t>    </a:t>
            </a:r>
          </a:p>
          <a:p>
            <a:pPr algn="just"/>
            <a:r>
              <a:rPr lang="en-US" b="1" dirty="0" smtClean="0"/>
              <a:t>&lt;</a:t>
            </a:r>
            <a:r>
              <a:rPr lang="en-US" b="1" dirty="0" err="1" smtClean="0"/>
              <a:t>li</a:t>
            </a:r>
            <a:r>
              <a:rPr lang="en-US" b="1" dirty="0" smtClean="0"/>
              <a:t>&gt;</a:t>
            </a:r>
            <a:r>
              <a:rPr lang="en-US" dirty="0" smtClean="0"/>
              <a:t>Leo</a:t>
            </a:r>
            <a:r>
              <a:rPr lang="en-US" b="1" dirty="0" smtClean="0"/>
              <a:t>&lt;/</a:t>
            </a:r>
            <a:r>
              <a:rPr lang="en-US" b="1" dirty="0" err="1" smtClean="0"/>
              <a:t>li</a:t>
            </a:r>
            <a:r>
              <a:rPr lang="en-US" b="1" dirty="0" smtClean="0"/>
              <a:t>&gt;</a:t>
            </a:r>
            <a:r>
              <a:rPr lang="en-US" dirty="0" smtClean="0"/>
              <a:t>    </a:t>
            </a:r>
          </a:p>
          <a:p>
            <a:pPr algn="just"/>
            <a:r>
              <a:rPr lang="en-US" b="1" dirty="0" smtClean="0"/>
              <a:t>&lt;</a:t>
            </a:r>
            <a:r>
              <a:rPr lang="en-US" b="1" dirty="0" err="1" smtClean="0"/>
              <a:t>li</a:t>
            </a:r>
            <a:r>
              <a:rPr lang="en-US" b="1" dirty="0" smtClean="0"/>
              <a:t>&gt;</a:t>
            </a:r>
            <a:r>
              <a:rPr lang="en-US" dirty="0" smtClean="0"/>
              <a:t>Oracle</a:t>
            </a:r>
            <a:r>
              <a:rPr lang="en-US" b="1" dirty="0" smtClean="0"/>
              <a:t>&lt;/</a:t>
            </a:r>
            <a:r>
              <a:rPr lang="en-US" b="1" dirty="0" err="1" smtClean="0"/>
              <a:t>li</a:t>
            </a:r>
            <a:r>
              <a:rPr lang="en-US" b="1" dirty="0" smtClean="0"/>
              <a:t>&gt;</a:t>
            </a:r>
            <a:r>
              <a:rPr lang="en-US" dirty="0" smtClean="0"/>
              <a:t>   </a:t>
            </a:r>
          </a:p>
          <a:p>
            <a:pPr algn="just"/>
            <a:r>
              <a:rPr lang="en-US" b="1" dirty="0" smtClean="0"/>
              <a:t>&lt;/</a:t>
            </a:r>
            <a:r>
              <a:rPr lang="en-US" b="1" dirty="0" err="1" smtClean="0"/>
              <a:t>ul</a:t>
            </a:r>
            <a:r>
              <a:rPr lang="en-US" b="1" dirty="0" smtClean="0"/>
              <a:t>&gt;</a:t>
            </a:r>
            <a:r>
              <a:rPr lang="en-US" dirty="0" smtClean="0"/>
              <a: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Description List or Definition List</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HTML Description list is also a list style which is supported by HTML and XHTML. It is also known as definition list where entries are listed like a dictionary or encyclopedia.</a:t>
            </a:r>
          </a:p>
          <a:p>
            <a:pPr algn="just"/>
            <a:r>
              <a:rPr lang="en-US" dirty="0" smtClean="0"/>
              <a:t>The definition list is very appropriate when you want to present glossary, list of terms or other name-value list.</a:t>
            </a:r>
          </a:p>
          <a:p>
            <a:pPr algn="just"/>
            <a:r>
              <a:rPr lang="en-US" dirty="0" smtClean="0"/>
              <a:t>The HTML definition list contains following three tags:</a:t>
            </a:r>
          </a:p>
          <a:p>
            <a:pPr lvl="0" algn="just"/>
            <a:r>
              <a:rPr lang="en-US" b="1" dirty="0" smtClean="0"/>
              <a:t>&lt;dl&gt; tag</a:t>
            </a:r>
            <a:r>
              <a:rPr lang="en-US" dirty="0" smtClean="0"/>
              <a:t> defines the start of the list.</a:t>
            </a:r>
          </a:p>
          <a:p>
            <a:pPr lvl="0" algn="just"/>
            <a:r>
              <a:rPr lang="en-US" b="1" dirty="0" smtClean="0"/>
              <a:t>&lt;</a:t>
            </a:r>
            <a:r>
              <a:rPr lang="en-US" b="1" dirty="0" err="1" smtClean="0"/>
              <a:t>dt</a:t>
            </a:r>
            <a:r>
              <a:rPr lang="en-US" b="1" dirty="0" smtClean="0"/>
              <a:t>&gt; tag</a:t>
            </a:r>
            <a:r>
              <a:rPr lang="en-US" dirty="0" smtClean="0"/>
              <a:t> defines a term.</a:t>
            </a:r>
          </a:p>
          <a:p>
            <a:pPr lvl="0" algn="just"/>
            <a:r>
              <a:rPr lang="en-US" b="1" dirty="0" smtClean="0"/>
              <a:t>&lt;</a:t>
            </a:r>
            <a:r>
              <a:rPr lang="en-US" b="1" dirty="0" err="1" smtClean="0"/>
              <a:t>dd</a:t>
            </a:r>
            <a:r>
              <a:rPr lang="en-US" b="1" dirty="0" smtClean="0"/>
              <a:t>&gt; tag</a:t>
            </a:r>
            <a:r>
              <a:rPr lang="en-US" dirty="0" smtClean="0"/>
              <a:t> defines the term definition (description).</a:t>
            </a:r>
          </a:p>
          <a:p>
            <a:pPr algn="just"/>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382000" cy="6400800"/>
          </a:xfrm>
        </p:spPr>
        <p:txBody>
          <a:bodyPr>
            <a:normAutofit/>
          </a:bodyPr>
          <a:lstStyle/>
          <a:p>
            <a:r>
              <a:rPr lang="en-US" b="1" dirty="0" smtClean="0"/>
              <a:t>&lt;dl&gt;</a:t>
            </a:r>
            <a:r>
              <a:rPr lang="en-US" dirty="0" smtClean="0"/>
              <a:t>     </a:t>
            </a:r>
          </a:p>
          <a:p>
            <a:r>
              <a:rPr lang="en-US" b="1" dirty="0" smtClean="0"/>
              <a:t>&lt;</a:t>
            </a:r>
            <a:r>
              <a:rPr lang="en-US" b="1" dirty="0" err="1" smtClean="0"/>
              <a:t>dt</a:t>
            </a:r>
            <a:r>
              <a:rPr lang="en-US" b="1" dirty="0" smtClean="0"/>
              <a:t>&gt;</a:t>
            </a:r>
            <a:r>
              <a:rPr lang="en-US" dirty="0" smtClean="0"/>
              <a:t>Aries</a:t>
            </a:r>
            <a:r>
              <a:rPr lang="en-US" b="1" dirty="0" smtClean="0"/>
              <a:t>&lt;/</a:t>
            </a:r>
            <a:r>
              <a:rPr lang="en-US" b="1" dirty="0" err="1" smtClean="0"/>
              <a:t>dt</a:t>
            </a:r>
            <a:r>
              <a:rPr lang="en-US" b="1" dirty="0" smtClean="0"/>
              <a:t>&gt;</a:t>
            </a:r>
            <a:r>
              <a:rPr lang="en-US" dirty="0" smtClean="0"/>
              <a:t>     </a:t>
            </a:r>
          </a:p>
          <a:p>
            <a:r>
              <a:rPr lang="en-US" b="1" dirty="0" smtClean="0"/>
              <a:t>&lt;</a:t>
            </a:r>
            <a:r>
              <a:rPr lang="en-US" b="1" dirty="0" err="1" smtClean="0"/>
              <a:t>dd</a:t>
            </a:r>
            <a:r>
              <a:rPr lang="en-US" b="1" dirty="0" smtClean="0"/>
              <a:t>&gt;</a:t>
            </a:r>
            <a:r>
              <a:rPr lang="en-US" dirty="0" smtClean="0"/>
              <a:t>-One of the 12 horoscope sign.</a:t>
            </a:r>
            <a:r>
              <a:rPr lang="en-US" b="1" dirty="0" smtClean="0"/>
              <a:t>&lt;/</a:t>
            </a:r>
            <a:r>
              <a:rPr lang="en-US" b="1" dirty="0" err="1" smtClean="0"/>
              <a:t>dd</a:t>
            </a:r>
            <a:r>
              <a:rPr lang="en-US" b="1" dirty="0" smtClean="0"/>
              <a:t>&gt;</a:t>
            </a:r>
            <a:r>
              <a:rPr lang="en-US" dirty="0" smtClean="0"/>
              <a:t>     </a:t>
            </a:r>
          </a:p>
          <a:p>
            <a:r>
              <a:rPr lang="en-US" b="1" dirty="0" smtClean="0"/>
              <a:t>&lt;</a:t>
            </a:r>
            <a:r>
              <a:rPr lang="en-US" b="1" dirty="0" err="1" smtClean="0"/>
              <a:t>dt</a:t>
            </a:r>
            <a:r>
              <a:rPr lang="en-US" b="1" dirty="0" smtClean="0"/>
              <a:t>&gt;</a:t>
            </a:r>
            <a:r>
              <a:rPr lang="en-US" dirty="0" smtClean="0"/>
              <a:t>Bingo</a:t>
            </a:r>
            <a:r>
              <a:rPr lang="en-US" b="1" dirty="0" smtClean="0"/>
              <a:t>&lt;/</a:t>
            </a:r>
            <a:r>
              <a:rPr lang="en-US" b="1" dirty="0" err="1" smtClean="0"/>
              <a:t>dt</a:t>
            </a:r>
            <a:r>
              <a:rPr lang="en-US" b="1" dirty="0" smtClean="0"/>
              <a:t>&gt;</a:t>
            </a:r>
            <a:r>
              <a:rPr lang="en-US" dirty="0" smtClean="0"/>
              <a:t>     </a:t>
            </a:r>
          </a:p>
          <a:p>
            <a:r>
              <a:rPr lang="en-US" b="1" dirty="0" smtClean="0"/>
              <a:t>&lt;</a:t>
            </a:r>
            <a:r>
              <a:rPr lang="en-US" b="1" dirty="0" err="1" smtClean="0"/>
              <a:t>dd</a:t>
            </a:r>
            <a:r>
              <a:rPr lang="en-US" b="1" dirty="0" smtClean="0"/>
              <a:t>&gt;</a:t>
            </a:r>
            <a:r>
              <a:rPr lang="en-US" dirty="0" smtClean="0"/>
              <a:t>-One of my evening snacks</a:t>
            </a:r>
          </a:p>
          <a:p>
            <a:r>
              <a:rPr lang="en-US" b="1" dirty="0" smtClean="0"/>
              <a:t>&lt;/</a:t>
            </a:r>
            <a:r>
              <a:rPr lang="en-US" b="1" dirty="0" err="1" smtClean="0"/>
              <a:t>dd</a:t>
            </a:r>
            <a:r>
              <a:rPr lang="en-US" b="1" dirty="0" smtClean="0"/>
              <a:t>&gt;</a:t>
            </a:r>
            <a:r>
              <a:rPr lang="en-US" dirty="0" smtClean="0"/>
              <a:t>    </a:t>
            </a:r>
          </a:p>
          <a:p>
            <a:r>
              <a:rPr lang="en-US" b="1" dirty="0" smtClean="0"/>
              <a:t>&lt;</a:t>
            </a:r>
            <a:r>
              <a:rPr lang="en-US" b="1" dirty="0" err="1" smtClean="0"/>
              <a:t>dt</a:t>
            </a:r>
            <a:r>
              <a:rPr lang="en-US" b="1" dirty="0" smtClean="0"/>
              <a:t>&gt;</a:t>
            </a:r>
            <a:r>
              <a:rPr lang="en-US" dirty="0" smtClean="0"/>
              <a:t>Leo</a:t>
            </a:r>
            <a:r>
              <a:rPr lang="en-US" b="1" dirty="0" smtClean="0"/>
              <a:t>&lt;/</a:t>
            </a:r>
            <a:r>
              <a:rPr lang="en-US" b="1" dirty="0" err="1" smtClean="0"/>
              <a:t>dt</a:t>
            </a:r>
            <a:r>
              <a:rPr lang="en-US" b="1" dirty="0" smtClean="0"/>
              <a:t>&gt;</a:t>
            </a:r>
            <a:r>
              <a:rPr lang="en-US" dirty="0" smtClean="0"/>
              <a:t>    </a:t>
            </a:r>
          </a:p>
          <a:p>
            <a:r>
              <a:rPr lang="en-US" b="1" dirty="0" smtClean="0"/>
              <a:t>&lt;</a:t>
            </a:r>
            <a:r>
              <a:rPr lang="en-US" b="1" dirty="0" err="1" smtClean="0"/>
              <a:t>dd</a:t>
            </a:r>
            <a:r>
              <a:rPr lang="en-US" b="1" dirty="0" smtClean="0"/>
              <a:t>&gt;</a:t>
            </a:r>
            <a:r>
              <a:rPr lang="en-US" dirty="0" smtClean="0"/>
              <a:t>-It is also an one of the 12 horoscope sign.</a:t>
            </a:r>
          </a:p>
          <a:p>
            <a:r>
              <a:rPr lang="en-US" b="1" dirty="0" smtClean="0"/>
              <a:t>&lt;/</a:t>
            </a:r>
            <a:r>
              <a:rPr lang="en-US" b="1" dirty="0" err="1" smtClean="0"/>
              <a:t>dd</a:t>
            </a:r>
            <a:r>
              <a:rPr lang="en-US" b="1" dirty="0" smtClean="0"/>
              <a:t>&gt;</a:t>
            </a:r>
            <a:r>
              <a:rPr lang="en-US" dirty="0" smtClean="0"/>
              <a:t>     </a:t>
            </a:r>
          </a:p>
          <a:p>
            <a:r>
              <a:rPr lang="en-US" b="1" dirty="0" smtClean="0"/>
              <a:t>&lt;</a:t>
            </a:r>
            <a:r>
              <a:rPr lang="en-US" b="1" dirty="0" err="1" smtClean="0"/>
              <a:t>dt</a:t>
            </a:r>
            <a:r>
              <a:rPr lang="en-US" b="1" dirty="0" smtClean="0"/>
              <a:t>&gt;</a:t>
            </a:r>
            <a:r>
              <a:rPr lang="en-US" dirty="0" smtClean="0"/>
              <a:t>Oracle</a:t>
            </a:r>
            <a:r>
              <a:rPr lang="en-US" b="1" dirty="0" smtClean="0"/>
              <a:t>&lt;/</a:t>
            </a:r>
            <a:r>
              <a:rPr lang="en-US" b="1" dirty="0" err="1" smtClean="0"/>
              <a:t>dt</a:t>
            </a:r>
            <a:r>
              <a:rPr lang="en-US" b="1" dirty="0" smtClean="0"/>
              <a:t>&gt;</a:t>
            </a:r>
            <a:r>
              <a:rPr lang="en-US" dirty="0" smtClean="0"/>
              <a:t>     </a:t>
            </a:r>
          </a:p>
          <a:p>
            <a:r>
              <a:rPr lang="en-US" b="1" dirty="0" smtClean="0"/>
              <a:t>&lt;</a:t>
            </a:r>
            <a:r>
              <a:rPr lang="en-US" b="1" dirty="0" err="1" smtClean="0"/>
              <a:t>dd</a:t>
            </a:r>
            <a:r>
              <a:rPr lang="en-US" b="1" dirty="0" smtClean="0"/>
              <a:t>&gt;</a:t>
            </a:r>
            <a:r>
              <a:rPr lang="en-US" dirty="0" smtClean="0"/>
              <a:t>-It is a multinational technology corporation.</a:t>
            </a:r>
          </a:p>
          <a:p>
            <a:r>
              <a:rPr lang="en-US" b="1" dirty="0" smtClean="0"/>
              <a:t>&lt;/</a:t>
            </a:r>
            <a:r>
              <a:rPr lang="en-US" b="1" dirty="0" err="1" smtClean="0"/>
              <a:t>dd</a:t>
            </a:r>
            <a:r>
              <a:rPr lang="en-US" b="1" dirty="0" smtClean="0"/>
              <a:t>&gt;</a:t>
            </a:r>
            <a:r>
              <a:rPr lang="en-US" dirty="0" smtClean="0"/>
              <a:t>    </a:t>
            </a:r>
          </a:p>
          <a:p>
            <a:r>
              <a:rPr lang="en-US" b="1" dirty="0" smtClean="0"/>
              <a:t>&lt;/dl&gt;</a:t>
            </a:r>
            <a:r>
              <a:rPr lang="en-US" dirty="0" smtClean="0"/>
              <a:t>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HTML Ordered List | HTML Numbered List</a:t>
            </a:r>
            <a:br>
              <a:rPr lang="en-US" sz="3200" dirty="0" smtClean="0"/>
            </a:br>
            <a:endParaRPr lang="en-US" sz="3200" dirty="0"/>
          </a:p>
        </p:txBody>
      </p:sp>
      <p:sp>
        <p:nvSpPr>
          <p:cNvPr id="3" name="Content Placeholder 2"/>
          <p:cNvSpPr>
            <a:spLocks noGrp="1"/>
          </p:cNvSpPr>
          <p:nvPr>
            <p:ph sz="quarter" idx="1"/>
          </p:nvPr>
        </p:nvSpPr>
        <p:spPr>
          <a:xfrm>
            <a:off x="381000" y="1447800"/>
            <a:ext cx="8458200" cy="5029200"/>
          </a:xfrm>
        </p:spPr>
        <p:txBody>
          <a:bodyPr>
            <a:normAutofit/>
          </a:bodyPr>
          <a:lstStyle/>
          <a:p>
            <a:pPr algn="just"/>
            <a:r>
              <a:rPr lang="en-US" b="1" dirty="0" smtClean="0"/>
              <a:t>HTML Ordered List</a:t>
            </a:r>
            <a:r>
              <a:rPr lang="en-US" dirty="0" smtClean="0"/>
              <a:t> or Numbered List displays elements in numbered format. The HTML </a:t>
            </a:r>
            <a:r>
              <a:rPr lang="en-US" dirty="0" err="1" smtClean="0"/>
              <a:t>ol</a:t>
            </a:r>
            <a:r>
              <a:rPr lang="en-US" dirty="0" smtClean="0"/>
              <a:t> tag is used for ordered list. There can be different types of numbered list:</a:t>
            </a:r>
          </a:p>
          <a:p>
            <a:pPr lvl="0" algn="just"/>
            <a:r>
              <a:rPr lang="en-US" b="1" dirty="0" smtClean="0"/>
              <a:t>Numeric Number (1, 2, 3)</a:t>
            </a:r>
          </a:p>
          <a:p>
            <a:pPr lvl="0" algn="just"/>
            <a:r>
              <a:rPr lang="en-US" b="1" dirty="0" smtClean="0"/>
              <a:t>Capital Roman Number (I II III)</a:t>
            </a:r>
          </a:p>
          <a:p>
            <a:pPr lvl="0" algn="just"/>
            <a:r>
              <a:rPr lang="en-US" b="1" dirty="0" smtClean="0"/>
              <a:t>Small </a:t>
            </a:r>
            <a:r>
              <a:rPr lang="en-US" b="1" dirty="0" err="1" smtClean="0"/>
              <a:t>Romal</a:t>
            </a:r>
            <a:r>
              <a:rPr lang="en-US" b="1" dirty="0" smtClean="0"/>
              <a:t> Number (</a:t>
            </a:r>
            <a:r>
              <a:rPr lang="en-US" b="1" dirty="0" err="1" smtClean="0"/>
              <a:t>i</a:t>
            </a:r>
            <a:r>
              <a:rPr lang="en-US" b="1" dirty="0" smtClean="0"/>
              <a:t> ii iii)</a:t>
            </a:r>
          </a:p>
          <a:p>
            <a:pPr lvl="0" algn="just"/>
            <a:r>
              <a:rPr lang="en-US" b="1" dirty="0" smtClean="0"/>
              <a:t>Capital Alphabet (A B C)</a:t>
            </a:r>
          </a:p>
          <a:p>
            <a:pPr algn="just"/>
            <a:r>
              <a:rPr lang="en-US" b="1" dirty="0" smtClean="0"/>
              <a:t>Small Alphabet (a b c)</a:t>
            </a:r>
          </a:p>
          <a:p>
            <a:pPr algn="just"/>
            <a:endParaRPr lang="en-US" b="1" dirty="0" smtClean="0"/>
          </a:p>
          <a:p>
            <a:pPr algn="just"/>
            <a:r>
              <a:rPr lang="en-US" b="1" i="1" dirty="0" smtClean="0"/>
              <a:t>To represent different ordered lists, there are 5 types of attributes in &lt;</a:t>
            </a:r>
            <a:r>
              <a:rPr lang="en-US" b="1" i="1" dirty="0" err="1" smtClean="0"/>
              <a:t>ol</a:t>
            </a:r>
            <a:r>
              <a:rPr lang="en-US" b="1" i="1" dirty="0" smtClean="0"/>
              <a:t>&gt; tag.</a:t>
            </a:r>
          </a:p>
          <a:p>
            <a:pPr algn="just"/>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762000"/>
          <a:ext cx="8229600" cy="5333999"/>
        </p:xfrm>
        <a:graphic>
          <a:graphicData uri="http://schemas.openxmlformats.org/drawingml/2006/table">
            <a:tbl>
              <a:tblPr firstRow="1" bandRow="1">
                <a:tableStyleId>{5C22544A-7EE6-4342-B048-85BDC9FD1C3A}</a:tableStyleId>
              </a:tblPr>
              <a:tblGrid>
                <a:gridCol w="1582615"/>
                <a:gridCol w="6646985"/>
              </a:tblGrid>
              <a:tr h="818179">
                <a:tc>
                  <a:txBody>
                    <a:bodyPr/>
                    <a:lstStyle/>
                    <a:p>
                      <a:pPr marL="0" marR="0">
                        <a:lnSpc>
                          <a:spcPct val="115000"/>
                        </a:lnSpc>
                        <a:spcBef>
                          <a:spcPts val="0"/>
                        </a:spcBef>
                        <a:spcAft>
                          <a:spcPts val="1000"/>
                        </a:spcAft>
                        <a:tabLst>
                          <a:tab pos="551815" algn="l"/>
                        </a:tabLst>
                      </a:pPr>
                      <a:r>
                        <a:rPr lang="en-US" sz="2800" b="1" dirty="0">
                          <a:solidFill>
                            <a:srgbClr val="000000"/>
                          </a:solidFill>
                          <a:latin typeface="Calibri"/>
                          <a:ea typeface="Calibri"/>
                          <a:cs typeface="Times New Roman"/>
                        </a:rPr>
                        <a:t>Type	</a:t>
                      </a:r>
                      <a:endParaRPr lang="en-US" sz="2800" dirty="0">
                        <a:latin typeface="Calibri"/>
                        <a:ea typeface="Calibri"/>
                        <a:cs typeface="Times New Roman"/>
                      </a:endParaRPr>
                    </a:p>
                  </a:txBody>
                  <a:tcPr marL="99060" marR="99060" marT="99060" marB="99060"/>
                </a:tc>
                <a:tc>
                  <a:txBody>
                    <a:bodyPr/>
                    <a:lstStyle/>
                    <a:p>
                      <a:pPr marL="0" marR="0">
                        <a:lnSpc>
                          <a:spcPct val="115000"/>
                        </a:lnSpc>
                        <a:spcBef>
                          <a:spcPts val="0"/>
                        </a:spcBef>
                        <a:spcAft>
                          <a:spcPts val="1000"/>
                        </a:spcAft>
                      </a:pPr>
                      <a:r>
                        <a:rPr lang="en-US" sz="2800" b="1" dirty="0">
                          <a:solidFill>
                            <a:srgbClr val="000000"/>
                          </a:solidFill>
                          <a:latin typeface="Calibri"/>
                          <a:ea typeface="Calibri"/>
                          <a:cs typeface="Times New Roman"/>
                        </a:rPr>
                        <a:t>Description</a:t>
                      </a:r>
                      <a:endParaRPr lang="en-US" sz="2800" dirty="0">
                        <a:latin typeface="Calibri"/>
                        <a:ea typeface="Calibri"/>
                        <a:cs typeface="Times New Roman"/>
                      </a:endParaRPr>
                    </a:p>
                  </a:txBody>
                  <a:tcPr marL="99060" marR="99060" marT="99060" marB="99060"/>
                </a:tc>
              </a:tr>
              <a:tr h="1015808">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Type "1"</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This is the default type. In this type, the list items are numbered with numbers.</a:t>
                      </a:r>
                      <a:endParaRPr lang="en-US" sz="2800" dirty="0">
                        <a:latin typeface="Calibri"/>
                        <a:ea typeface="Calibri"/>
                        <a:cs typeface="Times New Roman"/>
                      </a:endParaRPr>
                    </a:p>
                  </a:txBody>
                  <a:tcPr marL="66040" marR="66040" marT="66040" marB="66040"/>
                </a:tc>
              </a:tr>
              <a:tr h="1015808">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Type "I"</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In this type, the list items are numbered with upper case roman numbers.</a:t>
                      </a:r>
                      <a:endParaRPr lang="en-US" sz="2800" dirty="0">
                        <a:latin typeface="Calibri"/>
                        <a:ea typeface="Calibri"/>
                        <a:cs typeface="Times New Roman"/>
                      </a:endParaRPr>
                    </a:p>
                  </a:txBody>
                  <a:tcPr marL="66040" marR="66040" marT="66040" marB="66040"/>
                </a:tc>
              </a:tr>
              <a:tr h="1015808">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Type "i"</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In this type, the list items are numbered with lower case roman numbers.</a:t>
                      </a:r>
                      <a:endParaRPr lang="en-US" sz="2800" dirty="0">
                        <a:latin typeface="Calibri"/>
                        <a:ea typeface="Calibri"/>
                        <a:cs typeface="Times New Roman"/>
                      </a:endParaRPr>
                    </a:p>
                  </a:txBody>
                  <a:tcPr marL="66040" marR="66040" marT="66040" marB="66040"/>
                </a:tc>
              </a:tr>
              <a:tr h="734198">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Type "A"</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In this type, the list items are numbered with upper case letters.</a:t>
                      </a:r>
                      <a:endParaRPr lang="en-US" sz="2800" dirty="0">
                        <a:latin typeface="Calibri"/>
                        <a:ea typeface="Calibri"/>
                        <a:cs typeface="Times New Roman"/>
                      </a:endParaRPr>
                    </a:p>
                  </a:txBody>
                  <a:tcPr marL="66040" marR="66040" marT="66040" marB="66040"/>
                </a:tc>
              </a:tr>
              <a:tr h="734198">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Type "a"</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In this type, the list items are numbered with lower case letters.</a:t>
                      </a:r>
                      <a:endParaRPr lang="en-US" sz="2800" dirty="0">
                        <a:latin typeface="Calibri"/>
                        <a:ea typeface="Calibri"/>
                        <a:cs typeface="Times New Roman"/>
                      </a:endParaRPr>
                    </a:p>
                  </a:txBody>
                  <a:tcPr marL="66040" marR="66040" marT="66040" marB="6604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major points of HTML are given below:</a:t>
            </a:r>
            <a:br>
              <a:rPr lang="en-US" sz="3200" b="1" dirty="0" smtClean="0"/>
            </a:br>
            <a:endParaRPr lang="en-US" sz="3200" b="1"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b="1" dirty="0" smtClean="0"/>
              <a:t>HTML stands for Hyper Text Markup Language.</a:t>
            </a:r>
          </a:p>
          <a:p>
            <a:pPr marL="514350" indent="-514350">
              <a:buFont typeface="+mj-lt"/>
              <a:buAutoNum type="arabicPeriod"/>
            </a:pPr>
            <a:r>
              <a:rPr lang="en-US" b="1" dirty="0" smtClean="0"/>
              <a:t>HTML is used to create web pages.</a:t>
            </a:r>
          </a:p>
          <a:p>
            <a:pPr marL="514350" indent="-514350">
              <a:buFont typeface="+mj-lt"/>
              <a:buAutoNum type="arabicPeriod"/>
            </a:pPr>
            <a:r>
              <a:rPr lang="en-US" b="1" dirty="0" smtClean="0"/>
              <a:t>HTML is widely used language on the web.</a:t>
            </a:r>
          </a:p>
          <a:p>
            <a:pPr marL="514350" indent="-514350">
              <a:buFont typeface="+mj-lt"/>
              <a:buAutoNum type="arabicPeriod"/>
            </a:pPr>
            <a:r>
              <a:rPr lang="en-US" b="1" dirty="0" smtClean="0"/>
              <a:t>We can create static website by HTML only.</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Ordered List Example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Let's see the example of HTML ordered list that displays 4 topics in numbered list. Here we are not defining type="1" because it is the default type.</a:t>
            </a:r>
          </a:p>
          <a:p>
            <a:r>
              <a:rPr lang="en-US" b="1" dirty="0" smtClean="0"/>
              <a:t>&lt;</a:t>
            </a:r>
            <a:r>
              <a:rPr lang="en-US" b="1" dirty="0" err="1" smtClean="0"/>
              <a:t>ol</a:t>
            </a:r>
            <a:r>
              <a:rPr lang="en-US" b="1" dirty="0" smtClean="0"/>
              <a:t>  </a:t>
            </a:r>
            <a:r>
              <a:rPr lang="en-US" b="1" dirty="0" smtClean="0">
                <a:solidFill>
                  <a:srgbClr val="FF0000"/>
                </a:solidFill>
                <a:effectLst>
                  <a:outerShdw blurRad="38100" dist="38100" dir="2700000" algn="tl">
                    <a:srgbClr val="000000">
                      <a:alpha val="43137"/>
                    </a:srgbClr>
                  </a:outerShdw>
                </a:effectLst>
              </a:rPr>
              <a:t>type="I"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HTML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JavaScript</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SQL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ol</a:t>
            </a:r>
            <a:r>
              <a:rPr lang="en-US" b="1" dirty="0" smtClean="0"/>
              <a:t>&gt;</a:t>
            </a:r>
            <a:r>
              <a:rPr lang="en-US" dirty="0" smtClean="0"/>
              <a: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ol</a:t>
            </a:r>
            <a:r>
              <a:rPr lang="en-US" b="1" dirty="0" smtClean="0"/>
              <a:t> type="</a:t>
            </a:r>
            <a:r>
              <a:rPr lang="en-US" b="1" dirty="0" err="1" smtClean="0"/>
              <a:t>i</a:t>
            </a:r>
            <a:r>
              <a:rPr lang="en-US" b="1" dirty="0" smtClean="0"/>
              <a:t>“</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&lt;</a:t>
            </a:r>
            <a:r>
              <a:rPr lang="en-US" b="1" dirty="0" err="1" smtClean="0"/>
              <a:t>ol</a:t>
            </a:r>
            <a:r>
              <a:rPr lang="en-US" dirty="0" smtClean="0"/>
              <a:t> </a:t>
            </a:r>
            <a:r>
              <a:rPr lang="en-US" sz="3200" b="1" dirty="0" smtClean="0">
                <a:solidFill>
                  <a:srgbClr val="FF0000"/>
                </a:solidFill>
              </a:rPr>
              <a:t>type="</a:t>
            </a:r>
            <a:r>
              <a:rPr lang="en-US" sz="3200" b="1" dirty="0" err="1" smtClean="0">
                <a:solidFill>
                  <a:srgbClr val="FF0000"/>
                </a:solidFill>
              </a:rPr>
              <a:t>i</a:t>
            </a:r>
            <a:r>
              <a:rPr lang="en-US" sz="3200" b="1" dirty="0" smtClean="0">
                <a:solidFill>
                  <a:srgbClr val="FF0000"/>
                </a:solidFill>
              </a:rPr>
              <a:t>"</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HTML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JavaScript</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SQL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ol</a:t>
            </a:r>
            <a:r>
              <a:rPr lang="en-US" b="1" dirty="0" smtClean="0"/>
              <a:t>&gt;</a:t>
            </a:r>
            <a:r>
              <a:rPr lang="en-US" dirty="0" smtClean="0"/>
              <a:t>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ol</a:t>
            </a:r>
            <a:r>
              <a:rPr lang="en-US" dirty="0" smtClean="0"/>
              <a:t> type="A"</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&lt;</a:t>
            </a:r>
            <a:r>
              <a:rPr lang="en-US" b="1" dirty="0" err="1" smtClean="0"/>
              <a:t>ol</a:t>
            </a:r>
            <a:r>
              <a:rPr lang="en-US" dirty="0" smtClean="0"/>
              <a:t> </a:t>
            </a:r>
            <a:r>
              <a:rPr lang="en-US" b="1" dirty="0" smtClean="0">
                <a:solidFill>
                  <a:srgbClr val="FF0000"/>
                </a:solidFill>
                <a:effectLst>
                  <a:outerShdw blurRad="38100" dist="38100" dir="2700000" algn="tl">
                    <a:srgbClr val="000000">
                      <a:alpha val="43137"/>
                    </a:srgbClr>
                  </a:outerShdw>
                </a:effectLst>
              </a:rPr>
              <a:t>type="A"</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HTML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JavaScript</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SQL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ol</a:t>
            </a:r>
            <a:r>
              <a:rPr lang="en-US" b="1" dirty="0" smtClean="0"/>
              <a:t>&gt;</a:t>
            </a:r>
            <a:r>
              <a:rPr lang="en-US" dirty="0" smtClean="0"/>
              <a:t>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ol</a:t>
            </a:r>
            <a:r>
              <a:rPr lang="en-US" dirty="0" smtClean="0"/>
              <a:t> type="a"</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&lt;</a:t>
            </a:r>
            <a:r>
              <a:rPr lang="en-US" b="1" dirty="0" err="1" smtClean="0"/>
              <a:t>ol</a:t>
            </a:r>
            <a:r>
              <a:rPr lang="en-US" dirty="0" smtClean="0"/>
              <a:t> </a:t>
            </a:r>
            <a:r>
              <a:rPr lang="en-US" b="1" dirty="0" smtClean="0">
                <a:solidFill>
                  <a:srgbClr val="FF0000"/>
                </a:solidFill>
                <a:effectLst>
                  <a:outerShdw blurRad="38100" dist="38100" dir="2700000" algn="tl">
                    <a:srgbClr val="000000">
                      <a:alpha val="43137"/>
                    </a:srgbClr>
                  </a:outerShdw>
                </a:effectLst>
              </a:rPr>
              <a:t>type="a"</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HTML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JavaScript</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SQL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ol</a:t>
            </a:r>
            <a:r>
              <a:rPr lang="en-US" b="1" dirty="0" smtClean="0"/>
              <a:t>&gt;</a:t>
            </a:r>
            <a:r>
              <a:rPr lang="en-US" dirty="0" smtClean="0"/>
              <a:t>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start attribute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start attribute is used with </a:t>
            </a:r>
            <a:r>
              <a:rPr lang="en-US" dirty="0" err="1" smtClean="0"/>
              <a:t>ol</a:t>
            </a:r>
            <a:r>
              <a:rPr lang="en-US" dirty="0" smtClean="0"/>
              <a:t> tag to specify from where to start the list items.</a:t>
            </a:r>
          </a:p>
          <a:p>
            <a:r>
              <a:rPr lang="en-US" b="1" dirty="0" smtClean="0"/>
              <a:t>&lt;</a:t>
            </a:r>
            <a:r>
              <a:rPr lang="en-US" b="1" dirty="0" err="1" smtClean="0"/>
              <a:t>ol</a:t>
            </a:r>
            <a:r>
              <a:rPr lang="en-US" b="1" dirty="0" smtClean="0"/>
              <a:t> type="1" start="5"&gt;</a:t>
            </a:r>
            <a:r>
              <a:rPr lang="en-US" dirty="0" smtClean="0"/>
              <a:t> : It will show numeric values starting with "5".</a:t>
            </a:r>
          </a:p>
          <a:p>
            <a:r>
              <a:rPr lang="en-US" b="1" dirty="0" smtClean="0"/>
              <a:t>&lt;</a:t>
            </a:r>
            <a:r>
              <a:rPr lang="en-US" b="1" dirty="0" err="1" smtClean="0"/>
              <a:t>ol</a:t>
            </a:r>
            <a:r>
              <a:rPr lang="en-US" b="1" dirty="0" smtClean="0"/>
              <a:t> type="A" start="5"&gt;</a:t>
            </a:r>
            <a:r>
              <a:rPr lang="en-US" dirty="0" smtClean="0"/>
              <a:t> : It will show capital alphabets starting with "E".</a:t>
            </a:r>
          </a:p>
          <a:p>
            <a:r>
              <a:rPr lang="en-US" b="1" dirty="0" smtClean="0"/>
              <a:t>&lt;</a:t>
            </a:r>
            <a:r>
              <a:rPr lang="en-US" b="1" dirty="0" err="1" smtClean="0"/>
              <a:t>ol</a:t>
            </a:r>
            <a:r>
              <a:rPr lang="en-US" b="1" dirty="0" smtClean="0"/>
              <a:t> type="a" start="5"&gt;</a:t>
            </a:r>
            <a:r>
              <a:rPr lang="en-US" dirty="0" smtClean="0"/>
              <a:t> : It will show lower case alphabets starting with "e".</a:t>
            </a:r>
          </a:p>
          <a:p>
            <a:r>
              <a:rPr lang="en-US" b="1" dirty="0" smtClean="0"/>
              <a:t>&lt;</a:t>
            </a:r>
            <a:r>
              <a:rPr lang="en-US" b="1" dirty="0" err="1" smtClean="0"/>
              <a:t>ol</a:t>
            </a:r>
            <a:r>
              <a:rPr lang="en-US" b="1" dirty="0" smtClean="0"/>
              <a:t> type="I" start="5"&gt;</a:t>
            </a:r>
            <a:r>
              <a:rPr lang="en-US" dirty="0" smtClean="0"/>
              <a:t> : It will show Roman upper case value starting with "V".</a:t>
            </a:r>
          </a:p>
          <a:p>
            <a:r>
              <a:rPr lang="en-US" b="1" dirty="0" smtClean="0"/>
              <a:t>&lt;</a:t>
            </a:r>
            <a:r>
              <a:rPr lang="en-US" b="1" dirty="0" err="1" smtClean="0"/>
              <a:t>ol</a:t>
            </a:r>
            <a:r>
              <a:rPr lang="en-US" b="1" dirty="0" smtClean="0"/>
              <a:t> type="</a:t>
            </a:r>
            <a:r>
              <a:rPr lang="en-US" b="1" dirty="0" err="1" smtClean="0"/>
              <a:t>i</a:t>
            </a:r>
            <a:r>
              <a:rPr lang="en-US" b="1" dirty="0" smtClean="0"/>
              <a:t>" start="5"&gt;</a:t>
            </a:r>
            <a:r>
              <a:rPr lang="en-US" dirty="0" smtClean="0"/>
              <a:t> : It will show Roman lower case value starting with "v".</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&lt;</a:t>
            </a:r>
            <a:r>
              <a:rPr lang="en-US" b="1" dirty="0" err="1" smtClean="0"/>
              <a:t>ol</a:t>
            </a:r>
            <a:r>
              <a:rPr lang="en-US" dirty="0" smtClean="0"/>
              <a:t> </a:t>
            </a:r>
            <a:r>
              <a:rPr lang="en-US" sz="2800" b="1" dirty="0" smtClean="0">
                <a:solidFill>
                  <a:srgbClr val="FF0000"/>
                </a:solidFill>
              </a:rPr>
              <a:t>type="</a:t>
            </a:r>
            <a:r>
              <a:rPr lang="en-US" sz="2800" b="1" dirty="0" err="1" smtClean="0">
                <a:solidFill>
                  <a:srgbClr val="FF0000"/>
                </a:solidFill>
              </a:rPr>
              <a:t>i</a:t>
            </a:r>
            <a:r>
              <a:rPr lang="en-US" sz="2800" b="1" dirty="0" smtClean="0">
                <a:solidFill>
                  <a:srgbClr val="FF0000"/>
                </a:solidFill>
              </a:rPr>
              <a:t>" start="5"</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HTML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JavaScript</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SQL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ol</a:t>
            </a:r>
            <a:r>
              <a:rPr lang="en-US" b="1" dirty="0" smtClean="0"/>
              <a:t>&gt;</a:t>
            </a:r>
            <a:r>
              <a:rPr lang="en-US" dirty="0" smtClean="0"/>
              <a:t>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Unordered List | HTML Bulleted List</a:t>
            </a:r>
            <a:br>
              <a:rPr lang="en-US" sz="3200" b="1" dirty="0" smtClean="0"/>
            </a:br>
            <a:endParaRPr lang="en-US" sz="3200" b="1" dirty="0"/>
          </a:p>
        </p:txBody>
      </p:sp>
      <p:sp>
        <p:nvSpPr>
          <p:cNvPr id="3" name="Content Placeholder 2"/>
          <p:cNvSpPr>
            <a:spLocks noGrp="1"/>
          </p:cNvSpPr>
          <p:nvPr>
            <p:ph sz="quarter" idx="1"/>
          </p:nvPr>
        </p:nvSpPr>
        <p:spPr/>
        <p:txBody>
          <a:bodyPr/>
          <a:lstStyle/>
          <a:p>
            <a:pPr algn="just"/>
            <a:r>
              <a:rPr lang="en-US" b="1" dirty="0" smtClean="0"/>
              <a:t>HTML Unordered List</a:t>
            </a:r>
            <a:r>
              <a:rPr lang="en-US" dirty="0" smtClean="0"/>
              <a:t> or Bulleted List displays elements in bulleted format. The HTML </a:t>
            </a:r>
            <a:r>
              <a:rPr lang="en-US" dirty="0" err="1" smtClean="0"/>
              <a:t>ul</a:t>
            </a:r>
            <a:r>
              <a:rPr lang="en-US" dirty="0" smtClean="0"/>
              <a:t> tag is used for the unordered list. There can be 4 types of bulleted list:</a:t>
            </a:r>
          </a:p>
          <a:p>
            <a:pPr lvl="0" algn="just"/>
            <a:r>
              <a:rPr lang="en-US" dirty="0" smtClean="0"/>
              <a:t>disc</a:t>
            </a:r>
          </a:p>
          <a:p>
            <a:pPr lvl="0" algn="just"/>
            <a:r>
              <a:rPr lang="en-US" dirty="0" smtClean="0"/>
              <a:t>circle</a:t>
            </a:r>
          </a:p>
          <a:p>
            <a:pPr lvl="0" algn="just"/>
            <a:r>
              <a:rPr lang="en-US" dirty="0" smtClean="0"/>
              <a:t>square</a:t>
            </a:r>
          </a:p>
          <a:p>
            <a:pPr lvl="0" algn="just"/>
            <a:r>
              <a:rPr lang="en-US" dirty="0" smtClean="0"/>
              <a:t>none</a:t>
            </a:r>
          </a:p>
          <a:p>
            <a:pPr algn="just"/>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81000" y="533403"/>
          <a:ext cx="8458200" cy="5714999"/>
        </p:xfrm>
        <a:graphic>
          <a:graphicData uri="http://schemas.openxmlformats.org/drawingml/2006/table">
            <a:tbl>
              <a:tblPr firstRow="1" bandRow="1">
                <a:tableStyleId>{5C22544A-7EE6-4342-B048-85BDC9FD1C3A}</a:tableStyleId>
              </a:tblPr>
              <a:tblGrid>
                <a:gridCol w="2404782"/>
                <a:gridCol w="6053418"/>
              </a:tblGrid>
              <a:tr h="1290315">
                <a:tc>
                  <a:txBody>
                    <a:bodyPr/>
                    <a:lstStyle/>
                    <a:p>
                      <a:pPr marL="0" marR="0">
                        <a:lnSpc>
                          <a:spcPct val="150000"/>
                        </a:lnSpc>
                        <a:spcBef>
                          <a:spcPts val="0"/>
                        </a:spcBef>
                        <a:spcAft>
                          <a:spcPts val="1000"/>
                        </a:spcAft>
                      </a:pPr>
                      <a:r>
                        <a:rPr lang="en-US" sz="3200" b="1" dirty="0">
                          <a:solidFill>
                            <a:srgbClr val="000000"/>
                          </a:solidFill>
                          <a:latin typeface="Calibri"/>
                          <a:ea typeface="Calibri"/>
                          <a:cs typeface="Times New Roman"/>
                        </a:rPr>
                        <a:t>Type</a:t>
                      </a:r>
                      <a:endParaRPr lang="en-US" sz="3200" dirty="0">
                        <a:latin typeface="Calibri"/>
                        <a:ea typeface="Calibri"/>
                        <a:cs typeface="Times New Roman"/>
                      </a:endParaRPr>
                    </a:p>
                  </a:txBody>
                  <a:tcPr marL="99060" marR="99060" marT="99060" marB="99060"/>
                </a:tc>
                <a:tc>
                  <a:txBody>
                    <a:bodyPr/>
                    <a:lstStyle/>
                    <a:p>
                      <a:pPr marL="0" marR="0">
                        <a:lnSpc>
                          <a:spcPct val="150000"/>
                        </a:lnSpc>
                        <a:spcBef>
                          <a:spcPts val="0"/>
                        </a:spcBef>
                        <a:spcAft>
                          <a:spcPts val="1000"/>
                        </a:spcAft>
                      </a:pPr>
                      <a:r>
                        <a:rPr lang="en-US" sz="3200" b="1" dirty="0">
                          <a:solidFill>
                            <a:srgbClr val="000000"/>
                          </a:solidFill>
                          <a:latin typeface="Calibri"/>
                          <a:ea typeface="Calibri"/>
                          <a:cs typeface="Times New Roman"/>
                        </a:rPr>
                        <a:t>Description</a:t>
                      </a:r>
                      <a:endParaRPr lang="en-US" sz="3200" dirty="0">
                        <a:latin typeface="Calibri"/>
                        <a:ea typeface="Calibri"/>
                        <a:cs typeface="Times New Roman"/>
                      </a:endParaRPr>
                    </a:p>
                  </a:txBody>
                  <a:tcPr marL="99060" marR="99060" marT="99060" marB="99060"/>
                </a:tc>
              </a:tr>
              <a:tr h="1106171">
                <a:tc>
                  <a:txBody>
                    <a:bodyPr/>
                    <a:lstStyle/>
                    <a:p>
                      <a:pPr marL="164465" marR="0">
                        <a:lnSpc>
                          <a:spcPct val="150000"/>
                        </a:lnSpc>
                        <a:spcBef>
                          <a:spcPts val="0"/>
                        </a:spcBef>
                        <a:spcAft>
                          <a:spcPts val="1000"/>
                        </a:spcAft>
                      </a:pPr>
                      <a:r>
                        <a:rPr lang="en-US" sz="2000" dirty="0">
                          <a:solidFill>
                            <a:srgbClr val="000000"/>
                          </a:solidFill>
                          <a:latin typeface="Verdana"/>
                          <a:ea typeface="Calibri"/>
                          <a:cs typeface="Times New Roman"/>
                        </a:rPr>
                        <a:t>Type "disc"</a:t>
                      </a:r>
                      <a:endParaRPr lang="en-US" sz="3600" dirty="0">
                        <a:latin typeface="Calibri"/>
                        <a:ea typeface="Calibri"/>
                        <a:cs typeface="Times New Roman"/>
                      </a:endParaRPr>
                    </a:p>
                  </a:txBody>
                  <a:tcPr marL="66040" marR="66040" marT="66040" marB="66040"/>
                </a:tc>
                <a:tc>
                  <a:txBody>
                    <a:bodyPr/>
                    <a:lstStyle/>
                    <a:p>
                      <a:pPr marL="164465" marR="0">
                        <a:lnSpc>
                          <a:spcPct val="150000"/>
                        </a:lnSpc>
                        <a:spcBef>
                          <a:spcPts val="0"/>
                        </a:spcBef>
                        <a:spcAft>
                          <a:spcPts val="1000"/>
                        </a:spcAft>
                      </a:pPr>
                      <a:r>
                        <a:rPr lang="en-US" sz="2000" dirty="0">
                          <a:solidFill>
                            <a:srgbClr val="000000"/>
                          </a:solidFill>
                          <a:latin typeface="Verdana"/>
                          <a:ea typeface="Calibri"/>
                          <a:cs typeface="Times New Roman"/>
                        </a:rPr>
                        <a:t>This is the default style. In this style, the list items are marked with bullets.</a:t>
                      </a:r>
                      <a:endParaRPr lang="en-US" sz="3600" dirty="0">
                        <a:latin typeface="Calibri"/>
                        <a:ea typeface="Calibri"/>
                        <a:cs typeface="Times New Roman"/>
                      </a:endParaRPr>
                    </a:p>
                  </a:txBody>
                  <a:tcPr marL="66040" marR="66040" marT="66040" marB="66040"/>
                </a:tc>
              </a:tr>
              <a:tr h="1106171">
                <a:tc>
                  <a:txBody>
                    <a:bodyPr/>
                    <a:lstStyle/>
                    <a:p>
                      <a:pPr marL="164465" marR="0">
                        <a:lnSpc>
                          <a:spcPct val="150000"/>
                        </a:lnSpc>
                        <a:spcBef>
                          <a:spcPts val="0"/>
                        </a:spcBef>
                        <a:spcAft>
                          <a:spcPts val="1000"/>
                        </a:spcAft>
                      </a:pPr>
                      <a:r>
                        <a:rPr lang="en-US" sz="2000">
                          <a:solidFill>
                            <a:srgbClr val="000000"/>
                          </a:solidFill>
                          <a:latin typeface="Verdana"/>
                          <a:ea typeface="Calibri"/>
                          <a:cs typeface="Times New Roman"/>
                        </a:rPr>
                        <a:t>Type "circle"</a:t>
                      </a:r>
                      <a:endParaRPr lang="en-US" sz="3600">
                        <a:latin typeface="Calibri"/>
                        <a:ea typeface="Calibri"/>
                        <a:cs typeface="Times New Roman"/>
                      </a:endParaRPr>
                    </a:p>
                  </a:txBody>
                  <a:tcPr marL="66040" marR="66040" marT="66040" marB="66040"/>
                </a:tc>
                <a:tc>
                  <a:txBody>
                    <a:bodyPr/>
                    <a:lstStyle/>
                    <a:p>
                      <a:pPr marL="164465" marR="0">
                        <a:lnSpc>
                          <a:spcPct val="150000"/>
                        </a:lnSpc>
                        <a:spcBef>
                          <a:spcPts val="0"/>
                        </a:spcBef>
                        <a:spcAft>
                          <a:spcPts val="1000"/>
                        </a:spcAft>
                      </a:pPr>
                      <a:r>
                        <a:rPr lang="en-US" sz="2000" dirty="0">
                          <a:solidFill>
                            <a:srgbClr val="000000"/>
                          </a:solidFill>
                          <a:latin typeface="Verdana"/>
                          <a:ea typeface="Calibri"/>
                          <a:cs typeface="Times New Roman"/>
                        </a:rPr>
                        <a:t>In this style, the list items are marked with circles.</a:t>
                      </a:r>
                      <a:endParaRPr lang="en-US" sz="3600" dirty="0">
                        <a:latin typeface="Calibri"/>
                        <a:ea typeface="Calibri"/>
                        <a:cs typeface="Times New Roman"/>
                      </a:endParaRPr>
                    </a:p>
                  </a:txBody>
                  <a:tcPr marL="66040" marR="66040" marT="66040" marB="66040"/>
                </a:tc>
              </a:tr>
              <a:tr h="1106171">
                <a:tc>
                  <a:txBody>
                    <a:bodyPr/>
                    <a:lstStyle/>
                    <a:p>
                      <a:pPr marL="164465" marR="0">
                        <a:lnSpc>
                          <a:spcPct val="150000"/>
                        </a:lnSpc>
                        <a:spcBef>
                          <a:spcPts val="0"/>
                        </a:spcBef>
                        <a:spcAft>
                          <a:spcPts val="1000"/>
                        </a:spcAft>
                      </a:pPr>
                      <a:r>
                        <a:rPr lang="en-US" sz="2000">
                          <a:solidFill>
                            <a:srgbClr val="000000"/>
                          </a:solidFill>
                          <a:latin typeface="Verdana"/>
                          <a:ea typeface="Calibri"/>
                          <a:cs typeface="Times New Roman"/>
                        </a:rPr>
                        <a:t>Type "square"</a:t>
                      </a:r>
                      <a:endParaRPr lang="en-US" sz="3600">
                        <a:latin typeface="Calibri"/>
                        <a:ea typeface="Calibri"/>
                        <a:cs typeface="Times New Roman"/>
                      </a:endParaRPr>
                    </a:p>
                  </a:txBody>
                  <a:tcPr marL="66040" marR="66040" marT="66040" marB="66040"/>
                </a:tc>
                <a:tc>
                  <a:txBody>
                    <a:bodyPr/>
                    <a:lstStyle/>
                    <a:p>
                      <a:pPr marL="164465" marR="0">
                        <a:lnSpc>
                          <a:spcPct val="150000"/>
                        </a:lnSpc>
                        <a:spcBef>
                          <a:spcPts val="0"/>
                        </a:spcBef>
                        <a:spcAft>
                          <a:spcPts val="1000"/>
                        </a:spcAft>
                      </a:pPr>
                      <a:r>
                        <a:rPr lang="en-US" sz="2000" dirty="0">
                          <a:solidFill>
                            <a:srgbClr val="000000"/>
                          </a:solidFill>
                          <a:latin typeface="Verdana"/>
                          <a:ea typeface="Calibri"/>
                          <a:cs typeface="Times New Roman"/>
                        </a:rPr>
                        <a:t>In this style, the list items are marked with squares.</a:t>
                      </a:r>
                      <a:endParaRPr lang="en-US" sz="3600" dirty="0">
                        <a:latin typeface="Calibri"/>
                        <a:ea typeface="Calibri"/>
                        <a:cs typeface="Times New Roman"/>
                      </a:endParaRPr>
                    </a:p>
                  </a:txBody>
                  <a:tcPr marL="66040" marR="66040" marT="66040" marB="66040"/>
                </a:tc>
              </a:tr>
              <a:tr h="1106171">
                <a:tc>
                  <a:txBody>
                    <a:bodyPr/>
                    <a:lstStyle/>
                    <a:p>
                      <a:pPr marL="164465" marR="0">
                        <a:lnSpc>
                          <a:spcPct val="150000"/>
                        </a:lnSpc>
                        <a:spcBef>
                          <a:spcPts val="0"/>
                        </a:spcBef>
                        <a:spcAft>
                          <a:spcPts val="1000"/>
                        </a:spcAft>
                      </a:pPr>
                      <a:r>
                        <a:rPr lang="en-US" sz="2000">
                          <a:solidFill>
                            <a:srgbClr val="000000"/>
                          </a:solidFill>
                          <a:latin typeface="Verdana"/>
                          <a:ea typeface="Calibri"/>
                          <a:cs typeface="Times New Roman"/>
                        </a:rPr>
                        <a:t>Type "none"</a:t>
                      </a:r>
                      <a:endParaRPr lang="en-US" sz="3600">
                        <a:latin typeface="Calibri"/>
                        <a:ea typeface="Calibri"/>
                        <a:cs typeface="Times New Roman"/>
                      </a:endParaRPr>
                    </a:p>
                  </a:txBody>
                  <a:tcPr marL="66040" marR="66040" marT="66040" marB="66040"/>
                </a:tc>
                <a:tc>
                  <a:txBody>
                    <a:bodyPr/>
                    <a:lstStyle/>
                    <a:p>
                      <a:pPr marL="164465" marR="0">
                        <a:lnSpc>
                          <a:spcPct val="150000"/>
                        </a:lnSpc>
                        <a:spcBef>
                          <a:spcPts val="0"/>
                        </a:spcBef>
                        <a:spcAft>
                          <a:spcPts val="1000"/>
                        </a:spcAft>
                      </a:pPr>
                      <a:r>
                        <a:rPr lang="en-US" sz="2000" dirty="0">
                          <a:solidFill>
                            <a:srgbClr val="000000"/>
                          </a:solidFill>
                          <a:latin typeface="Verdana"/>
                          <a:ea typeface="Calibri"/>
                          <a:cs typeface="Times New Roman"/>
                        </a:rPr>
                        <a:t>In this style, the list items are not marked .</a:t>
                      </a:r>
                      <a:endParaRPr lang="en-US" sz="3600" dirty="0">
                        <a:latin typeface="Calibri"/>
                        <a:ea typeface="Calibri"/>
                        <a:cs typeface="Times New Roman"/>
                      </a:endParaRPr>
                    </a:p>
                  </a:txBody>
                  <a:tcPr marL="66040" marR="66040" marT="66040" marB="6604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ul</a:t>
            </a:r>
            <a:r>
              <a:rPr lang="en-US" dirty="0" smtClean="0"/>
              <a:t> type="circle"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&lt;</a:t>
            </a:r>
            <a:r>
              <a:rPr lang="en-US" b="1" dirty="0" err="1" smtClean="0"/>
              <a:t>ul</a:t>
            </a:r>
            <a:r>
              <a:rPr lang="en-US" dirty="0" smtClean="0"/>
              <a:t>  </a:t>
            </a:r>
            <a:r>
              <a:rPr lang="en-US" b="1" dirty="0" smtClean="0">
                <a:solidFill>
                  <a:srgbClr val="FF0000"/>
                </a:solidFill>
              </a:rPr>
              <a:t>type="circle"</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HTML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JavaScript</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SQL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ul</a:t>
            </a:r>
            <a:r>
              <a:rPr lang="en-US" b="1" dirty="0" smtClean="0"/>
              <a:t>&gt;</a:t>
            </a:r>
            <a:r>
              <a:rPr lang="en-US" dirty="0" smtClean="0"/>
              <a:t>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ul</a:t>
            </a:r>
            <a:r>
              <a:rPr lang="en-US" dirty="0" smtClean="0"/>
              <a:t> type="square"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&lt;</a:t>
            </a:r>
            <a:r>
              <a:rPr lang="en-US" b="1" dirty="0" err="1" smtClean="0"/>
              <a:t>ul</a:t>
            </a:r>
            <a:r>
              <a:rPr lang="en-US" dirty="0" smtClean="0"/>
              <a:t> </a:t>
            </a:r>
            <a:r>
              <a:rPr lang="en-US" b="1" dirty="0" smtClean="0">
                <a:solidFill>
                  <a:srgbClr val="FF0000"/>
                </a:solidFill>
              </a:rPr>
              <a:t>type="square"</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HTML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JavaScript</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li</a:t>
            </a:r>
            <a:r>
              <a:rPr lang="en-US" b="1" dirty="0" smtClean="0"/>
              <a:t>&gt;</a:t>
            </a:r>
            <a:r>
              <a:rPr lang="en-US" dirty="0" smtClean="0"/>
              <a:t>SQL</a:t>
            </a:r>
            <a:r>
              <a:rPr lang="en-US" b="1" dirty="0" smtClean="0"/>
              <a:t>&lt;/</a:t>
            </a:r>
            <a:r>
              <a:rPr lang="en-US" b="1" dirty="0" err="1" smtClean="0"/>
              <a:t>li</a:t>
            </a:r>
            <a:r>
              <a:rPr lang="en-US" b="1" dirty="0" smtClean="0"/>
              <a:t>&gt;</a:t>
            </a:r>
            <a:r>
              <a:rPr lang="en-US" dirty="0" smtClean="0"/>
              <a:t>   </a:t>
            </a:r>
          </a:p>
          <a:p>
            <a:r>
              <a:rPr lang="en-US" b="1" dirty="0" smtClean="0"/>
              <a:t>&lt;/</a:t>
            </a:r>
            <a:r>
              <a:rPr lang="en-US" b="1" dirty="0" err="1" smtClean="0"/>
              <a:t>ul</a:t>
            </a:r>
            <a:r>
              <a:rPr lang="en-US" b="1" dirty="0" smtClean="0"/>
              <a:t>&gt;</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85800" y="304800"/>
          <a:ext cx="8229600" cy="6140797"/>
        </p:xfrm>
        <a:graphic>
          <a:graphicData uri="http://schemas.openxmlformats.org/drawingml/2006/table">
            <a:tbl>
              <a:tblPr/>
              <a:tblGrid>
                <a:gridCol w="838200"/>
                <a:gridCol w="7391400"/>
              </a:tblGrid>
              <a:tr h="532796">
                <a:tc>
                  <a:txBody>
                    <a:bodyPr/>
                    <a:lstStyle/>
                    <a:p>
                      <a:pPr marL="0" marR="0">
                        <a:lnSpc>
                          <a:spcPct val="115000"/>
                        </a:lnSpc>
                        <a:spcBef>
                          <a:spcPts val="0"/>
                        </a:spcBef>
                        <a:spcAft>
                          <a:spcPts val="1500"/>
                        </a:spcAft>
                      </a:pPr>
                      <a:r>
                        <a:rPr lang="en-US" sz="1800" b="1" dirty="0" err="1">
                          <a:solidFill>
                            <a:srgbClr val="313131"/>
                          </a:solidFill>
                          <a:latin typeface="Verdana"/>
                          <a:ea typeface="Times New Roman"/>
                          <a:cs typeface="Times New Roman"/>
                        </a:rPr>
                        <a:t>Sr.No</a:t>
                      </a:r>
                      <a:endParaRPr lang="en-US" sz="1800" dirty="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1500"/>
                        </a:spcAft>
                      </a:pPr>
                      <a:r>
                        <a:rPr lang="en-US" sz="1800" b="1" dirty="0">
                          <a:solidFill>
                            <a:srgbClr val="313131"/>
                          </a:solidFill>
                          <a:latin typeface="Verdana"/>
                          <a:ea typeface="Times New Roman"/>
                          <a:cs typeface="Times New Roman"/>
                        </a:rPr>
                        <a:t>Tag &amp; Description</a:t>
                      </a:r>
                      <a:endParaRPr lang="en-US" sz="1800" dirty="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742418">
                <a:tc>
                  <a:txBody>
                    <a:bodyPr/>
                    <a:lstStyle/>
                    <a:p>
                      <a:pPr marL="0" marR="0">
                        <a:lnSpc>
                          <a:spcPct val="115000"/>
                        </a:lnSpc>
                        <a:spcBef>
                          <a:spcPts val="0"/>
                        </a:spcBef>
                        <a:spcAft>
                          <a:spcPts val="1500"/>
                        </a:spcAft>
                      </a:pPr>
                      <a:r>
                        <a:rPr lang="en-US" sz="1800" b="1">
                          <a:solidFill>
                            <a:srgbClr val="313131"/>
                          </a:solidFill>
                          <a:latin typeface="Verdana"/>
                          <a:ea typeface="Times New Roman"/>
                          <a:cs typeface="Times New Roman"/>
                        </a:rPr>
                        <a:t>1</a:t>
                      </a:r>
                      <a:endParaRPr lang="en-US" sz="180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500"/>
                        </a:spcAft>
                      </a:pPr>
                      <a:r>
                        <a:rPr lang="en-US" sz="1800" b="1" dirty="0">
                          <a:solidFill>
                            <a:srgbClr val="313131"/>
                          </a:solidFill>
                          <a:latin typeface="Verdana"/>
                          <a:ea typeface="Times New Roman"/>
                          <a:cs typeface="Times New Roman"/>
                        </a:rPr>
                        <a:t>&lt;!DOCTYPE...&gt;</a:t>
                      </a:r>
                      <a:endParaRPr lang="en-US" sz="1800" dirty="0">
                        <a:latin typeface="Calibri"/>
                        <a:ea typeface="Calibri"/>
                        <a:cs typeface="Times New Roman"/>
                      </a:endParaRPr>
                    </a:p>
                    <a:p>
                      <a:pPr marL="30480" marR="30480" algn="just">
                        <a:lnSpc>
                          <a:spcPts val="1800"/>
                        </a:lnSpc>
                        <a:spcBef>
                          <a:spcPts val="0"/>
                        </a:spcBef>
                        <a:spcAft>
                          <a:spcPts val="720"/>
                        </a:spcAft>
                      </a:pPr>
                      <a:r>
                        <a:rPr lang="en-US" sz="1800" dirty="0">
                          <a:solidFill>
                            <a:srgbClr val="000000"/>
                          </a:solidFill>
                          <a:latin typeface="Verdana"/>
                          <a:ea typeface="Times New Roman"/>
                          <a:cs typeface="Times New Roman"/>
                        </a:rPr>
                        <a:t>This tag defines the document type and HTML version.</a:t>
                      </a:r>
                      <a:endParaRPr lang="en-US" sz="1800" dirty="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042">
                <a:tc>
                  <a:txBody>
                    <a:bodyPr/>
                    <a:lstStyle/>
                    <a:p>
                      <a:pPr marL="0" marR="0">
                        <a:lnSpc>
                          <a:spcPct val="115000"/>
                        </a:lnSpc>
                        <a:spcBef>
                          <a:spcPts val="0"/>
                        </a:spcBef>
                        <a:spcAft>
                          <a:spcPts val="0"/>
                        </a:spcAft>
                      </a:pPr>
                      <a:r>
                        <a:rPr lang="en-US" sz="1800" b="1">
                          <a:solidFill>
                            <a:srgbClr val="313131"/>
                          </a:solidFill>
                          <a:latin typeface="Verdana"/>
                          <a:ea typeface="Times New Roman"/>
                          <a:cs typeface="Times New Roman"/>
                        </a:rPr>
                        <a:t>2</a:t>
                      </a:r>
                      <a:endParaRPr lang="en-US" sz="180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solidFill>
                            <a:srgbClr val="313131"/>
                          </a:solidFill>
                          <a:latin typeface="Verdana"/>
                          <a:ea typeface="Times New Roman"/>
                          <a:cs typeface="Times New Roman"/>
                        </a:rPr>
                        <a:t>&lt;html&gt;</a:t>
                      </a:r>
                      <a:endParaRPr lang="en-US" sz="1800" dirty="0">
                        <a:latin typeface="Calibri"/>
                        <a:ea typeface="Calibri"/>
                        <a:cs typeface="Times New Roman"/>
                      </a:endParaRPr>
                    </a:p>
                    <a:p>
                      <a:pPr marL="30480" marR="30480" algn="just">
                        <a:lnSpc>
                          <a:spcPts val="1800"/>
                        </a:lnSpc>
                        <a:spcBef>
                          <a:spcPts val="0"/>
                        </a:spcBef>
                        <a:spcAft>
                          <a:spcPts val="720"/>
                        </a:spcAft>
                      </a:pPr>
                      <a:r>
                        <a:rPr lang="en-US" sz="1800" dirty="0">
                          <a:solidFill>
                            <a:srgbClr val="000000"/>
                          </a:solidFill>
                          <a:latin typeface="Verdana"/>
                          <a:ea typeface="Times New Roman"/>
                          <a:cs typeface="Times New Roman"/>
                        </a:rPr>
                        <a:t>This tag encloses the complete HTML document and mainly comprises of document header which is represented by &lt;head&gt;...&lt;/head&gt; and document body which is represented by &lt;body&gt;...&lt;/body&gt; tags.</a:t>
                      </a:r>
                      <a:endParaRPr lang="en-US" sz="1800" dirty="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9135">
                <a:tc>
                  <a:txBody>
                    <a:bodyPr/>
                    <a:lstStyle/>
                    <a:p>
                      <a:pPr marL="0" marR="0">
                        <a:lnSpc>
                          <a:spcPct val="115000"/>
                        </a:lnSpc>
                        <a:spcBef>
                          <a:spcPts val="0"/>
                        </a:spcBef>
                        <a:spcAft>
                          <a:spcPts val="0"/>
                        </a:spcAft>
                      </a:pPr>
                      <a:r>
                        <a:rPr lang="en-US" sz="1800" b="1">
                          <a:solidFill>
                            <a:srgbClr val="313131"/>
                          </a:solidFill>
                          <a:latin typeface="Verdana"/>
                          <a:ea typeface="Times New Roman"/>
                          <a:cs typeface="Times New Roman"/>
                        </a:rPr>
                        <a:t>3</a:t>
                      </a:r>
                      <a:endParaRPr lang="en-US" sz="180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313131"/>
                          </a:solidFill>
                          <a:latin typeface="Verdana"/>
                          <a:ea typeface="Times New Roman"/>
                          <a:cs typeface="Times New Roman"/>
                        </a:rPr>
                        <a:t>&lt;head&gt;</a:t>
                      </a:r>
                      <a:endParaRPr lang="en-US" sz="1800">
                        <a:latin typeface="Calibri"/>
                        <a:ea typeface="Calibri"/>
                        <a:cs typeface="Times New Roman"/>
                      </a:endParaRPr>
                    </a:p>
                    <a:p>
                      <a:pPr marL="30480" marR="30480" algn="just">
                        <a:lnSpc>
                          <a:spcPts val="1800"/>
                        </a:lnSpc>
                        <a:spcBef>
                          <a:spcPts val="0"/>
                        </a:spcBef>
                        <a:spcAft>
                          <a:spcPts val="720"/>
                        </a:spcAft>
                      </a:pPr>
                      <a:r>
                        <a:rPr lang="en-US" sz="1800">
                          <a:solidFill>
                            <a:srgbClr val="000000"/>
                          </a:solidFill>
                          <a:latin typeface="Verdana"/>
                          <a:ea typeface="Times New Roman"/>
                          <a:cs typeface="Times New Roman"/>
                        </a:rPr>
                        <a:t>This tag represents the document's header which can keep other HTML tags like &lt;title&gt;, &lt;link&gt; etc.</a:t>
                      </a:r>
                      <a:endParaRPr lang="en-US" sz="180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9135">
                <a:tc>
                  <a:txBody>
                    <a:bodyPr/>
                    <a:lstStyle/>
                    <a:p>
                      <a:pPr marL="0" marR="0">
                        <a:lnSpc>
                          <a:spcPct val="115000"/>
                        </a:lnSpc>
                        <a:spcBef>
                          <a:spcPts val="0"/>
                        </a:spcBef>
                        <a:spcAft>
                          <a:spcPts val="0"/>
                        </a:spcAft>
                      </a:pPr>
                      <a:r>
                        <a:rPr lang="en-US" sz="1800" b="1">
                          <a:solidFill>
                            <a:srgbClr val="313131"/>
                          </a:solidFill>
                          <a:latin typeface="Verdana"/>
                          <a:ea typeface="Times New Roman"/>
                          <a:cs typeface="Times New Roman"/>
                        </a:rPr>
                        <a:t>4</a:t>
                      </a:r>
                      <a:endParaRPr lang="en-US" sz="180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313131"/>
                          </a:solidFill>
                          <a:latin typeface="Verdana"/>
                          <a:ea typeface="Times New Roman"/>
                          <a:cs typeface="Times New Roman"/>
                        </a:rPr>
                        <a:t>&lt;title&gt;</a:t>
                      </a:r>
                      <a:endParaRPr lang="en-US" sz="1800">
                        <a:latin typeface="Calibri"/>
                        <a:ea typeface="Calibri"/>
                        <a:cs typeface="Times New Roman"/>
                      </a:endParaRPr>
                    </a:p>
                    <a:p>
                      <a:pPr marL="30480" marR="30480" algn="just">
                        <a:lnSpc>
                          <a:spcPts val="1800"/>
                        </a:lnSpc>
                        <a:spcBef>
                          <a:spcPts val="0"/>
                        </a:spcBef>
                        <a:spcAft>
                          <a:spcPts val="720"/>
                        </a:spcAft>
                      </a:pPr>
                      <a:r>
                        <a:rPr lang="en-US" sz="1800">
                          <a:solidFill>
                            <a:srgbClr val="000000"/>
                          </a:solidFill>
                          <a:latin typeface="Verdana"/>
                          <a:ea typeface="Times New Roman"/>
                          <a:cs typeface="Times New Roman"/>
                        </a:rPr>
                        <a:t>The &lt;title&gt; tag is used inside the &lt;head&gt; tag to mention the document title.</a:t>
                      </a:r>
                      <a:endParaRPr lang="en-US" sz="180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9135">
                <a:tc>
                  <a:txBody>
                    <a:bodyPr/>
                    <a:lstStyle/>
                    <a:p>
                      <a:pPr marL="0" marR="0">
                        <a:lnSpc>
                          <a:spcPct val="115000"/>
                        </a:lnSpc>
                        <a:spcBef>
                          <a:spcPts val="0"/>
                        </a:spcBef>
                        <a:spcAft>
                          <a:spcPts val="0"/>
                        </a:spcAft>
                      </a:pPr>
                      <a:r>
                        <a:rPr lang="en-US" sz="1800" b="1">
                          <a:solidFill>
                            <a:srgbClr val="313131"/>
                          </a:solidFill>
                          <a:latin typeface="Verdana"/>
                          <a:ea typeface="Times New Roman"/>
                          <a:cs typeface="Times New Roman"/>
                        </a:rPr>
                        <a:t>5</a:t>
                      </a:r>
                      <a:endParaRPr lang="en-US" sz="180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313131"/>
                          </a:solidFill>
                          <a:latin typeface="Verdana"/>
                          <a:ea typeface="Times New Roman"/>
                          <a:cs typeface="Times New Roman"/>
                        </a:rPr>
                        <a:t>&lt;body&gt;</a:t>
                      </a:r>
                      <a:endParaRPr lang="en-US" sz="1800">
                        <a:latin typeface="Calibri"/>
                        <a:ea typeface="Calibri"/>
                        <a:cs typeface="Times New Roman"/>
                      </a:endParaRPr>
                    </a:p>
                    <a:p>
                      <a:pPr marL="30480" marR="30480" algn="just">
                        <a:lnSpc>
                          <a:spcPts val="1800"/>
                        </a:lnSpc>
                        <a:spcBef>
                          <a:spcPts val="0"/>
                        </a:spcBef>
                        <a:spcAft>
                          <a:spcPts val="720"/>
                        </a:spcAft>
                      </a:pPr>
                      <a:r>
                        <a:rPr lang="en-US" sz="1800">
                          <a:solidFill>
                            <a:srgbClr val="000000"/>
                          </a:solidFill>
                          <a:latin typeface="Verdana"/>
                          <a:ea typeface="Times New Roman"/>
                          <a:cs typeface="Times New Roman"/>
                        </a:rPr>
                        <a:t>This tag represents the document's body which keeps other HTML tags like &lt;h1&gt;, &lt;div&gt;, &lt;p&gt; etc.</a:t>
                      </a:r>
                      <a:endParaRPr lang="en-US" sz="180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570">
                <a:tc>
                  <a:txBody>
                    <a:bodyPr/>
                    <a:lstStyle/>
                    <a:p>
                      <a:pPr marL="0" marR="0">
                        <a:lnSpc>
                          <a:spcPct val="115000"/>
                        </a:lnSpc>
                        <a:spcBef>
                          <a:spcPts val="0"/>
                        </a:spcBef>
                        <a:spcAft>
                          <a:spcPts val="0"/>
                        </a:spcAft>
                      </a:pPr>
                      <a:r>
                        <a:rPr lang="en-US" sz="1800" b="1">
                          <a:solidFill>
                            <a:srgbClr val="313131"/>
                          </a:solidFill>
                          <a:latin typeface="Verdana"/>
                          <a:ea typeface="Times New Roman"/>
                          <a:cs typeface="Times New Roman"/>
                        </a:rPr>
                        <a:t>6</a:t>
                      </a:r>
                      <a:endParaRPr lang="en-US" sz="180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313131"/>
                          </a:solidFill>
                          <a:latin typeface="Verdana"/>
                          <a:ea typeface="Times New Roman"/>
                          <a:cs typeface="Times New Roman"/>
                        </a:rPr>
                        <a:t>&lt;h1&gt;</a:t>
                      </a:r>
                      <a:endParaRPr lang="en-US" sz="1800">
                        <a:latin typeface="Calibri"/>
                        <a:ea typeface="Calibri"/>
                        <a:cs typeface="Times New Roman"/>
                      </a:endParaRPr>
                    </a:p>
                    <a:p>
                      <a:pPr marL="30480" marR="30480" algn="just">
                        <a:lnSpc>
                          <a:spcPts val="1800"/>
                        </a:lnSpc>
                        <a:spcBef>
                          <a:spcPts val="0"/>
                        </a:spcBef>
                        <a:spcAft>
                          <a:spcPts val="720"/>
                        </a:spcAft>
                      </a:pPr>
                      <a:r>
                        <a:rPr lang="en-US" sz="1800">
                          <a:solidFill>
                            <a:srgbClr val="000000"/>
                          </a:solidFill>
                          <a:latin typeface="Verdana"/>
                          <a:ea typeface="Times New Roman"/>
                          <a:cs typeface="Times New Roman"/>
                        </a:rPr>
                        <a:t>This tag represents the heading.</a:t>
                      </a:r>
                      <a:endParaRPr lang="en-US" sz="180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570">
                <a:tc>
                  <a:txBody>
                    <a:bodyPr/>
                    <a:lstStyle/>
                    <a:p>
                      <a:pPr marL="0" marR="0">
                        <a:lnSpc>
                          <a:spcPct val="115000"/>
                        </a:lnSpc>
                        <a:spcBef>
                          <a:spcPts val="0"/>
                        </a:spcBef>
                        <a:spcAft>
                          <a:spcPts val="0"/>
                        </a:spcAft>
                      </a:pPr>
                      <a:r>
                        <a:rPr lang="en-US" sz="1800" b="1" dirty="0">
                          <a:solidFill>
                            <a:srgbClr val="313131"/>
                          </a:solidFill>
                          <a:latin typeface="Verdana"/>
                          <a:ea typeface="Times New Roman"/>
                          <a:cs typeface="Times New Roman"/>
                        </a:rPr>
                        <a:t>7</a:t>
                      </a:r>
                      <a:endParaRPr lang="en-US" sz="1800" dirty="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solidFill>
                            <a:srgbClr val="313131"/>
                          </a:solidFill>
                          <a:latin typeface="Verdana"/>
                          <a:ea typeface="Times New Roman"/>
                          <a:cs typeface="Times New Roman"/>
                        </a:rPr>
                        <a:t>&lt;p&gt;</a:t>
                      </a:r>
                      <a:endParaRPr lang="en-US" sz="1800" dirty="0">
                        <a:latin typeface="Calibri"/>
                        <a:ea typeface="Calibri"/>
                        <a:cs typeface="Times New Roman"/>
                      </a:endParaRPr>
                    </a:p>
                    <a:p>
                      <a:pPr marL="30480" marR="30480" algn="just">
                        <a:lnSpc>
                          <a:spcPts val="1800"/>
                        </a:lnSpc>
                        <a:spcBef>
                          <a:spcPts val="0"/>
                        </a:spcBef>
                        <a:spcAft>
                          <a:spcPts val="720"/>
                        </a:spcAft>
                      </a:pPr>
                      <a:r>
                        <a:rPr lang="en-US" sz="1800" dirty="0">
                          <a:solidFill>
                            <a:srgbClr val="000000"/>
                          </a:solidFill>
                          <a:latin typeface="Verdana"/>
                          <a:ea typeface="Times New Roman"/>
                          <a:cs typeface="Times New Roman"/>
                        </a:rPr>
                        <a:t>This tag represents a paragraph.</a:t>
                      </a:r>
                      <a:endParaRPr lang="en-US" sz="1800" dirty="0">
                        <a:latin typeface="Calibri"/>
                        <a:ea typeface="Calibri"/>
                        <a:cs typeface="Times New Roman"/>
                      </a:endParaRPr>
                    </a:p>
                  </a:txBody>
                  <a:tcPr marL="46404" marR="46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smtClean="0"/>
              <a:t>An </a:t>
            </a:r>
            <a:r>
              <a:rPr lang="en-US" b="1" dirty="0" smtClean="0"/>
              <a:t>HTML form</a:t>
            </a:r>
            <a:r>
              <a:rPr lang="en-US" dirty="0" smtClean="0"/>
              <a:t> is </a:t>
            </a:r>
            <a:r>
              <a:rPr lang="en-US" i="1" dirty="0" smtClean="0"/>
              <a:t>a section of a document</a:t>
            </a:r>
            <a:r>
              <a:rPr lang="en-US" dirty="0" smtClean="0"/>
              <a:t> which contains controls such as text fields, password fields, checkboxes, radio buttons, submit button, menus etc.</a:t>
            </a:r>
          </a:p>
          <a:p>
            <a:pPr algn="just"/>
            <a:r>
              <a:rPr lang="en-US" dirty="0" smtClean="0"/>
              <a:t>An HTML form facilitates the user to enter data that is to be sent to the server for processing.</a:t>
            </a:r>
            <a:endParaRPr lang="en-US" dirty="0"/>
          </a:p>
        </p:txBody>
      </p:sp>
      <p:sp>
        <p:nvSpPr>
          <p:cNvPr id="4" name="Title 3"/>
          <p:cNvSpPr>
            <a:spLocks noGrp="1"/>
          </p:cNvSpPr>
          <p:nvPr>
            <p:ph type="title"/>
          </p:nvPr>
        </p:nvSpPr>
        <p:spPr/>
        <p:txBody>
          <a:bodyPr>
            <a:normAutofit fontScale="90000"/>
          </a:bodyPr>
          <a:lstStyle/>
          <a:p>
            <a:r>
              <a:rPr lang="en-US" dirty="0" smtClean="0"/>
              <a:t>HTML Form</a:t>
            </a:r>
            <a:r>
              <a:rPr lang="en-US" b="1" dirty="0" smtClean="0"/>
              <a:t/>
            </a:r>
            <a:br>
              <a:rPr lang="en-US" b="1" dirty="0" smtClean="0"/>
            </a:b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use HTML Form</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HTML forms are required if you want to collect some data from of the site visitor.</a:t>
            </a:r>
          </a:p>
          <a:p>
            <a:pPr algn="just"/>
            <a:r>
              <a:rPr lang="en-US" dirty="0" smtClean="0"/>
              <a:t>For example: If a user want to purchase some items on internet, he/she must fill the form such as shipping address and credit/debit card details so that item can be sent to the given address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304800" y="304805"/>
          <a:ext cx="8382000" cy="6479268"/>
        </p:xfrm>
        <a:graphic>
          <a:graphicData uri="http://schemas.openxmlformats.org/drawingml/2006/table">
            <a:tbl>
              <a:tblPr firstRow="1" bandRow="1">
                <a:tableStyleId>{5C22544A-7EE6-4342-B048-85BDC9FD1C3A}</a:tableStyleId>
              </a:tblPr>
              <a:tblGrid>
                <a:gridCol w="1676400"/>
                <a:gridCol w="6705600"/>
              </a:tblGrid>
              <a:tr h="610374">
                <a:tc>
                  <a:txBody>
                    <a:bodyPr/>
                    <a:lstStyle/>
                    <a:p>
                      <a:pPr marL="0" marR="0">
                        <a:lnSpc>
                          <a:spcPct val="115000"/>
                        </a:lnSpc>
                        <a:spcBef>
                          <a:spcPts val="0"/>
                        </a:spcBef>
                        <a:spcAft>
                          <a:spcPts val="1000"/>
                        </a:spcAft>
                      </a:pPr>
                      <a:r>
                        <a:rPr lang="en-US" sz="2800" b="1" dirty="0">
                          <a:solidFill>
                            <a:srgbClr val="000000"/>
                          </a:solidFill>
                          <a:latin typeface="Calibri"/>
                          <a:ea typeface="Calibri"/>
                          <a:cs typeface="Times New Roman"/>
                        </a:rPr>
                        <a:t>Tag</a:t>
                      </a:r>
                      <a:endParaRPr lang="en-US" sz="2800" dirty="0">
                        <a:latin typeface="Calibri"/>
                        <a:ea typeface="Calibri"/>
                        <a:cs typeface="Times New Roman"/>
                      </a:endParaRPr>
                    </a:p>
                  </a:txBody>
                  <a:tcPr marL="99060" marR="99060" marT="99060" marB="99060"/>
                </a:tc>
                <a:tc>
                  <a:txBody>
                    <a:bodyPr/>
                    <a:lstStyle/>
                    <a:p>
                      <a:pPr marL="0" marR="0">
                        <a:lnSpc>
                          <a:spcPct val="115000"/>
                        </a:lnSpc>
                        <a:spcBef>
                          <a:spcPts val="0"/>
                        </a:spcBef>
                        <a:spcAft>
                          <a:spcPts val="1000"/>
                        </a:spcAft>
                      </a:pPr>
                      <a:r>
                        <a:rPr lang="en-US" sz="2800" b="1">
                          <a:solidFill>
                            <a:srgbClr val="000000"/>
                          </a:solidFill>
                          <a:latin typeface="Calibri"/>
                          <a:ea typeface="Calibri"/>
                          <a:cs typeface="Times New Roman"/>
                        </a:rPr>
                        <a:t>Description</a:t>
                      </a:r>
                      <a:endParaRPr lang="en-US" sz="2800">
                        <a:latin typeface="Calibri"/>
                        <a:ea typeface="Calibri"/>
                        <a:cs typeface="Times New Roman"/>
                      </a:endParaRPr>
                    </a:p>
                  </a:txBody>
                  <a:tcPr marL="99060" marR="99060" marT="99060" marB="99060"/>
                </a:tc>
              </a:tr>
              <a:tr h="57904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&lt;form&gt;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It defines an HTML form to enter inputs by the used side.</a:t>
                      </a:r>
                      <a:endParaRPr lang="en-US" sz="2800">
                        <a:latin typeface="Calibri"/>
                        <a:ea typeface="Calibri"/>
                        <a:cs typeface="Times New Roman"/>
                      </a:endParaRPr>
                    </a:p>
                  </a:txBody>
                  <a:tcPr marL="66040" marR="66040" marT="66040" marB="66040"/>
                </a:tc>
              </a:tr>
              <a:tr h="57904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&lt;input&gt;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It defines an input control.</a:t>
                      </a:r>
                      <a:endParaRPr lang="en-US" sz="2800">
                        <a:latin typeface="Calibri"/>
                        <a:ea typeface="Calibri"/>
                        <a:cs typeface="Times New Roman"/>
                      </a:endParaRPr>
                    </a:p>
                  </a:txBody>
                  <a:tcPr marL="66040" marR="66040" marT="66040" marB="66040"/>
                </a:tc>
              </a:tr>
              <a:tr h="57904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a:t>
                      </a:r>
                      <a:r>
                        <a:rPr lang="en-US" sz="1600" dirty="0" err="1">
                          <a:solidFill>
                            <a:srgbClr val="000000"/>
                          </a:solidFill>
                          <a:latin typeface="Verdana"/>
                          <a:ea typeface="Calibri"/>
                          <a:cs typeface="Times New Roman"/>
                        </a:rPr>
                        <a:t>textarea</a:t>
                      </a:r>
                      <a:r>
                        <a:rPr lang="en-US" sz="1600" dirty="0">
                          <a:solidFill>
                            <a:srgbClr val="000000"/>
                          </a:solidFill>
                          <a:latin typeface="Verdana"/>
                          <a:ea typeface="Calibri"/>
                          <a:cs typeface="Times New Roman"/>
                        </a:rPr>
                        <a:t>&gt;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It defines a multi-line input control.</a:t>
                      </a:r>
                      <a:endParaRPr lang="en-US" sz="2800">
                        <a:latin typeface="Calibri"/>
                        <a:ea typeface="Calibri"/>
                        <a:cs typeface="Times New Roman"/>
                      </a:endParaRPr>
                    </a:p>
                  </a:txBody>
                  <a:tcPr marL="66040" marR="66040" marT="66040" marB="66040"/>
                </a:tc>
              </a:tr>
              <a:tr h="57904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&lt;label&gt;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a label for an input element.</a:t>
                      </a:r>
                      <a:endParaRPr lang="en-US" sz="2800" dirty="0">
                        <a:latin typeface="Calibri"/>
                        <a:ea typeface="Calibri"/>
                        <a:cs typeface="Times New Roman"/>
                      </a:endParaRPr>
                    </a:p>
                  </a:txBody>
                  <a:tcPr marL="66040" marR="66040" marT="66040" marB="66040"/>
                </a:tc>
              </a:tr>
              <a:tr h="579042">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&lt;</a:t>
                      </a:r>
                      <a:r>
                        <a:rPr lang="en-US" sz="1600" dirty="0" err="1">
                          <a:solidFill>
                            <a:srgbClr val="000000"/>
                          </a:solidFill>
                          <a:latin typeface="Verdana"/>
                          <a:ea typeface="Calibri"/>
                          <a:cs typeface="Times New Roman"/>
                        </a:rPr>
                        <a:t>fieldset</a:t>
                      </a:r>
                      <a:r>
                        <a:rPr lang="en-US" sz="1600" dirty="0">
                          <a:solidFill>
                            <a:srgbClr val="000000"/>
                          </a:solidFill>
                          <a:latin typeface="Verdana"/>
                          <a:ea typeface="Calibri"/>
                          <a:cs typeface="Times New Roman"/>
                        </a:rPr>
                        <a:t>&gt;</a:t>
                      </a:r>
                      <a:endParaRPr lang="en-US" sz="2800" dirty="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groups the related element in a form.</a:t>
                      </a:r>
                      <a:endParaRPr lang="en-US" sz="2800" dirty="0">
                        <a:latin typeface="Calibri"/>
                        <a:ea typeface="Calibri"/>
                        <a:cs typeface="Times New Roman"/>
                      </a:endParaRPr>
                    </a:p>
                  </a:txBody>
                  <a:tcPr marL="66040" marR="66040" marT="66040" marB="66040"/>
                </a:tc>
              </a:tr>
              <a:tr h="579042">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&lt;legend&gt;</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a caption for a &lt;</a:t>
                      </a:r>
                      <a:r>
                        <a:rPr lang="en-US" sz="1600" dirty="0" err="1">
                          <a:solidFill>
                            <a:srgbClr val="000000"/>
                          </a:solidFill>
                          <a:latin typeface="Verdana"/>
                          <a:ea typeface="Calibri"/>
                          <a:cs typeface="Times New Roman"/>
                        </a:rPr>
                        <a:t>fieldset</a:t>
                      </a:r>
                      <a:r>
                        <a:rPr lang="en-US" sz="1600" dirty="0">
                          <a:solidFill>
                            <a:srgbClr val="000000"/>
                          </a:solidFill>
                          <a:latin typeface="Verdana"/>
                          <a:ea typeface="Calibri"/>
                          <a:cs typeface="Times New Roman"/>
                        </a:rPr>
                        <a:t>&gt; element.</a:t>
                      </a:r>
                      <a:endParaRPr lang="en-US" sz="2800" dirty="0">
                        <a:latin typeface="Calibri"/>
                        <a:ea typeface="Calibri"/>
                        <a:cs typeface="Times New Roman"/>
                      </a:endParaRPr>
                    </a:p>
                  </a:txBody>
                  <a:tcPr marL="66040" marR="66040" marT="66040" marB="66040"/>
                </a:tc>
              </a:tr>
              <a:tr h="579042">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&lt;select&gt;</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a drop-down list.</a:t>
                      </a:r>
                      <a:endParaRPr lang="en-US" sz="2800" dirty="0">
                        <a:latin typeface="Calibri"/>
                        <a:ea typeface="Calibri"/>
                        <a:cs typeface="Times New Roman"/>
                      </a:endParaRPr>
                    </a:p>
                  </a:txBody>
                  <a:tcPr marL="66040" marR="66040" marT="66040" marB="66040"/>
                </a:tc>
              </a:tr>
              <a:tr h="579042">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&lt;optgroup&gt;</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a group of related options in a drop-down list.</a:t>
                      </a:r>
                      <a:endParaRPr lang="en-US" sz="2800" dirty="0">
                        <a:latin typeface="Calibri"/>
                        <a:ea typeface="Calibri"/>
                        <a:cs typeface="Times New Roman"/>
                      </a:endParaRPr>
                    </a:p>
                  </a:txBody>
                  <a:tcPr marL="66040" marR="66040" marT="66040" marB="66040"/>
                </a:tc>
              </a:tr>
              <a:tr h="579042">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&lt;option&gt;</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an option in a drop-down list.</a:t>
                      </a:r>
                      <a:endParaRPr lang="en-US" sz="2800" dirty="0">
                        <a:latin typeface="Calibri"/>
                        <a:ea typeface="Calibri"/>
                        <a:cs typeface="Times New Roman"/>
                      </a:endParaRPr>
                    </a:p>
                  </a:txBody>
                  <a:tcPr marL="66040" marR="66040" marT="66040" marB="66040"/>
                </a:tc>
              </a:tr>
              <a:tr h="579042">
                <a:tc>
                  <a:txBody>
                    <a:bodyPr/>
                    <a:lstStyle/>
                    <a:p>
                      <a:pPr marL="164465" marR="0">
                        <a:lnSpc>
                          <a:spcPts val="1490"/>
                        </a:lnSpc>
                        <a:spcBef>
                          <a:spcPts val="0"/>
                        </a:spcBef>
                        <a:spcAft>
                          <a:spcPts val="1000"/>
                        </a:spcAft>
                      </a:pPr>
                      <a:r>
                        <a:rPr lang="en-US" sz="1600">
                          <a:solidFill>
                            <a:srgbClr val="000000"/>
                          </a:solidFill>
                          <a:latin typeface="Verdana"/>
                          <a:ea typeface="Calibri"/>
                          <a:cs typeface="Times New Roman"/>
                        </a:rPr>
                        <a:t>&lt;button&gt;</a:t>
                      </a:r>
                      <a:endParaRPr lang="en-US" sz="2800">
                        <a:latin typeface="Calibri"/>
                        <a:ea typeface="Calibri"/>
                        <a:cs typeface="Times New Roman"/>
                      </a:endParaRPr>
                    </a:p>
                  </a:txBody>
                  <a:tcPr marL="66040" marR="66040" marT="66040" marB="66040"/>
                </a:tc>
                <a:tc>
                  <a:txBody>
                    <a:bodyPr/>
                    <a:lstStyle/>
                    <a:p>
                      <a:pPr marL="164465" marR="0">
                        <a:lnSpc>
                          <a:spcPts val="1490"/>
                        </a:lnSpc>
                        <a:spcBef>
                          <a:spcPts val="0"/>
                        </a:spcBef>
                        <a:spcAft>
                          <a:spcPts val="1000"/>
                        </a:spcAft>
                      </a:pPr>
                      <a:r>
                        <a:rPr lang="en-US" sz="1600" dirty="0">
                          <a:solidFill>
                            <a:srgbClr val="000000"/>
                          </a:solidFill>
                          <a:latin typeface="Verdana"/>
                          <a:ea typeface="Calibri"/>
                          <a:cs typeface="Times New Roman"/>
                        </a:rPr>
                        <a:t>It defines a clickable button.</a:t>
                      </a:r>
                      <a:endParaRPr lang="en-US" sz="2800" dirty="0">
                        <a:latin typeface="Calibri"/>
                        <a:ea typeface="Calibri"/>
                        <a:cs typeface="Times New Roman"/>
                      </a:endParaRPr>
                    </a:p>
                  </a:txBody>
                  <a:tcPr marL="66040" marR="66040" marT="66040" marB="66040"/>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Marquee HTML</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The </a:t>
            </a:r>
            <a:r>
              <a:rPr lang="en-US" b="1" dirty="0" smtClean="0"/>
              <a:t>Marquee HTML</a:t>
            </a:r>
            <a:r>
              <a:rPr lang="en-US" dirty="0" smtClean="0"/>
              <a:t> tag is a non-standard HTML element which is used to scroll a image or text horizontally or vertically.</a:t>
            </a:r>
          </a:p>
          <a:p>
            <a:pPr algn="just"/>
            <a:r>
              <a:rPr lang="en-US" dirty="0" smtClean="0"/>
              <a:t>In simple words, you can say that it scrolls the image or text up, down, left or right automatically.</a:t>
            </a:r>
          </a:p>
          <a:p>
            <a:pPr algn="just"/>
            <a:r>
              <a:rPr lang="en-US" dirty="0" smtClean="0"/>
              <a:t>Marquee tag was first introduced in early versions of Microsoft's Internet Explorer. It is compared with Netscape's blink element.</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Marquee Attributes</a:t>
            </a:r>
            <a:r>
              <a:rPr lang="en-US" b="1" dirty="0" smtClean="0"/>
              <a:t/>
            </a:r>
            <a:br>
              <a:rPr lang="en-US" b="1" dirty="0" smtClean="0"/>
            </a:br>
            <a:endParaRPr lang="en-US" dirty="0"/>
          </a:p>
        </p:txBody>
      </p:sp>
      <p:sp>
        <p:nvSpPr>
          <p:cNvPr id="3" name="Content Placeholder 2"/>
          <p:cNvSpPr>
            <a:spLocks noGrp="1"/>
          </p:cNvSpPr>
          <p:nvPr>
            <p:ph sz="quarter" idx="1"/>
          </p:nvPr>
        </p:nvSpPr>
        <p:spPr>
          <a:xfrm>
            <a:off x="457200" y="914400"/>
            <a:ext cx="8229600" cy="5638800"/>
          </a:xfrm>
        </p:spPr>
        <p:txBody>
          <a:bodyPr/>
          <a:lstStyle/>
          <a:p>
            <a:r>
              <a:rPr lang="en-US" dirty="0" smtClean="0"/>
              <a:t>Marquee's element contains several attributes that are used to control and adjust the appearance of the marquee.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228600" y="228603"/>
          <a:ext cx="8534400" cy="6324598"/>
        </p:xfrm>
        <a:graphic>
          <a:graphicData uri="http://schemas.openxmlformats.org/drawingml/2006/table">
            <a:tbl>
              <a:tblPr firstRow="1" bandRow="1">
                <a:tableStyleId>{5C22544A-7EE6-4342-B048-85BDC9FD1C3A}</a:tableStyleId>
              </a:tblPr>
              <a:tblGrid>
                <a:gridCol w="1676400"/>
                <a:gridCol w="6858000"/>
              </a:tblGrid>
              <a:tr h="563970">
                <a:tc>
                  <a:txBody>
                    <a:bodyPr/>
                    <a:lstStyle/>
                    <a:p>
                      <a:pPr marL="0" marR="0" algn="just">
                        <a:lnSpc>
                          <a:spcPct val="115000"/>
                        </a:lnSpc>
                        <a:spcBef>
                          <a:spcPts val="0"/>
                        </a:spcBef>
                        <a:spcAft>
                          <a:spcPts val="1000"/>
                        </a:spcAft>
                      </a:pPr>
                      <a:r>
                        <a:rPr lang="en-US" sz="2000" b="1" dirty="0">
                          <a:solidFill>
                            <a:srgbClr val="000000"/>
                          </a:solidFill>
                          <a:latin typeface="Calibri"/>
                          <a:ea typeface="Calibri"/>
                          <a:cs typeface="Times New Roman"/>
                        </a:rPr>
                        <a:t>Attribute</a:t>
                      </a:r>
                      <a:endParaRPr lang="en-US" sz="2000" dirty="0">
                        <a:latin typeface="Calibri"/>
                        <a:ea typeface="Calibri"/>
                        <a:cs typeface="Times New Roman"/>
                      </a:endParaRPr>
                    </a:p>
                  </a:txBody>
                  <a:tcPr marL="99060" marR="99060" marT="99060" marB="99060"/>
                </a:tc>
                <a:tc>
                  <a:txBody>
                    <a:bodyPr/>
                    <a:lstStyle/>
                    <a:p>
                      <a:pPr marL="0" marR="0" algn="just">
                        <a:lnSpc>
                          <a:spcPct val="115000"/>
                        </a:lnSpc>
                        <a:spcBef>
                          <a:spcPts val="0"/>
                        </a:spcBef>
                        <a:spcAft>
                          <a:spcPts val="1000"/>
                        </a:spcAft>
                      </a:pPr>
                      <a:r>
                        <a:rPr lang="en-US" sz="2000" b="1">
                          <a:solidFill>
                            <a:srgbClr val="000000"/>
                          </a:solidFill>
                          <a:latin typeface="Calibri"/>
                          <a:ea typeface="Calibri"/>
                          <a:cs typeface="Times New Roman"/>
                        </a:rPr>
                        <a:t>Description</a:t>
                      </a:r>
                      <a:endParaRPr lang="en-US" sz="2000">
                        <a:latin typeface="Calibri"/>
                        <a:ea typeface="Calibri"/>
                        <a:cs typeface="Times New Roman"/>
                      </a:endParaRPr>
                    </a:p>
                  </a:txBody>
                  <a:tcPr marL="99060" marR="99060" marT="99060" marB="99060"/>
                </a:tc>
              </a:tr>
              <a:tr h="740234">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behavior</a:t>
                      </a:r>
                      <a:endParaRPr lang="en-US" sz="2000" dirty="0">
                        <a:latin typeface="Calibri"/>
                        <a:ea typeface="Calibri"/>
                        <a:cs typeface="Times New Roman"/>
                      </a:endParaRPr>
                    </a:p>
                  </a:txBody>
                  <a:tcPr marL="66040" marR="66040" marT="66040" marB="66040"/>
                </a:tc>
                <a:tc>
                  <a:txBody>
                    <a:bodyPr/>
                    <a:lstStyle/>
                    <a:p>
                      <a:pPr marL="164465" marR="0" algn="just">
                        <a:lnSpc>
                          <a:spcPts val="1490"/>
                        </a:lnSpc>
                        <a:spcBef>
                          <a:spcPts val="0"/>
                        </a:spcBef>
                        <a:spcAft>
                          <a:spcPts val="1000"/>
                        </a:spcAft>
                      </a:pPr>
                      <a:r>
                        <a:rPr lang="en-US" sz="1200">
                          <a:solidFill>
                            <a:srgbClr val="000000"/>
                          </a:solidFill>
                          <a:latin typeface="Verdana"/>
                          <a:ea typeface="Calibri"/>
                          <a:cs typeface="Times New Roman"/>
                        </a:rPr>
                        <a:t>It facilitates user to set the behavior of the marquee to one of the three different types: scroll, slide and alternate.</a:t>
                      </a:r>
                      <a:endParaRPr lang="en-US" sz="2000">
                        <a:latin typeface="Calibri"/>
                        <a:ea typeface="Calibri"/>
                        <a:cs typeface="Times New Roman"/>
                      </a:endParaRPr>
                    </a:p>
                  </a:txBody>
                  <a:tcPr marL="66040" marR="66040" marT="66040" marB="66040"/>
                </a:tc>
              </a:tr>
              <a:tr h="740234">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direction</a:t>
                      </a:r>
                      <a:endParaRPr lang="en-US" sz="2000" dirty="0">
                        <a:latin typeface="Calibri"/>
                        <a:ea typeface="Calibri"/>
                        <a:cs typeface="Times New Roman"/>
                      </a:endParaRPr>
                    </a:p>
                  </a:txBody>
                  <a:tcPr marL="66040" marR="66040" marT="66040" marB="66040"/>
                </a:tc>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defines direction for scrolling content. It may be left, right, up and down.</a:t>
                      </a:r>
                      <a:endParaRPr lang="en-US" sz="2000" dirty="0">
                        <a:latin typeface="Calibri"/>
                        <a:ea typeface="Calibri"/>
                        <a:cs typeface="Times New Roman"/>
                      </a:endParaRPr>
                    </a:p>
                  </a:txBody>
                  <a:tcPr marL="66040" marR="66040" marT="66040" marB="66040"/>
                </a:tc>
              </a:tr>
              <a:tr h="535020">
                <a:tc>
                  <a:txBody>
                    <a:bodyPr/>
                    <a:lstStyle/>
                    <a:p>
                      <a:pPr marL="164465" marR="0" algn="just">
                        <a:lnSpc>
                          <a:spcPts val="1490"/>
                        </a:lnSpc>
                        <a:spcBef>
                          <a:spcPts val="0"/>
                        </a:spcBef>
                        <a:spcAft>
                          <a:spcPts val="1000"/>
                        </a:spcAft>
                      </a:pPr>
                      <a:r>
                        <a:rPr lang="en-US" sz="1200">
                          <a:solidFill>
                            <a:srgbClr val="000000"/>
                          </a:solidFill>
                          <a:latin typeface="Verdana"/>
                          <a:ea typeface="Calibri"/>
                          <a:cs typeface="Times New Roman"/>
                        </a:rPr>
                        <a:t>width</a:t>
                      </a:r>
                      <a:endParaRPr lang="en-US" sz="2000">
                        <a:latin typeface="Calibri"/>
                        <a:ea typeface="Calibri"/>
                        <a:cs typeface="Times New Roman"/>
                      </a:endParaRPr>
                    </a:p>
                  </a:txBody>
                  <a:tcPr marL="66040" marR="66040" marT="66040" marB="66040"/>
                </a:tc>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defines width of marquee in pixels or %.</a:t>
                      </a:r>
                      <a:endParaRPr lang="en-US" sz="2000" dirty="0">
                        <a:latin typeface="Calibri"/>
                        <a:ea typeface="Calibri"/>
                        <a:cs typeface="Times New Roman"/>
                      </a:endParaRPr>
                    </a:p>
                  </a:txBody>
                  <a:tcPr marL="66040" marR="66040" marT="66040" marB="66040"/>
                </a:tc>
              </a:tr>
              <a:tr h="535020">
                <a:tc>
                  <a:txBody>
                    <a:bodyPr/>
                    <a:lstStyle/>
                    <a:p>
                      <a:pPr marL="164465" marR="0" algn="just">
                        <a:lnSpc>
                          <a:spcPts val="1490"/>
                        </a:lnSpc>
                        <a:spcBef>
                          <a:spcPts val="0"/>
                        </a:spcBef>
                        <a:spcAft>
                          <a:spcPts val="1000"/>
                        </a:spcAft>
                      </a:pPr>
                      <a:r>
                        <a:rPr lang="en-US" sz="1200">
                          <a:solidFill>
                            <a:srgbClr val="000000"/>
                          </a:solidFill>
                          <a:latin typeface="Verdana"/>
                          <a:ea typeface="Calibri"/>
                          <a:cs typeface="Times New Roman"/>
                        </a:rPr>
                        <a:t>height</a:t>
                      </a:r>
                      <a:endParaRPr lang="en-US" sz="2000">
                        <a:latin typeface="Calibri"/>
                        <a:ea typeface="Calibri"/>
                        <a:cs typeface="Times New Roman"/>
                      </a:endParaRPr>
                    </a:p>
                  </a:txBody>
                  <a:tcPr marL="66040" marR="66040" marT="66040" marB="66040"/>
                </a:tc>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defines height of marquee in pixels or %.</a:t>
                      </a:r>
                      <a:endParaRPr lang="en-US" sz="2000" dirty="0">
                        <a:latin typeface="Calibri"/>
                        <a:ea typeface="Calibri"/>
                        <a:cs typeface="Times New Roman"/>
                      </a:endParaRPr>
                    </a:p>
                  </a:txBody>
                  <a:tcPr marL="66040" marR="66040" marT="66040" marB="66040"/>
                </a:tc>
              </a:tr>
              <a:tr h="535020">
                <a:tc>
                  <a:txBody>
                    <a:bodyPr/>
                    <a:lstStyle/>
                    <a:p>
                      <a:pPr marL="164465" marR="0" algn="just">
                        <a:lnSpc>
                          <a:spcPts val="1490"/>
                        </a:lnSpc>
                        <a:spcBef>
                          <a:spcPts val="0"/>
                        </a:spcBef>
                        <a:spcAft>
                          <a:spcPts val="1000"/>
                        </a:spcAft>
                      </a:pPr>
                      <a:r>
                        <a:rPr lang="en-US" sz="1200">
                          <a:solidFill>
                            <a:srgbClr val="000000"/>
                          </a:solidFill>
                          <a:latin typeface="Verdana"/>
                          <a:ea typeface="Calibri"/>
                          <a:cs typeface="Times New Roman"/>
                        </a:rPr>
                        <a:t>hspace</a:t>
                      </a:r>
                      <a:endParaRPr lang="en-US" sz="2000">
                        <a:latin typeface="Calibri"/>
                        <a:ea typeface="Calibri"/>
                        <a:cs typeface="Times New Roman"/>
                      </a:endParaRPr>
                    </a:p>
                  </a:txBody>
                  <a:tcPr marL="66040" marR="66040" marT="66040" marB="66040"/>
                </a:tc>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defines horizontal space in pixels around the marquee.</a:t>
                      </a:r>
                      <a:endParaRPr lang="en-US" sz="2000" dirty="0">
                        <a:latin typeface="Calibri"/>
                        <a:ea typeface="Calibri"/>
                        <a:cs typeface="Times New Roman"/>
                      </a:endParaRPr>
                    </a:p>
                  </a:txBody>
                  <a:tcPr marL="66040" marR="66040" marT="66040" marB="66040"/>
                </a:tc>
              </a:tr>
              <a:tr h="535020">
                <a:tc>
                  <a:txBody>
                    <a:bodyPr/>
                    <a:lstStyle/>
                    <a:p>
                      <a:pPr marL="164465" marR="0" algn="just">
                        <a:lnSpc>
                          <a:spcPts val="1490"/>
                        </a:lnSpc>
                        <a:spcBef>
                          <a:spcPts val="0"/>
                        </a:spcBef>
                        <a:spcAft>
                          <a:spcPts val="1000"/>
                        </a:spcAft>
                      </a:pPr>
                      <a:r>
                        <a:rPr lang="en-US" sz="1200">
                          <a:solidFill>
                            <a:srgbClr val="000000"/>
                          </a:solidFill>
                          <a:latin typeface="Verdana"/>
                          <a:ea typeface="Calibri"/>
                          <a:cs typeface="Times New Roman"/>
                        </a:rPr>
                        <a:t>vspace</a:t>
                      </a:r>
                      <a:endParaRPr lang="en-US" sz="2000">
                        <a:latin typeface="Calibri"/>
                        <a:ea typeface="Calibri"/>
                        <a:cs typeface="Times New Roman"/>
                      </a:endParaRPr>
                    </a:p>
                  </a:txBody>
                  <a:tcPr marL="66040" marR="66040" marT="66040" marB="66040"/>
                </a:tc>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defines vertical space in pixels around the marquee.</a:t>
                      </a:r>
                      <a:endParaRPr lang="en-US" sz="2000" dirty="0">
                        <a:latin typeface="Calibri"/>
                        <a:ea typeface="Calibri"/>
                        <a:cs typeface="Times New Roman"/>
                      </a:endParaRPr>
                    </a:p>
                  </a:txBody>
                  <a:tcPr marL="66040" marR="66040" marT="66040" marB="66040"/>
                </a:tc>
              </a:tr>
              <a:tr h="535020">
                <a:tc>
                  <a:txBody>
                    <a:bodyPr/>
                    <a:lstStyle/>
                    <a:p>
                      <a:pPr marL="164465" marR="0" algn="just">
                        <a:lnSpc>
                          <a:spcPts val="1490"/>
                        </a:lnSpc>
                        <a:spcBef>
                          <a:spcPts val="0"/>
                        </a:spcBef>
                        <a:spcAft>
                          <a:spcPts val="1000"/>
                        </a:spcAft>
                      </a:pPr>
                      <a:r>
                        <a:rPr lang="en-US" sz="1200">
                          <a:solidFill>
                            <a:srgbClr val="000000"/>
                          </a:solidFill>
                          <a:latin typeface="Verdana"/>
                          <a:ea typeface="Calibri"/>
                          <a:cs typeface="Times New Roman"/>
                        </a:rPr>
                        <a:t>scrolldelay</a:t>
                      </a:r>
                      <a:endParaRPr lang="en-US" sz="2000">
                        <a:latin typeface="Calibri"/>
                        <a:ea typeface="Calibri"/>
                        <a:cs typeface="Times New Roman"/>
                      </a:endParaRPr>
                    </a:p>
                  </a:txBody>
                  <a:tcPr marL="66040" marR="66040" marT="66040" marB="66040"/>
                </a:tc>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defines scroll delay in seconds.</a:t>
                      </a:r>
                      <a:endParaRPr lang="en-US" sz="2000" dirty="0">
                        <a:latin typeface="Calibri"/>
                        <a:ea typeface="Calibri"/>
                        <a:cs typeface="Times New Roman"/>
                      </a:endParaRPr>
                    </a:p>
                  </a:txBody>
                  <a:tcPr marL="66040" marR="66040" marT="66040" marB="66040"/>
                </a:tc>
              </a:tr>
              <a:tr h="535020">
                <a:tc>
                  <a:txBody>
                    <a:bodyPr/>
                    <a:lstStyle/>
                    <a:p>
                      <a:pPr marL="164465" marR="0" algn="just">
                        <a:lnSpc>
                          <a:spcPts val="1490"/>
                        </a:lnSpc>
                        <a:spcBef>
                          <a:spcPts val="0"/>
                        </a:spcBef>
                        <a:spcAft>
                          <a:spcPts val="1000"/>
                        </a:spcAft>
                      </a:pPr>
                      <a:r>
                        <a:rPr lang="en-US" sz="1200">
                          <a:solidFill>
                            <a:srgbClr val="000000"/>
                          </a:solidFill>
                          <a:latin typeface="Verdana"/>
                          <a:ea typeface="Calibri"/>
                          <a:cs typeface="Times New Roman"/>
                        </a:rPr>
                        <a:t>scrollamount</a:t>
                      </a:r>
                      <a:endParaRPr lang="en-US" sz="2000">
                        <a:latin typeface="Calibri"/>
                        <a:ea typeface="Calibri"/>
                        <a:cs typeface="Times New Roman"/>
                      </a:endParaRPr>
                    </a:p>
                  </a:txBody>
                  <a:tcPr marL="66040" marR="66040" marT="66040" marB="66040"/>
                </a:tc>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defines scroll amount in number.</a:t>
                      </a:r>
                      <a:endParaRPr lang="en-US" sz="2000" dirty="0">
                        <a:latin typeface="Calibri"/>
                        <a:ea typeface="Calibri"/>
                        <a:cs typeface="Times New Roman"/>
                      </a:endParaRPr>
                    </a:p>
                  </a:txBody>
                  <a:tcPr marL="66040" marR="66040" marT="66040" marB="66040"/>
                </a:tc>
              </a:tr>
              <a:tr h="535020">
                <a:tc>
                  <a:txBody>
                    <a:bodyPr/>
                    <a:lstStyle/>
                    <a:p>
                      <a:pPr marL="164465" marR="0" algn="just">
                        <a:lnSpc>
                          <a:spcPts val="1490"/>
                        </a:lnSpc>
                        <a:spcBef>
                          <a:spcPts val="0"/>
                        </a:spcBef>
                        <a:spcAft>
                          <a:spcPts val="1000"/>
                        </a:spcAft>
                      </a:pPr>
                      <a:r>
                        <a:rPr lang="en-US" sz="1200">
                          <a:solidFill>
                            <a:srgbClr val="000000"/>
                          </a:solidFill>
                          <a:latin typeface="Verdana"/>
                          <a:ea typeface="Calibri"/>
                          <a:cs typeface="Times New Roman"/>
                        </a:rPr>
                        <a:t>loop</a:t>
                      </a:r>
                      <a:endParaRPr lang="en-US" sz="2000">
                        <a:latin typeface="Calibri"/>
                        <a:ea typeface="Calibri"/>
                        <a:cs typeface="Times New Roman"/>
                      </a:endParaRPr>
                    </a:p>
                  </a:txBody>
                  <a:tcPr marL="66040" marR="66040" marT="66040" marB="66040"/>
                </a:tc>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defines loop for marquee content in number.</a:t>
                      </a:r>
                      <a:endParaRPr lang="en-US" sz="2000" dirty="0">
                        <a:latin typeface="Calibri"/>
                        <a:ea typeface="Calibri"/>
                        <a:cs typeface="Times New Roman"/>
                      </a:endParaRPr>
                    </a:p>
                  </a:txBody>
                  <a:tcPr marL="66040" marR="66040" marT="66040" marB="66040"/>
                </a:tc>
              </a:tr>
              <a:tr h="535020">
                <a:tc>
                  <a:txBody>
                    <a:bodyPr/>
                    <a:lstStyle/>
                    <a:p>
                      <a:pPr marL="164465" marR="0" algn="just">
                        <a:lnSpc>
                          <a:spcPts val="1490"/>
                        </a:lnSpc>
                        <a:spcBef>
                          <a:spcPts val="0"/>
                        </a:spcBef>
                        <a:spcAft>
                          <a:spcPts val="1000"/>
                        </a:spcAft>
                      </a:pPr>
                      <a:r>
                        <a:rPr lang="en-US" sz="1200">
                          <a:solidFill>
                            <a:srgbClr val="000000"/>
                          </a:solidFill>
                          <a:latin typeface="Verdana"/>
                          <a:ea typeface="Calibri"/>
                          <a:cs typeface="Times New Roman"/>
                        </a:rPr>
                        <a:t>bgcolor</a:t>
                      </a:r>
                      <a:endParaRPr lang="en-US" sz="2000">
                        <a:latin typeface="Calibri"/>
                        <a:ea typeface="Calibri"/>
                        <a:cs typeface="Times New Roman"/>
                      </a:endParaRPr>
                    </a:p>
                  </a:txBody>
                  <a:tcPr marL="66040" marR="66040" marT="66040" marB="66040"/>
                </a:tc>
                <a:tc>
                  <a:txBody>
                    <a:bodyPr/>
                    <a:lstStyle/>
                    <a:p>
                      <a:pPr marL="164465" marR="0" algn="just">
                        <a:lnSpc>
                          <a:spcPts val="1490"/>
                        </a:lnSpc>
                        <a:spcBef>
                          <a:spcPts val="0"/>
                        </a:spcBef>
                        <a:spcAft>
                          <a:spcPts val="1000"/>
                        </a:spcAft>
                      </a:pPr>
                      <a:r>
                        <a:rPr lang="en-US" sz="1200" dirty="0">
                          <a:solidFill>
                            <a:srgbClr val="000000"/>
                          </a:solidFill>
                          <a:latin typeface="Verdana"/>
                          <a:ea typeface="Calibri"/>
                          <a:cs typeface="Times New Roman"/>
                        </a:rPr>
                        <a:t>defines background color. It is now </a:t>
                      </a:r>
                      <a:r>
                        <a:rPr lang="en-US" sz="1200" i="1" dirty="0">
                          <a:solidFill>
                            <a:srgbClr val="000000"/>
                          </a:solidFill>
                          <a:latin typeface="Verdana"/>
                          <a:ea typeface="Calibri"/>
                          <a:cs typeface="Times New Roman"/>
                        </a:rPr>
                        <a:t>deprecated</a:t>
                      </a:r>
                      <a:r>
                        <a:rPr lang="en-US" sz="1200" dirty="0">
                          <a:solidFill>
                            <a:srgbClr val="000000"/>
                          </a:solidFill>
                          <a:latin typeface="Verdana"/>
                          <a:ea typeface="Calibri"/>
                          <a:cs typeface="Times New Roman"/>
                        </a:rPr>
                        <a:t>.</a:t>
                      </a:r>
                      <a:endParaRPr lang="en-US" sz="2000" dirty="0">
                        <a:latin typeface="Calibri"/>
                        <a:ea typeface="Calibri"/>
                        <a:cs typeface="Times New Roman"/>
                      </a:endParaRPr>
                    </a:p>
                  </a:txBody>
                  <a:tcPr marL="66040" marR="66040" marT="66040" marB="66040"/>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Scroll Marquee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It is a by default property. It is used to scroll the text from right to left, and restarts at the right side of the marquee when it is reached to the end of left side. After the completion of loop text disappears.</a:t>
            </a:r>
          </a:p>
          <a:p>
            <a:pPr algn="just"/>
            <a:endParaRPr lang="en-US" dirty="0" smtClean="0"/>
          </a:p>
          <a:p>
            <a:pPr algn="just"/>
            <a:r>
              <a:rPr lang="en-US" sz="2400" b="1" dirty="0" smtClean="0"/>
              <a:t>&lt;marquee</a:t>
            </a:r>
            <a:r>
              <a:rPr lang="en-US" sz="2400" dirty="0" smtClean="0"/>
              <a:t> width="100%" behavior="scroll" </a:t>
            </a:r>
            <a:r>
              <a:rPr lang="en-US" sz="2400" dirty="0" err="1" smtClean="0"/>
              <a:t>bgcolor</a:t>
            </a:r>
            <a:r>
              <a:rPr lang="en-US" sz="2400" dirty="0" smtClean="0"/>
              <a:t>="pink"</a:t>
            </a:r>
            <a:r>
              <a:rPr lang="en-US" sz="2400" b="1" dirty="0" smtClean="0"/>
              <a:t>&gt;</a:t>
            </a:r>
            <a:r>
              <a:rPr lang="en-US" sz="2400" dirty="0" smtClean="0"/>
              <a:t>   </a:t>
            </a: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Alternate Marquee</a:t>
            </a:r>
            <a:endParaRPr lang="en-US" b="1" dirty="0"/>
          </a:p>
        </p:txBody>
      </p:sp>
      <p:sp>
        <p:nvSpPr>
          <p:cNvPr id="3" name="Content Placeholder 2"/>
          <p:cNvSpPr>
            <a:spLocks noGrp="1"/>
          </p:cNvSpPr>
          <p:nvPr>
            <p:ph sz="quarter" idx="1"/>
          </p:nvPr>
        </p:nvSpPr>
        <p:spPr/>
        <p:txBody>
          <a:bodyPr/>
          <a:lstStyle/>
          <a:p>
            <a:r>
              <a:rPr lang="en-US" dirty="0" smtClean="0"/>
              <a:t>It scrolls the text from right to left and goes back left to right.</a:t>
            </a:r>
          </a:p>
          <a:p>
            <a:endParaRPr lang="en-US" dirty="0" smtClean="0"/>
          </a:p>
          <a:p>
            <a:pPr lvl="0"/>
            <a:r>
              <a:rPr lang="en-US" sz="2000" b="1" dirty="0" smtClean="0"/>
              <a:t>&lt;marquee width="100%" behavior="alternate" </a:t>
            </a:r>
            <a:r>
              <a:rPr lang="en-US" sz="2000" b="1" dirty="0" err="1" smtClean="0"/>
              <a:t>bgcolor</a:t>
            </a:r>
            <a:r>
              <a:rPr lang="en-US" sz="2000" b="1" dirty="0" smtClean="0"/>
              <a:t>="pink"&gt; </a:t>
            </a:r>
            <a:r>
              <a:rPr lang="en-US" b="1" dirty="0" smtClean="0"/>
              <a:t>  </a:t>
            </a:r>
            <a:r>
              <a:rPr lang="en-US" dirty="0" smtClean="0"/>
              <a:t>This is an example of a alternate marquee...  </a:t>
            </a:r>
          </a:p>
          <a:p>
            <a:r>
              <a:rPr lang="en-US" sz="2000" b="1" dirty="0" smtClean="0"/>
              <a:t>&lt;/marquee&gt;</a:t>
            </a:r>
            <a:r>
              <a:rPr lang="en-US" sz="2000" dirty="0" smtClean="0"/>
              <a:t>    </a:t>
            </a:r>
            <a:endParaRPr 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Alternate Marquee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It scrolls the text from right to left and goes back left to right.</a:t>
            </a:r>
          </a:p>
          <a:p>
            <a:endParaRPr lang="en-US" dirty="0" smtClean="0"/>
          </a:p>
          <a:p>
            <a:pPr lvl="0"/>
            <a:r>
              <a:rPr lang="en-US" sz="2000" b="1" dirty="0" smtClean="0"/>
              <a:t>&lt;marquee width="100%" behavior="alternate" </a:t>
            </a:r>
            <a:r>
              <a:rPr lang="en-US" sz="2000" b="1" dirty="0" err="1" smtClean="0"/>
              <a:t>bgcolor</a:t>
            </a:r>
            <a:r>
              <a:rPr lang="en-US" sz="2000" b="1" dirty="0" smtClean="0"/>
              <a:t>="pink"&gt;  </a:t>
            </a:r>
            <a:r>
              <a:rPr lang="en-US" dirty="0" smtClean="0"/>
              <a:t> This is an example of a alternate marquee...  </a:t>
            </a:r>
          </a:p>
          <a:p>
            <a:r>
              <a:rPr lang="en-US" b="1" dirty="0" smtClean="0"/>
              <a:t>&lt;/marquee&gt;</a:t>
            </a:r>
            <a:r>
              <a:rPr lang="en-US" dirty="0" smtClean="0"/>
              <a:t>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Nested marquee example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lvl="0"/>
            <a:r>
              <a:rPr lang="en-US" b="1" dirty="0" smtClean="0"/>
              <a:t>&lt;marquee</a:t>
            </a:r>
            <a:r>
              <a:rPr lang="en-US" dirty="0" smtClean="0"/>
              <a:t> width="400px" height="100px" behavior="alternate" style="border:2px solid red"</a:t>
            </a:r>
            <a:r>
              <a:rPr lang="en-US" b="1" dirty="0" smtClean="0"/>
              <a:t>&gt;</a:t>
            </a:r>
            <a:r>
              <a:rPr lang="en-US" dirty="0" smtClean="0"/>
              <a:t>   </a:t>
            </a:r>
          </a:p>
          <a:p>
            <a:pPr lvl="0"/>
            <a:r>
              <a:rPr lang="en-US" b="1" dirty="0" smtClean="0"/>
              <a:t>&lt;marquee</a:t>
            </a:r>
            <a:r>
              <a:rPr lang="en-US" dirty="0" smtClean="0"/>
              <a:t> behavior="alternate"</a:t>
            </a:r>
            <a:r>
              <a:rPr lang="en-US" b="1" dirty="0" smtClean="0"/>
              <a:t>&gt;</a:t>
            </a:r>
            <a:r>
              <a:rPr lang="en-US" dirty="0" smtClean="0"/>
              <a:t>   </a:t>
            </a:r>
          </a:p>
          <a:p>
            <a:pPr lvl="0"/>
            <a:r>
              <a:rPr lang="en-US" dirty="0" smtClean="0"/>
              <a:t>Nested marquee...  </a:t>
            </a:r>
          </a:p>
          <a:p>
            <a:r>
              <a:rPr lang="en-US" b="1" dirty="0" smtClean="0"/>
              <a:t>&lt;/marquee&gt;</a:t>
            </a:r>
            <a:r>
              <a:rPr lang="en-US" dirty="0" smtClean="0"/>
              <a:t>   </a:t>
            </a:r>
          </a:p>
          <a:p>
            <a:r>
              <a:rPr lang="en-US" b="1" dirty="0" smtClean="0"/>
              <a:t>&lt;/marquee&gt;</a:t>
            </a: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Document Structure</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&lt;html&gt;</a:t>
            </a:r>
          </a:p>
          <a:p>
            <a:r>
              <a:rPr lang="en-US" dirty="0" smtClean="0"/>
              <a:t>      &lt;head&gt;</a:t>
            </a:r>
          </a:p>
          <a:p>
            <a:r>
              <a:rPr lang="en-US" dirty="0" smtClean="0"/>
              <a:t>      Document header related tags</a:t>
            </a:r>
          </a:p>
          <a:p>
            <a:r>
              <a:rPr lang="en-US" dirty="0" smtClean="0"/>
              <a:t>    &lt;/head&gt;</a:t>
            </a:r>
          </a:p>
          <a:p>
            <a:r>
              <a:rPr lang="en-US" dirty="0" smtClean="0"/>
              <a:t>   &lt;body&gt;</a:t>
            </a:r>
          </a:p>
          <a:p>
            <a:r>
              <a:rPr lang="en-US" dirty="0" smtClean="0"/>
              <a:t>      Document body related tags</a:t>
            </a:r>
          </a:p>
          <a:p>
            <a:r>
              <a:rPr lang="en-US" dirty="0" smtClean="0"/>
              <a:t>   &lt;/body&gt;</a:t>
            </a:r>
          </a:p>
          <a:p>
            <a:r>
              <a:rPr lang="en-US" dirty="0" smtClean="0"/>
              <a:t>&lt;/html&gt;</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HTML marquee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1) Marquee may be distracting because human eyes are attracted towards movement and marquee text constantly.</a:t>
            </a:r>
          </a:p>
          <a:p>
            <a:pPr algn="just"/>
            <a:r>
              <a:rPr lang="en-US" dirty="0" smtClean="0"/>
              <a:t>2) Since Marquee text moves, so it is more difficult to click static text, depending on the scrolling speed.</a:t>
            </a:r>
          </a:p>
          <a:p>
            <a:pPr algn="just"/>
            <a:r>
              <a:rPr lang="en-US" dirty="0" smtClean="0"/>
              <a:t>3) It is a non-standard HTML element.</a:t>
            </a:r>
          </a:p>
          <a:p>
            <a:pPr algn="just"/>
            <a:r>
              <a:rPr lang="en-US" dirty="0" smtClean="0"/>
              <a:t>4) It draws user's attention needlessly and makes the text harder to read.</a:t>
            </a:r>
          </a:p>
          <a:p>
            <a:pPr algn="just"/>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a:t>
            </a:r>
            <a:r>
              <a:rPr lang="en-US" dirty="0" err="1" smtClean="0"/>
              <a:t>Textarea</a:t>
            </a:r>
            <a:r>
              <a:rPr lang="en-US" dirty="0" smtClean="0"/>
              <a:t/>
            </a:r>
            <a:br>
              <a:rPr lang="en-US" dirty="0" smtClean="0"/>
            </a:br>
            <a:endParaRPr lang="en-US" dirty="0"/>
          </a:p>
        </p:txBody>
      </p:sp>
      <p:sp>
        <p:nvSpPr>
          <p:cNvPr id="3" name="Content Placeholder 2"/>
          <p:cNvSpPr>
            <a:spLocks noGrp="1"/>
          </p:cNvSpPr>
          <p:nvPr>
            <p:ph sz="quarter" idx="1"/>
          </p:nvPr>
        </p:nvSpPr>
        <p:spPr>
          <a:xfrm>
            <a:off x="609600" y="1447800"/>
            <a:ext cx="8077200" cy="4724400"/>
          </a:xfrm>
        </p:spPr>
        <p:txBody>
          <a:bodyPr/>
          <a:lstStyle/>
          <a:p>
            <a:pPr algn="just"/>
            <a:r>
              <a:rPr lang="en-US" dirty="0" smtClean="0"/>
              <a:t>The </a:t>
            </a:r>
            <a:r>
              <a:rPr lang="en-US" b="1" dirty="0" smtClean="0"/>
              <a:t>HTML &lt;</a:t>
            </a:r>
            <a:r>
              <a:rPr lang="en-US" b="1" dirty="0" err="1" smtClean="0"/>
              <a:t>textarea</a:t>
            </a:r>
            <a:r>
              <a:rPr lang="en-US" b="1" dirty="0" smtClean="0"/>
              <a:t>&gt; tag</a:t>
            </a:r>
            <a:r>
              <a:rPr lang="en-US" dirty="0" smtClean="0"/>
              <a:t> is used to define a multi-line text input control.</a:t>
            </a:r>
          </a:p>
          <a:p>
            <a:pPr algn="just"/>
            <a:r>
              <a:rPr lang="en-US" dirty="0" smtClean="0"/>
              <a:t>It can hold unlimited number of characters and the texts are displayed in a fixed-width font (usually courier).</a:t>
            </a:r>
          </a:p>
          <a:p>
            <a:pPr algn="just"/>
            <a:endParaRPr lang="en-US" b="1" dirty="0" smtClean="0"/>
          </a:p>
          <a:p>
            <a:pPr algn="just"/>
            <a:r>
              <a:rPr lang="en-US" b="1" dirty="0" smtClean="0"/>
              <a:t>&lt;</a:t>
            </a:r>
            <a:r>
              <a:rPr lang="en-US" b="1" dirty="0" err="1" smtClean="0"/>
              <a:t>textarea</a:t>
            </a:r>
            <a:r>
              <a:rPr lang="en-US" dirty="0" smtClean="0"/>
              <a:t> rows="9" cols="70"</a:t>
            </a:r>
            <a:r>
              <a:rPr lang="en-US" b="1" dirty="0" smtClean="0"/>
              <a:t>&gt;</a:t>
            </a:r>
            <a:r>
              <a:rPr lang="en-US" dirty="0" smtClean="0"/>
              <a:t>  </a:t>
            </a:r>
          </a:p>
          <a:p>
            <a:pPr algn="just"/>
            <a:r>
              <a:rPr lang="en-US" dirty="0" err="1" smtClean="0"/>
              <a:t>JavaTpoint</a:t>
            </a:r>
            <a:r>
              <a:rPr lang="en-US" dirty="0" smtClean="0"/>
              <a:t> </a:t>
            </a:r>
            <a:r>
              <a:rPr lang="en-US" dirty="0" err="1" smtClean="0"/>
              <a:t>textarea</a:t>
            </a:r>
            <a:r>
              <a:rPr lang="en-US" dirty="0" smtClean="0"/>
              <a:t> tag example with rows and columns.  </a:t>
            </a:r>
          </a:p>
          <a:p>
            <a:pPr algn="just"/>
            <a:r>
              <a:rPr lang="en-US" b="1" dirty="0" smtClean="0"/>
              <a:t>&lt;/</a:t>
            </a:r>
            <a:r>
              <a:rPr lang="en-US" b="1" dirty="0" err="1" smtClean="0"/>
              <a:t>textarea</a:t>
            </a:r>
            <a:r>
              <a:rPr lang="en-US" b="1" dirty="0" smtClean="0"/>
              <a:t>&gt;</a:t>
            </a:r>
            <a:endParaRPr lang="en-US" dirty="0" smtClean="0"/>
          </a:p>
          <a:p>
            <a:pPr algn="just"/>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Classes</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Class Attribute in HTML</a:t>
            </a:r>
          </a:p>
          <a:p>
            <a:pPr algn="just"/>
            <a:r>
              <a:rPr lang="en-US" dirty="0" smtClean="0"/>
              <a:t>The HTML class attribute is used to specify a single or multiple class names for an HTML element. The class name can be used by CSS and JavaScript to do some tasks for HTML elements. You can use this class in CSS with a specific class, write a period (.) character, followed by the name of the class for selecting elements.</a:t>
            </a:r>
          </a:p>
          <a:p>
            <a:pPr algn="just"/>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6324600"/>
          </a:xfrm>
        </p:spPr>
        <p:txBody>
          <a:bodyPr>
            <a:normAutofit fontScale="85000" lnSpcReduction="20000"/>
          </a:bodyPr>
          <a:lstStyle/>
          <a:p>
            <a:r>
              <a:rPr lang="en-US" dirty="0" smtClean="0"/>
              <a:t>&lt;style&gt;  </a:t>
            </a:r>
          </a:p>
          <a:p>
            <a:r>
              <a:rPr lang="en-US" dirty="0" smtClean="0"/>
              <a:t>.fruit {  </a:t>
            </a:r>
          </a:p>
          <a:p>
            <a:r>
              <a:rPr lang="en-US" dirty="0" smtClean="0"/>
              <a:t>    background-color: orange;  </a:t>
            </a:r>
          </a:p>
          <a:p>
            <a:r>
              <a:rPr lang="en-US" dirty="0" smtClean="0"/>
              <a:t>    color: white;  </a:t>
            </a:r>
          </a:p>
          <a:p>
            <a:r>
              <a:rPr lang="en-US" dirty="0" smtClean="0"/>
              <a:t>    padding: 10px;  </a:t>
            </a:r>
          </a:p>
          <a:p>
            <a:r>
              <a:rPr lang="en-US" dirty="0" smtClean="0"/>
              <a:t>}   </a:t>
            </a:r>
          </a:p>
          <a:p>
            <a:r>
              <a:rPr lang="en-US" dirty="0" smtClean="0"/>
              <a:t>&lt;/style&gt;  </a:t>
            </a:r>
          </a:p>
          <a:p>
            <a:r>
              <a:rPr lang="en-US" dirty="0" smtClean="0"/>
              <a:t>  </a:t>
            </a:r>
          </a:p>
          <a:p>
            <a:r>
              <a:rPr lang="en-US" dirty="0" smtClean="0"/>
              <a:t>&lt;h2 </a:t>
            </a:r>
            <a:r>
              <a:rPr lang="en-US" b="1" dirty="0" smtClean="0"/>
              <a:t>class</a:t>
            </a:r>
            <a:r>
              <a:rPr lang="en-US" dirty="0" smtClean="0"/>
              <a:t>="fruit"&gt;Mango&lt;/h2&gt;  </a:t>
            </a:r>
          </a:p>
          <a:p>
            <a:r>
              <a:rPr lang="en-US" dirty="0" smtClean="0"/>
              <a:t>&lt;p&gt;Mango is king of all fruits.&lt;/p&gt;  </a:t>
            </a:r>
          </a:p>
          <a:p>
            <a:r>
              <a:rPr lang="en-US" dirty="0" smtClean="0"/>
              <a:t>  </a:t>
            </a:r>
          </a:p>
          <a:p>
            <a:r>
              <a:rPr lang="en-US" dirty="0" smtClean="0"/>
              <a:t>&lt;h2 </a:t>
            </a:r>
            <a:r>
              <a:rPr lang="en-US" b="1" dirty="0" smtClean="0"/>
              <a:t>class</a:t>
            </a:r>
            <a:r>
              <a:rPr lang="en-US" dirty="0" smtClean="0"/>
              <a:t>="fruit"&gt;Orange&lt;/h2&gt;  </a:t>
            </a:r>
          </a:p>
          <a:p>
            <a:r>
              <a:rPr lang="en-US" dirty="0" smtClean="0"/>
              <a:t>&lt;p&gt;Oranges are full of Vitamin C.&lt;/p&gt;  </a:t>
            </a:r>
          </a:p>
          <a:p>
            <a:r>
              <a:rPr lang="en-US" dirty="0" smtClean="0"/>
              <a:t>  </a:t>
            </a:r>
          </a:p>
          <a:p>
            <a:r>
              <a:rPr lang="en-US" dirty="0" smtClean="0"/>
              <a:t>&lt;h2 </a:t>
            </a:r>
            <a:r>
              <a:rPr lang="en-US" b="1" dirty="0" smtClean="0"/>
              <a:t>class</a:t>
            </a:r>
            <a:r>
              <a:rPr lang="en-US" dirty="0" smtClean="0"/>
              <a:t>="fruit"&gt;Apple&lt;/h2&gt;  </a:t>
            </a:r>
          </a:p>
          <a:p>
            <a:r>
              <a:rPr lang="en-US" dirty="0" smtClean="0"/>
              <a:t>&lt;p&gt;An apple a day, keeps the Doctor away.&lt;/p&gt;</a:t>
            </a:r>
          </a:p>
          <a:p>
            <a:r>
              <a:rPr lang="en-US" b="1" dirty="0" smtClean="0"/>
              <a:t>Note: You can use class attribute on any HTML element. The class name is case-sensitive.</a:t>
            </a:r>
            <a:endParaRPr lang="en-US" dirty="0" smtClean="0"/>
          </a:p>
          <a:p>
            <a:endParaRPr lang="en-US" dirty="0" smtClean="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Classes</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You can use multiple class names (more than one) with HTML elements. These class names must be separated by a space.</a:t>
            </a:r>
          </a:p>
          <a:p>
            <a:pPr algn="just"/>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0"/>
            <a:ext cx="8382000" cy="6705600"/>
          </a:xfrm>
        </p:spPr>
        <p:txBody>
          <a:bodyPr>
            <a:normAutofit fontScale="77500" lnSpcReduction="20000"/>
          </a:bodyPr>
          <a:lstStyle/>
          <a:p>
            <a:pPr lvl="0"/>
            <a:r>
              <a:rPr lang="en-US" dirty="0" smtClean="0"/>
              <a:t>&lt;!DOCTYPE html&gt;  </a:t>
            </a:r>
          </a:p>
          <a:p>
            <a:pPr lvl="0"/>
            <a:r>
              <a:rPr lang="en-US" dirty="0" smtClean="0"/>
              <a:t>&lt;html&gt;  </a:t>
            </a:r>
          </a:p>
          <a:p>
            <a:pPr lvl="0"/>
            <a:r>
              <a:rPr lang="en-US" dirty="0" smtClean="0"/>
              <a:t>&lt;style&gt;  </a:t>
            </a:r>
          </a:p>
          <a:p>
            <a:pPr lvl="0"/>
            <a:r>
              <a:rPr lang="en-US" b="1" dirty="0" smtClean="0"/>
              <a:t>.fruit {  </a:t>
            </a:r>
          </a:p>
          <a:p>
            <a:pPr lvl="0"/>
            <a:r>
              <a:rPr lang="en-US" dirty="0" smtClean="0"/>
              <a:t>    background-color: orange;  </a:t>
            </a:r>
          </a:p>
          <a:p>
            <a:pPr lvl="0"/>
            <a:r>
              <a:rPr lang="en-US" dirty="0" smtClean="0"/>
              <a:t>    color: white;  </a:t>
            </a:r>
          </a:p>
          <a:p>
            <a:pPr lvl="0"/>
            <a:r>
              <a:rPr lang="en-US" dirty="0" smtClean="0"/>
              <a:t>    padding: 10px;  </a:t>
            </a:r>
          </a:p>
          <a:p>
            <a:pPr lvl="0"/>
            <a:r>
              <a:rPr lang="en-US" dirty="0" smtClean="0"/>
              <a:t>}   </a:t>
            </a:r>
          </a:p>
          <a:p>
            <a:pPr lvl="0"/>
            <a:r>
              <a:rPr lang="en-US" b="1" dirty="0" smtClean="0">
                <a:solidFill>
                  <a:srgbClr val="FF0000"/>
                </a:solidFill>
              </a:rPr>
              <a:t> .center {  </a:t>
            </a:r>
          </a:p>
          <a:p>
            <a:pPr lvl="0"/>
            <a:r>
              <a:rPr lang="en-US" dirty="0" smtClean="0"/>
              <a:t>    text-align: center;  </a:t>
            </a:r>
          </a:p>
          <a:p>
            <a:pPr lvl="0"/>
            <a:r>
              <a:rPr lang="en-US" dirty="0" smtClean="0"/>
              <a:t>}  </a:t>
            </a:r>
          </a:p>
          <a:p>
            <a:pPr lvl="0"/>
            <a:r>
              <a:rPr lang="en-US" dirty="0" smtClean="0"/>
              <a:t>&lt;/style&gt;  </a:t>
            </a:r>
          </a:p>
          <a:p>
            <a:pPr lvl="0"/>
            <a:r>
              <a:rPr lang="en-US" dirty="0" smtClean="0"/>
              <a:t>&lt;body&gt;  </a:t>
            </a:r>
          </a:p>
          <a:p>
            <a:pPr lvl="0"/>
            <a:r>
              <a:rPr lang="en-US" dirty="0" smtClean="0"/>
              <a:t>  &lt;h2&gt;Multiple Classes&lt;/h2&gt;  </a:t>
            </a:r>
          </a:p>
          <a:p>
            <a:pPr lvl="0"/>
            <a:r>
              <a:rPr lang="en-US" dirty="0" smtClean="0"/>
              <a:t>&lt;p&gt;All three elements have the </a:t>
            </a:r>
            <a:r>
              <a:rPr lang="en-US" b="1" dirty="0" smtClean="0"/>
              <a:t>class</a:t>
            </a:r>
            <a:r>
              <a:rPr lang="en-US" dirty="0" smtClean="0"/>
              <a:t> name "fruit". In addition, Mango also have the </a:t>
            </a:r>
            <a:r>
              <a:rPr lang="en-US" b="1" dirty="0" smtClean="0"/>
              <a:t>class</a:t>
            </a:r>
            <a:r>
              <a:rPr lang="en-US" dirty="0" smtClean="0"/>
              <a:t> name "center", which center-aligns the text.&lt;/p&gt;  </a:t>
            </a:r>
          </a:p>
          <a:p>
            <a:pPr lvl="0"/>
            <a:r>
              <a:rPr lang="en-US" dirty="0" smtClean="0"/>
              <a:t>&lt;h2 </a:t>
            </a:r>
            <a:r>
              <a:rPr lang="en-US" b="1" dirty="0" smtClean="0"/>
              <a:t>class</a:t>
            </a:r>
            <a:r>
              <a:rPr lang="en-US" dirty="0" smtClean="0"/>
              <a:t>="fruit center"&gt;Mango&lt;/h2&gt;  </a:t>
            </a:r>
          </a:p>
          <a:p>
            <a:pPr lvl="0"/>
            <a:r>
              <a:rPr lang="en-US" dirty="0" smtClean="0"/>
              <a:t>&lt;h2 </a:t>
            </a:r>
            <a:r>
              <a:rPr lang="en-US" b="1" dirty="0" smtClean="0"/>
              <a:t>class</a:t>
            </a:r>
            <a:r>
              <a:rPr lang="en-US" dirty="0" smtClean="0"/>
              <a:t>="fruit"&gt;Orange&lt;/h2&gt;  </a:t>
            </a:r>
          </a:p>
          <a:p>
            <a:pPr lvl="0"/>
            <a:r>
              <a:rPr lang="en-US" dirty="0" smtClean="0"/>
              <a:t>&lt;h2 </a:t>
            </a:r>
            <a:r>
              <a:rPr lang="en-US" b="1" dirty="0" smtClean="0"/>
              <a:t>class</a:t>
            </a:r>
            <a:r>
              <a:rPr lang="en-US" dirty="0" smtClean="0"/>
              <a:t>="fruit"&gt;Apple&lt;/h2&gt;  </a:t>
            </a:r>
          </a:p>
          <a:p>
            <a:pPr lvl="0"/>
            <a:r>
              <a:rPr lang="en-US" dirty="0" smtClean="0"/>
              <a:t>&lt;/body&gt;  </a:t>
            </a:r>
          </a:p>
          <a:p>
            <a:pPr lvl="0"/>
            <a:r>
              <a:rPr lang="en-US" dirty="0" smtClean="0"/>
              <a:t>&lt;/html&gt;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Id Attribute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The id attribute refers to a unique value for an HTML element. This HTML id value can be used with CSS and JavaScript to perform certain task.</a:t>
            </a:r>
          </a:p>
          <a:p>
            <a:pPr algn="just"/>
            <a:endParaRPr lang="en-US" dirty="0" smtClean="0"/>
          </a:p>
          <a:p>
            <a:pPr algn="just"/>
            <a:endParaRPr lang="en-US" dirty="0" smtClean="0"/>
          </a:p>
          <a:p>
            <a:pPr algn="just"/>
            <a:endParaRPr lang="en-US" dirty="0" smtClean="0"/>
          </a:p>
          <a:p>
            <a:pPr algn="just"/>
            <a:r>
              <a:rPr lang="en-US" b="1" dirty="0" smtClean="0">
                <a:solidFill>
                  <a:srgbClr val="FF0000"/>
                </a:solidFill>
                <a:effectLst>
                  <a:outerShdw blurRad="38100" dist="38100" dir="2700000" algn="tl">
                    <a:srgbClr val="000000">
                      <a:alpha val="43137"/>
                    </a:srgbClr>
                  </a:outerShdw>
                </a:effectLst>
              </a:rPr>
              <a:t>Note: Here the id attribute is "</a:t>
            </a:r>
            <a:r>
              <a:rPr lang="en-US" b="1" dirty="0" err="1" smtClean="0">
                <a:solidFill>
                  <a:srgbClr val="FF0000"/>
                </a:solidFill>
                <a:effectLst>
                  <a:outerShdw blurRad="38100" dist="38100" dir="2700000" algn="tl">
                    <a:srgbClr val="000000">
                      <a:alpha val="43137"/>
                    </a:srgbClr>
                  </a:outerShdw>
                </a:effectLst>
              </a:rPr>
              <a:t>myid</a:t>
            </a:r>
            <a:r>
              <a:rPr lang="en-US" b="1" dirty="0" smtClean="0">
                <a:solidFill>
                  <a:srgbClr val="FF0000"/>
                </a:solidFill>
                <a:effectLst>
                  <a:outerShdw blurRad="38100" dist="38100" dir="2700000" algn="tl">
                    <a:srgbClr val="000000">
                      <a:alpha val="43137"/>
                    </a:srgbClr>
                  </a:outerShdw>
                </a:effectLst>
              </a:rPr>
              <a:t>" which can be used on any HTML element. The HTML id value is case-sensitive and it must contain at least one character, and must not contain whitespace (spaces, tabs, etc.).</a:t>
            </a:r>
          </a:p>
          <a:p>
            <a:pPr algn="just"/>
            <a:endParaRPr lang="en-US" dirty="0" smtClean="0"/>
          </a:p>
          <a:p>
            <a:pPr algn="just"/>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id with CSS</a:t>
            </a:r>
            <a:r>
              <a:rPr lang="en-US" b="1" dirty="0" smtClean="0"/>
              <a:t/>
            </a:r>
            <a:br>
              <a:rPr lang="en-US" b="1" dirty="0" smtClean="0"/>
            </a:br>
            <a:endParaRPr lang="en-US" dirty="0"/>
          </a:p>
        </p:txBody>
      </p:sp>
      <p:sp>
        <p:nvSpPr>
          <p:cNvPr id="3" name="Content Placeholder 2"/>
          <p:cNvSpPr>
            <a:spLocks noGrp="1"/>
          </p:cNvSpPr>
          <p:nvPr>
            <p:ph sz="quarter" idx="1"/>
          </p:nvPr>
        </p:nvSpPr>
        <p:spPr>
          <a:xfrm>
            <a:off x="304800" y="914400"/>
            <a:ext cx="8382000" cy="5943600"/>
          </a:xfrm>
        </p:spPr>
        <p:txBody>
          <a:bodyPr>
            <a:normAutofit lnSpcReduction="10000"/>
          </a:bodyPr>
          <a:lstStyle/>
          <a:p>
            <a:r>
              <a:rPr lang="en-US" dirty="0" smtClean="0"/>
              <a:t>In CSS, if you want to select an element with a specific id, write a hash (#) character, followed by the id of the element.</a:t>
            </a:r>
          </a:p>
          <a:p>
            <a:r>
              <a:rPr lang="en-US" dirty="0" smtClean="0"/>
              <a:t>Example:</a:t>
            </a:r>
            <a:endParaRPr lang="en-US" b="1" dirty="0" smtClean="0"/>
          </a:p>
          <a:p>
            <a:r>
              <a:rPr lang="en-US" dirty="0" smtClean="0"/>
              <a:t>Use the HTML id "</a:t>
            </a:r>
            <a:r>
              <a:rPr lang="en-US" dirty="0" err="1" smtClean="0"/>
              <a:t>myid</a:t>
            </a:r>
            <a:r>
              <a:rPr lang="en-US" dirty="0" smtClean="0"/>
              <a:t>" with CSS:</a:t>
            </a:r>
          </a:p>
          <a:p>
            <a:pPr lvl="0"/>
            <a:r>
              <a:rPr lang="en-US" dirty="0" smtClean="0"/>
              <a:t>&lt;style&gt;  </a:t>
            </a:r>
          </a:p>
          <a:p>
            <a:pPr lvl="0"/>
            <a:r>
              <a:rPr lang="en-US" dirty="0" smtClean="0"/>
              <a:t>#</a:t>
            </a:r>
            <a:r>
              <a:rPr lang="en-US" dirty="0" err="1" smtClean="0"/>
              <a:t>myid</a:t>
            </a:r>
            <a:r>
              <a:rPr lang="en-US" dirty="0" smtClean="0"/>
              <a:t> {  </a:t>
            </a:r>
          </a:p>
          <a:p>
            <a:pPr lvl="0"/>
            <a:r>
              <a:rPr lang="en-US" dirty="0" smtClean="0"/>
              <a:t>    background-color: </a:t>
            </a:r>
            <a:r>
              <a:rPr lang="en-US" dirty="0" err="1" smtClean="0"/>
              <a:t>lightpink</a:t>
            </a:r>
            <a:r>
              <a:rPr lang="en-US" dirty="0" smtClean="0"/>
              <a:t>;  </a:t>
            </a:r>
          </a:p>
          <a:p>
            <a:pPr lvl="0"/>
            <a:r>
              <a:rPr lang="en-US" dirty="0" smtClean="0"/>
              <a:t>    color: black;  </a:t>
            </a:r>
          </a:p>
          <a:p>
            <a:pPr lvl="0"/>
            <a:r>
              <a:rPr lang="en-US" dirty="0" smtClean="0"/>
              <a:t>    padding: 40px;  </a:t>
            </a:r>
          </a:p>
          <a:p>
            <a:pPr lvl="0"/>
            <a:r>
              <a:rPr lang="en-US" dirty="0" smtClean="0"/>
              <a:t>    text-align: center;  </a:t>
            </a:r>
          </a:p>
          <a:p>
            <a:pPr lvl="0"/>
            <a:r>
              <a:rPr lang="en-US" dirty="0" smtClean="0"/>
              <a:t>}   </a:t>
            </a:r>
          </a:p>
          <a:p>
            <a:pPr lvl="0"/>
            <a:r>
              <a:rPr lang="en-US" dirty="0" smtClean="0"/>
              <a:t>&lt;/style&gt;  </a:t>
            </a:r>
          </a:p>
          <a:p>
            <a:pPr lvl="0"/>
            <a:r>
              <a:rPr lang="en-US" dirty="0" smtClean="0"/>
              <a:t>&lt;h1 id="</a:t>
            </a:r>
            <a:r>
              <a:rPr lang="en-US" dirty="0" err="1" smtClean="0"/>
              <a:t>myid</a:t>
            </a:r>
            <a:r>
              <a:rPr lang="en-US" dirty="0" smtClean="0"/>
              <a:t>"&gt;Example of HTML id&lt;/h1&gt;  </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HTML Class and ID</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An HTML class name can be used by multiple elements while An HTML element can only have one unique id that belongs to that single element.</a:t>
            </a:r>
          </a:p>
          <a:p>
            <a:pPr algn="just"/>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305800" cy="6629400"/>
          </a:xfrm>
        </p:spPr>
        <p:txBody>
          <a:bodyPr>
            <a:normAutofit fontScale="77500" lnSpcReduction="20000"/>
          </a:bodyPr>
          <a:lstStyle/>
          <a:p>
            <a:pPr lvl="0"/>
            <a:r>
              <a:rPr lang="en-US" dirty="0" smtClean="0"/>
              <a:t>&lt;!DOCTYPE html&gt;  </a:t>
            </a:r>
          </a:p>
          <a:p>
            <a:pPr lvl="0"/>
            <a:r>
              <a:rPr lang="en-US" dirty="0" smtClean="0"/>
              <a:t>&lt;html&gt;  </a:t>
            </a:r>
          </a:p>
          <a:p>
            <a:pPr lvl="0"/>
            <a:r>
              <a:rPr lang="en-US" dirty="0" smtClean="0"/>
              <a:t>&lt;head&gt;  </a:t>
            </a:r>
          </a:p>
          <a:p>
            <a:pPr lvl="0"/>
            <a:r>
              <a:rPr lang="en-US" dirty="0" smtClean="0"/>
              <a:t>&lt;style&gt;  </a:t>
            </a:r>
          </a:p>
          <a:p>
            <a:pPr lvl="0"/>
            <a:r>
              <a:rPr lang="en-US" dirty="0" smtClean="0"/>
              <a:t>/* Style the element with the id "</a:t>
            </a:r>
            <a:r>
              <a:rPr lang="en-US" dirty="0" err="1" smtClean="0"/>
              <a:t>myid</a:t>
            </a:r>
            <a:r>
              <a:rPr lang="en-US" dirty="0" smtClean="0"/>
              <a:t>" */  </a:t>
            </a:r>
          </a:p>
          <a:p>
            <a:pPr lvl="0"/>
            <a:r>
              <a:rPr lang="en-US" dirty="0" smtClean="0"/>
              <a:t>#</a:t>
            </a:r>
            <a:r>
              <a:rPr lang="en-US" dirty="0" err="1" smtClean="0"/>
              <a:t>myid</a:t>
            </a:r>
            <a:r>
              <a:rPr lang="en-US" dirty="0" smtClean="0"/>
              <a:t> {  </a:t>
            </a:r>
          </a:p>
          <a:p>
            <a:pPr lvl="0"/>
            <a:r>
              <a:rPr lang="en-US" dirty="0" smtClean="0"/>
              <a:t>    background-color: pink;  </a:t>
            </a:r>
          </a:p>
          <a:p>
            <a:pPr lvl="0"/>
            <a:r>
              <a:rPr lang="en-US" dirty="0" smtClean="0"/>
              <a:t>    color: black;  </a:t>
            </a:r>
          </a:p>
          <a:p>
            <a:pPr lvl="0"/>
            <a:r>
              <a:rPr lang="en-US" dirty="0" smtClean="0"/>
              <a:t>    padding: 40px;  </a:t>
            </a:r>
          </a:p>
          <a:p>
            <a:pPr lvl="0"/>
            <a:r>
              <a:rPr lang="en-US" dirty="0" smtClean="0"/>
              <a:t>    text-align: center;  </a:t>
            </a:r>
          </a:p>
          <a:p>
            <a:pPr lvl="0"/>
            <a:r>
              <a:rPr lang="en-US" dirty="0" smtClean="0"/>
              <a:t>}  </a:t>
            </a:r>
          </a:p>
          <a:p>
            <a:pPr lvl="0"/>
            <a:r>
              <a:rPr lang="en-US" dirty="0" smtClean="0"/>
              <a:t>  </a:t>
            </a:r>
          </a:p>
          <a:p>
            <a:pPr lvl="0"/>
            <a:r>
              <a:rPr lang="en-US" dirty="0" smtClean="0"/>
              <a:t>/* Style all elements with the class name "fruit" */  </a:t>
            </a:r>
          </a:p>
          <a:p>
            <a:pPr lvl="0"/>
            <a:r>
              <a:rPr lang="en-US" dirty="0" smtClean="0"/>
              <a:t>.fruit {  </a:t>
            </a:r>
          </a:p>
          <a:p>
            <a:pPr lvl="0"/>
            <a:r>
              <a:rPr lang="en-US" dirty="0" smtClean="0"/>
              <a:t>    background-color: orange;  </a:t>
            </a:r>
          </a:p>
          <a:p>
            <a:pPr lvl="0"/>
            <a:r>
              <a:rPr lang="en-US" dirty="0" smtClean="0"/>
              <a:t>    color: white;  </a:t>
            </a:r>
          </a:p>
          <a:p>
            <a:pPr lvl="0"/>
            <a:r>
              <a:rPr lang="en-US" dirty="0" smtClean="0"/>
              <a:t>    padding: 10px;  </a:t>
            </a:r>
          </a:p>
          <a:p>
            <a:pPr lvl="0"/>
            <a:r>
              <a:rPr lang="en-US" dirty="0" smtClean="0"/>
              <a:t>}   </a:t>
            </a:r>
          </a:p>
          <a:p>
            <a:pPr lvl="0"/>
            <a:r>
              <a:rPr lang="en-US" dirty="0" smtClean="0"/>
              <a:t>&lt;/style&gt;  </a:t>
            </a:r>
          </a:p>
          <a:p>
            <a:pPr lvl="0"/>
            <a:r>
              <a:rPr lang="en-US" dirty="0" smtClean="0"/>
              <a:t>&lt;/head&gt;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&lt;!DOCTYPE&gt; Declaration</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&lt;!DOCTYPE&gt; declaration tag is used by the web browser to understand the version of the HTML used in the document. Current version of HTML is 5 and it makes use of the following declaration −</a:t>
            </a:r>
          </a:p>
          <a:p>
            <a:endParaRPr lang="en-US" dirty="0" smtClean="0"/>
          </a:p>
          <a:p>
            <a:r>
              <a:rPr lang="en-US" b="1" dirty="0" smtClean="0"/>
              <a:t>&lt;!DOCTYPE html&gt;</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305800" cy="6324600"/>
          </a:xfrm>
        </p:spPr>
        <p:txBody>
          <a:bodyPr>
            <a:normAutofit/>
          </a:bodyPr>
          <a:lstStyle/>
          <a:p>
            <a:pPr lvl="0"/>
            <a:endParaRPr lang="en-US" dirty="0" smtClean="0"/>
          </a:p>
          <a:p>
            <a:pPr lvl="0"/>
            <a:r>
              <a:rPr lang="en-US" dirty="0" smtClean="0"/>
              <a:t>&lt;body&gt;  </a:t>
            </a:r>
          </a:p>
          <a:p>
            <a:pPr lvl="0"/>
            <a:r>
              <a:rPr lang="en-US" dirty="0" smtClean="0"/>
              <a:t>  &lt;h2&gt;Difference Between Class and ID&lt;/h2&gt;  </a:t>
            </a:r>
          </a:p>
          <a:p>
            <a:pPr lvl="0"/>
            <a:r>
              <a:rPr lang="en-US" dirty="0" smtClean="0"/>
              <a:t>  &lt;h1 id="</a:t>
            </a:r>
            <a:r>
              <a:rPr lang="en-US" dirty="0" err="1" smtClean="0"/>
              <a:t>myHeader</a:t>
            </a:r>
            <a:r>
              <a:rPr lang="en-US" dirty="0" smtClean="0"/>
              <a:t>"&gt;My Favorite Fruits&lt;/h1&gt;  </a:t>
            </a:r>
          </a:p>
          <a:p>
            <a:pPr lvl="0"/>
            <a:r>
              <a:rPr lang="en-US" dirty="0" smtClean="0"/>
              <a:t>  &lt;h2 </a:t>
            </a:r>
            <a:r>
              <a:rPr lang="en-US" b="1" dirty="0" smtClean="0"/>
              <a:t>class</a:t>
            </a:r>
            <a:r>
              <a:rPr lang="en-US" dirty="0" smtClean="0"/>
              <a:t>="fruit"&gt;Mango&lt;/h2&gt;   </a:t>
            </a:r>
          </a:p>
          <a:p>
            <a:pPr lvl="0"/>
            <a:r>
              <a:rPr lang="en-US" dirty="0" smtClean="0"/>
              <a:t>&lt;p&gt;The </a:t>
            </a:r>
            <a:r>
              <a:rPr lang="en-US" dirty="0" err="1" smtClean="0"/>
              <a:t>Kinkg</a:t>
            </a:r>
            <a:r>
              <a:rPr lang="en-US" dirty="0" smtClean="0"/>
              <a:t> of all fruits.&lt;/p&gt;  </a:t>
            </a:r>
          </a:p>
          <a:p>
            <a:pPr lvl="0"/>
            <a:r>
              <a:rPr lang="en-US" dirty="0" smtClean="0"/>
              <a:t>  </a:t>
            </a:r>
            <a:r>
              <a:rPr lang="en-US" sz="2400" dirty="0" smtClean="0"/>
              <a:t>&lt;h2 </a:t>
            </a:r>
            <a:r>
              <a:rPr lang="en-US" sz="2400" b="1" dirty="0" smtClean="0"/>
              <a:t>class</a:t>
            </a:r>
            <a:r>
              <a:rPr lang="en-US" sz="2400" dirty="0" smtClean="0"/>
              <a:t>="fruit"&gt;Orange&lt;/h2&gt;   </a:t>
            </a:r>
          </a:p>
          <a:p>
            <a:pPr lvl="0"/>
            <a:r>
              <a:rPr lang="en-US" sz="2400" dirty="0" smtClean="0"/>
              <a:t>&lt;p&gt;Full of Vitamin C&lt;/p&gt;</a:t>
            </a:r>
            <a:r>
              <a:rPr lang="en-US" dirty="0" smtClean="0"/>
              <a:t>  </a:t>
            </a:r>
          </a:p>
          <a:p>
            <a:pPr lvl="0"/>
            <a:r>
              <a:rPr lang="en-US" dirty="0" smtClean="0"/>
              <a:t>  &lt;h2 </a:t>
            </a:r>
            <a:r>
              <a:rPr lang="en-US" b="1" dirty="0" smtClean="0"/>
              <a:t>class</a:t>
            </a:r>
            <a:r>
              <a:rPr lang="en-US" dirty="0" smtClean="0"/>
              <a:t>="fruit"&gt;Apple&lt;/h2&gt;   </a:t>
            </a:r>
          </a:p>
          <a:p>
            <a:pPr lvl="0"/>
            <a:r>
              <a:rPr lang="en-US" dirty="0" smtClean="0"/>
              <a:t>&lt;p&gt;An apple a day, keeps the doctor away.&lt;/p&gt;  </a:t>
            </a:r>
          </a:p>
          <a:p>
            <a:pPr lvl="0"/>
            <a:r>
              <a:rPr lang="en-US" dirty="0" smtClean="0"/>
              <a:t>&lt;/body&gt;  </a:t>
            </a:r>
          </a:p>
          <a:p>
            <a:pPr lvl="0"/>
            <a:r>
              <a:rPr lang="en-US" dirty="0" smtClean="0"/>
              <a:t>&lt;/html&gt;  </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a:t>
            </a:r>
            <a:r>
              <a:rPr lang="en-US" dirty="0" err="1" smtClean="0"/>
              <a:t>iframes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HTML </a:t>
            </a:r>
            <a:r>
              <a:rPr lang="en-US" dirty="0" err="1" smtClean="0"/>
              <a:t>Iframe</a:t>
            </a:r>
            <a:r>
              <a:rPr lang="en-US" dirty="0" smtClean="0"/>
              <a:t> is used to display a nested webpage (a webpage within a webpage). The HTML &lt;</a:t>
            </a:r>
            <a:r>
              <a:rPr lang="en-US" dirty="0" err="1" smtClean="0"/>
              <a:t>iframe</a:t>
            </a:r>
            <a:r>
              <a:rPr lang="en-US" dirty="0" smtClean="0"/>
              <a:t>&gt; tag defines an inline frame.</a:t>
            </a:r>
          </a:p>
          <a:p>
            <a:r>
              <a:rPr lang="en-US" b="1" dirty="0" err="1" smtClean="0"/>
              <a:t>Iframe</a:t>
            </a:r>
            <a:r>
              <a:rPr lang="en-US" b="1" dirty="0" smtClean="0"/>
              <a:t> Syntax</a:t>
            </a:r>
            <a:endParaRPr lang="en-US" dirty="0" smtClean="0"/>
          </a:p>
          <a:p>
            <a:r>
              <a:rPr lang="en-US" dirty="0" smtClean="0"/>
              <a:t>An HTML </a:t>
            </a:r>
            <a:r>
              <a:rPr lang="en-US" dirty="0" err="1" smtClean="0"/>
              <a:t>iframe</a:t>
            </a:r>
            <a:r>
              <a:rPr lang="en-US" dirty="0" smtClean="0"/>
              <a:t> is defined with the &lt;</a:t>
            </a:r>
            <a:r>
              <a:rPr lang="en-US" dirty="0" err="1" smtClean="0"/>
              <a:t>iframe</a:t>
            </a:r>
            <a:r>
              <a:rPr lang="en-US" dirty="0" smtClean="0"/>
              <a:t>&gt; tag:</a:t>
            </a:r>
          </a:p>
          <a:p>
            <a:pPr lvl="0"/>
            <a:r>
              <a:rPr lang="en-US" dirty="0" smtClean="0"/>
              <a:t>&lt;</a:t>
            </a:r>
            <a:r>
              <a:rPr lang="en-US" dirty="0" err="1" smtClean="0"/>
              <a:t>iframe</a:t>
            </a:r>
            <a:r>
              <a:rPr lang="en-US" dirty="0" smtClean="0"/>
              <a:t> </a:t>
            </a:r>
            <a:r>
              <a:rPr lang="en-US" dirty="0" err="1" smtClean="0"/>
              <a:t>src</a:t>
            </a:r>
            <a:r>
              <a:rPr lang="en-US" dirty="0" smtClean="0"/>
              <a:t>="URL"&gt;&lt;/</a:t>
            </a:r>
            <a:r>
              <a:rPr lang="en-US" dirty="0" err="1" smtClean="0"/>
              <a:t>iframe</a:t>
            </a:r>
            <a:r>
              <a:rPr lang="en-US" dirty="0" smtClean="0"/>
              <a:t>&gt;  </a:t>
            </a:r>
          </a:p>
          <a:p>
            <a:r>
              <a:rPr lang="en-US" dirty="0" smtClean="0"/>
              <a:t>Here, "</a:t>
            </a:r>
            <a:r>
              <a:rPr lang="en-US" dirty="0" err="1" smtClean="0"/>
              <a:t>src</a:t>
            </a:r>
            <a:r>
              <a:rPr lang="en-US" dirty="0" smtClean="0"/>
              <a:t>" attribute specifies the web address (URL) of the inline frame page.</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Width and Height of </a:t>
            </a:r>
            <a:r>
              <a:rPr lang="en-US" dirty="0" err="1" smtClean="0"/>
              <a:t>iframe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You can set the width and height of </a:t>
            </a:r>
            <a:r>
              <a:rPr lang="en-US" dirty="0" err="1" smtClean="0"/>
              <a:t>iframe</a:t>
            </a:r>
            <a:r>
              <a:rPr lang="en-US" dirty="0" smtClean="0"/>
              <a:t> by using "width" and "height" attributes. By default, the </a:t>
            </a:r>
            <a:r>
              <a:rPr lang="en-US" dirty="0" err="1" smtClean="0"/>
              <a:t>attribute?s</a:t>
            </a:r>
            <a:r>
              <a:rPr lang="en-US" dirty="0" smtClean="0"/>
              <a:t> values are specified in pixels but you can also set them in percent. i.e. 50%, 60% etc.</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(Pixels)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lvl="0"/>
            <a:r>
              <a:rPr lang="en-US" dirty="0" smtClean="0"/>
              <a:t>&lt;!DOCTYPE html&gt;  </a:t>
            </a:r>
          </a:p>
          <a:p>
            <a:pPr lvl="0"/>
            <a:r>
              <a:rPr lang="en-US" dirty="0" smtClean="0"/>
              <a:t>&lt;html&gt;  </a:t>
            </a:r>
          </a:p>
          <a:p>
            <a:pPr lvl="0"/>
            <a:r>
              <a:rPr lang="en-US" dirty="0" smtClean="0"/>
              <a:t>&lt;body&gt;  </a:t>
            </a:r>
          </a:p>
          <a:p>
            <a:pPr lvl="0"/>
            <a:r>
              <a:rPr lang="en-US" dirty="0" smtClean="0"/>
              <a:t>&lt;h2&gt;HTML </a:t>
            </a:r>
            <a:r>
              <a:rPr lang="en-US" dirty="0" err="1" smtClean="0"/>
              <a:t>Iframes</a:t>
            </a:r>
            <a:r>
              <a:rPr lang="en-US" dirty="0" smtClean="0"/>
              <a:t> example&lt;/h2&gt;  </a:t>
            </a:r>
          </a:p>
          <a:p>
            <a:pPr lvl="0"/>
            <a:r>
              <a:rPr lang="en-US" dirty="0" smtClean="0"/>
              <a:t>&lt;p&gt;Use the height and width attributes to specify the size of the </a:t>
            </a:r>
            <a:r>
              <a:rPr lang="en-US" dirty="0" err="1" smtClean="0"/>
              <a:t>iframe</a:t>
            </a:r>
            <a:r>
              <a:rPr lang="en-US" dirty="0" smtClean="0"/>
              <a:t>:&lt;/p&gt;  </a:t>
            </a:r>
          </a:p>
          <a:p>
            <a:r>
              <a:rPr lang="en-US" dirty="0" smtClean="0"/>
              <a:t>&lt;/body&gt;  </a:t>
            </a:r>
          </a:p>
          <a:p>
            <a:r>
              <a:rPr lang="en-US" sz="2800" b="1" dirty="0" smtClean="0"/>
              <a:t>&lt;</a:t>
            </a:r>
            <a:r>
              <a:rPr lang="en-US" sz="2800" b="1" dirty="0" err="1" smtClean="0"/>
              <a:t>iframe</a:t>
            </a:r>
            <a:r>
              <a:rPr lang="en-US" sz="2800" b="1" dirty="0" smtClean="0"/>
              <a:t> </a:t>
            </a:r>
            <a:r>
              <a:rPr lang="en-US" sz="2800" b="1" dirty="0" err="1" smtClean="0"/>
              <a:t>src</a:t>
            </a:r>
            <a:r>
              <a:rPr lang="en-US" sz="2800" b="1" dirty="0" smtClean="0"/>
              <a:t>=“https://www.facebook.com/" height="300" width="</a:t>
            </a:r>
            <a:r>
              <a:rPr lang="en-US" sz="2800" b="1" smtClean="0"/>
              <a:t>400"&gt;</a:t>
            </a:r>
          </a:p>
          <a:p>
            <a:r>
              <a:rPr lang="en-US" sz="2800" b="1" smtClean="0"/>
              <a:t>&lt;/</a:t>
            </a:r>
            <a:r>
              <a:rPr lang="en-US" sz="2800" b="1" dirty="0" err="1" smtClean="0"/>
              <a:t>iframe</a:t>
            </a:r>
            <a:r>
              <a:rPr lang="en-US" sz="2800" b="1" dirty="0" smtClean="0"/>
              <a:t>&gt;  </a:t>
            </a:r>
          </a:p>
          <a:p>
            <a:pPr lvl="0"/>
            <a:endParaRPr lang="en-US" dirty="0" smtClean="0"/>
          </a:p>
          <a:p>
            <a:pPr lvl="0"/>
            <a:r>
              <a:rPr lang="en-US" dirty="0" smtClean="0"/>
              <a:t>&lt;/html&gt;  </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(Percentage)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lnSpcReduction="10000"/>
          </a:bodyPr>
          <a:lstStyle/>
          <a:p>
            <a:pPr lvl="0"/>
            <a:r>
              <a:rPr lang="en-US" dirty="0" smtClean="0"/>
              <a:t>&lt;!DOCTYPE html&gt;  </a:t>
            </a:r>
          </a:p>
          <a:p>
            <a:pPr lvl="0"/>
            <a:r>
              <a:rPr lang="en-US" dirty="0" smtClean="0"/>
              <a:t>&lt;html&gt;  </a:t>
            </a:r>
          </a:p>
          <a:p>
            <a:pPr lvl="0"/>
            <a:r>
              <a:rPr lang="en-US" dirty="0" smtClean="0"/>
              <a:t>&lt;body&gt;  </a:t>
            </a:r>
          </a:p>
          <a:p>
            <a:pPr lvl="0"/>
            <a:r>
              <a:rPr lang="en-US" dirty="0" smtClean="0"/>
              <a:t>&lt;h2&gt;HTML </a:t>
            </a:r>
            <a:r>
              <a:rPr lang="en-US" dirty="0" err="1" smtClean="0"/>
              <a:t>Iframes</a:t>
            </a:r>
            <a:r>
              <a:rPr lang="en-US" dirty="0" smtClean="0"/>
              <a:t>&lt;/h2&gt;  </a:t>
            </a:r>
          </a:p>
          <a:p>
            <a:pPr lvl="0"/>
            <a:r>
              <a:rPr lang="en-US" dirty="0" smtClean="0"/>
              <a:t>&lt;p&gt;You can use the height and width attributes to specify the size of the </a:t>
            </a:r>
            <a:r>
              <a:rPr lang="en-US" dirty="0" err="1" smtClean="0"/>
              <a:t>iframe</a:t>
            </a:r>
            <a:r>
              <a:rPr lang="en-US" dirty="0" smtClean="0"/>
              <a:t>:&lt;/p&gt;  </a:t>
            </a:r>
          </a:p>
          <a:p>
            <a:pPr lvl="0"/>
            <a:r>
              <a:rPr lang="en-US" sz="1800" b="1" dirty="0" smtClean="0"/>
              <a:t>&lt;</a:t>
            </a:r>
            <a:r>
              <a:rPr lang="en-US" sz="1800" b="1" dirty="0" err="1" smtClean="0"/>
              <a:t>iframe</a:t>
            </a:r>
            <a:r>
              <a:rPr lang="en-US" sz="1800" b="1" dirty="0" smtClean="0"/>
              <a:t> </a:t>
            </a:r>
            <a:r>
              <a:rPr lang="en-US" sz="1800" b="1" dirty="0" err="1" smtClean="0"/>
              <a:t>src</a:t>
            </a:r>
            <a:r>
              <a:rPr lang="en-US" sz="1800" b="1" dirty="0" smtClean="0"/>
              <a:t>=“https://www.facebook.com/" height="50%" width="70%"&gt;</a:t>
            </a:r>
          </a:p>
          <a:p>
            <a:pPr lvl="0"/>
            <a:r>
              <a:rPr lang="en-US" dirty="0" smtClean="0"/>
              <a:t>&lt;/</a:t>
            </a:r>
            <a:r>
              <a:rPr lang="en-US" dirty="0" err="1" smtClean="0"/>
              <a:t>iframe</a:t>
            </a:r>
            <a:r>
              <a:rPr lang="en-US" dirty="0" smtClean="0"/>
              <a:t>&gt;  </a:t>
            </a:r>
          </a:p>
          <a:p>
            <a:pPr lvl="0"/>
            <a:r>
              <a:rPr lang="en-US" dirty="0" smtClean="0"/>
              <a:t>&lt;/body&gt;  </a:t>
            </a:r>
          </a:p>
          <a:p>
            <a:pPr lvl="0"/>
            <a:r>
              <a:rPr lang="en-US" dirty="0" smtClean="0"/>
              <a:t>&lt;/html&gt;  </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Tags</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HTML tags contain three main parts: opening tag, content and closing tag. But some HTML tags are unclosed tags.</a:t>
            </a:r>
          </a:p>
          <a:p>
            <a:pPr algn="just"/>
            <a:endParaRPr lang="en-US" dirty="0" smtClean="0"/>
          </a:p>
          <a:p>
            <a:pPr algn="just"/>
            <a:r>
              <a:rPr lang="en-US" dirty="0" smtClean="0"/>
              <a:t>When a web browser reads an HTML document, browser reads it from top to bottom and left to right. HTML tags are used to create HTML documents and render their properties. Each HTML tags have different properties.</a:t>
            </a:r>
          </a:p>
          <a:p>
            <a:pPr algn="just"/>
            <a:endParaRPr lang="en-US" dirty="0" smtClean="0"/>
          </a:p>
          <a:p>
            <a:r>
              <a:rPr lang="en-US" dirty="0" smtClean="0"/>
              <a:t>Syntax</a:t>
            </a:r>
          </a:p>
          <a:p>
            <a:r>
              <a:rPr lang="en-US" sz="2800" b="1" dirty="0" smtClean="0">
                <a:solidFill>
                  <a:srgbClr val="FF0000"/>
                </a:solidFill>
              </a:rPr>
              <a:t>&lt;tag&gt; content &lt;/tag&gt;</a:t>
            </a:r>
          </a:p>
          <a:p>
            <a:pPr algn="just"/>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458</TotalTime>
  <Words>3171</Words>
  <Application>Microsoft Office PowerPoint</Application>
  <PresentationFormat>On-screen Show (4:3)</PresentationFormat>
  <Paragraphs>635</Paragraphs>
  <Slides>116</Slides>
  <Notes>0</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Equity</vt:lpstr>
      <vt:lpstr>Slide 1</vt:lpstr>
      <vt:lpstr>Brief History of HTML </vt:lpstr>
      <vt:lpstr>Features of HTML </vt:lpstr>
      <vt:lpstr>Slide 4</vt:lpstr>
      <vt:lpstr>The major points of HTML are given below: </vt:lpstr>
      <vt:lpstr>Slide 6</vt:lpstr>
      <vt:lpstr>HTML Document Structure </vt:lpstr>
      <vt:lpstr>The &lt;!DOCTYPE&gt; Declaration </vt:lpstr>
      <vt:lpstr>HTML Tags </vt:lpstr>
      <vt:lpstr>Unclosed HTML Tags </vt:lpstr>
      <vt:lpstr>HTML Formatting </vt:lpstr>
      <vt:lpstr>1) Bold Text </vt:lpstr>
      <vt:lpstr>2) Italic Text </vt:lpstr>
      <vt:lpstr>3) HTML Marked formatting </vt:lpstr>
      <vt:lpstr>4) Underlined Text </vt:lpstr>
      <vt:lpstr>5) Strike Text </vt:lpstr>
      <vt:lpstr>6) Monospaced Font </vt:lpstr>
      <vt:lpstr>7) Superscript Text </vt:lpstr>
      <vt:lpstr>8) Subscript Text </vt:lpstr>
      <vt:lpstr>Slide 20</vt:lpstr>
      <vt:lpstr>Slide 21</vt:lpstr>
      <vt:lpstr>HTML Heading </vt:lpstr>
      <vt:lpstr>Slide 23</vt:lpstr>
      <vt:lpstr>HTML Paragraph </vt:lpstr>
      <vt:lpstr>Slide 25</vt:lpstr>
      <vt:lpstr>    Infosys   </vt:lpstr>
      <vt:lpstr>&lt; Accenture </vt:lpstr>
      <vt:lpstr>HTML Anchor </vt:lpstr>
      <vt:lpstr>Slide 29</vt:lpstr>
      <vt:lpstr>Accenture </vt:lpstr>
      <vt:lpstr>Slide 31</vt:lpstr>
      <vt:lpstr>HTML Image </vt:lpstr>
      <vt:lpstr>Attributes of HTML img tag  </vt:lpstr>
      <vt:lpstr>HTML Table </vt:lpstr>
      <vt:lpstr>Slide 35</vt:lpstr>
      <vt:lpstr>HTML Table with Border </vt:lpstr>
      <vt:lpstr>1) HTML Border attribute </vt:lpstr>
      <vt:lpstr>HTML Table with cell padding </vt:lpstr>
      <vt:lpstr>HTML Table with colspan  </vt:lpstr>
      <vt:lpstr>Slide 40</vt:lpstr>
      <vt:lpstr>HTML Table with rowspan </vt:lpstr>
      <vt:lpstr>Slide 42</vt:lpstr>
      <vt:lpstr>HTML Lists </vt:lpstr>
      <vt:lpstr>HTML Ordered List or Numbered List </vt:lpstr>
      <vt:lpstr>HTML Unordered List or Bulleted List </vt:lpstr>
      <vt:lpstr>HTML Description List or Definition List </vt:lpstr>
      <vt:lpstr>Slide 47</vt:lpstr>
      <vt:lpstr>HTML Ordered List | HTML Numbered List </vt:lpstr>
      <vt:lpstr>Slide 49</vt:lpstr>
      <vt:lpstr>HTML Ordered List Example </vt:lpstr>
      <vt:lpstr>ol type="i“ </vt:lpstr>
      <vt:lpstr>ol type="A" </vt:lpstr>
      <vt:lpstr>ol type="a" </vt:lpstr>
      <vt:lpstr>start attribute </vt:lpstr>
      <vt:lpstr>Slide 55</vt:lpstr>
      <vt:lpstr>HTML Unordered List | HTML Bulleted List </vt:lpstr>
      <vt:lpstr>Slide 57</vt:lpstr>
      <vt:lpstr>ul type="circle" </vt:lpstr>
      <vt:lpstr>ul type="square" </vt:lpstr>
      <vt:lpstr>HTML Form </vt:lpstr>
      <vt:lpstr>Why use HTML Form </vt:lpstr>
      <vt:lpstr>Slide 62</vt:lpstr>
      <vt:lpstr>Marquee HTML </vt:lpstr>
      <vt:lpstr>HTML Marquee Attributes </vt:lpstr>
      <vt:lpstr>Slide 65</vt:lpstr>
      <vt:lpstr>HTML Scroll Marquee </vt:lpstr>
      <vt:lpstr>HTML Alternate Marquee</vt:lpstr>
      <vt:lpstr>HTML Alternate Marquee </vt:lpstr>
      <vt:lpstr>Nested marquee example </vt:lpstr>
      <vt:lpstr>Disadvantages HTML marquee </vt:lpstr>
      <vt:lpstr>HTML Textarea </vt:lpstr>
      <vt:lpstr>HTML Classes </vt:lpstr>
      <vt:lpstr>Slide 73</vt:lpstr>
      <vt:lpstr>Multiple Classes </vt:lpstr>
      <vt:lpstr>Slide 75</vt:lpstr>
      <vt:lpstr>HTML Id Attribute </vt:lpstr>
      <vt:lpstr>HTML id with CSS </vt:lpstr>
      <vt:lpstr>Difference between HTML Class and ID </vt:lpstr>
      <vt:lpstr>Slide 79</vt:lpstr>
      <vt:lpstr>Slide 80</vt:lpstr>
      <vt:lpstr>HTML iframes </vt:lpstr>
      <vt:lpstr>Set Width and Height of iframe </vt:lpstr>
      <vt:lpstr>Example: (Pixels) </vt:lpstr>
      <vt:lpstr>Example: (Percentage) </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shrikant vishwakarma</cp:lastModifiedBy>
  <cp:revision>127</cp:revision>
  <dcterms:created xsi:type="dcterms:W3CDTF">2018-07-28T19:10:21Z</dcterms:created>
  <dcterms:modified xsi:type="dcterms:W3CDTF">2018-07-31T09:47:47Z</dcterms:modified>
</cp:coreProperties>
</file>