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318" r:id="rId7"/>
    <p:sldId id="261" r:id="rId8"/>
    <p:sldId id="319" r:id="rId9"/>
    <p:sldId id="262" r:id="rId10"/>
    <p:sldId id="263" r:id="rId11"/>
    <p:sldId id="32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8" r:id="rId56"/>
    <p:sldId id="307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0" r:id="rId75"/>
    <p:sldId id="329" r:id="rId76"/>
    <p:sldId id="331" r:id="rId77"/>
    <p:sldId id="332" r:id="rId78"/>
    <p:sldId id="335" r:id="rId79"/>
    <p:sldId id="334" r:id="rId80"/>
    <p:sldId id="333" r:id="rId81"/>
    <p:sldId id="337" r:id="rId82"/>
    <p:sldId id="336" r:id="rId83"/>
    <p:sldId id="338" r:id="rId84"/>
    <p:sldId id="340" r:id="rId85"/>
    <p:sldId id="339" r:id="rId86"/>
    <p:sldId id="341" r:id="rId87"/>
    <p:sldId id="345" r:id="rId88"/>
    <p:sldId id="342" r:id="rId89"/>
    <p:sldId id="344" r:id="rId90"/>
    <p:sldId id="343" r:id="rId91"/>
    <p:sldId id="346" r:id="rId92"/>
    <p:sldId id="347" r:id="rId93"/>
    <p:sldId id="348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07A9-7499-4DEE-9446-608788CE576D}" type="datetimeFigureOut">
              <a:rPr lang="en-US" smtClean="0"/>
              <a:t>8/8/2017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8A1EEDD-1D0F-42A7-BCD8-AC6BA7A9363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07A9-7499-4DEE-9446-608788CE576D}" type="datetimeFigureOut">
              <a:rPr lang="en-US" smtClean="0"/>
              <a:t>8/8/2017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EEDD-1D0F-42A7-BCD8-AC6BA7A936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07A9-7499-4DEE-9446-608788CE576D}" type="datetimeFigureOut">
              <a:rPr lang="en-US" smtClean="0"/>
              <a:t>8/8/2017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EEDD-1D0F-42A7-BCD8-AC6BA7A936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07A9-7499-4DEE-9446-608788CE576D}" type="datetimeFigureOut">
              <a:rPr lang="en-US" smtClean="0"/>
              <a:t>8/8/2017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EEDD-1D0F-42A7-BCD8-AC6BA7A9363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07A9-7499-4DEE-9446-608788CE576D}" type="datetimeFigureOut">
              <a:rPr lang="en-US" smtClean="0"/>
              <a:t>8/8/2017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A1EEDD-1D0F-42A7-BCD8-AC6BA7A9363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07A9-7499-4DEE-9446-608788CE576D}" type="datetimeFigureOut">
              <a:rPr lang="en-US" smtClean="0"/>
              <a:t>8/8/2017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EEDD-1D0F-42A7-BCD8-AC6BA7A9363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07A9-7499-4DEE-9446-608788CE576D}" type="datetimeFigureOut">
              <a:rPr lang="en-US" smtClean="0"/>
              <a:t>8/8/2017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EEDD-1D0F-42A7-BCD8-AC6BA7A9363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07A9-7499-4DEE-9446-608788CE576D}" type="datetimeFigureOut">
              <a:rPr lang="en-US" smtClean="0"/>
              <a:t>8/8/2017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EEDD-1D0F-42A7-BCD8-AC6BA7A936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07A9-7499-4DEE-9446-608788CE576D}" type="datetimeFigureOut">
              <a:rPr lang="en-US" smtClean="0"/>
              <a:t>8/8/2017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EEDD-1D0F-42A7-BCD8-AC6BA7A936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07A9-7499-4DEE-9446-608788CE576D}" type="datetimeFigureOut">
              <a:rPr lang="en-US" smtClean="0"/>
              <a:t>8/8/2017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EEDD-1D0F-42A7-BCD8-AC6BA7A9363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07A9-7499-4DEE-9446-608788CE576D}" type="datetimeFigureOut">
              <a:rPr lang="en-US" smtClean="0"/>
              <a:t>8/8/2017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8A1EEDD-1D0F-42A7-BCD8-AC6BA7A9363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2407A9-7499-4DEE-9446-608788CE576D}" type="datetimeFigureOut">
              <a:rPr lang="en-US" smtClean="0"/>
              <a:t>8/8/2017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8A1EEDD-1D0F-42A7-BCD8-AC6BA7A9363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MySQL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Numeric Data Type</a:t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2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Numeric Data Type</a:t>
                      </a:r>
                    </a:p>
                    <a:p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FLOAT(</a:t>
                      </a:r>
                      <a:r>
                        <a:rPr kumimoji="0" lang="en-IN" sz="3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m,d</a:t>
                      </a:r>
                      <a:r>
                        <a:rPr kumimoji="0" lang="en-IN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DOUBLE(</a:t>
                      </a:r>
                      <a:r>
                        <a:rPr kumimoji="0" lang="en-IN" sz="3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m,d</a:t>
                      </a:r>
                      <a:r>
                        <a:rPr kumimoji="0" lang="en-IN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DECIMAL(</a:t>
                      </a:r>
                      <a:r>
                        <a:rPr kumimoji="0" lang="en-IN" sz="3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m,d</a:t>
                      </a:r>
                      <a:r>
                        <a:rPr kumimoji="0" lang="en-IN" sz="3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Date and Time Data Type:</a:t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54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Date and Time Data Type</a:t>
                      </a:r>
                    </a:p>
                    <a:p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5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5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IN" sz="5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5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n-IN" sz="5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String Data Types:</a:t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String Data Types:</a:t>
                      </a:r>
                    </a:p>
                    <a:p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4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CHAR(size)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4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VARCHAR(size)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4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TEXT(size)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4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LONGTEXT(size)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4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BINARY(size)</a:t>
                      </a:r>
                      <a:endParaRPr lang="en-IN" sz="4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b="1" dirty="0" smtClean="0"/>
              <a:t>Large Object Data Types (LOB) Data Types: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40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Large Object Data Types (LOB) Data Types:</a:t>
                      </a:r>
                    </a:p>
                    <a:p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4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BLOB(size)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4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LONGTEXT</a:t>
                      </a:r>
                      <a:endParaRPr lang="en-IN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IN" sz="4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MEDIUMBLOB</a:t>
                      </a:r>
                      <a:endParaRPr lang="en-IN" sz="4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Download </a:t>
            </a:r>
            <a:r>
              <a:rPr lang="en-IN" dirty="0" err="1" smtClean="0"/>
              <a:t>MySQL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sz="3600" dirty="0" smtClean="0"/>
              <a:t>Follow these steps:</a:t>
            </a:r>
          </a:p>
          <a:p>
            <a:pPr>
              <a:buFont typeface="Wingdings" pitchFamily="2" charset="2"/>
              <a:buChar char="q"/>
            </a:pPr>
            <a:r>
              <a:rPr lang="en-IN" sz="3600" dirty="0" smtClean="0"/>
              <a:t>Go to </a:t>
            </a:r>
            <a:r>
              <a:rPr lang="en-IN" sz="3600" dirty="0" err="1" smtClean="0"/>
              <a:t>MySQL</a:t>
            </a:r>
            <a:r>
              <a:rPr lang="en-IN" sz="3600" dirty="0" smtClean="0"/>
              <a:t> official website</a:t>
            </a:r>
            <a:r>
              <a:rPr lang="en-IN" sz="3600" b="1" dirty="0" smtClean="0"/>
              <a:t> </a:t>
            </a:r>
            <a:endParaRPr lang="en-IN" sz="3600" b="1" dirty="0" smtClean="0"/>
          </a:p>
          <a:p>
            <a:pPr>
              <a:buFont typeface="Wingdings" pitchFamily="2" charset="2"/>
              <a:buChar char="q"/>
            </a:pPr>
            <a:r>
              <a:rPr lang="en-IN" sz="3200" b="1" dirty="0" smtClean="0">
                <a:solidFill>
                  <a:srgbClr val="7030A0"/>
                </a:solidFill>
              </a:rPr>
              <a:t>http</a:t>
            </a:r>
            <a:r>
              <a:rPr lang="en-IN" sz="3200" b="1" dirty="0" smtClean="0">
                <a:solidFill>
                  <a:srgbClr val="7030A0"/>
                </a:solidFill>
              </a:rPr>
              <a:t>://www.mysql.com/downloads/</a:t>
            </a:r>
            <a:endParaRPr lang="en-IN" sz="32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3600" dirty="0" smtClean="0"/>
              <a:t>Choose the version number for </a:t>
            </a:r>
            <a:r>
              <a:rPr lang="en-IN" sz="3600" dirty="0" err="1" smtClean="0"/>
              <a:t>MySQL</a:t>
            </a:r>
            <a:r>
              <a:rPr lang="en-IN" sz="3600" dirty="0" smtClean="0"/>
              <a:t> community server which you want.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Create Database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4000" b="1" dirty="0" smtClean="0"/>
              <a:t>CREATE</a:t>
            </a:r>
            <a:r>
              <a:rPr lang="en-IN" sz="4000" dirty="0" smtClean="0"/>
              <a:t> </a:t>
            </a:r>
            <a:r>
              <a:rPr lang="en-IN" sz="4000" b="1" dirty="0" smtClean="0"/>
              <a:t>DATABASE</a:t>
            </a:r>
            <a:r>
              <a:rPr lang="en-IN" sz="4000" dirty="0" smtClean="0"/>
              <a:t> database_name;  </a:t>
            </a:r>
          </a:p>
          <a:p>
            <a:r>
              <a:rPr lang="en-IN" sz="4000" b="1" dirty="0" smtClean="0"/>
              <a:t>CREATE</a:t>
            </a:r>
            <a:r>
              <a:rPr lang="en-IN" sz="4000" dirty="0" smtClean="0"/>
              <a:t> </a:t>
            </a:r>
            <a:r>
              <a:rPr lang="en-IN" sz="4000" b="1" dirty="0" smtClean="0"/>
              <a:t>DATABASE</a:t>
            </a:r>
            <a:r>
              <a:rPr lang="en-IN" sz="4000" dirty="0" smtClean="0"/>
              <a:t> employees; </a:t>
            </a:r>
            <a:endParaRPr lang="en-IN" sz="4000" dirty="0" smtClean="0"/>
          </a:p>
          <a:p>
            <a:endParaRPr lang="en-IN" sz="4000" dirty="0" smtClean="0"/>
          </a:p>
          <a:p>
            <a:endParaRPr lang="en-IN" sz="40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6000" b="1" dirty="0" smtClean="0"/>
              <a:t>SHOW DATABASES;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SELECT Database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b="1" dirty="0" smtClean="0"/>
              <a:t>SELECT Database is used in </a:t>
            </a:r>
            <a:r>
              <a:rPr lang="en-IN" b="1" dirty="0" err="1" smtClean="0"/>
              <a:t>MySQL</a:t>
            </a:r>
            <a:r>
              <a:rPr lang="en-IN" b="1" dirty="0" smtClean="0"/>
              <a:t> to select a particular database to work with. This query is used when multiple databases are available with </a:t>
            </a:r>
            <a:r>
              <a:rPr lang="en-IN" b="1" dirty="0" err="1" smtClean="0"/>
              <a:t>MySQL</a:t>
            </a:r>
            <a:r>
              <a:rPr lang="en-IN" b="1" dirty="0" smtClean="0"/>
              <a:t> Server.</a:t>
            </a:r>
          </a:p>
          <a:p>
            <a:pPr algn="just"/>
            <a:r>
              <a:rPr lang="en-IN" b="1" dirty="0" smtClean="0"/>
              <a:t>You can use SQL command USE to select a particular database.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sz="7200" dirty="0" smtClean="0"/>
              <a:t>USE database_name;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Drop Database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447800"/>
            <a:ext cx="8572560" cy="5053034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You can drop/delete/remove a </a:t>
            </a:r>
            <a:r>
              <a:rPr lang="en-IN" b="1" dirty="0" err="1" smtClean="0"/>
              <a:t>MySQL</a:t>
            </a:r>
            <a:r>
              <a:rPr lang="en-IN" b="1" dirty="0" smtClean="0"/>
              <a:t> database easily with the </a:t>
            </a:r>
            <a:r>
              <a:rPr lang="en-IN" b="1" dirty="0" err="1" smtClean="0"/>
              <a:t>MySQL</a:t>
            </a:r>
            <a:r>
              <a:rPr lang="en-IN" b="1" dirty="0" smtClean="0"/>
              <a:t> command. You should be careful while deleting any database because you will lose your all the data available in your database</a:t>
            </a:r>
            <a:r>
              <a:rPr lang="en-IN" b="1" dirty="0" smtClean="0"/>
              <a:t>.</a:t>
            </a:r>
          </a:p>
          <a:p>
            <a:endParaRPr lang="en-US" dirty="0" smtClean="0"/>
          </a:p>
          <a:p>
            <a:r>
              <a:rPr lang="en-IN" sz="4000" b="1" dirty="0" smtClean="0"/>
              <a:t>DROP</a:t>
            </a:r>
            <a:r>
              <a:rPr lang="en-IN" sz="4000" dirty="0" smtClean="0"/>
              <a:t> </a:t>
            </a:r>
            <a:r>
              <a:rPr lang="en-IN" sz="4000" b="1" dirty="0" smtClean="0"/>
              <a:t>DATABASE</a:t>
            </a:r>
            <a:r>
              <a:rPr lang="en-IN" sz="4000" dirty="0" smtClean="0"/>
              <a:t> database_name</a:t>
            </a:r>
            <a:r>
              <a:rPr lang="en-IN" sz="4000" dirty="0" smtClean="0"/>
              <a:t>;</a:t>
            </a:r>
          </a:p>
          <a:p>
            <a:r>
              <a:rPr lang="en-IN" sz="2400" b="1" dirty="0" smtClean="0"/>
              <a:t>Now you can check that either your database is </a:t>
            </a:r>
            <a:r>
              <a:rPr lang="en-IN" sz="2400" b="1" dirty="0" smtClean="0"/>
              <a:t>removed </a:t>
            </a:r>
            <a:r>
              <a:rPr lang="en-IN" sz="2400" b="1" dirty="0" smtClean="0"/>
              <a:t>by executing the following </a:t>
            </a:r>
            <a:r>
              <a:rPr lang="en-IN" sz="2400" b="1" dirty="0" smtClean="0"/>
              <a:t>query</a:t>
            </a:r>
            <a:endParaRPr lang="en-IN" sz="2400" b="1" dirty="0" smtClean="0"/>
          </a:p>
          <a:p>
            <a:r>
              <a:rPr lang="en-IN" sz="4400" b="1" dirty="0" smtClean="0"/>
              <a:t>SHOW DATABASES;</a:t>
            </a:r>
            <a:r>
              <a:rPr lang="en-IN" dirty="0" smtClean="0"/>
              <a:t>  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CREATE TABLE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The </a:t>
            </a:r>
            <a:r>
              <a:rPr lang="en-IN" b="1" dirty="0" err="1" smtClean="0"/>
              <a:t>MySQL</a:t>
            </a:r>
            <a:r>
              <a:rPr lang="en-IN" b="1" dirty="0" smtClean="0"/>
              <a:t> CREATE TABLE command is used to create a new table into the database. A table creation command requires three things:</a:t>
            </a:r>
          </a:p>
          <a:p>
            <a:pPr algn="just"/>
            <a:r>
              <a:rPr lang="en-IN" b="1" dirty="0" smtClean="0"/>
              <a:t>Name of the table</a:t>
            </a:r>
          </a:p>
          <a:p>
            <a:pPr algn="just"/>
            <a:r>
              <a:rPr lang="en-IN" b="1" dirty="0" smtClean="0"/>
              <a:t>Names of fields</a:t>
            </a:r>
          </a:p>
          <a:p>
            <a:pPr algn="just"/>
            <a:r>
              <a:rPr lang="en-IN" b="1" dirty="0" smtClean="0"/>
              <a:t>Definitions for each field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</a:t>
            </a:r>
            <a:r>
              <a:rPr lang="en-IN" dirty="0" err="1" smtClean="0"/>
              <a:t>MySQL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401080" cy="4910158"/>
          </a:xfrm>
        </p:spPr>
        <p:txBody>
          <a:bodyPr/>
          <a:lstStyle/>
          <a:p>
            <a:pPr algn="just"/>
            <a:r>
              <a:rPr lang="en-IN" b="1" dirty="0" err="1" smtClean="0"/>
              <a:t>MySQL</a:t>
            </a:r>
            <a:r>
              <a:rPr lang="en-IN" b="1" dirty="0" smtClean="0"/>
              <a:t> is a fast, easy to use relational database. It is currently the most popular open-source database. It is very commonly used in conjunction with </a:t>
            </a:r>
            <a:r>
              <a:rPr lang="en-IN" b="1" dirty="0" smtClean="0"/>
              <a:t>PHP,JSP </a:t>
            </a:r>
            <a:r>
              <a:rPr lang="en-IN" b="1" dirty="0" smtClean="0"/>
              <a:t>scripts to create powerful and dynamic server-side applications</a:t>
            </a:r>
            <a:r>
              <a:rPr lang="en-IN" b="1" dirty="0" smtClean="0"/>
              <a:t>.</a:t>
            </a:r>
          </a:p>
          <a:p>
            <a:pPr algn="just"/>
            <a:endParaRPr lang="en-IN" b="1" dirty="0" smtClean="0"/>
          </a:p>
          <a:p>
            <a:pPr algn="just"/>
            <a:r>
              <a:rPr lang="en-IN" b="1" dirty="0" err="1" smtClean="0"/>
              <a:t>MySQL</a:t>
            </a:r>
            <a:r>
              <a:rPr lang="en-IN" b="1" dirty="0" smtClean="0"/>
              <a:t> is used for many small and big businesses. It is developed, marketed and supported by </a:t>
            </a:r>
            <a:r>
              <a:rPr lang="en-IN" b="1" dirty="0" err="1" smtClean="0"/>
              <a:t>MySQL</a:t>
            </a:r>
            <a:r>
              <a:rPr lang="en-IN" b="1" dirty="0" smtClean="0"/>
              <a:t> AB, a Swedish company. It is written in C and C++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357166"/>
            <a:ext cx="8115328" cy="5662634"/>
          </a:xfrm>
        </p:spPr>
        <p:txBody>
          <a:bodyPr/>
          <a:lstStyle/>
          <a:p>
            <a:r>
              <a:rPr lang="en-IN" b="1" dirty="0" smtClean="0"/>
              <a:t>Following </a:t>
            </a:r>
            <a:r>
              <a:rPr lang="en-IN" b="1" dirty="0" smtClean="0"/>
              <a:t>is a generic syntax for creating a </a:t>
            </a:r>
            <a:r>
              <a:rPr lang="en-IN" b="1" dirty="0" err="1" smtClean="0"/>
              <a:t>MySQL</a:t>
            </a:r>
            <a:r>
              <a:rPr lang="en-IN" b="1" dirty="0" smtClean="0"/>
              <a:t> table in the database</a:t>
            </a:r>
            <a:r>
              <a:rPr lang="en-IN" b="1" dirty="0" smtClean="0"/>
              <a:t>.</a:t>
            </a:r>
          </a:p>
          <a:p>
            <a:endParaRPr lang="en-IN" dirty="0" smtClean="0"/>
          </a:p>
          <a:p>
            <a:r>
              <a:rPr lang="en-IN" sz="4800" b="1" dirty="0" smtClean="0"/>
              <a:t>CREATE</a:t>
            </a:r>
            <a:r>
              <a:rPr lang="en-IN" sz="4800" dirty="0" smtClean="0"/>
              <a:t> </a:t>
            </a:r>
            <a:r>
              <a:rPr lang="en-IN" sz="4800" b="1" dirty="0" smtClean="0"/>
              <a:t>TABLE</a:t>
            </a:r>
            <a:r>
              <a:rPr lang="en-IN" sz="4800" dirty="0" smtClean="0"/>
              <a:t> </a:t>
            </a:r>
            <a:r>
              <a:rPr lang="en-IN" sz="4800" dirty="0" err="1" smtClean="0"/>
              <a:t>table_name</a:t>
            </a:r>
            <a:r>
              <a:rPr lang="en-IN" sz="4800" dirty="0" smtClean="0"/>
              <a:t> </a:t>
            </a:r>
            <a:endParaRPr lang="en-IN" sz="4800" dirty="0" smtClean="0"/>
          </a:p>
          <a:p>
            <a:r>
              <a:rPr lang="en-IN" sz="4800" dirty="0" smtClean="0"/>
              <a:t>(</a:t>
            </a:r>
            <a:r>
              <a:rPr lang="en-IN" sz="4800" dirty="0" err="1" smtClean="0"/>
              <a:t>column_name</a:t>
            </a:r>
            <a:r>
              <a:rPr lang="en-IN" sz="4800" dirty="0" smtClean="0"/>
              <a:t> </a:t>
            </a:r>
            <a:r>
              <a:rPr lang="en-IN" sz="4800" dirty="0" err="1" smtClean="0"/>
              <a:t>column_type</a:t>
            </a:r>
            <a:r>
              <a:rPr lang="en-IN" sz="4800" dirty="0" smtClean="0"/>
              <a:t>...); 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285750" y="214313"/>
            <a:ext cx="8401050" cy="5805487"/>
          </a:xfrm>
        </p:spPr>
        <p:txBody>
          <a:bodyPr/>
          <a:lstStyle/>
          <a:p>
            <a:pPr algn="just"/>
            <a:r>
              <a:rPr lang="en-IN" b="1" dirty="0" smtClean="0"/>
              <a:t>Here, we will create a table named "</a:t>
            </a:r>
            <a:r>
              <a:rPr lang="en-IN" b="1" dirty="0" err="1" smtClean="0"/>
              <a:t>cus_tbl</a:t>
            </a:r>
            <a:r>
              <a:rPr lang="en-IN" b="1" dirty="0" smtClean="0"/>
              <a:t>" in the database </a:t>
            </a:r>
            <a:r>
              <a:rPr lang="en-IN" b="1" dirty="0" smtClean="0"/>
              <a:t>"</a:t>
            </a:r>
            <a:r>
              <a:rPr lang="en-IN" b="1" dirty="0" smtClean="0"/>
              <a:t>customers</a:t>
            </a:r>
            <a:r>
              <a:rPr lang="en-IN" b="1" dirty="0" smtClean="0"/>
              <a:t>".</a:t>
            </a:r>
          </a:p>
          <a:p>
            <a:pPr algn="just"/>
            <a:endParaRPr lang="en-US" b="1" dirty="0" smtClean="0"/>
          </a:p>
          <a:p>
            <a:pPr algn="just"/>
            <a:endParaRPr lang="en-I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282" y="1357298"/>
          <a:ext cx="8572560" cy="471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0"/>
              </a:tblGrid>
              <a:tr h="4714908">
                <a:tc>
                  <a:txBody>
                    <a:bodyPr/>
                    <a:lstStyle/>
                    <a:p>
                      <a:r>
                        <a:rPr kumimoji="0" lang="en-IN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CREATE TABLE </a:t>
                      </a:r>
                      <a:r>
                        <a:rPr kumimoji="0" lang="en-IN" sz="32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cus_tbl</a:t>
                      </a:r>
                      <a:endParaRPr kumimoji="0" lang="en-IN" sz="3200" b="1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  </a:t>
                      </a:r>
                    </a:p>
                    <a:p>
                      <a:r>
                        <a:rPr kumimoji="0" lang="en-IN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kumimoji="0" lang="en-IN" sz="32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cus_id</a:t>
                      </a:r>
                      <a:r>
                        <a:rPr kumimoji="0" lang="en-IN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INT ,  </a:t>
                      </a:r>
                    </a:p>
                    <a:p>
                      <a:r>
                        <a:rPr kumimoji="0" lang="en-IN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kumimoji="0" lang="en-IN" sz="32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cus_firstname</a:t>
                      </a:r>
                      <a:r>
                        <a:rPr kumimoji="0" lang="en-IN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VARCHAR(100) ,  </a:t>
                      </a:r>
                    </a:p>
                    <a:p>
                      <a:r>
                        <a:rPr kumimoji="0" lang="en-IN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r>
                        <a:rPr kumimoji="0" lang="en-IN" sz="32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cus_surname</a:t>
                      </a:r>
                      <a:r>
                        <a:rPr kumimoji="0" lang="en-IN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VARCHAR(100) ,  </a:t>
                      </a:r>
                    </a:p>
                    <a:p>
                      <a:r>
                        <a:rPr kumimoji="0" lang="en-IN" sz="32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  </a:t>
                      </a:r>
                    </a:p>
                    <a:p>
                      <a:endParaRPr lang="en-IN" sz="3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ALTER Table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b="1" dirty="0" err="1" smtClean="0"/>
              <a:t>MySQL</a:t>
            </a:r>
            <a:r>
              <a:rPr lang="en-IN" b="1" dirty="0" smtClean="0"/>
              <a:t> ALTER statement is used when you want to change the name of your table or any table field. It is also used to add or delete an existing column in a table.</a:t>
            </a:r>
          </a:p>
          <a:p>
            <a:pPr algn="just"/>
            <a:r>
              <a:rPr lang="en-IN" b="1" dirty="0" smtClean="0"/>
              <a:t>The ALTER statement is always used with "ADD", "DROP" and "MODIFY" commands according to the situation.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1) ADD a column in the table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000108"/>
            <a:ext cx="8715436" cy="5643602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ALTER</a:t>
            </a:r>
            <a:r>
              <a:rPr lang="en-IN" dirty="0" smtClean="0"/>
              <a:t> </a:t>
            </a:r>
            <a:r>
              <a:rPr lang="en-IN" b="1" dirty="0" smtClean="0"/>
              <a:t>TABLE</a:t>
            </a:r>
            <a:r>
              <a:rPr lang="en-IN" dirty="0" smtClean="0"/>
              <a:t> </a:t>
            </a:r>
            <a:r>
              <a:rPr lang="en-IN" dirty="0" err="1" smtClean="0"/>
              <a:t>table_name</a:t>
            </a:r>
            <a:r>
              <a:rPr lang="en-IN" dirty="0" smtClean="0"/>
              <a:t>  </a:t>
            </a:r>
          </a:p>
          <a:p>
            <a:r>
              <a:rPr lang="en-IN" b="1" dirty="0" smtClean="0"/>
              <a:t>ADD</a:t>
            </a:r>
            <a:r>
              <a:rPr lang="en-IN" dirty="0" smtClean="0"/>
              <a:t> </a:t>
            </a:r>
            <a:r>
              <a:rPr lang="en-IN" dirty="0" err="1" smtClean="0"/>
              <a:t>new_column_name</a:t>
            </a:r>
            <a:r>
              <a:rPr lang="en-IN" dirty="0" smtClean="0"/>
              <a:t> </a:t>
            </a:r>
            <a:r>
              <a:rPr lang="en-IN" dirty="0" err="1" smtClean="0"/>
              <a:t>column_definition</a:t>
            </a:r>
            <a:r>
              <a:rPr lang="en-IN" dirty="0" smtClean="0"/>
              <a:t>  </a:t>
            </a:r>
          </a:p>
          <a:p>
            <a:r>
              <a:rPr lang="en-IN" dirty="0" smtClean="0"/>
              <a:t>[ </a:t>
            </a:r>
            <a:r>
              <a:rPr lang="en-IN" b="1" dirty="0" smtClean="0"/>
              <a:t>FIRST</a:t>
            </a:r>
            <a:r>
              <a:rPr lang="en-IN" dirty="0" smtClean="0"/>
              <a:t> | </a:t>
            </a:r>
            <a:r>
              <a:rPr lang="en-IN" b="1" dirty="0" smtClean="0"/>
              <a:t>AFTER</a:t>
            </a:r>
            <a:r>
              <a:rPr lang="en-IN" dirty="0" smtClean="0"/>
              <a:t> </a:t>
            </a:r>
            <a:r>
              <a:rPr lang="en-IN" dirty="0" err="1" smtClean="0"/>
              <a:t>column_name</a:t>
            </a:r>
            <a:r>
              <a:rPr lang="en-IN" dirty="0" smtClean="0"/>
              <a:t> ];  </a:t>
            </a:r>
            <a:endParaRPr lang="en-IN" dirty="0" smtClean="0"/>
          </a:p>
          <a:p>
            <a:endParaRPr lang="en-US" dirty="0" smtClean="0"/>
          </a:p>
          <a:p>
            <a:r>
              <a:rPr lang="en-IN" b="1" dirty="0" err="1" smtClean="0"/>
              <a:t>table_name</a:t>
            </a:r>
            <a:r>
              <a:rPr lang="en-IN" b="1" dirty="0" smtClean="0"/>
              <a:t>:</a:t>
            </a:r>
            <a:r>
              <a:rPr lang="en-IN" dirty="0" smtClean="0"/>
              <a:t> It specifies the name of the table that you want to modify.</a:t>
            </a:r>
          </a:p>
          <a:p>
            <a:r>
              <a:rPr lang="en-IN" b="1" dirty="0" err="1" smtClean="0"/>
              <a:t>new_column_name</a:t>
            </a:r>
            <a:r>
              <a:rPr lang="en-IN" b="1" dirty="0" smtClean="0"/>
              <a:t>:</a:t>
            </a:r>
            <a:r>
              <a:rPr lang="en-IN" dirty="0" smtClean="0"/>
              <a:t> It specifies the name of the new column that you want to add to the table.</a:t>
            </a:r>
          </a:p>
          <a:p>
            <a:r>
              <a:rPr lang="en-IN" b="1" dirty="0" err="1" smtClean="0"/>
              <a:t>column_definition</a:t>
            </a:r>
            <a:r>
              <a:rPr lang="en-IN" b="1" dirty="0" smtClean="0"/>
              <a:t>:</a:t>
            </a:r>
            <a:r>
              <a:rPr lang="en-IN" dirty="0" smtClean="0"/>
              <a:t> It specifies the data type and definition of the column (NULL or NOT NULL, etc).</a:t>
            </a:r>
          </a:p>
          <a:p>
            <a:r>
              <a:rPr lang="en-IN" b="1" dirty="0" smtClean="0"/>
              <a:t>FIRST | AFTER </a:t>
            </a:r>
            <a:r>
              <a:rPr lang="en-IN" b="1" dirty="0" err="1" smtClean="0"/>
              <a:t>column_name</a:t>
            </a:r>
            <a:r>
              <a:rPr lang="en-IN" b="1" dirty="0" smtClean="0"/>
              <a:t>:</a:t>
            </a:r>
            <a:r>
              <a:rPr lang="en-IN" dirty="0" smtClean="0"/>
              <a:t> It is optional. It tells </a:t>
            </a:r>
            <a:r>
              <a:rPr lang="en-IN" dirty="0" err="1" smtClean="0"/>
              <a:t>MySQL</a:t>
            </a:r>
            <a:r>
              <a:rPr lang="en-IN" dirty="0" smtClean="0"/>
              <a:t> where in the table to create the column. If this parameter is not specified, the new column will be added to the end of the table.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285728"/>
            <a:ext cx="8472518" cy="6286544"/>
          </a:xfrm>
        </p:spPr>
        <p:txBody>
          <a:bodyPr/>
          <a:lstStyle/>
          <a:p>
            <a:r>
              <a:rPr lang="en-IN" sz="3200" dirty="0" smtClean="0"/>
              <a:t>In this example, we add a new column "</a:t>
            </a:r>
            <a:r>
              <a:rPr lang="en-IN" sz="3200" dirty="0" err="1" smtClean="0"/>
              <a:t>cus_age</a:t>
            </a:r>
            <a:r>
              <a:rPr lang="en-IN" sz="3200" dirty="0" smtClean="0"/>
              <a:t>" in the existing table "</a:t>
            </a:r>
            <a:r>
              <a:rPr lang="en-IN" sz="3200" dirty="0" err="1" smtClean="0"/>
              <a:t>cus_tbl</a:t>
            </a:r>
            <a:r>
              <a:rPr lang="en-IN" sz="3200" dirty="0" smtClean="0"/>
              <a:t>".</a:t>
            </a:r>
          </a:p>
          <a:p>
            <a:r>
              <a:rPr lang="en-IN" sz="4000" dirty="0" smtClean="0"/>
              <a:t>Use </a:t>
            </a:r>
            <a:r>
              <a:rPr lang="en-IN" sz="4000" dirty="0" smtClean="0"/>
              <a:t>the following query to do this:</a:t>
            </a:r>
          </a:p>
          <a:p>
            <a:pPr>
              <a:buNone/>
            </a:pPr>
            <a:r>
              <a:rPr lang="en-IN" sz="4000" b="1" dirty="0" smtClean="0"/>
              <a:t>ALTER</a:t>
            </a:r>
            <a:r>
              <a:rPr lang="en-IN" sz="4000" dirty="0" smtClean="0"/>
              <a:t> </a:t>
            </a:r>
            <a:r>
              <a:rPr lang="en-IN" sz="4000" b="1" dirty="0" smtClean="0"/>
              <a:t>TABLE</a:t>
            </a:r>
            <a:r>
              <a:rPr lang="en-IN" sz="4000" dirty="0" smtClean="0"/>
              <a:t> </a:t>
            </a:r>
            <a:r>
              <a:rPr lang="en-IN" sz="4000" dirty="0" err="1" smtClean="0"/>
              <a:t>cus_tbl</a:t>
            </a:r>
            <a:r>
              <a:rPr lang="en-IN" sz="4000" dirty="0" smtClean="0"/>
              <a:t>  </a:t>
            </a:r>
          </a:p>
          <a:p>
            <a:pPr>
              <a:buNone/>
            </a:pPr>
            <a:r>
              <a:rPr lang="en-IN" sz="4000" b="1" dirty="0" smtClean="0"/>
              <a:t>ADD</a:t>
            </a:r>
            <a:r>
              <a:rPr lang="en-IN" sz="4000" dirty="0" smtClean="0"/>
              <a:t> </a:t>
            </a:r>
            <a:r>
              <a:rPr lang="en-IN" sz="4000" dirty="0" err="1" smtClean="0"/>
              <a:t>cus_age</a:t>
            </a:r>
            <a:r>
              <a:rPr lang="en-IN" sz="4000" dirty="0" smtClean="0"/>
              <a:t> </a:t>
            </a:r>
            <a:r>
              <a:rPr lang="en-IN" sz="4000" b="1" dirty="0" err="1" smtClean="0"/>
              <a:t>varchar</a:t>
            </a:r>
            <a:r>
              <a:rPr lang="en-IN" sz="4000" dirty="0" smtClean="0"/>
              <a:t>(40) NOT NULL; </a:t>
            </a:r>
            <a:endParaRPr lang="en-IN" sz="4000" dirty="0" smtClean="0"/>
          </a:p>
          <a:p>
            <a:pPr>
              <a:buNone/>
            </a:pPr>
            <a:r>
              <a:rPr lang="en-IN" sz="4000" dirty="0" smtClean="0"/>
              <a:t> </a:t>
            </a:r>
          </a:p>
          <a:p>
            <a:r>
              <a:rPr lang="en-IN" sz="3600" b="1" dirty="0" smtClean="0"/>
              <a:t>See the recently added column:</a:t>
            </a:r>
            <a:endParaRPr lang="en-IN" sz="3600" dirty="0" smtClean="0"/>
          </a:p>
          <a:p>
            <a:pPr>
              <a:buNone/>
            </a:pPr>
            <a:endParaRPr lang="en-IN" sz="3600" b="1" dirty="0" smtClean="0"/>
          </a:p>
          <a:p>
            <a:pPr>
              <a:buNone/>
            </a:pPr>
            <a:r>
              <a:rPr lang="en-IN" sz="3600" b="1" dirty="0" smtClean="0"/>
              <a:t>SELECT</a:t>
            </a:r>
            <a:r>
              <a:rPr lang="en-IN" sz="3600" dirty="0" smtClean="0"/>
              <a:t>* </a:t>
            </a:r>
            <a:r>
              <a:rPr lang="en-IN" sz="3600" b="1" dirty="0" smtClean="0"/>
              <a:t>FROM</a:t>
            </a:r>
            <a:r>
              <a:rPr lang="en-IN" sz="3600" dirty="0" smtClean="0"/>
              <a:t> </a:t>
            </a:r>
            <a:r>
              <a:rPr lang="en-IN" sz="3600" dirty="0" err="1" smtClean="0"/>
              <a:t>cus_tbl</a:t>
            </a:r>
            <a:r>
              <a:rPr lang="en-IN" sz="3600" dirty="0" smtClean="0"/>
              <a:t>;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2) Add multiple columns in the table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Syntax</a:t>
            </a:r>
            <a:r>
              <a:rPr lang="en-IN" b="1" dirty="0" smtClean="0"/>
              <a:t>:</a:t>
            </a:r>
          </a:p>
          <a:p>
            <a:endParaRPr lang="en-IN" dirty="0" smtClean="0"/>
          </a:p>
          <a:p>
            <a:pPr>
              <a:buNone/>
            </a:pPr>
            <a:r>
              <a:rPr lang="en-IN" sz="2800" b="1" dirty="0" smtClean="0"/>
              <a:t>ALTER</a:t>
            </a:r>
            <a:r>
              <a:rPr lang="en-IN" sz="2800" b="1" dirty="0" smtClean="0"/>
              <a:t> TABLE </a:t>
            </a:r>
            <a:r>
              <a:rPr lang="en-IN" sz="2800" b="1" dirty="0" err="1" smtClean="0"/>
              <a:t>table_name</a:t>
            </a:r>
            <a:r>
              <a:rPr lang="en-IN" sz="2800" b="1" dirty="0" smtClean="0"/>
              <a:t>  </a:t>
            </a:r>
          </a:p>
          <a:p>
            <a:pPr>
              <a:buNone/>
            </a:pPr>
            <a:r>
              <a:rPr lang="en-IN" sz="2800" b="1" dirty="0" smtClean="0"/>
              <a:t> ADD </a:t>
            </a:r>
            <a:r>
              <a:rPr lang="en-IN" sz="2800" b="1" dirty="0" err="1" smtClean="0"/>
              <a:t>new_column_name</a:t>
            </a:r>
            <a:r>
              <a:rPr lang="en-IN" sz="2800" b="1" dirty="0" smtClean="0"/>
              <a:t> </a:t>
            </a:r>
            <a:r>
              <a:rPr lang="en-IN" sz="2800" b="1" dirty="0" err="1" smtClean="0"/>
              <a:t>column_definition</a:t>
            </a:r>
            <a:r>
              <a:rPr lang="en-IN" sz="2800" b="1" dirty="0" smtClean="0"/>
              <a:t>  </a:t>
            </a:r>
          </a:p>
          <a:p>
            <a:pPr>
              <a:buNone/>
            </a:pPr>
            <a:r>
              <a:rPr lang="en-IN" sz="2800" b="1" dirty="0" smtClean="0"/>
              <a:t> [ FIRST | AFTER </a:t>
            </a:r>
            <a:r>
              <a:rPr lang="en-IN" sz="2800" b="1" dirty="0" err="1" smtClean="0"/>
              <a:t>column_name</a:t>
            </a:r>
            <a:r>
              <a:rPr lang="en-IN" sz="2800" b="1" dirty="0" smtClean="0"/>
              <a:t> ],  </a:t>
            </a:r>
          </a:p>
          <a:p>
            <a:pPr>
              <a:buNone/>
            </a:pPr>
            <a:r>
              <a:rPr lang="en-IN" sz="2800" b="1" dirty="0" smtClean="0"/>
              <a:t>ADD </a:t>
            </a:r>
            <a:r>
              <a:rPr lang="en-IN" sz="2800" b="1" dirty="0" err="1" smtClean="0"/>
              <a:t>new_column_name</a:t>
            </a:r>
            <a:r>
              <a:rPr lang="en-IN" sz="2800" b="1" dirty="0" smtClean="0"/>
              <a:t> </a:t>
            </a:r>
            <a:r>
              <a:rPr lang="en-IN" sz="2800" b="1" dirty="0" err="1" smtClean="0"/>
              <a:t>column_definition</a:t>
            </a:r>
            <a:r>
              <a:rPr lang="en-IN" sz="2800" b="1" dirty="0" smtClean="0"/>
              <a:t>  </a:t>
            </a:r>
          </a:p>
          <a:p>
            <a:pPr>
              <a:buNone/>
            </a:pPr>
            <a:r>
              <a:rPr lang="en-IN" sz="2800" b="1" dirty="0" smtClean="0"/>
              <a:t>[ FIRST | AFTER </a:t>
            </a:r>
            <a:r>
              <a:rPr lang="en-IN" sz="2800" b="1" dirty="0" err="1" smtClean="0"/>
              <a:t>column_name</a:t>
            </a:r>
            <a:r>
              <a:rPr lang="en-IN" sz="2800" b="1" dirty="0" smtClean="0"/>
              <a:t> ],  </a:t>
            </a:r>
          </a:p>
          <a:p>
            <a:pPr>
              <a:buNone/>
            </a:pPr>
            <a:r>
              <a:rPr lang="en-IN" sz="2800" b="1" dirty="0" smtClean="0"/>
              <a:t>  ...  </a:t>
            </a:r>
          </a:p>
          <a:p>
            <a:pPr>
              <a:buNone/>
            </a:pPr>
            <a:r>
              <a:rPr lang="en-IN" sz="2800" b="1" dirty="0" smtClean="0"/>
              <a:t>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214290"/>
            <a:ext cx="8543956" cy="6357982"/>
          </a:xfrm>
        </p:spPr>
        <p:txBody>
          <a:bodyPr/>
          <a:lstStyle/>
          <a:p>
            <a:pPr algn="just"/>
            <a:r>
              <a:rPr lang="en-IN" sz="2800" dirty="0" smtClean="0"/>
              <a:t>In this example, we add two new columns "</a:t>
            </a:r>
            <a:r>
              <a:rPr lang="en-IN" sz="2800" dirty="0" err="1" smtClean="0"/>
              <a:t>cus_address</a:t>
            </a:r>
            <a:r>
              <a:rPr lang="en-IN" sz="2800" dirty="0" smtClean="0"/>
              <a:t>", and </a:t>
            </a:r>
            <a:r>
              <a:rPr lang="en-IN" sz="2800" dirty="0" err="1" smtClean="0"/>
              <a:t>cus_salary</a:t>
            </a:r>
            <a:r>
              <a:rPr lang="en-IN" sz="2800" dirty="0" smtClean="0"/>
              <a:t> in the existing table "</a:t>
            </a:r>
            <a:r>
              <a:rPr lang="en-IN" sz="2800" dirty="0" err="1" smtClean="0"/>
              <a:t>cus_tbl</a:t>
            </a:r>
            <a:r>
              <a:rPr lang="en-IN" sz="2800" dirty="0" smtClean="0"/>
              <a:t>". </a:t>
            </a:r>
            <a:r>
              <a:rPr lang="en-IN" sz="2800" dirty="0" err="1" smtClean="0"/>
              <a:t>cus_address</a:t>
            </a:r>
            <a:r>
              <a:rPr lang="en-IN" sz="2800" dirty="0" smtClean="0"/>
              <a:t> is added after </a:t>
            </a:r>
            <a:r>
              <a:rPr lang="en-IN" sz="2800" dirty="0" err="1" smtClean="0"/>
              <a:t>cus_surname</a:t>
            </a:r>
            <a:r>
              <a:rPr lang="en-IN" sz="2800" dirty="0" smtClean="0"/>
              <a:t> column and </a:t>
            </a:r>
            <a:r>
              <a:rPr lang="en-IN" sz="2800" dirty="0" err="1" smtClean="0"/>
              <a:t>cus_salary</a:t>
            </a:r>
            <a:r>
              <a:rPr lang="en-IN" sz="2800" dirty="0" smtClean="0"/>
              <a:t> is added after </a:t>
            </a:r>
            <a:r>
              <a:rPr lang="en-IN" sz="2800" dirty="0" err="1" smtClean="0"/>
              <a:t>cus_age</a:t>
            </a:r>
            <a:r>
              <a:rPr lang="en-IN" sz="2800" dirty="0" smtClean="0"/>
              <a:t> column</a:t>
            </a:r>
            <a:r>
              <a:rPr lang="en-IN" sz="2800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IN" sz="3200" b="1" dirty="0" smtClean="0"/>
              <a:t>ALTER TABLE </a:t>
            </a:r>
            <a:r>
              <a:rPr lang="en-IN" sz="3200" b="1" dirty="0" err="1" smtClean="0"/>
              <a:t>cus_tbl</a:t>
            </a:r>
            <a:r>
              <a:rPr lang="en-IN" sz="3200" b="1" dirty="0" smtClean="0"/>
              <a:t>  </a:t>
            </a:r>
          </a:p>
          <a:p>
            <a:pPr>
              <a:buNone/>
            </a:pPr>
            <a:r>
              <a:rPr lang="en-IN" sz="3200" b="1" dirty="0" smtClean="0"/>
              <a:t>ADD </a:t>
            </a:r>
            <a:r>
              <a:rPr lang="en-IN" sz="3200" b="1" dirty="0" err="1" smtClean="0"/>
              <a:t>cus_address</a:t>
            </a:r>
            <a:r>
              <a:rPr lang="en-IN" sz="3200" b="1" dirty="0" smtClean="0"/>
              <a:t> </a:t>
            </a:r>
            <a:r>
              <a:rPr lang="en-IN" sz="3200" b="1" dirty="0" err="1" smtClean="0"/>
              <a:t>varchar</a:t>
            </a:r>
            <a:r>
              <a:rPr lang="en-IN" sz="3200" b="1" dirty="0" smtClean="0"/>
              <a:t>(100) NOT NULL  </a:t>
            </a:r>
          </a:p>
          <a:p>
            <a:pPr>
              <a:buNone/>
            </a:pPr>
            <a:r>
              <a:rPr lang="en-IN" sz="3200" b="1" dirty="0" smtClean="0"/>
              <a:t>AFTER </a:t>
            </a:r>
            <a:r>
              <a:rPr lang="en-IN" sz="3200" b="1" dirty="0" err="1" smtClean="0"/>
              <a:t>cus_surname</a:t>
            </a:r>
            <a:r>
              <a:rPr lang="en-IN" sz="3200" b="1" dirty="0" smtClean="0"/>
              <a:t>,  </a:t>
            </a:r>
          </a:p>
          <a:p>
            <a:pPr>
              <a:buNone/>
            </a:pPr>
            <a:r>
              <a:rPr lang="en-IN" sz="3200" b="1" dirty="0" smtClean="0"/>
              <a:t>ADD </a:t>
            </a:r>
            <a:r>
              <a:rPr lang="en-IN" sz="3200" b="1" dirty="0" err="1" smtClean="0"/>
              <a:t>cus_salary</a:t>
            </a:r>
            <a:r>
              <a:rPr lang="en-IN" sz="3200" b="1" dirty="0" smtClean="0"/>
              <a:t> </a:t>
            </a:r>
            <a:r>
              <a:rPr lang="en-IN" sz="3200" b="1" dirty="0" err="1" smtClean="0"/>
              <a:t>int</a:t>
            </a:r>
            <a:r>
              <a:rPr lang="en-IN" sz="3200" b="1" dirty="0" smtClean="0"/>
              <a:t>(100) NOT NULL  </a:t>
            </a:r>
          </a:p>
          <a:p>
            <a:pPr>
              <a:buNone/>
            </a:pPr>
            <a:r>
              <a:rPr lang="en-IN" sz="3200" b="1" dirty="0" smtClean="0"/>
              <a:t>AFTER </a:t>
            </a:r>
            <a:r>
              <a:rPr lang="en-IN" sz="3200" b="1" dirty="0" err="1" smtClean="0"/>
              <a:t>cus_age</a:t>
            </a:r>
            <a:r>
              <a:rPr lang="en-IN" sz="3200" b="1" dirty="0" smtClean="0"/>
              <a:t> ;  </a:t>
            </a:r>
            <a:endParaRPr lang="en-IN" sz="3200" b="1" dirty="0" smtClean="0"/>
          </a:p>
          <a:p>
            <a:r>
              <a:rPr lang="en-IN" sz="3200" b="1" dirty="0" smtClean="0"/>
              <a:t>See the recently added columns:</a:t>
            </a:r>
            <a:endParaRPr lang="en-IN" sz="3200" dirty="0" smtClean="0"/>
          </a:p>
          <a:p>
            <a:pPr>
              <a:buNone/>
            </a:pPr>
            <a:r>
              <a:rPr lang="en-IN" sz="3200" b="1" dirty="0" smtClean="0"/>
              <a:t>SELECT</a:t>
            </a:r>
            <a:r>
              <a:rPr lang="en-IN" sz="3200" dirty="0" smtClean="0"/>
              <a:t>* </a:t>
            </a:r>
            <a:r>
              <a:rPr lang="en-IN" sz="3200" b="1" dirty="0" smtClean="0"/>
              <a:t>FROM</a:t>
            </a:r>
            <a:r>
              <a:rPr lang="en-IN" sz="3200" dirty="0" smtClean="0"/>
              <a:t> </a:t>
            </a:r>
            <a:r>
              <a:rPr lang="en-IN" sz="3200" dirty="0" err="1" smtClean="0"/>
              <a:t>cus_tbl</a:t>
            </a:r>
            <a:r>
              <a:rPr lang="en-IN" sz="3200" dirty="0" smtClean="0"/>
              <a:t>;  </a:t>
            </a:r>
          </a:p>
          <a:p>
            <a:pPr>
              <a:buNone/>
            </a:pPr>
            <a:endParaRPr lang="en-IN" sz="3200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3) MODIFY column in the table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200" dirty="0" smtClean="0"/>
              <a:t>The MODIFY command is used to change the column definition of the table.</a:t>
            </a:r>
          </a:p>
          <a:p>
            <a:r>
              <a:rPr lang="en-IN" sz="3200" b="1" dirty="0" smtClean="0"/>
              <a:t>Syntax</a:t>
            </a:r>
            <a:r>
              <a:rPr lang="en-IN" sz="3200" b="1" dirty="0" smtClean="0"/>
              <a:t>:</a:t>
            </a:r>
          </a:p>
          <a:p>
            <a:endParaRPr lang="en-IN" sz="3200" dirty="0" smtClean="0"/>
          </a:p>
          <a:p>
            <a:pPr>
              <a:buNone/>
            </a:pPr>
            <a:r>
              <a:rPr lang="en-IN" sz="3200" b="1" dirty="0" smtClean="0"/>
              <a:t>ALTER</a:t>
            </a:r>
            <a:r>
              <a:rPr lang="en-IN" sz="3200" dirty="0" smtClean="0"/>
              <a:t> </a:t>
            </a:r>
            <a:r>
              <a:rPr lang="en-IN" sz="3200" b="1" dirty="0" smtClean="0"/>
              <a:t>TABLE</a:t>
            </a:r>
            <a:r>
              <a:rPr lang="en-IN" sz="3200" dirty="0" smtClean="0"/>
              <a:t> </a:t>
            </a:r>
            <a:r>
              <a:rPr lang="en-IN" sz="3200" dirty="0" err="1" smtClean="0"/>
              <a:t>table_name</a:t>
            </a:r>
            <a:r>
              <a:rPr lang="en-IN" sz="3200" dirty="0" smtClean="0"/>
              <a:t>  </a:t>
            </a:r>
          </a:p>
          <a:p>
            <a:pPr>
              <a:buNone/>
            </a:pPr>
            <a:r>
              <a:rPr lang="en-IN" sz="3200" b="1" dirty="0" smtClean="0"/>
              <a:t>MODIFY</a:t>
            </a:r>
            <a:r>
              <a:rPr lang="en-IN" sz="3200" dirty="0" smtClean="0"/>
              <a:t> </a:t>
            </a:r>
            <a:r>
              <a:rPr lang="en-IN" sz="3200" dirty="0" err="1" smtClean="0"/>
              <a:t>column_name</a:t>
            </a:r>
            <a:r>
              <a:rPr lang="en-IN" sz="3200" dirty="0" smtClean="0"/>
              <a:t> </a:t>
            </a:r>
            <a:r>
              <a:rPr lang="en-IN" sz="3200" dirty="0" err="1" smtClean="0"/>
              <a:t>column_definition</a:t>
            </a:r>
            <a:r>
              <a:rPr lang="en-IN" sz="3200" dirty="0" smtClean="0"/>
              <a:t>  </a:t>
            </a:r>
          </a:p>
          <a:p>
            <a:pPr>
              <a:buNone/>
            </a:pPr>
            <a:r>
              <a:rPr lang="en-IN" sz="3200" dirty="0" smtClean="0"/>
              <a:t>[ </a:t>
            </a:r>
            <a:r>
              <a:rPr lang="en-IN" sz="3200" b="1" dirty="0" smtClean="0"/>
              <a:t>FIRST</a:t>
            </a:r>
            <a:r>
              <a:rPr lang="en-IN" sz="3200" dirty="0" smtClean="0"/>
              <a:t> | </a:t>
            </a:r>
            <a:r>
              <a:rPr lang="en-IN" sz="3200" b="1" dirty="0" smtClean="0"/>
              <a:t>AFTER</a:t>
            </a:r>
            <a:r>
              <a:rPr lang="en-IN" sz="3200" dirty="0" smtClean="0"/>
              <a:t> </a:t>
            </a:r>
            <a:r>
              <a:rPr lang="en-IN" sz="3200" dirty="0" err="1" smtClean="0"/>
              <a:t>column_name</a:t>
            </a:r>
            <a:r>
              <a:rPr lang="en-IN" sz="3200" dirty="0" smtClean="0"/>
              <a:t> ];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285728"/>
            <a:ext cx="8401080" cy="6215106"/>
          </a:xfrm>
        </p:spPr>
        <p:txBody>
          <a:bodyPr/>
          <a:lstStyle/>
          <a:p>
            <a:pPr algn="just"/>
            <a:r>
              <a:rPr lang="en-IN" b="1" dirty="0" smtClean="0"/>
              <a:t>In this example, we modify the column </a:t>
            </a:r>
            <a:r>
              <a:rPr lang="en-IN" b="1" dirty="0" err="1" smtClean="0"/>
              <a:t>cus_surname</a:t>
            </a:r>
            <a:r>
              <a:rPr lang="en-IN" b="1" dirty="0" smtClean="0"/>
              <a:t> to be a data type of </a:t>
            </a:r>
            <a:r>
              <a:rPr lang="en-IN" b="1" dirty="0" err="1" smtClean="0"/>
              <a:t>varchar</a:t>
            </a:r>
            <a:r>
              <a:rPr lang="en-IN" b="1" dirty="0" smtClean="0"/>
              <a:t>(50) and force the column to allow NULL values.</a:t>
            </a:r>
          </a:p>
          <a:p>
            <a:endParaRPr lang="en-IN" b="1" dirty="0" smtClean="0"/>
          </a:p>
          <a:p>
            <a:r>
              <a:rPr lang="en-IN" b="1" dirty="0" smtClean="0"/>
              <a:t>Use </a:t>
            </a:r>
            <a:r>
              <a:rPr lang="en-IN" b="1" dirty="0" smtClean="0"/>
              <a:t>the following query to do this:</a:t>
            </a:r>
            <a:endParaRPr lang="en-IN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sz="3600" b="1" dirty="0" smtClean="0"/>
              <a:t>ALTER</a:t>
            </a:r>
            <a:r>
              <a:rPr lang="en-IN" sz="3600" dirty="0" smtClean="0"/>
              <a:t> </a:t>
            </a:r>
            <a:r>
              <a:rPr lang="en-IN" sz="3600" b="1" dirty="0" smtClean="0"/>
              <a:t>TABLE</a:t>
            </a:r>
            <a:r>
              <a:rPr lang="en-IN" sz="3600" dirty="0" smtClean="0"/>
              <a:t> </a:t>
            </a:r>
            <a:r>
              <a:rPr lang="en-IN" sz="3600" dirty="0" err="1" smtClean="0"/>
              <a:t>cus_tbl</a:t>
            </a:r>
            <a:r>
              <a:rPr lang="en-IN" sz="3600" dirty="0" smtClean="0"/>
              <a:t>  </a:t>
            </a:r>
          </a:p>
          <a:p>
            <a:pPr>
              <a:buNone/>
            </a:pPr>
            <a:r>
              <a:rPr lang="en-IN" sz="3600" b="1" dirty="0" smtClean="0"/>
              <a:t>MODIFY</a:t>
            </a:r>
            <a:r>
              <a:rPr lang="en-IN" sz="3600" dirty="0" smtClean="0"/>
              <a:t> </a:t>
            </a:r>
            <a:r>
              <a:rPr lang="en-IN" sz="3600" dirty="0" err="1" smtClean="0"/>
              <a:t>cus_surname</a:t>
            </a:r>
            <a:r>
              <a:rPr lang="en-IN" sz="3600" dirty="0" smtClean="0"/>
              <a:t> </a:t>
            </a:r>
            <a:r>
              <a:rPr lang="en-IN" sz="3600" b="1" dirty="0" err="1" smtClean="0"/>
              <a:t>varchar</a:t>
            </a:r>
            <a:r>
              <a:rPr lang="en-IN" sz="3600" dirty="0" smtClean="0"/>
              <a:t>(50) NULL; </a:t>
            </a:r>
          </a:p>
          <a:p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4) DROP column in table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142984"/>
            <a:ext cx="8472518" cy="5429288"/>
          </a:xfrm>
        </p:spPr>
        <p:txBody>
          <a:bodyPr/>
          <a:lstStyle/>
          <a:p>
            <a:pPr>
              <a:buNone/>
            </a:pPr>
            <a:r>
              <a:rPr lang="en-IN" sz="3200" b="1" dirty="0" smtClean="0"/>
              <a:t>Syntax:</a:t>
            </a:r>
            <a:endParaRPr lang="en-IN" sz="3200" dirty="0" smtClean="0"/>
          </a:p>
          <a:p>
            <a:pPr>
              <a:buNone/>
            </a:pPr>
            <a:r>
              <a:rPr lang="en-IN" sz="3200" b="1" dirty="0" smtClean="0"/>
              <a:t>ALTER</a:t>
            </a:r>
            <a:r>
              <a:rPr lang="en-IN" sz="3200" dirty="0" smtClean="0"/>
              <a:t> </a:t>
            </a:r>
            <a:r>
              <a:rPr lang="en-IN" sz="3200" b="1" dirty="0" smtClean="0"/>
              <a:t>TABLE</a:t>
            </a:r>
            <a:r>
              <a:rPr lang="en-IN" sz="3200" dirty="0" smtClean="0"/>
              <a:t> </a:t>
            </a:r>
            <a:r>
              <a:rPr lang="en-IN" sz="3200" dirty="0" err="1" smtClean="0"/>
              <a:t>table_name</a:t>
            </a:r>
            <a:r>
              <a:rPr lang="en-IN" sz="3200" dirty="0" smtClean="0"/>
              <a:t>  </a:t>
            </a:r>
          </a:p>
          <a:p>
            <a:pPr>
              <a:buNone/>
            </a:pPr>
            <a:r>
              <a:rPr lang="en-IN" sz="3200" b="1" dirty="0" smtClean="0"/>
              <a:t>DROP</a:t>
            </a:r>
            <a:r>
              <a:rPr lang="en-IN" sz="3200" dirty="0" smtClean="0"/>
              <a:t> </a:t>
            </a:r>
            <a:r>
              <a:rPr lang="en-IN" sz="3200" b="1" dirty="0" smtClean="0"/>
              <a:t>COLUMN</a:t>
            </a:r>
            <a:r>
              <a:rPr lang="en-IN" sz="3200" dirty="0" smtClean="0"/>
              <a:t> </a:t>
            </a:r>
            <a:r>
              <a:rPr lang="en-IN" sz="3200" dirty="0" err="1" smtClean="0"/>
              <a:t>column_name</a:t>
            </a:r>
            <a:r>
              <a:rPr lang="en-IN" sz="3200" dirty="0" smtClean="0"/>
              <a:t>;  </a:t>
            </a:r>
          </a:p>
          <a:p>
            <a:pPr algn="just">
              <a:buNone/>
            </a:pPr>
            <a:endParaRPr lang="en-IN" sz="3200" dirty="0" smtClean="0"/>
          </a:p>
          <a:p>
            <a:pPr algn="just"/>
            <a:r>
              <a:rPr lang="en-IN" sz="3200" dirty="0" smtClean="0"/>
              <a:t>Let's </a:t>
            </a:r>
            <a:r>
              <a:rPr lang="en-IN" sz="3200" dirty="0" smtClean="0"/>
              <a:t>take an example to drop the column name "</a:t>
            </a:r>
            <a:r>
              <a:rPr lang="en-IN" sz="3200" dirty="0" err="1" smtClean="0"/>
              <a:t>cus_address</a:t>
            </a:r>
            <a:r>
              <a:rPr lang="en-IN" sz="3200" dirty="0" smtClean="0"/>
              <a:t>" from the table "</a:t>
            </a:r>
            <a:r>
              <a:rPr lang="en-IN" sz="3200" dirty="0" err="1" smtClean="0"/>
              <a:t>cus_tbl</a:t>
            </a:r>
            <a:r>
              <a:rPr lang="en-IN" sz="3200" dirty="0" smtClean="0"/>
              <a:t>".</a:t>
            </a:r>
          </a:p>
          <a:p>
            <a:pPr>
              <a:buNone/>
            </a:pPr>
            <a:endParaRPr lang="en-IN" sz="3200" b="1" dirty="0" smtClean="0"/>
          </a:p>
          <a:p>
            <a:pPr>
              <a:buNone/>
            </a:pPr>
            <a:r>
              <a:rPr lang="en-IN" sz="3200" b="1" dirty="0" smtClean="0"/>
              <a:t>ALTER</a:t>
            </a:r>
            <a:r>
              <a:rPr lang="en-IN" sz="3200" dirty="0" smtClean="0"/>
              <a:t> </a:t>
            </a:r>
            <a:r>
              <a:rPr lang="en-IN" sz="3200" b="1" dirty="0" smtClean="0"/>
              <a:t>TABLE</a:t>
            </a:r>
            <a:r>
              <a:rPr lang="en-IN" sz="3200" dirty="0" smtClean="0"/>
              <a:t> </a:t>
            </a:r>
            <a:r>
              <a:rPr lang="en-IN" sz="3200" dirty="0" err="1" smtClean="0"/>
              <a:t>cus_tbl</a:t>
            </a:r>
            <a:r>
              <a:rPr lang="en-IN" sz="3200" dirty="0" smtClean="0"/>
              <a:t>  </a:t>
            </a:r>
          </a:p>
          <a:p>
            <a:pPr>
              <a:buNone/>
            </a:pPr>
            <a:r>
              <a:rPr lang="en-IN" sz="3200" b="1" dirty="0" smtClean="0"/>
              <a:t>DROP</a:t>
            </a:r>
            <a:r>
              <a:rPr lang="en-IN" sz="3200" dirty="0" smtClean="0"/>
              <a:t> </a:t>
            </a:r>
            <a:r>
              <a:rPr lang="en-IN" sz="3200" b="1" dirty="0" smtClean="0"/>
              <a:t>COLUMN</a:t>
            </a:r>
            <a:r>
              <a:rPr lang="en-IN" sz="3200" dirty="0" smtClean="0"/>
              <a:t> </a:t>
            </a:r>
            <a:r>
              <a:rPr lang="en-IN" sz="3200" dirty="0" err="1" smtClean="0"/>
              <a:t>cus_address</a:t>
            </a:r>
            <a:r>
              <a:rPr lang="en-IN" sz="3200" dirty="0" smtClean="0"/>
              <a:t>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Reasons of popularity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447800"/>
            <a:ext cx="8643998" cy="5053034"/>
          </a:xfrm>
        </p:spPr>
        <p:txBody>
          <a:bodyPr/>
          <a:lstStyle/>
          <a:p>
            <a:pPr algn="just"/>
            <a:r>
              <a:rPr lang="en-IN" sz="3200" b="1" dirty="0" err="1" smtClean="0">
                <a:solidFill>
                  <a:srgbClr val="7030A0"/>
                </a:solidFill>
              </a:rPr>
              <a:t>MySQL</a:t>
            </a:r>
            <a:r>
              <a:rPr lang="en-IN" sz="3200" b="1" dirty="0" smtClean="0">
                <a:solidFill>
                  <a:srgbClr val="7030A0"/>
                </a:solidFill>
              </a:rPr>
              <a:t> is an open-source database so you don't have to pay a single penny to use it.</a:t>
            </a:r>
          </a:p>
          <a:p>
            <a:pPr algn="just"/>
            <a:r>
              <a:rPr lang="en-IN" sz="3200" b="1" dirty="0" err="1" smtClean="0">
                <a:solidFill>
                  <a:srgbClr val="7030A0"/>
                </a:solidFill>
              </a:rPr>
              <a:t>MySQL</a:t>
            </a:r>
            <a:r>
              <a:rPr lang="en-IN" sz="3200" b="1" dirty="0" smtClean="0">
                <a:solidFill>
                  <a:srgbClr val="7030A0"/>
                </a:solidFill>
              </a:rPr>
              <a:t> is customizable because it is an open source database and the open-source GPL license facilitates programmers to modify the SQL software according to their own specific environment.</a:t>
            </a:r>
          </a:p>
          <a:p>
            <a:pPr algn="just"/>
            <a:r>
              <a:rPr lang="en-IN" sz="3200" b="1" dirty="0" err="1" smtClean="0">
                <a:solidFill>
                  <a:srgbClr val="7030A0"/>
                </a:solidFill>
              </a:rPr>
              <a:t>MySQL</a:t>
            </a:r>
            <a:r>
              <a:rPr lang="en-IN" sz="3200" b="1" dirty="0" smtClean="0">
                <a:solidFill>
                  <a:srgbClr val="7030A0"/>
                </a:solidFill>
              </a:rPr>
              <a:t> is quicker than other databases so it can work well even with the large data set.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5) RENAME column in table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928670"/>
            <a:ext cx="8715436" cy="5715040"/>
          </a:xfrm>
        </p:spPr>
        <p:txBody>
          <a:bodyPr>
            <a:normAutofit/>
          </a:bodyPr>
          <a:lstStyle/>
          <a:p>
            <a:r>
              <a:rPr lang="en-IN" b="1" dirty="0" smtClean="0"/>
              <a:t>Syntax:</a:t>
            </a:r>
            <a:endParaRPr lang="en-IN" dirty="0" smtClean="0"/>
          </a:p>
          <a:p>
            <a:pPr>
              <a:buNone/>
            </a:pPr>
            <a:r>
              <a:rPr lang="en-IN" sz="4000" b="1" dirty="0" smtClean="0"/>
              <a:t>ALTER</a:t>
            </a:r>
            <a:r>
              <a:rPr lang="en-IN" sz="4000" dirty="0" smtClean="0"/>
              <a:t> </a:t>
            </a:r>
            <a:r>
              <a:rPr lang="en-IN" sz="4000" b="1" dirty="0" smtClean="0"/>
              <a:t>TABLE</a:t>
            </a:r>
            <a:r>
              <a:rPr lang="en-IN" sz="4000" dirty="0" smtClean="0"/>
              <a:t> </a:t>
            </a:r>
            <a:r>
              <a:rPr lang="en-IN" sz="4000" dirty="0" err="1" smtClean="0"/>
              <a:t>table_name</a:t>
            </a:r>
            <a:r>
              <a:rPr lang="en-IN" sz="4000" dirty="0" smtClean="0"/>
              <a:t>  </a:t>
            </a:r>
          </a:p>
          <a:p>
            <a:pPr>
              <a:buNone/>
            </a:pPr>
            <a:r>
              <a:rPr lang="en-IN" sz="4000" dirty="0" smtClean="0"/>
              <a:t>CHANGE </a:t>
            </a:r>
            <a:r>
              <a:rPr lang="en-IN" sz="4000" b="1" dirty="0" smtClean="0"/>
              <a:t>COLUMN</a:t>
            </a:r>
            <a:r>
              <a:rPr lang="en-IN" sz="4000" dirty="0" smtClean="0"/>
              <a:t> </a:t>
            </a:r>
            <a:r>
              <a:rPr lang="en-IN" sz="4000" dirty="0" err="1" smtClean="0"/>
              <a:t>old_name</a:t>
            </a:r>
            <a:r>
              <a:rPr lang="en-IN" sz="4000" dirty="0" smtClean="0"/>
              <a:t> </a:t>
            </a:r>
            <a:endParaRPr lang="en-IN" sz="4000" dirty="0" smtClean="0"/>
          </a:p>
          <a:p>
            <a:pPr>
              <a:buNone/>
            </a:pPr>
            <a:r>
              <a:rPr lang="en-IN" sz="4000" dirty="0" err="1" smtClean="0"/>
              <a:t>new_name</a:t>
            </a:r>
            <a:r>
              <a:rPr lang="en-IN" sz="4000" dirty="0" smtClean="0"/>
              <a:t>   </a:t>
            </a:r>
            <a:r>
              <a:rPr lang="en-IN" sz="4000" dirty="0" err="1" smtClean="0"/>
              <a:t>column_definition</a:t>
            </a:r>
            <a:r>
              <a:rPr lang="en-IN" sz="4000" dirty="0" smtClean="0"/>
              <a:t>  </a:t>
            </a:r>
          </a:p>
          <a:p>
            <a:pPr>
              <a:buNone/>
            </a:pPr>
            <a:r>
              <a:rPr lang="en-IN" sz="4000" dirty="0" smtClean="0"/>
              <a:t>[ </a:t>
            </a:r>
            <a:r>
              <a:rPr lang="en-IN" sz="4000" b="1" dirty="0" smtClean="0"/>
              <a:t>FIRST</a:t>
            </a:r>
            <a:r>
              <a:rPr lang="en-IN" sz="4000" dirty="0" smtClean="0"/>
              <a:t> | </a:t>
            </a:r>
            <a:r>
              <a:rPr lang="en-IN" sz="4000" b="1" dirty="0" smtClean="0"/>
              <a:t>AFTER</a:t>
            </a:r>
            <a:r>
              <a:rPr lang="en-IN" sz="4000" dirty="0" smtClean="0"/>
              <a:t> </a:t>
            </a:r>
            <a:r>
              <a:rPr lang="en-IN" sz="4000" dirty="0" err="1" smtClean="0"/>
              <a:t>column_name</a:t>
            </a:r>
            <a:r>
              <a:rPr lang="en-IN" sz="4000" dirty="0" smtClean="0"/>
              <a:t> ]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214290"/>
            <a:ext cx="8401080" cy="5805510"/>
          </a:xfrm>
        </p:spPr>
        <p:txBody>
          <a:bodyPr/>
          <a:lstStyle/>
          <a:p>
            <a:r>
              <a:rPr lang="en-IN" sz="3600" dirty="0" smtClean="0"/>
              <a:t>In this example, we will change the column name "</a:t>
            </a:r>
            <a:r>
              <a:rPr lang="en-IN" sz="3600" dirty="0" err="1" smtClean="0"/>
              <a:t>cus_surname</a:t>
            </a:r>
            <a:r>
              <a:rPr lang="en-IN" sz="3600" dirty="0" smtClean="0"/>
              <a:t>" to "</a:t>
            </a:r>
            <a:r>
              <a:rPr lang="en-IN" sz="3600" dirty="0" err="1" smtClean="0"/>
              <a:t>cus_title</a:t>
            </a:r>
            <a:r>
              <a:rPr lang="en-IN" sz="3600" dirty="0" smtClean="0"/>
              <a:t>".</a:t>
            </a:r>
          </a:p>
          <a:p>
            <a:endParaRPr lang="en-IN" sz="3600" dirty="0" smtClean="0"/>
          </a:p>
          <a:p>
            <a:r>
              <a:rPr lang="en-IN" sz="3600" b="1" dirty="0" smtClean="0"/>
              <a:t>Use the following query to do this:</a:t>
            </a:r>
            <a:endParaRPr lang="en-IN" sz="3600" dirty="0" smtClean="0"/>
          </a:p>
          <a:p>
            <a:pPr>
              <a:buNone/>
            </a:pPr>
            <a:r>
              <a:rPr lang="en-IN" sz="3600" b="1" dirty="0" smtClean="0"/>
              <a:t>ALTER</a:t>
            </a:r>
            <a:r>
              <a:rPr lang="en-IN" sz="3600" dirty="0" smtClean="0"/>
              <a:t> </a:t>
            </a:r>
            <a:r>
              <a:rPr lang="en-IN" sz="3600" b="1" dirty="0" smtClean="0"/>
              <a:t>TABLE</a:t>
            </a:r>
            <a:r>
              <a:rPr lang="en-IN" sz="3600" dirty="0" smtClean="0"/>
              <a:t>  </a:t>
            </a:r>
            <a:r>
              <a:rPr lang="en-IN" sz="3600" dirty="0" err="1" smtClean="0"/>
              <a:t>cus_tbl</a:t>
            </a:r>
            <a:r>
              <a:rPr lang="en-IN" sz="3600" dirty="0" smtClean="0"/>
              <a:t>  </a:t>
            </a:r>
            <a:r>
              <a:rPr lang="en-IN" sz="3600" dirty="0" smtClean="0"/>
              <a:t>CHANGE</a:t>
            </a:r>
            <a:r>
              <a:rPr lang="en-IN" sz="3600" dirty="0" smtClean="0"/>
              <a:t> </a:t>
            </a:r>
            <a:endParaRPr lang="en-IN" sz="3600" dirty="0" smtClean="0"/>
          </a:p>
          <a:p>
            <a:pPr>
              <a:buNone/>
            </a:pPr>
            <a:r>
              <a:rPr lang="en-IN" sz="3600" b="1" dirty="0" smtClean="0"/>
              <a:t>COLUMN</a:t>
            </a:r>
            <a:r>
              <a:rPr lang="en-IN" sz="3600" dirty="0" smtClean="0"/>
              <a:t> </a:t>
            </a:r>
            <a:r>
              <a:rPr lang="en-IN" sz="3600" dirty="0" err="1" smtClean="0"/>
              <a:t>cus_surname</a:t>
            </a:r>
            <a:r>
              <a:rPr lang="en-IN" sz="3600" dirty="0" smtClean="0"/>
              <a:t> </a:t>
            </a:r>
            <a:endParaRPr lang="en-IN" sz="3600" dirty="0" smtClean="0"/>
          </a:p>
          <a:p>
            <a:pPr>
              <a:buNone/>
            </a:pPr>
            <a:r>
              <a:rPr lang="en-IN" sz="3600" dirty="0" err="1" smtClean="0"/>
              <a:t>cus_title</a:t>
            </a:r>
            <a:r>
              <a:rPr lang="en-IN" sz="3600" dirty="0" smtClean="0"/>
              <a:t>  </a:t>
            </a:r>
            <a:r>
              <a:rPr lang="en-IN" sz="3600" b="1" dirty="0" err="1" smtClean="0"/>
              <a:t>varchar</a:t>
            </a:r>
            <a:r>
              <a:rPr lang="en-IN" sz="3600" dirty="0" smtClean="0"/>
              <a:t>(20</a:t>
            </a:r>
            <a:r>
              <a:rPr lang="en-IN" sz="3600" dirty="0" smtClean="0"/>
              <a:t>) NOT NULL;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6) RENAME table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447800"/>
            <a:ext cx="8858312" cy="5053034"/>
          </a:xfrm>
        </p:spPr>
        <p:txBody>
          <a:bodyPr/>
          <a:lstStyle/>
          <a:p>
            <a:r>
              <a:rPr lang="en-IN" sz="3200" b="1" dirty="0" smtClean="0"/>
              <a:t>Syntax:</a:t>
            </a:r>
            <a:endParaRPr lang="en-IN" sz="3200" dirty="0" smtClean="0"/>
          </a:p>
          <a:p>
            <a:pPr>
              <a:buNone/>
            </a:pPr>
            <a:r>
              <a:rPr lang="en-IN" sz="3200" b="1" dirty="0" smtClean="0"/>
              <a:t>ALTER</a:t>
            </a:r>
            <a:r>
              <a:rPr lang="en-IN" sz="3200" dirty="0" smtClean="0"/>
              <a:t> </a:t>
            </a:r>
            <a:r>
              <a:rPr lang="en-IN" sz="3200" b="1" dirty="0" smtClean="0"/>
              <a:t>TABLE</a:t>
            </a:r>
            <a:r>
              <a:rPr lang="en-IN" sz="3200" dirty="0" smtClean="0"/>
              <a:t> </a:t>
            </a:r>
            <a:r>
              <a:rPr lang="en-IN" sz="3200" dirty="0" err="1" smtClean="0"/>
              <a:t>table_name</a:t>
            </a:r>
            <a:r>
              <a:rPr lang="en-IN" sz="3200" dirty="0" smtClean="0"/>
              <a:t>  </a:t>
            </a:r>
          </a:p>
          <a:p>
            <a:pPr>
              <a:buNone/>
            </a:pPr>
            <a:r>
              <a:rPr lang="en-IN" sz="3200" dirty="0" smtClean="0"/>
              <a:t>RENAME </a:t>
            </a:r>
            <a:r>
              <a:rPr lang="en-IN" sz="3200" b="1" dirty="0" smtClean="0"/>
              <a:t>TO</a:t>
            </a:r>
            <a:r>
              <a:rPr lang="en-IN" sz="3200" dirty="0" smtClean="0"/>
              <a:t> </a:t>
            </a:r>
            <a:r>
              <a:rPr lang="en-IN" sz="3200" dirty="0" err="1" smtClean="0"/>
              <a:t>new_table_name</a:t>
            </a:r>
            <a:r>
              <a:rPr lang="en-IN" sz="3200" dirty="0" smtClean="0"/>
              <a:t>;  </a:t>
            </a:r>
            <a:endParaRPr lang="en-IN" sz="3200" dirty="0" smtClean="0"/>
          </a:p>
          <a:p>
            <a:pPr algn="just">
              <a:buNone/>
            </a:pPr>
            <a:r>
              <a:rPr lang="en-IN" sz="3200" dirty="0" smtClean="0"/>
              <a:t>In </a:t>
            </a:r>
            <a:r>
              <a:rPr lang="en-IN" sz="3200" dirty="0" smtClean="0"/>
              <a:t>this example, the table name </a:t>
            </a:r>
            <a:r>
              <a:rPr lang="en-IN" sz="3200" dirty="0" err="1" smtClean="0"/>
              <a:t>cus_tbl</a:t>
            </a:r>
            <a:r>
              <a:rPr lang="en-IN" sz="3200" dirty="0" smtClean="0"/>
              <a:t> is renamed </a:t>
            </a:r>
            <a:r>
              <a:rPr lang="en-IN" sz="3200" dirty="0" smtClean="0"/>
              <a:t>as </a:t>
            </a:r>
            <a:r>
              <a:rPr lang="en-IN" sz="3200" dirty="0" err="1" smtClean="0"/>
              <a:t>cus_table</a:t>
            </a:r>
            <a:r>
              <a:rPr lang="en-IN" sz="3200" dirty="0" smtClean="0"/>
              <a:t>.</a:t>
            </a:r>
          </a:p>
          <a:p>
            <a:pPr>
              <a:buNone/>
            </a:pPr>
            <a:endParaRPr lang="en-IN" sz="3200" dirty="0" smtClean="0"/>
          </a:p>
          <a:p>
            <a:pPr>
              <a:buNone/>
            </a:pPr>
            <a:r>
              <a:rPr lang="en-IN" sz="3200" b="1" dirty="0" smtClean="0"/>
              <a:t>ALTER</a:t>
            </a:r>
            <a:r>
              <a:rPr lang="en-IN" sz="3200" dirty="0" smtClean="0"/>
              <a:t> </a:t>
            </a:r>
            <a:r>
              <a:rPr lang="en-IN" sz="3200" b="1" dirty="0" smtClean="0"/>
              <a:t>TABLE</a:t>
            </a:r>
            <a:r>
              <a:rPr lang="en-IN" sz="3200" dirty="0" smtClean="0"/>
              <a:t> </a:t>
            </a:r>
            <a:r>
              <a:rPr lang="en-IN" sz="3200" dirty="0" err="1" smtClean="0"/>
              <a:t>cus_tbl</a:t>
            </a:r>
            <a:r>
              <a:rPr lang="en-IN" sz="3200" dirty="0" smtClean="0"/>
              <a:t>  </a:t>
            </a:r>
          </a:p>
          <a:p>
            <a:pPr>
              <a:buNone/>
            </a:pPr>
            <a:r>
              <a:rPr lang="en-IN" sz="3200" dirty="0" smtClean="0"/>
              <a:t>RENAME </a:t>
            </a:r>
            <a:r>
              <a:rPr lang="en-IN" sz="3200" b="1" dirty="0" smtClean="0"/>
              <a:t>TO</a:t>
            </a:r>
            <a:r>
              <a:rPr lang="en-IN" sz="3200" dirty="0" smtClean="0"/>
              <a:t> </a:t>
            </a:r>
            <a:r>
              <a:rPr lang="en-IN" sz="3200" dirty="0" err="1" smtClean="0"/>
              <a:t>cus_table</a:t>
            </a:r>
            <a:r>
              <a:rPr lang="en-IN" sz="3200" dirty="0" smtClean="0"/>
              <a:t>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TRUNCATE Table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b="1" dirty="0" smtClean="0"/>
              <a:t>MYSQL TRUNCATE statement removes the complete data without removing its structure</a:t>
            </a:r>
            <a:r>
              <a:rPr lang="en-IN" b="1" dirty="0" smtClean="0"/>
              <a:t>.</a:t>
            </a:r>
          </a:p>
          <a:p>
            <a:pPr>
              <a:buFont typeface="Wingdings" pitchFamily="2" charset="2"/>
              <a:buChar char="v"/>
            </a:pPr>
            <a:endParaRPr lang="en-IN" b="1" dirty="0" smtClean="0"/>
          </a:p>
          <a:p>
            <a:pPr>
              <a:buFont typeface="Wingdings" pitchFamily="2" charset="2"/>
              <a:buChar char="v"/>
            </a:pPr>
            <a:r>
              <a:rPr lang="en-IN" b="1" dirty="0" smtClean="0"/>
              <a:t>The TRUNCATE TABLE statement is used when you want to delete the complete data from a table without removing the table structure.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285728"/>
            <a:ext cx="8401080" cy="5734072"/>
          </a:xfrm>
        </p:spPr>
        <p:txBody>
          <a:bodyPr/>
          <a:lstStyle/>
          <a:p>
            <a:r>
              <a:rPr lang="en-IN" sz="3200" b="1" dirty="0" smtClean="0"/>
              <a:t>Syntax:</a:t>
            </a:r>
            <a:endParaRPr lang="en-IN" sz="3200" dirty="0" smtClean="0"/>
          </a:p>
          <a:p>
            <a:pPr>
              <a:buNone/>
            </a:pPr>
            <a:r>
              <a:rPr lang="en-IN" sz="3200" b="1" dirty="0" smtClean="0"/>
              <a:t>TRUNCATE</a:t>
            </a:r>
            <a:r>
              <a:rPr lang="en-IN" sz="3200" dirty="0" smtClean="0"/>
              <a:t> </a:t>
            </a:r>
            <a:r>
              <a:rPr lang="en-IN" sz="3200" b="1" dirty="0" smtClean="0"/>
              <a:t>TABLE</a:t>
            </a:r>
            <a:r>
              <a:rPr lang="en-IN" sz="3200" dirty="0" smtClean="0"/>
              <a:t>  </a:t>
            </a:r>
            <a:r>
              <a:rPr lang="en-IN" sz="3200" dirty="0" err="1" smtClean="0"/>
              <a:t>table_name</a:t>
            </a:r>
            <a:r>
              <a:rPr lang="en-IN" sz="3200" dirty="0" smtClean="0"/>
              <a:t>;  </a:t>
            </a:r>
          </a:p>
          <a:p>
            <a:endParaRPr lang="en-IN" sz="3200" dirty="0" smtClean="0"/>
          </a:p>
          <a:p>
            <a:r>
              <a:rPr lang="en-IN" sz="3200" dirty="0" smtClean="0"/>
              <a:t>This </a:t>
            </a:r>
            <a:r>
              <a:rPr lang="en-IN" sz="3200" dirty="0" smtClean="0"/>
              <a:t>example specifies how to truncate a table. In this example, we truncate the table "</a:t>
            </a:r>
            <a:r>
              <a:rPr lang="en-IN" sz="3200" dirty="0" err="1" smtClean="0"/>
              <a:t>cus_tbl</a:t>
            </a:r>
            <a:r>
              <a:rPr lang="en-IN" sz="3200" dirty="0" smtClean="0"/>
              <a:t>".</a:t>
            </a:r>
          </a:p>
          <a:p>
            <a:endParaRPr lang="en-IN" sz="3200" dirty="0" smtClean="0"/>
          </a:p>
          <a:p>
            <a:pPr>
              <a:buNone/>
            </a:pPr>
            <a:r>
              <a:rPr lang="en-IN" sz="3200" b="1" dirty="0" smtClean="0"/>
              <a:t>TRUNCATE</a:t>
            </a:r>
            <a:r>
              <a:rPr lang="en-IN" sz="3200" dirty="0" smtClean="0"/>
              <a:t> </a:t>
            </a:r>
            <a:r>
              <a:rPr lang="en-IN" sz="3200" b="1" dirty="0" smtClean="0"/>
              <a:t>TABLE</a:t>
            </a:r>
            <a:r>
              <a:rPr lang="en-IN" sz="3200" dirty="0" smtClean="0"/>
              <a:t>  </a:t>
            </a:r>
            <a:r>
              <a:rPr lang="en-IN" sz="3200" dirty="0" err="1" smtClean="0"/>
              <a:t>cus_tbl</a:t>
            </a:r>
            <a:r>
              <a:rPr lang="en-IN" sz="3200" dirty="0" smtClean="0"/>
              <a:t>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DROP Table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857232"/>
            <a:ext cx="9001156" cy="578647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MYSQL DROP table statement removes the complete data with structure.</a:t>
            </a:r>
          </a:p>
          <a:p>
            <a:r>
              <a:rPr lang="en-IN" sz="3200" b="1" dirty="0" smtClean="0"/>
              <a:t>Syntax:</a:t>
            </a:r>
          </a:p>
          <a:p>
            <a:pPr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DROP TABLE  </a:t>
            </a:r>
            <a:r>
              <a:rPr lang="en-IN" sz="3200" b="1" dirty="0" err="1" smtClean="0">
                <a:solidFill>
                  <a:srgbClr val="FF0000"/>
                </a:solidFill>
              </a:rPr>
              <a:t>table_name</a:t>
            </a:r>
            <a:r>
              <a:rPr lang="en-IN" sz="3200" b="1" dirty="0" smtClean="0">
                <a:solidFill>
                  <a:srgbClr val="FF0000"/>
                </a:solidFill>
              </a:rPr>
              <a:t>;  </a:t>
            </a:r>
          </a:p>
          <a:p>
            <a:r>
              <a:rPr lang="en-IN" sz="3200" b="1" dirty="0" smtClean="0"/>
              <a:t>This </a:t>
            </a:r>
            <a:r>
              <a:rPr lang="en-IN" sz="3200" b="1" dirty="0" smtClean="0"/>
              <a:t>example specifies how to drop a table. In this example, we are dropping the table "</a:t>
            </a:r>
            <a:r>
              <a:rPr lang="en-IN" sz="3200" b="1" dirty="0" err="1" smtClean="0"/>
              <a:t>cus_tbl</a:t>
            </a:r>
            <a:r>
              <a:rPr lang="en-IN" sz="3200" b="1" dirty="0" smtClean="0"/>
              <a:t>".</a:t>
            </a:r>
          </a:p>
          <a:p>
            <a:pPr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DROP</a:t>
            </a:r>
            <a:r>
              <a:rPr lang="en-IN" sz="3200" b="1" dirty="0" smtClean="0">
                <a:solidFill>
                  <a:srgbClr val="FF0000"/>
                </a:solidFill>
              </a:rPr>
              <a:t> TABLE  </a:t>
            </a:r>
            <a:r>
              <a:rPr lang="en-IN" sz="3200" b="1" dirty="0" err="1" smtClean="0">
                <a:solidFill>
                  <a:srgbClr val="FF0000"/>
                </a:solidFill>
              </a:rPr>
              <a:t>cus_tbl</a:t>
            </a:r>
            <a:r>
              <a:rPr lang="en-IN" sz="3200" b="1" dirty="0" smtClean="0">
                <a:solidFill>
                  <a:srgbClr val="FF0000"/>
                </a:solidFill>
              </a:rPr>
              <a:t>; </a:t>
            </a:r>
          </a:p>
          <a:p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INSERT Statement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401080" cy="4981596"/>
          </a:xfrm>
        </p:spPr>
        <p:txBody>
          <a:bodyPr>
            <a:normAutofit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INSERT statement is used to insert data in </a:t>
            </a:r>
            <a:r>
              <a:rPr lang="en-IN" dirty="0" err="1" smtClean="0"/>
              <a:t>MySQL</a:t>
            </a:r>
            <a:r>
              <a:rPr lang="en-IN" dirty="0" smtClean="0"/>
              <a:t> table within the database. We can insert single or multiple records using a single query in </a:t>
            </a:r>
            <a:r>
              <a:rPr lang="en-IN" dirty="0" err="1" smtClean="0"/>
              <a:t>MySQL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Syntax:</a:t>
            </a:r>
            <a:endParaRPr lang="en-IN" dirty="0" smtClean="0"/>
          </a:p>
          <a:p>
            <a:r>
              <a:rPr lang="en-IN" sz="3600" b="1" dirty="0" smtClean="0"/>
              <a:t>INSERT</a:t>
            </a:r>
            <a:r>
              <a:rPr lang="en-IN" sz="3600" b="1" dirty="0" smtClean="0"/>
              <a:t> INTO </a:t>
            </a:r>
            <a:r>
              <a:rPr lang="en-IN" sz="3600" b="1" dirty="0" err="1" smtClean="0"/>
              <a:t>table_name</a:t>
            </a:r>
            <a:r>
              <a:rPr lang="en-IN" sz="3600" b="1" dirty="0" smtClean="0"/>
              <a:t> ( field1, field2,...</a:t>
            </a:r>
            <a:r>
              <a:rPr lang="en-IN" sz="3600" b="1" dirty="0" err="1" smtClean="0"/>
              <a:t>fieldN</a:t>
            </a:r>
            <a:r>
              <a:rPr lang="en-IN" sz="3600" b="1" dirty="0" smtClean="0"/>
              <a:t> )  </a:t>
            </a:r>
          </a:p>
          <a:p>
            <a:r>
              <a:rPr lang="en-IN" sz="3600" b="1" dirty="0" smtClean="0"/>
              <a:t>VALUES  </a:t>
            </a:r>
          </a:p>
          <a:p>
            <a:r>
              <a:rPr lang="en-IN" sz="3600" b="1" dirty="0" smtClean="0"/>
              <a:t>( value1, value2,...</a:t>
            </a:r>
            <a:r>
              <a:rPr lang="en-IN" sz="3600" b="1" dirty="0" err="1" smtClean="0"/>
              <a:t>valueN</a:t>
            </a:r>
            <a:r>
              <a:rPr lang="en-IN" sz="3600" b="1" dirty="0" smtClean="0"/>
              <a:t> );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INSERT</a:t>
            </a:r>
            <a:r>
              <a:rPr lang="en-IN" sz="4000" dirty="0" smtClean="0"/>
              <a:t> </a:t>
            </a:r>
            <a:r>
              <a:rPr lang="en-IN" sz="4000" b="1" dirty="0" smtClean="0"/>
              <a:t>INTO</a:t>
            </a:r>
            <a:r>
              <a:rPr lang="en-IN" sz="4000" dirty="0" smtClean="0"/>
              <a:t> </a:t>
            </a:r>
            <a:r>
              <a:rPr lang="en-IN" sz="4000" dirty="0" err="1" smtClean="0"/>
              <a:t>emp</a:t>
            </a:r>
            <a:r>
              <a:rPr lang="en-IN" sz="4000" dirty="0" smtClean="0"/>
              <a:t> </a:t>
            </a:r>
            <a:r>
              <a:rPr lang="en-IN" sz="4000" b="1" dirty="0" smtClean="0"/>
              <a:t>VALUES</a:t>
            </a:r>
            <a:r>
              <a:rPr lang="en-IN" sz="4000" dirty="0" smtClean="0"/>
              <a:t> </a:t>
            </a:r>
            <a:endParaRPr lang="en-IN" sz="4000" dirty="0" smtClean="0"/>
          </a:p>
          <a:p>
            <a:r>
              <a:rPr lang="en-IN" sz="4000" dirty="0" smtClean="0"/>
              <a:t>(</a:t>
            </a:r>
            <a:r>
              <a:rPr lang="en-IN" sz="4000" dirty="0" smtClean="0"/>
              <a:t>7, </a:t>
            </a:r>
            <a:r>
              <a:rPr lang="en-IN" sz="4000" dirty="0" smtClean="0"/>
              <a:t>‘GGCT',</a:t>
            </a:r>
            <a:r>
              <a:rPr lang="en-IN" sz="4000" dirty="0" smtClean="0"/>
              <a:t> 40000);  </a:t>
            </a:r>
          </a:p>
          <a:p>
            <a:endParaRPr lang="en-IN" sz="4000" b="1" dirty="0" smtClean="0"/>
          </a:p>
          <a:p>
            <a:r>
              <a:rPr lang="en-IN" sz="4000" b="1" dirty="0" smtClean="0"/>
              <a:t>INSERT</a:t>
            </a:r>
            <a:r>
              <a:rPr lang="en-IN" sz="4000" dirty="0" smtClean="0"/>
              <a:t> </a:t>
            </a:r>
            <a:r>
              <a:rPr lang="en-IN" sz="4000" b="1" dirty="0" smtClean="0"/>
              <a:t>INTO</a:t>
            </a:r>
            <a:r>
              <a:rPr lang="en-IN" sz="4000" dirty="0" smtClean="0"/>
              <a:t> </a:t>
            </a:r>
            <a:r>
              <a:rPr lang="en-IN" sz="4000" dirty="0" err="1" smtClean="0"/>
              <a:t>emp</a:t>
            </a:r>
            <a:r>
              <a:rPr lang="en-IN" sz="4000" dirty="0" smtClean="0"/>
              <a:t>(</a:t>
            </a:r>
            <a:r>
              <a:rPr lang="en-IN" sz="4000" dirty="0" err="1" smtClean="0"/>
              <a:t>id,</a:t>
            </a:r>
            <a:r>
              <a:rPr lang="en-IN" sz="4000" b="1" dirty="0" err="1" smtClean="0"/>
              <a:t>name</a:t>
            </a:r>
            <a:r>
              <a:rPr lang="en-IN" sz="4000" dirty="0" err="1" smtClean="0"/>
              <a:t>,salary</a:t>
            </a:r>
            <a:r>
              <a:rPr lang="en-IN" sz="4000" dirty="0" smtClean="0"/>
              <a:t>) </a:t>
            </a:r>
            <a:r>
              <a:rPr lang="en-IN" sz="4000" b="1" dirty="0" smtClean="0"/>
              <a:t>VALUES</a:t>
            </a:r>
            <a:r>
              <a:rPr lang="en-IN" sz="4000" dirty="0" smtClean="0"/>
              <a:t> (7, </a:t>
            </a:r>
            <a:r>
              <a:rPr lang="en-IN" sz="4000" dirty="0" smtClean="0"/>
              <a:t>‘GGCT',</a:t>
            </a:r>
            <a:r>
              <a:rPr lang="en-IN" sz="4000" dirty="0" smtClean="0"/>
              <a:t> 40000);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214290"/>
            <a:ext cx="8472518" cy="6429420"/>
          </a:xfrm>
        </p:spPr>
        <p:txBody>
          <a:bodyPr/>
          <a:lstStyle/>
          <a:p>
            <a:r>
              <a:rPr lang="en-IN" sz="2800" dirty="0" smtClean="0"/>
              <a:t>Here, we are going to insert record in the "</a:t>
            </a:r>
            <a:r>
              <a:rPr lang="en-IN" sz="2800" dirty="0" err="1" smtClean="0"/>
              <a:t>cus_tbl</a:t>
            </a:r>
            <a:r>
              <a:rPr lang="en-IN" sz="2800" dirty="0" smtClean="0"/>
              <a:t>" table of "customers" database</a:t>
            </a:r>
            <a:r>
              <a:rPr lang="en-IN" sz="2800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IN" sz="4400" b="1" dirty="0" smtClean="0"/>
              <a:t>INSERT</a:t>
            </a:r>
            <a:r>
              <a:rPr lang="en-IN" sz="4400" dirty="0" smtClean="0"/>
              <a:t> </a:t>
            </a:r>
            <a:r>
              <a:rPr lang="en-IN" sz="4400" b="1" dirty="0" smtClean="0"/>
              <a:t>INTO</a:t>
            </a:r>
            <a:r>
              <a:rPr lang="en-IN" sz="4400" dirty="0" smtClean="0"/>
              <a:t> </a:t>
            </a:r>
            <a:r>
              <a:rPr lang="en-IN" sz="4400" dirty="0" err="1" smtClean="0"/>
              <a:t>cus_tbl</a:t>
            </a:r>
            <a:r>
              <a:rPr lang="en-IN" sz="4400" dirty="0" smtClean="0"/>
              <a:t>  </a:t>
            </a:r>
          </a:p>
          <a:p>
            <a:pPr>
              <a:buNone/>
            </a:pPr>
            <a:r>
              <a:rPr lang="en-IN" sz="4400" dirty="0" smtClean="0"/>
              <a:t>(</a:t>
            </a:r>
            <a:r>
              <a:rPr lang="en-IN" sz="4400" dirty="0" err="1" smtClean="0"/>
              <a:t>cus_id</a:t>
            </a:r>
            <a:r>
              <a:rPr lang="en-IN" sz="4400" dirty="0" smtClean="0"/>
              <a:t>, </a:t>
            </a:r>
            <a:r>
              <a:rPr lang="en-IN" sz="4400" dirty="0" err="1" smtClean="0"/>
              <a:t>cus_firstname</a:t>
            </a:r>
            <a:r>
              <a:rPr lang="en-IN" sz="4400" dirty="0" smtClean="0"/>
              <a:t>, </a:t>
            </a:r>
            <a:r>
              <a:rPr lang="en-IN" sz="4400" dirty="0" err="1" smtClean="0"/>
              <a:t>cus_surname</a:t>
            </a:r>
            <a:r>
              <a:rPr lang="en-IN" sz="4400" dirty="0" smtClean="0"/>
              <a:t>)  </a:t>
            </a:r>
          </a:p>
          <a:p>
            <a:pPr>
              <a:buNone/>
            </a:pPr>
            <a:r>
              <a:rPr lang="en-IN" sz="4400" b="1" dirty="0" smtClean="0"/>
              <a:t>VALUES</a:t>
            </a:r>
            <a:r>
              <a:rPr lang="en-IN" sz="4400" dirty="0" smtClean="0"/>
              <a:t>  </a:t>
            </a:r>
          </a:p>
          <a:p>
            <a:pPr>
              <a:buNone/>
            </a:pPr>
            <a:r>
              <a:rPr lang="en-IN" sz="4400" dirty="0" smtClean="0"/>
              <a:t>(5, '</a:t>
            </a:r>
            <a:r>
              <a:rPr lang="en-IN" sz="4400" dirty="0" err="1" smtClean="0"/>
              <a:t>Ajeet</a:t>
            </a:r>
            <a:r>
              <a:rPr lang="en-IN" sz="4400" dirty="0" smtClean="0"/>
              <a:t>', '</a:t>
            </a:r>
            <a:r>
              <a:rPr lang="en-IN" sz="4400" dirty="0" err="1" smtClean="0"/>
              <a:t>Maurya</a:t>
            </a:r>
            <a:r>
              <a:rPr lang="en-IN" sz="4400" dirty="0" smtClean="0"/>
              <a:t>'),  </a:t>
            </a:r>
          </a:p>
          <a:p>
            <a:pPr>
              <a:buNone/>
            </a:pPr>
            <a:r>
              <a:rPr lang="en-IN" sz="4400" dirty="0" smtClean="0"/>
              <a:t>(6, '</a:t>
            </a:r>
            <a:r>
              <a:rPr lang="en-IN" sz="4400" dirty="0" err="1" smtClean="0"/>
              <a:t>Deepika</a:t>
            </a:r>
            <a:r>
              <a:rPr lang="en-IN" sz="4400" dirty="0" smtClean="0"/>
              <a:t>', 'Chopra'),  </a:t>
            </a:r>
          </a:p>
          <a:p>
            <a:pPr>
              <a:buNone/>
            </a:pPr>
            <a:r>
              <a:rPr lang="en-IN" sz="4400" dirty="0" smtClean="0"/>
              <a:t>(7, '</a:t>
            </a:r>
            <a:r>
              <a:rPr lang="en-IN" sz="4400" dirty="0" err="1" smtClean="0"/>
              <a:t>Vimal</a:t>
            </a:r>
            <a:r>
              <a:rPr lang="en-IN" sz="4400" dirty="0" smtClean="0"/>
              <a:t>', '</a:t>
            </a:r>
            <a:r>
              <a:rPr lang="en-IN" sz="4400" dirty="0" err="1" smtClean="0"/>
              <a:t>Jaiswal</a:t>
            </a:r>
            <a:r>
              <a:rPr lang="en-IN" sz="4400" dirty="0" smtClean="0"/>
              <a:t>');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UPDATE Query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57232"/>
            <a:ext cx="8686800" cy="5715040"/>
          </a:xfrm>
        </p:spPr>
        <p:txBody>
          <a:bodyPr/>
          <a:lstStyle/>
          <a:p>
            <a:pPr algn="just"/>
            <a:r>
              <a:rPr lang="en-IN" sz="3200" dirty="0" err="1" smtClean="0"/>
              <a:t>MySQL</a:t>
            </a:r>
            <a:r>
              <a:rPr lang="en-IN" sz="3200" dirty="0" smtClean="0"/>
              <a:t> UPDATE statement is used to update data of the </a:t>
            </a:r>
            <a:r>
              <a:rPr lang="en-IN" sz="3200" dirty="0" err="1" smtClean="0"/>
              <a:t>MySQL</a:t>
            </a:r>
            <a:r>
              <a:rPr lang="en-IN" sz="3200" dirty="0" smtClean="0"/>
              <a:t> table within the database. It is used when you need to modify the table.</a:t>
            </a:r>
          </a:p>
          <a:p>
            <a:endParaRPr lang="en-IN" b="1" dirty="0" smtClean="0"/>
          </a:p>
          <a:p>
            <a:r>
              <a:rPr lang="en-IN" b="1" dirty="0" smtClean="0"/>
              <a:t>Syntax</a:t>
            </a:r>
            <a:r>
              <a:rPr lang="en-IN" b="1" dirty="0" smtClean="0"/>
              <a:t>:</a:t>
            </a:r>
            <a:endParaRPr lang="en-IN" dirty="0" smtClean="0"/>
          </a:p>
          <a:p>
            <a:r>
              <a:rPr lang="en-IN" sz="4000" b="1" dirty="0" smtClean="0"/>
              <a:t>UPDATE</a:t>
            </a:r>
            <a:r>
              <a:rPr lang="en-IN" sz="4000" dirty="0" smtClean="0"/>
              <a:t> </a:t>
            </a:r>
            <a:r>
              <a:rPr lang="en-IN" sz="4000" dirty="0" err="1" smtClean="0"/>
              <a:t>table_name</a:t>
            </a:r>
            <a:r>
              <a:rPr lang="en-IN" sz="4000" dirty="0" smtClean="0"/>
              <a:t> </a:t>
            </a:r>
            <a:r>
              <a:rPr lang="en-IN" sz="4000" b="1" dirty="0" smtClean="0"/>
              <a:t>SET</a:t>
            </a:r>
          </a:p>
          <a:p>
            <a:r>
              <a:rPr lang="en-IN" sz="4000" dirty="0" smtClean="0"/>
              <a:t> field1=new-value1, </a:t>
            </a:r>
            <a:endParaRPr lang="en-IN" sz="4000" dirty="0" smtClean="0"/>
          </a:p>
          <a:p>
            <a:r>
              <a:rPr lang="en-IN" sz="4000" dirty="0" smtClean="0"/>
              <a:t>field2=new-value2</a:t>
            </a:r>
            <a:r>
              <a:rPr lang="en-IN" sz="4000" dirty="0" smtClean="0"/>
              <a:t>  </a:t>
            </a:r>
          </a:p>
          <a:p>
            <a:r>
              <a:rPr lang="en-IN" sz="4000" dirty="0" smtClean="0"/>
              <a:t>[</a:t>
            </a:r>
            <a:r>
              <a:rPr lang="en-IN" sz="4000" b="1" dirty="0" smtClean="0"/>
              <a:t>WHERE</a:t>
            </a:r>
            <a:r>
              <a:rPr lang="en-IN" sz="4000" dirty="0" smtClean="0"/>
              <a:t> Clause]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357166"/>
            <a:ext cx="8472518" cy="650083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3200" b="1" dirty="0" err="1" smtClean="0">
                <a:solidFill>
                  <a:srgbClr val="7030A0"/>
                </a:solidFill>
              </a:rPr>
              <a:t>MySQL</a:t>
            </a:r>
            <a:r>
              <a:rPr lang="en-IN" sz="3200" b="1" dirty="0" smtClean="0">
                <a:solidFill>
                  <a:srgbClr val="7030A0"/>
                </a:solidFill>
              </a:rPr>
              <a:t> supports many operating systems with many languages like PHP, PERL, C, C++, JAVA, etc.</a:t>
            </a:r>
          </a:p>
          <a:p>
            <a:pPr algn="just"/>
            <a:r>
              <a:rPr lang="en-IN" sz="3200" b="1" dirty="0" err="1" smtClean="0">
                <a:solidFill>
                  <a:srgbClr val="7030A0"/>
                </a:solidFill>
              </a:rPr>
              <a:t>MySQL</a:t>
            </a:r>
            <a:r>
              <a:rPr lang="en-IN" sz="3200" b="1" dirty="0" smtClean="0">
                <a:solidFill>
                  <a:srgbClr val="7030A0"/>
                </a:solidFill>
              </a:rPr>
              <a:t> </a:t>
            </a:r>
            <a:r>
              <a:rPr lang="en-IN" sz="3200" b="1" dirty="0" smtClean="0">
                <a:solidFill>
                  <a:srgbClr val="7030A0"/>
                </a:solidFill>
              </a:rPr>
              <a:t>uses a standard form of the well-known SQL data language.</a:t>
            </a:r>
          </a:p>
          <a:p>
            <a:pPr algn="just"/>
            <a:r>
              <a:rPr lang="en-IN" sz="3200" b="1" dirty="0" err="1" smtClean="0">
                <a:solidFill>
                  <a:srgbClr val="7030A0"/>
                </a:solidFill>
              </a:rPr>
              <a:t>MySQL</a:t>
            </a:r>
            <a:r>
              <a:rPr lang="en-IN" sz="3200" b="1" dirty="0" smtClean="0">
                <a:solidFill>
                  <a:srgbClr val="7030A0"/>
                </a:solidFill>
              </a:rPr>
              <a:t> is very friendly with </a:t>
            </a:r>
            <a:r>
              <a:rPr lang="en-IN" sz="3200" b="1" dirty="0" smtClean="0">
                <a:solidFill>
                  <a:srgbClr val="7030A0"/>
                </a:solidFill>
              </a:rPr>
              <a:t>PHP,JSP,SERVLET </a:t>
            </a:r>
            <a:r>
              <a:rPr lang="en-IN" sz="3200" b="1" dirty="0" smtClean="0">
                <a:solidFill>
                  <a:srgbClr val="7030A0"/>
                </a:solidFill>
              </a:rPr>
              <a:t>the most popular language for web development.</a:t>
            </a:r>
          </a:p>
          <a:p>
            <a:pPr algn="just"/>
            <a:r>
              <a:rPr lang="en-IN" sz="3200" b="1" dirty="0" err="1" smtClean="0">
                <a:solidFill>
                  <a:srgbClr val="7030A0"/>
                </a:solidFill>
              </a:rPr>
              <a:t>MySQL</a:t>
            </a:r>
            <a:r>
              <a:rPr lang="en-IN" sz="3200" b="1" dirty="0" smtClean="0">
                <a:solidFill>
                  <a:srgbClr val="7030A0"/>
                </a:solidFill>
              </a:rPr>
              <a:t> supports large databases, up to 50 million rows or more in a table. The default file size limit for a table is 4GB, but you can increase this (if your operating system can handle it) to a theoretical limit of 8 million terabytes (TB).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214290"/>
            <a:ext cx="8543956" cy="6357982"/>
          </a:xfrm>
        </p:spPr>
        <p:txBody>
          <a:bodyPr/>
          <a:lstStyle/>
          <a:p>
            <a:r>
              <a:rPr lang="en-IN" b="1" dirty="0" smtClean="0"/>
              <a:t>update </a:t>
            </a:r>
            <a:r>
              <a:rPr lang="en-IN" b="1" dirty="0" err="1" smtClean="0"/>
              <a:t>cus_surname</a:t>
            </a:r>
            <a:r>
              <a:rPr lang="en-IN" b="1" dirty="0" smtClean="0"/>
              <a:t> </a:t>
            </a:r>
            <a:r>
              <a:rPr lang="en-IN" b="1" dirty="0" smtClean="0"/>
              <a:t>field for a record having </a:t>
            </a:r>
            <a:r>
              <a:rPr lang="en-IN" b="1" dirty="0" err="1" smtClean="0"/>
              <a:t>cus_id</a:t>
            </a:r>
            <a:r>
              <a:rPr lang="en-IN" b="1" dirty="0" smtClean="0"/>
              <a:t> as 5</a:t>
            </a:r>
            <a:r>
              <a:rPr lang="en-IN" b="1" dirty="0" smtClean="0"/>
              <a:t>.</a:t>
            </a:r>
          </a:p>
          <a:p>
            <a:endParaRPr lang="en-US" b="1" dirty="0" smtClean="0"/>
          </a:p>
          <a:p>
            <a:r>
              <a:rPr lang="en-IN" sz="5400" b="1" dirty="0" smtClean="0"/>
              <a:t>UPDATE</a:t>
            </a:r>
            <a:r>
              <a:rPr lang="en-IN" sz="5400" dirty="0" smtClean="0"/>
              <a:t> </a:t>
            </a:r>
            <a:r>
              <a:rPr lang="en-IN" sz="5400" dirty="0" err="1" smtClean="0"/>
              <a:t>cus_tbl</a:t>
            </a:r>
            <a:r>
              <a:rPr lang="en-IN" sz="5400" dirty="0" smtClean="0"/>
              <a:t>  </a:t>
            </a:r>
          </a:p>
          <a:p>
            <a:r>
              <a:rPr lang="en-IN" sz="5400" b="1" dirty="0" smtClean="0"/>
              <a:t>SET</a:t>
            </a:r>
            <a:r>
              <a:rPr lang="en-IN" sz="5400" dirty="0" smtClean="0"/>
              <a:t> </a:t>
            </a:r>
            <a:r>
              <a:rPr lang="en-IN" sz="5400" dirty="0" err="1" smtClean="0"/>
              <a:t>cus_surname</a:t>
            </a:r>
            <a:r>
              <a:rPr lang="en-IN" sz="5400" dirty="0" smtClean="0"/>
              <a:t> = </a:t>
            </a:r>
            <a:r>
              <a:rPr lang="en-IN" sz="4400" dirty="0" smtClean="0">
                <a:solidFill>
                  <a:srgbClr val="FF0000"/>
                </a:solidFill>
              </a:rPr>
              <a:t>‘</a:t>
            </a:r>
            <a:r>
              <a:rPr lang="en-IN" sz="4400" dirty="0" smtClean="0">
                <a:solidFill>
                  <a:srgbClr val="FF0000"/>
                </a:solidFill>
              </a:rPr>
              <a:t>Williams </a:t>
            </a:r>
            <a:r>
              <a:rPr lang="en-IN" sz="4400" dirty="0" smtClean="0">
                <a:solidFill>
                  <a:srgbClr val="FF0000"/>
                </a:solidFill>
              </a:rPr>
              <a:t>'</a:t>
            </a:r>
            <a:r>
              <a:rPr lang="en-IN" sz="4400" dirty="0" smtClean="0">
                <a:solidFill>
                  <a:srgbClr val="FF0000"/>
                </a:solidFill>
              </a:rPr>
              <a:t>  </a:t>
            </a:r>
          </a:p>
          <a:p>
            <a:r>
              <a:rPr lang="en-IN" sz="5400" b="1" dirty="0" smtClean="0"/>
              <a:t>WHERE</a:t>
            </a:r>
            <a:r>
              <a:rPr lang="en-IN" sz="5400" dirty="0" smtClean="0"/>
              <a:t> </a:t>
            </a:r>
            <a:r>
              <a:rPr lang="en-IN" sz="5400" dirty="0" err="1" smtClean="0"/>
              <a:t>cus_id</a:t>
            </a:r>
            <a:r>
              <a:rPr lang="en-IN" sz="5400" dirty="0" smtClean="0"/>
              <a:t> =</a:t>
            </a:r>
            <a:r>
              <a:rPr lang="en-IN" sz="5400" dirty="0" smtClean="0">
                <a:solidFill>
                  <a:srgbClr val="FF0000"/>
                </a:solidFill>
              </a:rPr>
              <a:t> 5</a:t>
            </a:r>
            <a:r>
              <a:rPr lang="en-IN" sz="5400" dirty="0" smtClean="0"/>
              <a:t>;  </a:t>
            </a:r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DELETE Statement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14422"/>
            <a:ext cx="8929718" cy="5286412"/>
          </a:xfrm>
        </p:spPr>
        <p:txBody>
          <a:bodyPr/>
          <a:lstStyle/>
          <a:p>
            <a:pPr algn="just"/>
            <a:r>
              <a:rPr lang="en-IN" b="1" dirty="0" err="1" smtClean="0"/>
              <a:t>MySQL</a:t>
            </a:r>
            <a:r>
              <a:rPr lang="en-IN" b="1" dirty="0" smtClean="0"/>
              <a:t> DELETE statement is used to delete data from the </a:t>
            </a:r>
            <a:r>
              <a:rPr lang="en-IN" b="1" dirty="0" err="1" smtClean="0"/>
              <a:t>MySQL</a:t>
            </a:r>
            <a:r>
              <a:rPr lang="en-IN" b="1" dirty="0" smtClean="0"/>
              <a:t> table within the database. By using delete statement, we can delete records on the basis of conditions.</a:t>
            </a:r>
          </a:p>
          <a:p>
            <a:r>
              <a:rPr lang="en-IN" b="1" dirty="0" smtClean="0"/>
              <a:t>Syntax:</a:t>
            </a:r>
            <a:endParaRPr lang="en-IN" dirty="0" smtClean="0"/>
          </a:p>
          <a:p>
            <a:pPr>
              <a:buNone/>
            </a:pPr>
            <a:r>
              <a:rPr lang="en-IN" sz="4800" b="1" dirty="0" smtClean="0"/>
              <a:t>DELETE</a:t>
            </a:r>
            <a:r>
              <a:rPr lang="en-IN" sz="4800" dirty="0" smtClean="0"/>
              <a:t> </a:t>
            </a:r>
            <a:r>
              <a:rPr lang="en-IN" sz="4800" b="1" dirty="0" smtClean="0"/>
              <a:t>FROM</a:t>
            </a:r>
            <a:r>
              <a:rPr lang="en-IN" sz="4800" dirty="0" smtClean="0"/>
              <a:t> </a:t>
            </a:r>
            <a:r>
              <a:rPr lang="en-IN" sz="4800" dirty="0" err="1" smtClean="0"/>
              <a:t>table_name</a:t>
            </a:r>
            <a:r>
              <a:rPr lang="en-IN" sz="4800" dirty="0" smtClean="0"/>
              <a:t>   </a:t>
            </a:r>
          </a:p>
          <a:p>
            <a:pPr>
              <a:buNone/>
            </a:pPr>
            <a:r>
              <a:rPr lang="en-IN" sz="4800" b="1" dirty="0" smtClean="0"/>
              <a:t>WHERE</a:t>
            </a:r>
            <a:r>
              <a:rPr lang="en-IN" sz="4800" dirty="0" smtClean="0"/>
              <a:t>  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(Condition specified);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4800" b="1" dirty="0" smtClean="0"/>
              <a:t>DELETE</a:t>
            </a:r>
            <a:r>
              <a:rPr lang="en-IN" sz="4800" dirty="0" smtClean="0"/>
              <a:t> </a:t>
            </a:r>
            <a:r>
              <a:rPr lang="en-IN" sz="4800" b="1" dirty="0" smtClean="0"/>
              <a:t>FROM</a:t>
            </a:r>
            <a:r>
              <a:rPr lang="en-IN" sz="4800" dirty="0" smtClean="0"/>
              <a:t> </a:t>
            </a:r>
            <a:r>
              <a:rPr lang="en-IN" sz="4800" dirty="0" err="1" smtClean="0"/>
              <a:t>cus_tbl</a:t>
            </a:r>
            <a:r>
              <a:rPr lang="en-IN" sz="4800" dirty="0" smtClean="0"/>
              <a:t>  </a:t>
            </a:r>
          </a:p>
          <a:p>
            <a:pPr>
              <a:buNone/>
            </a:pPr>
            <a:r>
              <a:rPr lang="en-IN" sz="4800" b="1" dirty="0" smtClean="0"/>
              <a:t>WHERE</a:t>
            </a:r>
            <a:r>
              <a:rPr lang="en-IN" sz="4800" dirty="0" smtClean="0"/>
              <a:t> </a:t>
            </a:r>
            <a:r>
              <a:rPr lang="en-IN" sz="4800" dirty="0" err="1" smtClean="0"/>
              <a:t>cus_id</a:t>
            </a:r>
            <a:r>
              <a:rPr lang="en-IN" sz="4800" dirty="0" smtClean="0"/>
              <a:t> = 6;  </a:t>
            </a:r>
          </a:p>
          <a:p>
            <a:endParaRPr lang="en-IN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SELECT Statement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000108"/>
            <a:ext cx="8715436" cy="55007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The </a:t>
            </a:r>
            <a:r>
              <a:rPr lang="en-IN" b="1" dirty="0" err="1" smtClean="0"/>
              <a:t>MySQL</a:t>
            </a:r>
            <a:r>
              <a:rPr lang="en-IN" b="1" dirty="0" smtClean="0"/>
              <a:t> SELECT statement is used to fetch data from the one or more tables in </a:t>
            </a:r>
            <a:r>
              <a:rPr lang="en-IN" b="1" dirty="0" err="1" smtClean="0"/>
              <a:t>MySQL</a:t>
            </a:r>
            <a:r>
              <a:rPr lang="en-IN" b="1" dirty="0" smtClean="0"/>
              <a:t>. We can retrieve records of all fields or specified fields.</a:t>
            </a:r>
          </a:p>
          <a:p>
            <a:r>
              <a:rPr lang="en-IN" b="1" dirty="0" smtClean="0"/>
              <a:t>Syntax for specified fields:</a:t>
            </a:r>
            <a:endParaRPr lang="en-IN" dirty="0" smtClean="0"/>
          </a:p>
          <a:p>
            <a:r>
              <a:rPr lang="en-IN" sz="3600" b="1" dirty="0" smtClean="0"/>
              <a:t>SELECT</a:t>
            </a:r>
            <a:r>
              <a:rPr lang="en-IN" sz="3600" dirty="0" smtClean="0"/>
              <a:t> expressions  </a:t>
            </a:r>
          </a:p>
          <a:p>
            <a:r>
              <a:rPr lang="en-IN" sz="3600" b="1" dirty="0" smtClean="0"/>
              <a:t>FROM</a:t>
            </a:r>
            <a:r>
              <a:rPr lang="en-IN" sz="3600" dirty="0" smtClean="0"/>
              <a:t> tables  </a:t>
            </a:r>
          </a:p>
          <a:p>
            <a:r>
              <a:rPr lang="en-IN" sz="3600" dirty="0" smtClean="0"/>
              <a:t>[</a:t>
            </a:r>
            <a:r>
              <a:rPr lang="en-IN" sz="3600" b="1" dirty="0" smtClean="0"/>
              <a:t>WHERE</a:t>
            </a:r>
            <a:r>
              <a:rPr lang="en-IN" sz="3600" dirty="0" smtClean="0"/>
              <a:t> conditions];  </a:t>
            </a:r>
          </a:p>
          <a:p>
            <a:r>
              <a:rPr lang="en-IN" b="1" dirty="0" smtClean="0"/>
              <a:t>Syntax for all fields:</a:t>
            </a:r>
            <a:endParaRPr lang="en-IN" dirty="0" smtClean="0"/>
          </a:p>
          <a:p>
            <a:r>
              <a:rPr lang="en-IN" sz="6600" b="1" dirty="0" smtClean="0"/>
              <a:t>SELECT</a:t>
            </a:r>
            <a:r>
              <a:rPr lang="en-IN" sz="6600" dirty="0" smtClean="0"/>
              <a:t> * </a:t>
            </a:r>
            <a:r>
              <a:rPr lang="en-IN" sz="6600" b="1" dirty="0" smtClean="0"/>
              <a:t>FROM</a:t>
            </a:r>
            <a:r>
              <a:rPr lang="en-IN" sz="6600" dirty="0" smtClean="0"/>
              <a:t> tables </a:t>
            </a:r>
            <a:r>
              <a:rPr lang="en-IN" sz="6600" dirty="0" smtClean="0"/>
              <a:t>[</a:t>
            </a:r>
          </a:p>
          <a:p>
            <a:r>
              <a:rPr lang="en-IN" sz="6600" b="1" dirty="0" smtClean="0"/>
              <a:t>WHERE</a:t>
            </a:r>
            <a:r>
              <a:rPr lang="en-IN" sz="6600" dirty="0" smtClean="0"/>
              <a:t> conditions];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sz="4800" b="1" dirty="0" smtClean="0"/>
              <a:t>SELECT</a:t>
            </a:r>
            <a:r>
              <a:rPr lang="en-IN" sz="4800" dirty="0" smtClean="0"/>
              <a:t> </a:t>
            </a:r>
            <a:endParaRPr lang="en-IN" sz="4800" dirty="0" smtClean="0"/>
          </a:p>
          <a:p>
            <a:pPr>
              <a:buNone/>
            </a:pPr>
            <a:r>
              <a:rPr lang="en-IN" sz="4800" dirty="0" err="1" smtClean="0"/>
              <a:t>officer_name</a:t>
            </a:r>
            <a:r>
              <a:rPr lang="en-IN" sz="4800" dirty="0" smtClean="0"/>
              <a:t>, address  </a:t>
            </a:r>
          </a:p>
          <a:p>
            <a:pPr>
              <a:buNone/>
            </a:pPr>
            <a:r>
              <a:rPr lang="en-IN" sz="4800" b="1" dirty="0" smtClean="0"/>
              <a:t>FROM</a:t>
            </a:r>
            <a:r>
              <a:rPr lang="en-IN" sz="4800" dirty="0" smtClean="0"/>
              <a:t> </a:t>
            </a:r>
            <a:endParaRPr lang="en-IN" sz="4800" dirty="0" smtClean="0"/>
          </a:p>
          <a:p>
            <a:pPr>
              <a:buNone/>
            </a:pPr>
            <a:r>
              <a:rPr lang="en-IN" sz="4800" dirty="0" smtClean="0"/>
              <a:t>officers</a:t>
            </a:r>
            <a:r>
              <a:rPr lang="en-IN" sz="4800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WHERE Clause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000108"/>
            <a:ext cx="8543956" cy="5643602"/>
          </a:xfrm>
        </p:spPr>
        <p:txBody>
          <a:bodyPr/>
          <a:lstStyle/>
          <a:p>
            <a:pPr algn="just"/>
            <a:r>
              <a:rPr lang="en-IN" b="1" dirty="0" err="1" smtClean="0"/>
              <a:t>MySQL</a:t>
            </a:r>
            <a:r>
              <a:rPr lang="en-IN" b="1" dirty="0" smtClean="0"/>
              <a:t> WHERE Clause is used with SELECT, INSERT, UPDATE and DELETE clause to filter the results. It specifies a specific position where you have to do the operation.</a:t>
            </a:r>
          </a:p>
          <a:p>
            <a:r>
              <a:rPr lang="en-IN" b="1" dirty="0" smtClean="0"/>
              <a:t>Syntax</a:t>
            </a:r>
            <a:r>
              <a:rPr lang="en-IN" b="1" dirty="0" smtClean="0"/>
              <a:t>:</a:t>
            </a:r>
          </a:p>
          <a:p>
            <a:r>
              <a:rPr lang="en-IN" b="1" dirty="0" smtClean="0"/>
              <a:t>WHERE</a:t>
            </a:r>
            <a:r>
              <a:rPr lang="en-IN" dirty="0" smtClean="0"/>
              <a:t> conditions;  </a:t>
            </a:r>
          </a:p>
          <a:p>
            <a:r>
              <a:rPr lang="en-IN" dirty="0" smtClean="0"/>
              <a:t>Parameter</a:t>
            </a:r>
            <a:r>
              <a:rPr lang="en-IN" dirty="0" smtClean="0"/>
              <a:t>:</a:t>
            </a:r>
          </a:p>
          <a:p>
            <a:pPr algn="just"/>
            <a:r>
              <a:rPr lang="en-IN" b="1" dirty="0" smtClean="0">
                <a:solidFill>
                  <a:srgbClr val="FF0000"/>
                </a:solidFill>
              </a:rPr>
              <a:t>conditions: It specifies the conditions that must be fulfilled for records to be selected.</a:t>
            </a:r>
          </a:p>
          <a:p>
            <a:pPr algn="just"/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4800" b="1" dirty="0" smtClean="0"/>
              <a:t>SELECT</a:t>
            </a:r>
            <a:r>
              <a:rPr lang="en-IN" sz="4800" dirty="0" smtClean="0"/>
              <a:t> *  </a:t>
            </a:r>
            <a:r>
              <a:rPr lang="en-IN" sz="4800" b="1" dirty="0" smtClean="0"/>
              <a:t>FROM</a:t>
            </a:r>
            <a:r>
              <a:rPr lang="en-IN" sz="4800" dirty="0" smtClean="0"/>
              <a:t> officers  </a:t>
            </a:r>
          </a:p>
          <a:p>
            <a:r>
              <a:rPr lang="en-IN" sz="4800" b="1" dirty="0" smtClean="0"/>
              <a:t>WHERE</a:t>
            </a:r>
            <a:r>
              <a:rPr lang="en-IN" sz="4800" dirty="0" smtClean="0"/>
              <a:t> </a:t>
            </a:r>
            <a:endParaRPr lang="en-IN" sz="4800" dirty="0" smtClean="0"/>
          </a:p>
          <a:p>
            <a:r>
              <a:rPr lang="en-IN" sz="4800" dirty="0" smtClean="0"/>
              <a:t>address</a:t>
            </a:r>
            <a:r>
              <a:rPr lang="en-IN" sz="4800" dirty="0" smtClean="0"/>
              <a:t> = </a:t>
            </a:r>
            <a:r>
              <a:rPr lang="en-IN" sz="4800" dirty="0" smtClean="0"/>
              <a:t>'Mumbai';</a:t>
            </a:r>
            <a:r>
              <a:rPr lang="en-IN" sz="4800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AND Condition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071546"/>
            <a:ext cx="8258204" cy="557216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3200" dirty="0" smtClean="0"/>
              <a:t>The </a:t>
            </a:r>
            <a:r>
              <a:rPr lang="en-IN" sz="3200" dirty="0" err="1" smtClean="0"/>
              <a:t>MySQL</a:t>
            </a:r>
            <a:r>
              <a:rPr lang="en-IN" sz="3200" dirty="0" smtClean="0"/>
              <a:t> AND condition is used with SELECT, INSERT, UPDATE or DELETE statements to test two or more conditions in an individual query.</a:t>
            </a:r>
          </a:p>
          <a:p>
            <a:pPr algn="just"/>
            <a:r>
              <a:rPr lang="en-IN" sz="3200" b="1" dirty="0" smtClean="0"/>
              <a:t>Syntax:</a:t>
            </a:r>
            <a:endParaRPr lang="en-IN" sz="3200" dirty="0" smtClean="0"/>
          </a:p>
          <a:p>
            <a:pPr algn="just"/>
            <a:r>
              <a:rPr lang="en-IN" sz="3200" b="1" dirty="0" smtClean="0"/>
              <a:t>WHERE</a:t>
            </a:r>
            <a:r>
              <a:rPr lang="en-IN" sz="3200" dirty="0" smtClean="0"/>
              <a:t> condition1  </a:t>
            </a:r>
          </a:p>
          <a:p>
            <a:pPr algn="just"/>
            <a:r>
              <a:rPr lang="en-IN" sz="3200" dirty="0" smtClean="0"/>
              <a:t>AND condition2  </a:t>
            </a:r>
          </a:p>
          <a:p>
            <a:pPr algn="just"/>
            <a:r>
              <a:rPr lang="en-IN" sz="3200" dirty="0" smtClean="0"/>
              <a:t>...  </a:t>
            </a:r>
          </a:p>
          <a:p>
            <a:pPr algn="just"/>
            <a:r>
              <a:rPr lang="en-IN" sz="3200" dirty="0" smtClean="0"/>
              <a:t>AND </a:t>
            </a:r>
            <a:r>
              <a:rPr lang="en-IN" sz="3200" dirty="0" err="1" smtClean="0"/>
              <a:t>condition_n</a:t>
            </a:r>
            <a:r>
              <a:rPr lang="en-IN" sz="3200" dirty="0" smtClean="0"/>
              <a:t>; </a:t>
            </a:r>
            <a:endParaRPr lang="en-IN" sz="3200" dirty="0" smtClean="0"/>
          </a:p>
          <a:p>
            <a:pPr>
              <a:buNone/>
            </a:pPr>
            <a:r>
              <a:rPr lang="en-IN" sz="3200" b="1" dirty="0" smtClean="0">
                <a:solidFill>
                  <a:srgbClr val="FF0000"/>
                </a:solidFill>
              </a:rPr>
              <a:t>condition1, condition2, ... </a:t>
            </a:r>
            <a:r>
              <a:rPr lang="en-IN" sz="3200" b="1" dirty="0" err="1" smtClean="0">
                <a:solidFill>
                  <a:srgbClr val="FF0000"/>
                </a:solidFill>
              </a:rPr>
              <a:t>condition_n</a:t>
            </a:r>
            <a:r>
              <a:rPr lang="en-IN" sz="3200" b="1" dirty="0" smtClean="0">
                <a:solidFill>
                  <a:srgbClr val="FF0000"/>
                </a:solidFill>
              </a:rPr>
              <a:t>:</a:t>
            </a:r>
            <a:r>
              <a:rPr lang="en-IN" sz="3200" dirty="0" smtClean="0">
                <a:solidFill>
                  <a:srgbClr val="FF0000"/>
                </a:solidFill>
              </a:rPr>
              <a:t> Specifies all conditions that must be fulfilled for the records to be selected. 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4000" b="1" dirty="0" smtClean="0"/>
              <a:t>SELECT</a:t>
            </a:r>
            <a:r>
              <a:rPr lang="en-IN" sz="4000" dirty="0" smtClean="0"/>
              <a:t> *  </a:t>
            </a:r>
            <a:r>
              <a:rPr lang="en-IN" sz="4000" b="1" dirty="0" smtClean="0"/>
              <a:t>FROM</a:t>
            </a:r>
            <a:r>
              <a:rPr lang="en-IN" sz="4000" dirty="0" smtClean="0"/>
              <a:t> </a:t>
            </a:r>
            <a:r>
              <a:rPr lang="en-IN" sz="4000" dirty="0" err="1" smtClean="0"/>
              <a:t>cus_tbl</a:t>
            </a:r>
            <a:r>
              <a:rPr lang="en-IN" sz="4000" dirty="0" smtClean="0"/>
              <a:t>  </a:t>
            </a:r>
          </a:p>
          <a:p>
            <a:r>
              <a:rPr lang="en-IN" sz="4000" b="1" dirty="0" smtClean="0"/>
              <a:t>WHERE</a:t>
            </a:r>
            <a:r>
              <a:rPr lang="en-IN" sz="4000" dirty="0" smtClean="0"/>
              <a:t> </a:t>
            </a:r>
            <a:r>
              <a:rPr lang="en-IN" sz="4000" dirty="0" err="1" smtClean="0"/>
              <a:t>cus_firstname</a:t>
            </a:r>
            <a:r>
              <a:rPr lang="en-IN" sz="4000" dirty="0" smtClean="0"/>
              <a:t> = '</a:t>
            </a:r>
            <a:r>
              <a:rPr lang="en-IN" sz="4000" dirty="0" err="1" smtClean="0"/>
              <a:t>Ajeet</a:t>
            </a:r>
            <a:r>
              <a:rPr lang="en-IN" sz="4000" dirty="0" smtClean="0"/>
              <a:t>'  </a:t>
            </a:r>
          </a:p>
          <a:p>
            <a:r>
              <a:rPr lang="en-IN" sz="4000" dirty="0" smtClean="0"/>
              <a:t>AND </a:t>
            </a:r>
            <a:r>
              <a:rPr lang="en-IN" sz="4000" dirty="0" err="1" smtClean="0"/>
              <a:t>cus_id</a:t>
            </a:r>
            <a:r>
              <a:rPr lang="en-IN" sz="4000" dirty="0" smtClean="0"/>
              <a:t> &gt; 3;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OR Condition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071546"/>
            <a:ext cx="8472518" cy="542928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 err="1" smtClean="0"/>
              <a:t>MySQL</a:t>
            </a:r>
            <a:r>
              <a:rPr lang="en-IN" dirty="0" smtClean="0"/>
              <a:t> OR condition specifies that if you take two or more conditions then one of the conditions must be fulfilled to get the records as result.</a:t>
            </a:r>
          </a:p>
          <a:p>
            <a:pPr algn="just"/>
            <a:r>
              <a:rPr lang="en-IN" b="1" dirty="0" smtClean="0"/>
              <a:t>Syntax:</a:t>
            </a:r>
            <a:endParaRPr lang="en-IN" dirty="0" smtClean="0"/>
          </a:p>
          <a:p>
            <a:pPr algn="just"/>
            <a:r>
              <a:rPr lang="en-IN" b="1" dirty="0" smtClean="0"/>
              <a:t>WHERE</a:t>
            </a:r>
            <a:r>
              <a:rPr lang="en-IN" dirty="0" smtClean="0"/>
              <a:t> condition1  </a:t>
            </a:r>
          </a:p>
          <a:p>
            <a:pPr algn="just"/>
            <a:r>
              <a:rPr lang="en-IN" dirty="0" smtClean="0"/>
              <a:t>OR condition2  </a:t>
            </a:r>
          </a:p>
          <a:p>
            <a:pPr algn="just"/>
            <a:r>
              <a:rPr lang="en-IN" dirty="0" smtClean="0"/>
              <a:t>...  </a:t>
            </a:r>
          </a:p>
          <a:p>
            <a:pPr algn="just"/>
            <a:r>
              <a:rPr lang="en-IN" dirty="0" smtClean="0"/>
              <a:t>OR </a:t>
            </a:r>
            <a:r>
              <a:rPr lang="en-IN" dirty="0" err="1" smtClean="0"/>
              <a:t>condition_n</a:t>
            </a:r>
            <a:r>
              <a:rPr lang="en-IN" dirty="0" smtClean="0"/>
              <a:t>;  </a:t>
            </a:r>
          </a:p>
          <a:p>
            <a:pPr algn="just"/>
            <a:r>
              <a:rPr lang="en-IN" dirty="0" smtClean="0"/>
              <a:t>Parameter explanation</a:t>
            </a:r>
          </a:p>
          <a:p>
            <a:pPr algn="just"/>
            <a:r>
              <a:rPr lang="en-IN" b="1" dirty="0" smtClean="0">
                <a:solidFill>
                  <a:srgbClr val="FF0000"/>
                </a:solidFill>
              </a:rPr>
              <a:t>condition1, condition2, ... </a:t>
            </a:r>
            <a:r>
              <a:rPr lang="en-IN" b="1" dirty="0" err="1" smtClean="0">
                <a:solidFill>
                  <a:srgbClr val="FF0000"/>
                </a:solidFill>
              </a:rPr>
              <a:t>condition_n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dirty="0" smtClean="0">
                <a:solidFill>
                  <a:srgbClr val="FF0000"/>
                </a:solidFill>
              </a:rPr>
              <a:t> Specifies all conditions that must be fulfilled for the records to be selected.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Features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857232"/>
            <a:ext cx="8401080" cy="5715040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smtClean="0"/>
              <a:t>Relational Database Management System (RDBMS):</a:t>
            </a:r>
            <a:r>
              <a:rPr lang="en-IN" sz="3200" dirty="0" smtClean="0"/>
              <a:t> </a:t>
            </a:r>
            <a:r>
              <a:rPr lang="en-IN" sz="3200" dirty="0" err="1" smtClean="0"/>
              <a:t>MySQL</a:t>
            </a:r>
            <a:r>
              <a:rPr lang="en-IN" sz="3200" dirty="0" smtClean="0"/>
              <a:t> is a relational database management system.</a:t>
            </a:r>
          </a:p>
          <a:p>
            <a:pPr algn="just"/>
            <a:r>
              <a:rPr lang="en-IN" sz="3200" b="1" dirty="0" smtClean="0"/>
              <a:t>Easy to use:</a:t>
            </a:r>
            <a:r>
              <a:rPr lang="en-IN" sz="3200" dirty="0" smtClean="0"/>
              <a:t> </a:t>
            </a:r>
            <a:r>
              <a:rPr lang="en-IN" sz="3200" dirty="0" err="1" smtClean="0"/>
              <a:t>MySQL</a:t>
            </a:r>
            <a:r>
              <a:rPr lang="en-IN" sz="3200" dirty="0" smtClean="0"/>
              <a:t> is easy to use. You have to get only the basic knowledge of SQL. You can build and interact with </a:t>
            </a:r>
            <a:r>
              <a:rPr lang="en-IN" sz="3200" dirty="0" err="1" smtClean="0"/>
              <a:t>MySQL</a:t>
            </a:r>
            <a:r>
              <a:rPr lang="en-IN" sz="3200" dirty="0" smtClean="0"/>
              <a:t> with only a few simple SQL statements.</a:t>
            </a:r>
          </a:p>
          <a:p>
            <a:pPr algn="just"/>
            <a:r>
              <a:rPr lang="en-IN" sz="3200" b="1" dirty="0" smtClean="0"/>
              <a:t>It is secure:</a:t>
            </a:r>
            <a:r>
              <a:rPr lang="en-IN" sz="3200" dirty="0" smtClean="0"/>
              <a:t> </a:t>
            </a:r>
            <a:r>
              <a:rPr lang="en-IN" sz="3200" dirty="0" err="1" smtClean="0"/>
              <a:t>MySQL</a:t>
            </a:r>
            <a:r>
              <a:rPr lang="en-IN" sz="3200" dirty="0" smtClean="0"/>
              <a:t> consist of a solid data security layer that protects sensitive data from intruders. Passwords are encrypted in </a:t>
            </a:r>
            <a:r>
              <a:rPr lang="en-IN" sz="3200" dirty="0" err="1" smtClean="0"/>
              <a:t>MySQL</a:t>
            </a:r>
            <a:r>
              <a:rPr lang="en-IN" sz="3200" dirty="0" smtClean="0"/>
              <a:t>.</a:t>
            </a: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4400" b="1" dirty="0" smtClean="0"/>
              <a:t>SELECT</a:t>
            </a:r>
            <a:r>
              <a:rPr lang="en-IN" sz="4400" dirty="0" smtClean="0"/>
              <a:t> *  </a:t>
            </a:r>
          </a:p>
          <a:p>
            <a:r>
              <a:rPr lang="en-IN" sz="4400" b="1" dirty="0" smtClean="0"/>
              <a:t>FROM</a:t>
            </a:r>
            <a:r>
              <a:rPr lang="en-IN" sz="4400" dirty="0" smtClean="0"/>
              <a:t> </a:t>
            </a:r>
            <a:r>
              <a:rPr lang="en-IN" sz="4400" dirty="0" err="1" smtClean="0"/>
              <a:t>cus_tbl</a:t>
            </a:r>
            <a:r>
              <a:rPr lang="en-IN" sz="4400" dirty="0" smtClean="0"/>
              <a:t>  </a:t>
            </a:r>
          </a:p>
          <a:p>
            <a:r>
              <a:rPr lang="en-IN" sz="4400" b="1" dirty="0" smtClean="0"/>
              <a:t>WHERE</a:t>
            </a:r>
            <a:r>
              <a:rPr lang="en-IN" sz="4400" dirty="0" smtClean="0"/>
              <a:t> </a:t>
            </a:r>
            <a:r>
              <a:rPr lang="en-IN" sz="4400" dirty="0" err="1" smtClean="0"/>
              <a:t>cus_firstname</a:t>
            </a:r>
            <a:r>
              <a:rPr lang="en-IN" sz="4400" dirty="0" smtClean="0"/>
              <a:t> = '</a:t>
            </a:r>
            <a:r>
              <a:rPr lang="en-IN" sz="4400" dirty="0" err="1" smtClean="0"/>
              <a:t>Ajeet</a:t>
            </a:r>
            <a:r>
              <a:rPr lang="en-IN" sz="4400" dirty="0" smtClean="0"/>
              <a:t>'  </a:t>
            </a:r>
          </a:p>
          <a:p>
            <a:r>
              <a:rPr lang="en-IN" sz="4400" dirty="0" smtClean="0"/>
              <a:t>OR </a:t>
            </a:r>
            <a:r>
              <a:rPr lang="en-IN" sz="4400" dirty="0" err="1" smtClean="0"/>
              <a:t>cus_id</a:t>
            </a:r>
            <a:r>
              <a:rPr lang="en-IN" sz="4400" dirty="0" smtClean="0"/>
              <a:t> &gt; 100;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JOINS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857232"/>
            <a:ext cx="8472518" cy="5643602"/>
          </a:xfrm>
        </p:spPr>
        <p:txBody>
          <a:bodyPr/>
          <a:lstStyle/>
          <a:p>
            <a:pPr algn="just"/>
            <a:r>
              <a:rPr lang="en-IN" sz="3200" b="1" dirty="0" err="1" smtClean="0"/>
              <a:t>MySQL</a:t>
            </a:r>
            <a:r>
              <a:rPr lang="en-IN" sz="3200" b="1" dirty="0" smtClean="0"/>
              <a:t> JOINS are used with SELECT statement. It is used to retrieve data from multiple tables. It is performed whenever you need to fetch records from two or more tables.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115409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There are three types of </a:t>
            </a:r>
            <a:r>
              <a:rPr lang="en-IN" b="1" dirty="0" err="1" smtClean="0">
                <a:solidFill>
                  <a:srgbClr val="FF0000"/>
                </a:solidFill>
              </a:rPr>
              <a:t>MySQL</a:t>
            </a:r>
            <a:r>
              <a:rPr lang="en-IN" b="1" dirty="0" smtClean="0">
                <a:solidFill>
                  <a:srgbClr val="FF0000"/>
                </a:solidFill>
              </a:rPr>
              <a:t> joins:</a:t>
            </a:r>
            <a:br>
              <a:rPr lang="en-IN" b="1" dirty="0" smtClean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401080" cy="4767282"/>
          </a:xfrm>
        </p:spPr>
        <p:txBody>
          <a:bodyPr/>
          <a:lstStyle/>
          <a:p>
            <a:pPr algn="just"/>
            <a:r>
              <a:rPr lang="en-IN" sz="3200" b="1" dirty="0" err="1" smtClean="0"/>
              <a:t>MySQL</a:t>
            </a:r>
            <a:r>
              <a:rPr lang="en-IN" sz="3200" b="1" dirty="0" smtClean="0"/>
              <a:t> </a:t>
            </a:r>
            <a:r>
              <a:rPr lang="en-IN" sz="3200" b="1" dirty="0" smtClean="0"/>
              <a:t>INNER JOIN </a:t>
            </a:r>
            <a:endParaRPr lang="en-IN" sz="3200" b="1" dirty="0" smtClean="0"/>
          </a:p>
          <a:p>
            <a:pPr algn="just"/>
            <a:r>
              <a:rPr lang="en-IN" sz="3200" b="1" dirty="0" smtClean="0">
                <a:solidFill>
                  <a:srgbClr val="7030A0"/>
                </a:solidFill>
              </a:rPr>
              <a:t>(</a:t>
            </a:r>
            <a:r>
              <a:rPr lang="en-IN" sz="3200" b="1" dirty="0" smtClean="0">
                <a:solidFill>
                  <a:srgbClr val="7030A0"/>
                </a:solidFill>
              </a:rPr>
              <a:t>or sometimes called simple join)</a:t>
            </a:r>
          </a:p>
          <a:p>
            <a:pPr algn="just"/>
            <a:r>
              <a:rPr lang="en-IN" sz="3200" b="1" dirty="0" err="1" smtClean="0"/>
              <a:t>MySQL</a:t>
            </a:r>
            <a:r>
              <a:rPr lang="en-IN" sz="3200" b="1" dirty="0" smtClean="0"/>
              <a:t> LEFT OUTER JOIN </a:t>
            </a:r>
            <a:endParaRPr lang="en-IN" sz="3200" b="1" dirty="0" smtClean="0"/>
          </a:p>
          <a:p>
            <a:pPr algn="just"/>
            <a:r>
              <a:rPr lang="en-IN" sz="3200" b="1" dirty="0" smtClean="0">
                <a:solidFill>
                  <a:srgbClr val="7030A0"/>
                </a:solidFill>
              </a:rPr>
              <a:t>(</a:t>
            </a:r>
            <a:r>
              <a:rPr lang="en-IN" sz="3200" b="1" dirty="0" smtClean="0">
                <a:solidFill>
                  <a:srgbClr val="7030A0"/>
                </a:solidFill>
              </a:rPr>
              <a:t>or sometimes called LEFT JOIN)</a:t>
            </a:r>
          </a:p>
          <a:p>
            <a:pPr algn="just"/>
            <a:r>
              <a:rPr lang="en-IN" sz="3200" b="1" dirty="0" err="1" smtClean="0"/>
              <a:t>MySQL</a:t>
            </a:r>
            <a:r>
              <a:rPr lang="en-IN" sz="3200" b="1" dirty="0" smtClean="0"/>
              <a:t> RIGHT OUTER JOIN </a:t>
            </a:r>
            <a:endParaRPr lang="en-IN" sz="3200" b="1" dirty="0" smtClean="0"/>
          </a:p>
          <a:p>
            <a:pPr algn="just"/>
            <a:r>
              <a:rPr lang="en-IN" sz="3200" b="1" dirty="0" smtClean="0">
                <a:solidFill>
                  <a:srgbClr val="7030A0"/>
                </a:solidFill>
              </a:rPr>
              <a:t>(</a:t>
            </a:r>
            <a:r>
              <a:rPr lang="en-IN" sz="3200" b="1" dirty="0" smtClean="0">
                <a:solidFill>
                  <a:srgbClr val="7030A0"/>
                </a:solidFill>
              </a:rPr>
              <a:t>or sometimes called RIGHT JOIN)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MySQL </a:t>
            </a:r>
            <a:r>
              <a:rPr lang="fr-FR" dirty="0" err="1" smtClean="0"/>
              <a:t>Inner</a:t>
            </a:r>
            <a:r>
              <a:rPr lang="fr-FR" dirty="0" smtClean="0"/>
              <a:t> JOIN (Simple </a:t>
            </a:r>
            <a:r>
              <a:rPr lang="fr-FR" dirty="0" err="1" smtClean="0"/>
              <a:t>Join</a:t>
            </a:r>
            <a:r>
              <a:rPr lang="fr-FR" dirty="0" smtClean="0"/>
              <a:t>)</a:t>
            </a:r>
            <a:br>
              <a:rPr lang="fr-FR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285860"/>
            <a:ext cx="8401080" cy="5286412"/>
          </a:xfrm>
        </p:spPr>
        <p:txBody>
          <a:bodyPr/>
          <a:lstStyle/>
          <a:p>
            <a:pPr algn="just"/>
            <a:r>
              <a:rPr lang="en-IN" sz="3200" b="1" dirty="0" smtClean="0"/>
              <a:t>The </a:t>
            </a:r>
            <a:r>
              <a:rPr lang="en-IN" sz="3200" b="1" dirty="0" err="1" smtClean="0"/>
              <a:t>MySQL</a:t>
            </a:r>
            <a:r>
              <a:rPr lang="en-IN" sz="3200" b="1" dirty="0" smtClean="0"/>
              <a:t> INNER JOIN is used to return all rows from multiple tables where the join condition is satisfied. It is the most common type of join.</a:t>
            </a:r>
          </a:p>
          <a:p>
            <a:r>
              <a:rPr lang="en-IN" sz="3200" b="1" dirty="0" smtClean="0"/>
              <a:t>Syntax:</a:t>
            </a:r>
            <a:endParaRPr lang="en-IN" sz="3200" dirty="0" smtClean="0"/>
          </a:p>
          <a:p>
            <a:r>
              <a:rPr lang="en-IN" sz="3200" b="1" dirty="0" smtClean="0">
                <a:solidFill>
                  <a:srgbClr val="7030A0"/>
                </a:solidFill>
              </a:rPr>
              <a:t>SELECT</a:t>
            </a:r>
            <a:r>
              <a:rPr lang="en-IN" sz="3200" dirty="0" smtClean="0">
                <a:solidFill>
                  <a:srgbClr val="7030A0"/>
                </a:solidFill>
              </a:rPr>
              <a:t> columns  </a:t>
            </a:r>
          </a:p>
          <a:p>
            <a:r>
              <a:rPr lang="en-IN" sz="3200" b="1" dirty="0" smtClean="0">
                <a:solidFill>
                  <a:srgbClr val="7030A0"/>
                </a:solidFill>
              </a:rPr>
              <a:t>FROM</a:t>
            </a:r>
            <a:r>
              <a:rPr lang="en-IN" sz="3200" dirty="0" smtClean="0">
                <a:solidFill>
                  <a:srgbClr val="7030A0"/>
                </a:solidFill>
              </a:rPr>
              <a:t> table1   </a:t>
            </a:r>
          </a:p>
          <a:p>
            <a:r>
              <a:rPr lang="en-IN" sz="3200" b="1" dirty="0" smtClean="0">
                <a:solidFill>
                  <a:srgbClr val="7030A0"/>
                </a:solidFill>
              </a:rPr>
              <a:t>INNER</a:t>
            </a:r>
            <a:r>
              <a:rPr lang="en-IN" sz="3200" dirty="0" smtClean="0">
                <a:solidFill>
                  <a:srgbClr val="7030A0"/>
                </a:solidFill>
              </a:rPr>
              <a:t> JOIN table2  </a:t>
            </a:r>
          </a:p>
          <a:p>
            <a:r>
              <a:rPr lang="en-IN" sz="3200" b="1" dirty="0" smtClean="0">
                <a:solidFill>
                  <a:srgbClr val="7030A0"/>
                </a:solidFill>
              </a:rPr>
              <a:t>ON</a:t>
            </a:r>
            <a:r>
              <a:rPr lang="en-IN" sz="3200" dirty="0" smtClean="0">
                <a:solidFill>
                  <a:srgbClr val="7030A0"/>
                </a:solidFill>
              </a:rPr>
              <a:t> table1.</a:t>
            </a:r>
            <a:r>
              <a:rPr lang="en-IN" sz="3200" b="1" dirty="0" smtClean="0">
                <a:solidFill>
                  <a:srgbClr val="7030A0"/>
                </a:solidFill>
              </a:rPr>
              <a:t>column</a:t>
            </a:r>
            <a:r>
              <a:rPr lang="en-IN" sz="3200" dirty="0" smtClean="0">
                <a:solidFill>
                  <a:srgbClr val="7030A0"/>
                </a:solidFill>
              </a:rPr>
              <a:t> = table2.</a:t>
            </a:r>
            <a:r>
              <a:rPr lang="en-IN" sz="3200" b="1" dirty="0" smtClean="0">
                <a:solidFill>
                  <a:srgbClr val="7030A0"/>
                </a:solidFill>
              </a:rPr>
              <a:t>column</a:t>
            </a:r>
            <a:r>
              <a:rPr lang="en-IN" sz="3200" dirty="0" smtClean="0">
                <a:solidFill>
                  <a:srgbClr val="7030A0"/>
                </a:solidFill>
              </a:rPr>
              <a:t>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Image representation: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mysql join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78"/>
            <a:ext cx="707236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mysql join 2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3600" b="1" dirty="0" smtClean="0"/>
              <a:t>SELECT</a:t>
            </a:r>
            <a:r>
              <a:rPr lang="en-IN" sz="3600" dirty="0" smtClean="0"/>
              <a:t> </a:t>
            </a:r>
            <a:r>
              <a:rPr lang="en-IN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officers.officer_name</a:t>
            </a:r>
            <a:r>
              <a:rPr lang="en-I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IN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officers.address</a:t>
            </a:r>
            <a:r>
              <a:rPr lang="en-I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IN"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students.course_name</a:t>
            </a:r>
            <a:r>
              <a:rPr lang="en-IN" sz="3600" dirty="0" smtClean="0"/>
              <a:t>  </a:t>
            </a:r>
          </a:p>
          <a:p>
            <a:r>
              <a:rPr lang="en-IN" sz="3600" b="1" dirty="0" smtClean="0"/>
              <a:t>FROM</a:t>
            </a:r>
            <a:r>
              <a:rPr lang="en-IN" sz="3600" dirty="0" smtClean="0"/>
              <a:t> officers   </a:t>
            </a:r>
          </a:p>
          <a:p>
            <a:r>
              <a:rPr lang="en-IN" sz="3600" b="1" dirty="0" smtClean="0"/>
              <a:t>INNER</a:t>
            </a:r>
            <a:r>
              <a:rPr lang="en-IN" sz="3600" dirty="0" smtClean="0"/>
              <a:t> JOIN students  </a:t>
            </a:r>
          </a:p>
          <a:p>
            <a:r>
              <a:rPr lang="en-IN" sz="3600" b="1" dirty="0" smtClean="0"/>
              <a:t>ON</a:t>
            </a:r>
            <a:r>
              <a:rPr lang="en-IN" sz="3600" dirty="0" smtClean="0"/>
              <a:t> </a:t>
            </a:r>
            <a:r>
              <a:rPr lang="en-IN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officers.officer_id</a:t>
            </a:r>
            <a:r>
              <a:rPr lang="en-I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</a:t>
            </a:r>
            <a:r>
              <a:rPr lang="en-IN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students.student_id</a:t>
            </a:r>
            <a:r>
              <a:rPr lang="en-I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 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mysql join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144000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Left Outer Join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447800"/>
            <a:ext cx="8115328" cy="5053034"/>
          </a:xfrm>
        </p:spPr>
        <p:txBody>
          <a:bodyPr/>
          <a:lstStyle/>
          <a:p>
            <a:pPr algn="just"/>
            <a:r>
              <a:rPr lang="en-IN" b="1" dirty="0" smtClean="0"/>
              <a:t>The </a:t>
            </a:r>
            <a:r>
              <a:rPr lang="en-IN" b="1" dirty="0" smtClean="0"/>
              <a:t>LEFT OUTER JOIN returns all rows from the left hand table specified in the ON condition and only those rows from the other table where the join condition is fulfilled.</a:t>
            </a:r>
          </a:p>
          <a:p>
            <a:r>
              <a:rPr lang="en-IN" b="1" dirty="0" smtClean="0"/>
              <a:t>Syntax:</a:t>
            </a:r>
            <a:endParaRPr lang="en-IN" dirty="0" smtClean="0"/>
          </a:p>
          <a:p>
            <a:r>
              <a:rPr lang="en-IN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I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columns  </a:t>
            </a:r>
          </a:p>
          <a:p>
            <a:r>
              <a:rPr lang="en-IN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I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table1  </a:t>
            </a:r>
          </a:p>
          <a:p>
            <a:r>
              <a:rPr lang="en-I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 [OUTER] JOIN table2  </a:t>
            </a:r>
          </a:p>
          <a:p>
            <a:r>
              <a:rPr lang="en-IN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I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table1.</a:t>
            </a:r>
            <a:r>
              <a:rPr lang="en-IN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  <a:r>
              <a:rPr lang="en-I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table2.</a:t>
            </a:r>
            <a:r>
              <a:rPr lang="en-IN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  <a:r>
              <a:rPr lang="en-IN" sz="3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Image representation: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mysql join 4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8429651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42852"/>
            <a:ext cx="9001156" cy="6429420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smtClean="0"/>
              <a:t>Client/ Server Architecture:</a:t>
            </a:r>
            <a:r>
              <a:rPr lang="en-IN" sz="3200" dirty="0" smtClean="0"/>
              <a:t> </a:t>
            </a:r>
            <a:r>
              <a:rPr lang="en-IN" sz="3200" dirty="0" err="1" smtClean="0"/>
              <a:t>MySQL</a:t>
            </a:r>
            <a:r>
              <a:rPr lang="en-IN" sz="3200" dirty="0" smtClean="0"/>
              <a:t> follows a client /server architecture. There is a database server (</a:t>
            </a:r>
            <a:r>
              <a:rPr lang="en-IN" sz="3200" dirty="0" err="1" smtClean="0"/>
              <a:t>MySQL</a:t>
            </a:r>
            <a:r>
              <a:rPr lang="en-IN" sz="3200" dirty="0" smtClean="0"/>
              <a:t>) and arbitrarily many clients (application programs), which communicate with the server; that is, they query data, save changes, etc.</a:t>
            </a:r>
          </a:p>
          <a:p>
            <a:pPr algn="just"/>
            <a:r>
              <a:rPr lang="en-IN" sz="3200" b="1" dirty="0" smtClean="0"/>
              <a:t>Free to download:</a:t>
            </a:r>
            <a:r>
              <a:rPr lang="en-IN" sz="3200" dirty="0" smtClean="0"/>
              <a:t> </a:t>
            </a:r>
            <a:r>
              <a:rPr lang="en-IN" sz="3200" dirty="0" err="1" smtClean="0"/>
              <a:t>MySQL</a:t>
            </a:r>
            <a:r>
              <a:rPr lang="en-IN" sz="3200" dirty="0" smtClean="0"/>
              <a:t> is free to use and you can download it from </a:t>
            </a:r>
            <a:r>
              <a:rPr lang="en-IN" sz="3200" dirty="0" err="1" smtClean="0"/>
              <a:t>MySQL</a:t>
            </a:r>
            <a:r>
              <a:rPr lang="en-IN" sz="3200" dirty="0" smtClean="0"/>
              <a:t> official website.</a:t>
            </a:r>
          </a:p>
          <a:p>
            <a:pPr algn="just"/>
            <a:r>
              <a:rPr lang="en-IN" sz="3200" b="1" dirty="0" smtClean="0"/>
              <a:t>It is scalable:</a:t>
            </a:r>
            <a:r>
              <a:rPr lang="en-IN" sz="3200" dirty="0" smtClean="0"/>
              <a:t> </a:t>
            </a:r>
            <a:r>
              <a:rPr lang="en-IN" sz="3200" dirty="0" err="1" smtClean="0"/>
              <a:t>MySQL</a:t>
            </a:r>
            <a:r>
              <a:rPr lang="en-IN" sz="3200" dirty="0" smtClean="0"/>
              <a:t> can handle almost any amount of data, up to as much as 50 million rows or more. The default file size limit is about 4 GB. However, you can increase this number to a theoretical limit of 8 TB of data.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  <a:r>
              <a:rPr lang="en-IN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officers.officer_name</a:t>
            </a:r>
            <a:r>
              <a:rPr lang="en-I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IN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officers.address</a:t>
            </a:r>
            <a:r>
              <a:rPr lang="en-I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en-IN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students.course_name</a:t>
            </a:r>
            <a:r>
              <a:rPr lang="en-I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</a:p>
          <a:p>
            <a:pPr lvl="0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officers  </a:t>
            </a:r>
          </a:p>
          <a:p>
            <a:pPr lvl="0"/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 JOIN students  </a:t>
            </a:r>
          </a:p>
          <a:p>
            <a:pPr lvl="0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n-I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IN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officers.officer_id</a:t>
            </a:r>
            <a:r>
              <a:rPr lang="en-I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</a:t>
            </a:r>
            <a:r>
              <a:rPr lang="en-IN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students.student_id</a:t>
            </a:r>
            <a:r>
              <a:rPr lang="en-I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mysql join 6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Right Outer Join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928670"/>
            <a:ext cx="8543956" cy="5786478"/>
          </a:xfrm>
        </p:spPr>
        <p:txBody>
          <a:bodyPr/>
          <a:lstStyle/>
          <a:p>
            <a:pPr algn="just"/>
            <a:r>
              <a:rPr lang="en-IN" b="1" dirty="0" smtClean="0"/>
              <a:t>The </a:t>
            </a:r>
            <a:r>
              <a:rPr lang="en-IN" b="1" dirty="0" err="1" smtClean="0"/>
              <a:t>MySQL</a:t>
            </a:r>
            <a:r>
              <a:rPr lang="en-IN" b="1" dirty="0" smtClean="0"/>
              <a:t> Right Outer Join returns all rows from the RIGHT-hand table specified in the ON condition and only those rows from the other table where he join condition is fulfilled.</a:t>
            </a:r>
          </a:p>
          <a:p>
            <a:endParaRPr lang="en-IN" b="1" dirty="0" smtClean="0"/>
          </a:p>
          <a:p>
            <a:r>
              <a:rPr lang="en-IN" b="1" dirty="0" smtClean="0"/>
              <a:t>Syntax:</a:t>
            </a:r>
            <a:endParaRPr lang="en-IN" dirty="0" smtClean="0"/>
          </a:p>
          <a:p>
            <a:endParaRPr lang="en-I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I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columns  </a:t>
            </a:r>
          </a:p>
          <a:p>
            <a:r>
              <a:rPr lang="en-I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I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table1  </a:t>
            </a:r>
          </a:p>
          <a:p>
            <a:r>
              <a:rPr lang="en-I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 [OUTER] JOIN table2  </a:t>
            </a:r>
          </a:p>
          <a:p>
            <a:r>
              <a:rPr lang="en-I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I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table1.</a:t>
            </a:r>
            <a:r>
              <a:rPr lang="en-I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  <a:r>
              <a:rPr lang="en-I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table2.</a:t>
            </a:r>
            <a:r>
              <a:rPr lang="en-I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  <a:r>
              <a:rPr lang="en-I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Image representation: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mysql join 7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1"/>
            <a:ext cx="807249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686800" cy="6572272"/>
          </a:xfrm>
        </p:spPr>
        <p:txBody>
          <a:bodyPr>
            <a:normAutofit/>
          </a:bodyPr>
          <a:lstStyle/>
          <a:p>
            <a:pPr lvl="0"/>
            <a:endParaRPr lang="en-I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n-I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IN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officers.officer_name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endParaRPr lang="en-I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IN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officers.address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endParaRPr lang="en-I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IN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students.course_name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endParaRPr lang="en-I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IN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students.student_name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</a:t>
            </a:r>
          </a:p>
          <a:p>
            <a:pPr lvl="0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 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officers</a:t>
            </a:r>
            <a:endParaRPr lang="en-I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 JOIN students  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n-I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IN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officers.officer_id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= </a:t>
            </a:r>
            <a:r>
              <a:rPr lang="en-IN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students.student_id</a:t>
            </a:r>
            <a:r>
              <a:rPr lang="en-I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  </a:t>
            </a:r>
          </a:p>
          <a:p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mysql join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7200" dirty="0" smtClean="0"/>
              <a:t>Aggregate Functions</a:t>
            </a:r>
            <a:r>
              <a:rPr lang="en-IN" sz="7200" b="1" dirty="0" smtClean="0"/>
              <a:t/>
            </a:r>
            <a:br>
              <a:rPr lang="en-IN" sz="7200" b="1" dirty="0" smtClean="0"/>
            </a:br>
            <a:endParaRPr lang="en-IN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count() Function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47800"/>
            <a:ext cx="8472518" cy="5053034"/>
          </a:xfrm>
        </p:spPr>
        <p:txBody>
          <a:bodyPr/>
          <a:lstStyle/>
          <a:p>
            <a:pPr algn="just"/>
            <a:r>
              <a:rPr lang="en-IN" sz="3200" dirty="0" smtClean="0"/>
              <a:t>The </a:t>
            </a:r>
            <a:r>
              <a:rPr lang="en-IN" sz="3200" dirty="0" err="1" smtClean="0"/>
              <a:t>MySQL</a:t>
            </a:r>
            <a:r>
              <a:rPr lang="en-IN" sz="3200" dirty="0" smtClean="0"/>
              <a:t> count() function is used to return the count of an expression. It is used when you need to count some records of your table.</a:t>
            </a:r>
          </a:p>
          <a:p>
            <a:r>
              <a:rPr lang="en-IN" sz="4000" b="1" dirty="0" smtClean="0"/>
              <a:t>Syntax:</a:t>
            </a:r>
            <a:endParaRPr lang="en-IN" sz="4000" dirty="0" smtClean="0"/>
          </a:p>
          <a:p>
            <a:pPr lvl="0"/>
            <a:r>
              <a:rPr lang="en-IN" sz="4000" b="1" dirty="0" smtClean="0"/>
              <a:t>SELECT</a:t>
            </a:r>
            <a:r>
              <a:rPr lang="en-IN" sz="4000" dirty="0" smtClean="0"/>
              <a:t> COUNT (</a:t>
            </a:r>
            <a:r>
              <a:rPr lang="en-IN" sz="4000" dirty="0" err="1" smtClean="0"/>
              <a:t>aggregate_expression</a:t>
            </a:r>
            <a:r>
              <a:rPr lang="en-IN" sz="4000" dirty="0" smtClean="0"/>
              <a:t>)  </a:t>
            </a:r>
          </a:p>
          <a:p>
            <a:pPr lvl="0"/>
            <a:r>
              <a:rPr lang="en-IN" sz="4000" b="1" dirty="0" smtClean="0"/>
              <a:t>FROM</a:t>
            </a:r>
            <a:r>
              <a:rPr lang="en-IN" sz="4000" dirty="0" smtClean="0"/>
              <a:t> </a:t>
            </a:r>
            <a:r>
              <a:rPr lang="en-IN" sz="4000" dirty="0" err="1" smtClean="0"/>
              <a:t>table_name</a:t>
            </a:r>
            <a:r>
              <a:rPr lang="en-IN" sz="4000" dirty="0" smtClean="0"/>
              <a:t>  </a:t>
            </a:r>
          </a:p>
          <a:p>
            <a:pPr lvl="0"/>
            <a:r>
              <a:rPr lang="en-IN" sz="4000" dirty="0" smtClean="0"/>
              <a:t>[</a:t>
            </a:r>
            <a:r>
              <a:rPr lang="en-IN" sz="4000" b="1" dirty="0" smtClean="0"/>
              <a:t>WHERE</a:t>
            </a:r>
            <a:r>
              <a:rPr lang="en-IN" sz="4000" dirty="0" smtClean="0"/>
              <a:t> conditions];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Parameter explanation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47800"/>
            <a:ext cx="8786874" cy="4981596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err="1" smtClean="0"/>
              <a:t>aggregate_expression</a:t>
            </a:r>
            <a:r>
              <a:rPr lang="en-IN" sz="3200" b="1" dirty="0" smtClean="0"/>
              <a:t>:</a:t>
            </a:r>
            <a:r>
              <a:rPr lang="en-IN" sz="3200" dirty="0" smtClean="0"/>
              <a:t> It specifies the column or expression whose NON-NULL values will be counted.</a:t>
            </a:r>
          </a:p>
          <a:p>
            <a:pPr algn="just"/>
            <a:r>
              <a:rPr lang="en-IN" sz="3200" b="1" dirty="0" err="1" smtClean="0"/>
              <a:t>table_name</a:t>
            </a:r>
            <a:r>
              <a:rPr lang="en-IN" sz="3200" b="1" dirty="0" smtClean="0"/>
              <a:t>:</a:t>
            </a:r>
            <a:r>
              <a:rPr lang="en-IN" sz="3200" dirty="0" smtClean="0"/>
              <a:t> It specifies the tables, from where you want to retrieve records. There must be at least one table listed in the FROM clause.</a:t>
            </a:r>
          </a:p>
          <a:p>
            <a:pPr algn="just"/>
            <a:r>
              <a:rPr lang="en-IN" sz="3200" b="1" dirty="0" smtClean="0"/>
              <a:t>WHERE conditions:</a:t>
            </a:r>
            <a:r>
              <a:rPr lang="en-IN" sz="3200" dirty="0" smtClean="0"/>
              <a:t> It is optional. It specifies the conditions that must be fulfilled for the records to be selected.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dirty="0" smtClean="0"/>
              <a:t>Consider a table named "officers", having the following data.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mysql count() 1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8643998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214290"/>
            <a:ext cx="8643998" cy="642942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3600" b="1" dirty="0" err="1" smtClean="0"/>
              <a:t>Compatibale</a:t>
            </a:r>
            <a:r>
              <a:rPr lang="en-IN" sz="3600" b="1" dirty="0" smtClean="0"/>
              <a:t> on many operating systems:</a:t>
            </a:r>
            <a:r>
              <a:rPr lang="en-IN" sz="3600" dirty="0" smtClean="0"/>
              <a:t> </a:t>
            </a:r>
            <a:r>
              <a:rPr lang="en-IN" sz="3600" dirty="0" err="1" smtClean="0"/>
              <a:t>MySQL</a:t>
            </a:r>
            <a:r>
              <a:rPr lang="en-IN" sz="3600" dirty="0" smtClean="0"/>
              <a:t> is compatible to run on many operating systems, like Novell NetWare, Windows* Linux*, many varieties of UNIX* (such as Sun* Solaris*, AIX, and DEC* UNIX), OS/2, FreeBSD*, and others. </a:t>
            </a:r>
            <a:r>
              <a:rPr lang="en-IN" sz="3600" dirty="0" err="1" smtClean="0"/>
              <a:t>MySQL</a:t>
            </a:r>
            <a:r>
              <a:rPr lang="en-IN" sz="3600" dirty="0" smtClean="0"/>
              <a:t> also provides a facility that the clients can run on the same computer as the server or on another computer (communication via a local network or the Internet).</a:t>
            </a:r>
          </a:p>
          <a:p>
            <a:pPr algn="just"/>
            <a:r>
              <a:rPr lang="en-IN" sz="3600" b="1" dirty="0" smtClean="0"/>
              <a:t>Allows roll-back:</a:t>
            </a:r>
            <a:r>
              <a:rPr lang="en-IN" sz="3600" dirty="0" smtClean="0"/>
              <a:t> </a:t>
            </a:r>
            <a:r>
              <a:rPr lang="en-IN" sz="3600" dirty="0" err="1" smtClean="0"/>
              <a:t>MySQL</a:t>
            </a:r>
            <a:r>
              <a:rPr lang="en-IN" sz="3600" dirty="0" smtClean="0"/>
              <a:t> allows transactions to be rolled back, commit and crash recovery.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sz="4400" b="1" dirty="0" smtClean="0"/>
              <a:t>SELECT</a:t>
            </a:r>
            <a:r>
              <a:rPr lang="en-IN" sz="4400" dirty="0" smtClean="0"/>
              <a:t> COUNT(</a:t>
            </a:r>
            <a:r>
              <a:rPr lang="en-IN" sz="4400" dirty="0" err="1" smtClean="0"/>
              <a:t>officer_name</a:t>
            </a:r>
            <a:r>
              <a:rPr lang="en-IN" sz="4400" dirty="0" smtClean="0"/>
              <a:t>)  </a:t>
            </a:r>
          </a:p>
          <a:p>
            <a:pPr lvl="0"/>
            <a:r>
              <a:rPr lang="en-IN" sz="4400" b="1" dirty="0" smtClean="0"/>
              <a:t>FROM</a:t>
            </a:r>
            <a:r>
              <a:rPr lang="en-IN" sz="4400" dirty="0" smtClean="0"/>
              <a:t> officers;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mysql count() 2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715436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sum() function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447800"/>
            <a:ext cx="9001156" cy="4981596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The </a:t>
            </a:r>
            <a:r>
              <a:rPr lang="en-IN" sz="3600" dirty="0" err="1" smtClean="0"/>
              <a:t>MySQL</a:t>
            </a:r>
            <a:r>
              <a:rPr lang="en-IN" sz="3600" dirty="0" smtClean="0"/>
              <a:t> sum() function is used to return the total summed value of an expression.</a:t>
            </a:r>
          </a:p>
          <a:p>
            <a:r>
              <a:rPr lang="en-IN" sz="3600" b="1" dirty="0" smtClean="0"/>
              <a:t>Syntax:</a:t>
            </a:r>
            <a:endParaRPr lang="en-IN" sz="3600" dirty="0" smtClean="0"/>
          </a:p>
          <a:p>
            <a:pPr lvl="0"/>
            <a:r>
              <a:rPr lang="en-IN" sz="3600" b="1" dirty="0" smtClean="0"/>
              <a:t>SELECT</a:t>
            </a:r>
            <a:r>
              <a:rPr lang="en-IN" sz="3600" dirty="0" smtClean="0"/>
              <a:t> SUM(</a:t>
            </a:r>
            <a:r>
              <a:rPr lang="en-IN" sz="3600" dirty="0" err="1" smtClean="0"/>
              <a:t>aggregate_expression</a:t>
            </a:r>
            <a:r>
              <a:rPr lang="en-IN" sz="3600" dirty="0" smtClean="0"/>
              <a:t>)  </a:t>
            </a:r>
          </a:p>
          <a:p>
            <a:pPr lvl="0"/>
            <a:r>
              <a:rPr lang="en-IN" sz="3600" b="1" dirty="0" smtClean="0"/>
              <a:t>FROM</a:t>
            </a:r>
            <a:r>
              <a:rPr lang="en-IN" sz="3600" dirty="0" smtClean="0"/>
              <a:t> tables  </a:t>
            </a:r>
          </a:p>
          <a:p>
            <a:pPr lvl="0"/>
            <a:r>
              <a:rPr lang="en-IN" sz="3600" dirty="0" smtClean="0"/>
              <a:t>[</a:t>
            </a:r>
            <a:r>
              <a:rPr lang="en-IN" sz="3600" b="1" dirty="0" smtClean="0"/>
              <a:t>WHERE</a:t>
            </a:r>
            <a:r>
              <a:rPr lang="en-IN" sz="3600" dirty="0" smtClean="0"/>
              <a:t> conditions];  </a:t>
            </a:r>
          </a:p>
          <a:p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Parameter explanation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715436" cy="5053034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 err="1" smtClean="0"/>
              <a:t>aggregate_expression</a:t>
            </a:r>
            <a:r>
              <a:rPr lang="en-IN" sz="3600" b="1" dirty="0" smtClean="0"/>
              <a:t>:</a:t>
            </a:r>
            <a:r>
              <a:rPr lang="en-IN" sz="3600" dirty="0" smtClean="0"/>
              <a:t> It specifies the column or expression that will be summed.</a:t>
            </a:r>
          </a:p>
          <a:p>
            <a:pPr algn="just"/>
            <a:r>
              <a:rPr lang="en-IN" sz="3600" b="1" dirty="0" err="1" smtClean="0"/>
              <a:t>table_name</a:t>
            </a:r>
            <a:r>
              <a:rPr lang="en-IN" sz="3600" b="1" dirty="0" smtClean="0"/>
              <a:t>:</a:t>
            </a:r>
            <a:r>
              <a:rPr lang="en-IN" sz="3600" dirty="0" smtClean="0"/>
              <a:t> It specifies the tables, from where you want to retrieve records. There must be at least one table listed in the FROM clause.</a:t>
            </a:r>
          </a:p>
          <a:p>
            <a:pPr algn="just"/>
            <a:r>
              <a:rPr lang="en-IN" sz="3600" b="1" dirty="0" smtClean="0"/>
              <a:t>WHERE conditions:</a:t>
            </a:r>
            <a:r>
              <a:rPr lang="en-IN" sz="3600" dirty="0" smtClean="0"/>
              <a:t> It is optional. It specifies the conditions that must be fulfilled for the records to be selected.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mysql sum() 1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sz="4800" b="1" dirty="0" smtClean="0"/>
              <a:t>SELECT</a:t>
            </a:r>
            <a:r>
              <a:rPr lang="en-IN" sz="4800" dirty="0" smtClean="0"/>
              <a:t> SUM (</a:t>
            </a:r>
            <a:r>
              <a:rPr lang="en-IN" sz="4800" dirty="0" err="1" smtClean="0"/>
              <a:t>working_hours</a:t>
            </a:r>
            <a:r>
              <a:rPr lang="en-IN" sz="4800" dirty="0" smtClean="0"/>
              <a:t>) </a:t>
            </a:r>
            <a:r>
              <a:rPr lang="en-IN" sz="4800" b="1" dirty="0" smtClean="0"/>
              <a:t>AS</a:t>
            </a:r>
            <a:r>
              <a:rPr lang="en-IN" sz="4800" dirty="0" smtClean="0"/>
              <a:t> "Total working hours"  </a:t>
            </a:r>
          </a:p>
          <a:p>
            <a:pPr lvl="0"/>
            <a:r>
              <a:rPr lang="en-IN" sz="4800" b="1" dirty="0" smtClean="0"/>
              <a:t>FROM</a:t>
            </a:r>
            <a:r>
              <a:rPr lang="en-IN" sz="4800" dirty="0" smtClean="0"/>
              <a:t> employees  </a:t>
            </a:r>
          </a:p>
          <a:p>
            <a:pPr lvl="0"/>
            <a:r>
              <a:rPr lang="en-IN" sz="4800" b="1" dirty="0" smtClean="0"/>
              <a:t>WHERE</a:t>
            </a:r>
            <a:r>
              <a:rPr lang="en-IN" sz="4800" dirty="0" smtClean="0"/>
              <a:t> </a:t>
            </a:r>
            <a:r>
              <a:rPr lang="en-IN" sz="4800" dirty="0" err="1" smtClean="0"/>
              <a:t>working_hours</a:t>
            </a:r>
            <a:r>
              <a:rPr lang="en-IN" sz="4800" dirty="0" smtClean="0"/>
              <a:t> &gt; 5;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mysql sum() 2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9001156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</a:t>
            </a:r>
            <a:r>
              <a:rPr lang="en-IN" dirty="0" err="1" smtClean="0"/>
              <a:t>avg</a:t>
            </a:r>
            <a:r>
              <a:rPr lang="en-IN" dirty="0" smtClean="0"/>
              <a:t>() function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4000" dirty="0" smtClean="0"/>
              <a:t>The </a:t>
            </a:r>
            <a:r>
              <a:rPr lang="en-IN" sz="4000" dirty="0" err="1" smtClean="0"/>
              <a:t>MySQL</a:t>
            </a:r>
            <a:r>
              <a:rPr lang="en-IN" sz="4000" dirty="0" smtClean="0"/>
              <a:t> </a:t>
            </a:r>
            <a:r>
              <a:rPr lang="en-IN" sz="4000" dirty="0" err="1" smtClean="0"/>
              <a:t>avg</a:t>
            </a:r>
            <a:r>
              <a:rPr lang="en-IN" sz="4000" dirty="0" smtClean="0"/>
              <a:t>() function is used to return the average value of an expression.</a:t>
            </a:r>
          </a:p>
          <a:p>
            <a:pPr algn="just"/>
            <a:r>
              <a:rPr lang="en-IN" sz="4000" b="1" dirty="0" smtClean="0"/>
              <a:t>Syntax:</a:t>
            </a:r>
            <a:endParaRPr lang="en-IN" sz="4000" dirty="0" smtClean="0"/>
          </a:p>
          <a:p>
            <a:pPr lvl="0" algn="just"/>
            <a:r>
              <a:rPr lang="en-IN" sz="4000" b="1" dirty="0" smtClean="0">
                <a:solidFill>
                  <a:srgbClr val="FF0000"/>
                </a:solidFill>
              </a:rPr>
              <a:t>SELECT</a:t>
            </a:r>
            <a:r>
              <a:rPr lang="en-IN" sz="4000" dirty="0" smtClean="0">
                <a:solidFill>
                  <a:srgbClr val="FF0000"/>
                </a:solidFill>
              </a:rPr>
              <a:t> AVG(</a:t>
            </a:r>
            <a:r>
              <a:rPr lang="en-IN" sz="4000" dirty="0" err="1" smtClean="0">
                <a:solidFill>
                  <a:srgbClr val="FF0000"/>
                </a:solidFill>
              </a:rPr>
              <a:t>aggregate_expression</a:t>
            </a:r>
            <a:r>
              <a:rPr lang="en-IN" sz="4000" dirty="0" smtClean="0">
                <a:solidFill>
                  <a:srgbClr val="FF0000"/>
                </a:solidFill>
              </a:rPr>
              <a:t>)  </a:t>
            </a:r>
          </a:p>
          <a:p>
            <a:pPr lvl="0" algn="just"/>
            <a:r>
              <a:rPr lang="en-IN" sz="4000" b="1" dirty="0" smtClean="0">
                <a:solidFill>
                  <a:srgbClr val="FF0000"/>
                </a:solidFill>
              </a:rPr>
              <a:t>FROM</a:t>
            </a:r>
            <a:r>
              <a:rPr lang="en-IN" sz="4000" dirty="0" smtClean="0">
                <a:solidFill>
                  <a:srgbClr val="FF0000"/>
                </a:solidFill>
              </a:rPr>
              <a:t> tables  </a:t>
            </a:r>
          </a:p>
          <a:p>
            <a:pPr lvl="0" algn="just"/>
            <a:r>
              <a:rPr lang="en-IN" sz="4000" dirty="0" smtClean="0">
                <a:solidFill>
                  <a:srgbClr val="FF0000"/>
                </a:solidFill>
              </a:rPr>
              <a:t>[</a:t>
            </a:r>
            <a:r>
              <a:rPr lang="en-IN" sz="4000" b="1" dirty="0" smtClean="0">
                <a:solidFill>
                  <a:srgbClr val="FF0000"/>
                </a:solidFill>
              </a:rPr>
              <a:t>WHERE</a:t>
            </a:r>
            <a:r>
              <a:rPr lang="en-IN" sz="4000" dirty="0" smtClean="0">
                <a:solidFill>
                  <a:srgbClr val="FF0000"/>
                </a:solidFill>
              </a:rPr>
              <a:t> conditions];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Parameter explanation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47800"/>
            <a:ext cx="8786874" cy="5053034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 err="1" smtClean="0"/>
              <a:t>aggregate_expression</a:t>
            </a:r>
            <a:r>
              <a:rPr lang="en-IN" sz="3600" b="1" dirty="0" smtClean="0"/>
              <a:t>:</a:t>
            </a:r>
            <a:r>
              <a:rPr lang="en-IN" sz="3600" dirty="0" smtClean="0"/>
              <a:t> It specifies the column or expression that will be averaged.</a:t>
            </a:r>
          </a:p>
          <a:p>
            <a:pPr algn="just"/>
            <a:r>
              <a:rPr lang="en-IN" sz="3600" b="1" dirty="0" err="1" smtClean="0"/>
              <a:t>table_name</a:t>
            </a:r>
            <a:r>
              <a:rPr lang="en-IN" sz="3600" b="1" dirty="0" smtClean="0"/>
              <a:t>:</a:t>
            </a:r>
            <a:r>
              <a:rPr lang="en-IN" sz="3600" dirty="0" smtClean="0"/>
              <a:t> It specifies the tables, from where you want to retrieve records. There must be at least one table listed in the FROM clause.</a:t>
            </a:r>
          </a:p>
          <a:p>
            <a:pPr algn="just"/>
            <a:r>
              <a:rPr lang="en-IN" sz="3600" b="1" dirty="0" smtClean="0"/>
              <a:t>WHERE conditions: </a:t>
            </a:r>
            <a:r>
              <a:rPr lang="en-IN" sz="3600" dirty="0" smtClean="0"/>
              <a:t>It is optional. It specifies the conditions that must be fulfilled for the records to be selected.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mysql average 1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214290"/>
            <a:ext cx="8858312" cy="6429420"/>
          </a:xfrm>
        </p:spPr>
        <p:txBody>
          <a:bodyPr>
            <a:normAutofit/>
          </a:bodyPr>
          <a:lstStyle/>
          <a:p>
            <a:pPr algn="just"/>
            <a:r>
              <a:rPr lang="en-IN" sz="4000" b="1" dirty="0" smtClean="0"/>
              <a:t>High Performance:</a:t>
            </a:r>
            <a:r>
              <a:rPr lang="en-IN" sz="4000" dirty="0" smtClean="0"/>
              <a:t> </a:t>
            </a:r>
            <a:r>
              <a:rPr lang="en-IN" sz="4000" dirty="0" err="1" smtClean="0"/>
              <a:t>MySQL</a:t>
            </a:r>
            <a:r>
              <a:rPr lang="en-IN" sz="4000" dirty="0" smtClean="0"/>
              <a:t> is faster, more reliable and cheaper because of its unique storage engine architecture.</a:t>
            </a:r>
          </a:p>
          <a:p>
            <a:pPr algn="just"/>
            <a:r>
              <a:rPr lang="en-IN" sz="4000" b="1" dirty="0" smtClean="0"/>
              <a:t>High Flexibility:</a:t>
            </a:r>
            <a:r>
              <a:rPr lang="en-IN" sz="4000" dirty="0" smtClean="0"/>
              <a:t> </a:t>
            </a:r>
            <a:r>
              <a:rPr lang="en-IN" sz="4000" dirty="0" err="1" smtClean="0"/>
              <a:t>MySQL</a:t>
            </a:r>
            <a:r>
              <a:rPr lang="en-IN" sz="4000" dirty="0" smtClean="0"/>
              <a:t> supports a large number of embedded applications which makes </a:t>
            </a:r>
            <a:r>
              <a:rPr lang="en-IN" sz="4000" dirty="0" err="1" smtClean="0"/>
              <a:t>MySQL</a:t>
            </a:r>
            <a:r>
              <a:rPr lang="en-IN" sz="4000" dirty="0" smtClean="0"/>
              <a:t> very flexible.</a:t>
            </a:r>
          </a:p>
          <a:p>
            <a:pPr algn="just"/>
            <a:r>
              <a:rPr lang="en-IN" sz="4000" b="1" dirty="0" smtClean="0"/>
              <a:t>High Productivity:</a:t>
            </a:r>
            <a:r>
              <a:rPr lang="en-IN" sz="4000" dirty="0" smtClean="0"/>
              <a:t> </a:t>
            </a:r>
            <a:r>
              <a:rPr lang="en-IN" sz="4000" dirty="0" err="1" smtClean="0"/>
              <a:t>MySQL</a:t>
            </a:r>
            <a:r>
              <a:rPr lang="en-IN" sz="4000" dirty="0" smtClean="0"/>
              <a:t> uses Triggers, Stored procedures and views which allows the developer to give a higher productivity.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sz="4800" b="1" dirty="0" smtClean="0"/>
              <a:t>SELECT</a:t>
            </a:r>
            <a:r>
              <a:rPr lang="en-IN" sz="4800" dirty="0" smtClean="0"/>
              <a:t> AVG(</a:t>
            </a:r>
            <a:r>
              <a:rPr lang="en-IN" sz="4800" dirty="0" err="1" smtClean="0"/>
              <a:t>working_hours</a:t>
            </a:r>
            <a:r>
              <a:rPr lang="en-IN" sz="4800" dirty="0" smtClean="0"/>
              <a:t>) </a:t>
            </a:r>
            <a:r>
              <a:rPr lang="en-IN" sz="4800" b="1" dirty="0" smtClean="0"/>
              <a:t>AS</a:t>
            </a:r>
            <a:r>
              <a:rPr lang="en-IN" sz="4800" dirty="0" smtClean="0"/>
              <a:t> "</a:t>
            </a:r>
            <a:r>
              <a:rPr lang="en-IN" sz="4800" dirty="0" err="1" smtClean="0"/>
              <a:t>Avg</a:t>
            </a:r>
            <a:r>
              <a:rPr lang="en-IN" sz="4800" dirty="0" smtClean="0"/>
              <a:t> working hours"  </a:t>
            </a:r>
          </a:p>
          <a:p>
            <a:pPr lvl="0"/>
            <a:r>
              <a:rPr lang="en-IN" sz="4800" b="1" dirty="0" smtClean="0"/>
              <a:t>FROM</a:t>
            </a:r>
            <a:r>
              <a:rPr lang="en-IN" sz="4800" dirty="0" smtClean="0"/>
              <a:t> employees  </a:t>
            </a:r>
          </a:p>
          <a:p>
            <a:pPr lvl="0"/>
            <a:r>
              <a:rPr lang="en-IN" sz="4800" b="1" dirty="0" smtClean="0"/>
              <a:t>WHERE</a:t>
            </a:r>
            <a:r>
              <a:rPr lang="en-IN" sz="4800" dirty="0" smtClean="0"/>
              <a:t> </a:t>
            </a:r>
            <a:r>
              <a:rPr lang="en-IN" sz="4800" dirty="0" err="1" smtClean="0"/>
              <a:t>working_hours</a:t>
            </a:r>
            <a:r>
              <a:rPr lang="en-IN" sz="4800" dirty="0" smtClean="0"/>
              <a:t> &gt; 5;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mysql average 2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min() function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000" dirty="0" smtClean="0"/>
              <a:t>The </a:t>
            </a:r>
            <a:r>
              <a:rPr lang="en-IN" sz="4000" dirty="0" err="1" smtClean="0"/>
              <a:t>MySQL</a:t>
            </a:r>
            <a:r>
              <a:rPr lang="en-IN" sz="4000" dirty="0" smtClean="0"/>
              <a:t> min() function is used to return the minimum value from the table.</a:t>
            </a:r>
          </a:p>
          <a:p>
            <a:r>
              <a:rPr lang="en-IN" sz="4000" b="1" dirty="0" smtClean="0"/>
              <a:t>Syntax:</a:t>
            </a:r>
            <a:endParaRPr lang="en-IN" sz="4000" dirty="0" smtClean="0"/>
          </a:p>
          <a:p>
            <a:pPr lvl="0"/>
            <a:r>
              <a:rPr lang="en-IN" sz="4000" b="1" dirty="0" smtClean="0"/>
              <a:t>SELECT</a:t>
            </a:r>
            <a:r>
              <a:rPr lang="en-IN" sz="4000" dirty="0" smtClean="0"/>
              <a:t> </a:t>
            </a:r>
            <a:r>
              <a:rPr lang="en-IN" sz="4000" b="1" dirty="0" smtClean="0"/>
              <a:t>MIN</a:t>
            </a:r>
            <a:r>
              <a:rPr lang="en-IN" sz="4000" dirty="0" smtClean="0"/>
              <a:t> (</a:t>
            </a:r>
            <a:r>
              <a:rPr lang="en-IN" sz="4000" dirty="0" err="1" smtClean="0"/>
              <a:t>aggregate_expression</a:t>
            </a:r>
            <a:r>
              <a:rPr lang="en-IN" sz="4000" dirty="0" smtClean="0"/>
              <a:t>)  </a:t>
            </a:r>
          </a:p>
          <a:p>
            <a:pPr lvl="0"/>
            <a:r>
              <a:rPr lang="en-IN" sz="4000" b="1" dirty="0" smtClean="0"/>
              <a:t>FROM</a:t>
            </a:r>
            <a:r>
              <a:rPr lang="en-IN" sz="4000" dirty="0" smtClean="0"/>
              <a:t> tables  </a:t>
            </a:r>
          </a:p>
          <a:p>
            <a:pPr lvl="0"/>
            <a:r>
              <a:rPr lang="en-IN" sz="4000" dirty="0" smtClean="0"/>
              <a:t>[</a:t>
            </a:r>
            <a:r>
              <a:rPr lang="en-IN" sz="4000" b="1" dirty="0" smtClean="0"/>
              <a:t>WHERE</a:t>
            </a:r>
            <a:r>
              <a:rPr lang="en-IN" sz="4000" dirty="0" smtClean="0"/>
              <a:t> conditions];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Parameter explanation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447800"/>
            <a:ext cx="8543956" cy="5053034"/>
          </a:xfrm>
        </p:spPr>
        <p:txBody>
          <a:bodyPr>
            <a:noAutofit/>
          </a:bodyPr>
          <a:lstStyle/>
          <a:p>
            <a:pPr algn="just"/>
            <a:r>
              <a:rPr lang="en-IN" sz="3200" b="1" dirty="0" err="1" smtClean="0"/>
              <a:t>aggregate_expression</a:t>
            </a:r>
            <a:r>
              <a:rPr lang="en-IN" sz="3200" b="1" dirty="0" smtClean="0"/>
              <a:t>:</a:t>
            </a:r>
            <a:r>
              <a:rPr lang="en-IN" sz="3200" dirty="0" smtClean="0"/>
              <a:t> It specifies the column or expression, from which the minimum value will be returned.</a:t>
            </a:r>
          </a:p>
          <a:p>
            <a:pPr algn="just"/>
            <a:r>
              <a:rPr lang="en-IN" sz="3200" b="1" dirty="0" err="1" smtClean="0"/>
              <a:t>table_name</a:t>
            </a:r>
            <a:r>
              <a:rPr lang="en-IN" sz="3200" b="1" dirty="0" smtClean="0"/>
              <a:t>:</a:t>
            </a:r>
            <a:r>
              <a:rPr lang="en-IN" sz="3200" dirty="0" smtClean="0"/>
              <a:t> It specifies the tables, from where you want to retrieve records. There must be at least one table listed in the FROM clause.</a:t>
            </a:r>
          </a:p>
          <a:p>
            <a:pPr algn="just"/>
            <a:r>
              <a:rPr lang="en-IN" sz="3200" b="1" dirty="0" smtClean="0"/>
              <a:t>WHERE conditions:</a:t>
            </a:r>
            <a:r>
              <a:rPr lang="en-IN" sz="3200" dirty="0" smtClean="0"/>
              <a:t> It is optional. It specifies the conditions that must be fulfilled for the records to be selected.</a:t>
            </a:r>
          </a:p>
          <a:p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sz="4800" b="1" dirty="0" smtClean="0"/>
              <a:t>SELECT</a:t>
            </a:r>
            <a:r>
              <a:rPr lang="en-IN" sz="4800" dirty="0" smtClean="0"/>
              <a:t> </a:t>
            </a:r>
            <a:r>
              <a:rPr lang="en-IN" sz="4800" b="1" dirty="0" smtClean="0"/>
              <a:t>MIN</a:t>
            </a:r>
            <a:r>
              <a:rPr lang="en-IN" sz="4800" dirty="0" smtClean="0"/>
              <a:t> (</a:t>
            </a:r>
            <a:r>
              <a:rPr lang="en-IN" sz="4800" dirty="0" err="1" smtClean="0"/>
              <a:t>working_hours</a:t>
            </a:r>
            <a:r>
              <a:rPr lang="en-IN" sz="4800" dirty="0" smtClean="0"/>
              <a:t>) </a:t>
            </a:r>
            <a:r>
              <a:rPr lang="en-IN" sz="4800" b="1" dirty="0" smtClean="0"/>
              <a:t>AS</a:t>
            </a:r>
            <a:r>
              <a:rPr lang="en-IN" sz="4800" dirty="0" smtClean="0"/>
              <a:t> "Minimum working hours"  </a:t>
            </a:r>
          </a:p>
          <a:p>
            <a:pPr lvl="0"/>
            <a:r>
              <a:rPr lang="en-IN" sz="4800" b="1" dirty="0" smtClean="0"/>
              <a:t>FROM</a:t>
            </a:r>
            <a:r>
              <a:rPr lang="en-IN" sz="4800" dirty="0" smtClean="0"/>
              <a:t> employees;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mysql min() 2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max() function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47800"/>
            <a:ext cx="8858280" cy="5124472"/>
          </a:xfrm>
        </p:spPr>
        <p:txBody>
          <a:bodyPr/>
          <a:lstStyle/>
          <a:p>
            <a:pPr algn="just"/>
            <a:r>
              <a:rPr lang="en-IN" sz="3200" dirty="0" smtClean="0"/>
              <a:t>The </a:t>
            </a:r>
            <a:r>
              <a:rPr lang="en-IN" sz="3200" dirty="0" err="1" smtClean="0"/>
              <a:t>MySQL</a:t>
            </a:r>
            <a:r>
              <a:rPr lang="en-IN" sz="3200" dirty="0" smtClean="0"/>
              <a:t> max() function is used to return the maximum value of an expression. It is used when you need to get the maximum value from your table.</a:t>
            </a:r>
          </a:p>
          <a:p>
            <a:pPr algn="just"/>
            <a:r>
              <a:rPr lang="en-IN" sz="3200" b="1" dirty="0" smtClean="0"/>
              <a:t>Syntax:</a:t>
            </a:r>
            <a:endParaRPr lang="en-IN" sz="3200" dirty="0" smtClean="0"/>
          </a:p>
          <a:p>
            <a:pPr lvl="0" algn="just"/>
            <a:r>
              <a:rPr lang="en-IN" sz="3200" b="1" dirty="0" smtClean="0"/>
              <a:t>SELECT</a:t>
            </a:r>
            <a:r>
              <a:rPr lang="en-IN" sz="3200" dirty="0" smtClean="0"/>
              <a:t> </a:t>
            </a:r>
            <a:r>
              <a:rPr lang="en-IN" sz="3200" b="1" dirty="0" smtClean="0"/>
              <a:t>MAX</a:t>
            </a:r>
            <a:r>
              <a:rPr lang="en-IN" sz="3200" dirty="0" smtClean="0"/>
              <a:t>(</a:t>
            </a:r>
            <a:r>
              <a:rPr lang="en-IN" sz="3200" dirty="0" err="1" smtClean="0"/>
              <a:t>aggregate_expression</a:t>
            </a:r>
            <a:r>
              <a:rPr lang="en-IN" sz="3200" dirty="0" smtClean="0"/>
              <a:t>)  </a:t>
            </a:r>
          </a:p>
          <a:p>
            <a:pPr lvl="0" algn="just"/>
            <a:r>
              <a:rPr lang="en-IN" sz="3200" b="1" dirty="0" smtClean="0"/>
              <a:t>FROM</a:t>
            </a:r>
            <a:r>
              <a:rPr lang="en-IN" sz="3200" dirty="0" smtClean="0"/>
              <a:t> tables  </a:t>
            </a:r>
          </a:p>
          <a:p>
            <a:pPr lvl="0" algn="just"/>
            <a:r>
              <a:rPr lang="en-IN" sz="3200" dirty="0" smtClean="0"/>
              <a:t>[</a:t>
            </a:r>
            <a:r>
              <a:rPr lang="en-IN" sz="3200" b="1" dirty="0" smtClean="0"/>
              <a:t>WHERE</a:t>
            </a:r>
            <a:r>
              <a:rPr lang="en-IN" sz="3200" dirty="0" smtClean="0"/>
              <a:t> conditions];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10826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Parameter explanation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47800"/>
            <a:ext cx="8929718" cy="5124472"/>
          </a:xfrm>
        </p:spPr>
        <p:txBody>
          <a:bodyPr>
            <a:normAutofit/>
          </a:bodyPr>
          <a:lstStyle/>
          <a:p>
            <a:pPr algn="just"/>
            <a:r>
              <a:rPr lang="en-IN" sz="3200" b="1" dirty="0" err="1" smtClean="0"/>
              <a:t>aggregate_expression</a:t>
            </a:r>
            <a:r>
              <a:rPr lang="en-IN" sz="3200" b="1" dirty="0" smtClean="0"/>
              <a:t>:</a:t>
            </a:r>
            <a:r>
              <a:rPr lang="en-IN" sz="3200" dirty="0" smtClean="0"/>
              <a:t> It specifies the column or expression, from which the maximum value will be returned.</a:t>
            </a:r>
          </a:p>
          <a:p>
            <a:pPr algn="just"/>
            <a:r>
              <a:rPr lang="en-IN" sz="3200" b="1" dirty="0" err="1" smtClean="0"/>
              <a:t>table_name</a:t>
            </a:r>
            <a:r>
              <a:rPr lang="en-IN" sz="3200" b="1" dirty="0" smtClean="0"/>
              <a:t>:</a:t>
            </a:r>
            <a:r>
              <a:rPr lang="en-IN" sz="3200" dirty="0" smtClean="0"/>
              <a:t> It specifies the tables, from where you want to retrieve records. There must be at least one table listed in the FROM clause.</a:t>
            </a:r>
          </a:p>
          <a:p>
            <a:pPr algn="just"/>
            <a:r>
              <a:rPr lang="en-IN" sz="3200" b="1" dirty="0" smtClean="0"/>
              <a:t>WHERE conditions:</a:t>
            </a:r>
            <a:r>
              <a:rPr lang="en-IN" sz="3200" dirty="0" smtClean="0"/>
              <a:t> It is optional. It specifies the conditions that must be fulfilled for the records to be selected.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IN" sz="4400" b="1" dirty="0" smtClean="0"/>
              <a:t>SELECT</a:t>
            </a:r>
            <a:r>
              <a:rPr lang="en-IN" sz="4400" dirty="0" smtClean="0"/>
              <a:t> </a:t>
            </a:r>
            <a:r>
              <a:rPr lang="en-IN" sz="4400" b="1" dirty="0" smtClean="0"/>
              <a:t>MAX</a:t>
            </a:r>
            <a:r>
              <a:rPr lang="en-IN" sz="4400" dirty="0" smtClean="0"/>
              <a:t> (</a:t>
            </a:r>
            <a:r>
              <a:rPr lang="en-IN" sz="4400" dirty="0" err="1" smtClean="0"/>
              <a:t>working_hours</a:t>
            </a:r>
            <a:r>
              <a:rPr lang="en-IN" sz="4400" dirty="0" smtClean="0"/>
              <a:t>) </a:t>
            </a:r>
            <a:endParaRPr lang="en-IN" sz="4400" dirty="0" smtClean="0"/>
          </a:p>
          <a:p>
            <a:pPr lvl="0"/>
            <a:r>
              <a:rPr lang="en-IN" sz="4400" b="1" dirty="0" smtClean="0"/>
              <a:t>AS</a:t>
            </a:r>
            <a:r>
              <a:rPr lang="en-IN" sz="4400" dirty="0" smtClean="0"/>
              <a:t> "Maximum working hours"  </a:t>
            </a:r>
          </a:p>
          <a:p>
            <a:pPr lvl="0"/>
            <a:r>
              <a:rPr lang="en-IN" sz="4400" b="1" dirty="0" smtClean="0"/>
              <a:t>FROM</a:t>
            </a:r>
            <a:r>
              <a:rPr lang="en-IN" sz="4400" dirty="0" smtClean="0"/>
              <a:t> employees;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mysql max() 2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Data Types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b="1" dirty="0" err="1" smtClean="0"/>
              <a:t>MySQL</a:t>
            </a:r>
            <a:r>
              <a:rPr lang="en-IN" b="1" dirty="0" smtClean="0"/>
              <a:t> supports a lot number of SQL standard data types in various categories. It uses many different data types broken into mainly three categories: numeric, date and time, and string types.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first function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071546"/>
            <a:ext cx="8929718" cy="5429288"/>
          </a:xfrm>
        </p:spPr>
        <p:txBody>
          <a:bodyPr/>
          <a:lstStyle/>
          <a:p>
            <a:pPr algn="just"/>
            <a:r>
              <a:rPr lang="en-IN" sz="4000" dirty="0" smtClean="0"/>
              <a:t>The </a:t>
            </a:r>
            <a:r>
              <a:rPr lang="en-IN" sz="4000" dirty="0" err="1" smtClean="0"/>
              <a:t>MySQL</a:t>
            </a:r>
            <a:r>
              <a:rPr lang="en-IN" sz="4000" dirty="0" smtClean="0"/>
              <a:t> first function is used to return the first value of the selected column. Here, we use limit clause to select first record or more.</a:t>
            </a:r>
          </a:p>
          <a:p>
            <a:pPr algn="just"/>
            <a:r>
              <a:rPr lang="en-IN" sz="4000" b="1" dirty="0" smtClean="0"/>
              <a:t>Syntax:</a:t>
            </a:r>
            <a:endParaRPr lang="en-IN" sz="4000" dirty="0" smtClean="0"/>
          </a:p>
          <a:p>
            <a:pPr lvl="0" algn="just"/>
            <a:r>
              <a:rPr lang="en-IN" sz="4000" b="1" dirty="0" smtClean="0"/>
              <a:t>SELECT</a:t>
            </a:r>
            <a:r>
              <a:rPr lang="en-IN" sz="4000" dirty="0" smtClean="0"/>
              <a:t> </a:t>
            </a:r>
            <a:r>
              <a:rPr lang="en-IN" sz="4000" dirty="0" err="1" smtClean="0"/>
              <a:t>column_name</a:t>
            </a:r>
            <a:r>
              <a:rPr lang="en-IN" sz="4000" dirty="0" smtClean="0"/>
              <a:t>  </a:t>
            </a:r>
          </a:p>
          <a:p>
            <a:pPr lvl="0" algn="just"/>
            <a:r>
              <a:rPr lang="en-IN" sz="4000" b="1" dirty="0" smtClean="0"/>
              <a:t>FROM</a:t>
            </a:r>
            <a:r>
              <a:rPr lang="en-IN" sz="4000" dirty="0" smtClean="0"/>
              <a:t> </a:t>
            </a:r>
            <a:r>
              <a:rPr lang="en-IN" sz="4000" dirty="0" err="1" smtClean="0"/>
              <a:t>table_name</a:t>
            </a:r>
            <a:r>
              <a:rPr lang="en-IN" sz="4000" dirty="0" smtClean="0"/>
              <a:t>  </a:t>
            </a:r>
          </a:p>
          <a:p>
            <a:pPr lvl="0" algn="just"/>
            <a:r>
              <a:rPr lang="en-IN" sz="4000" dirty="0" smtClean="0"/>
              <a:t>LIMIT 1;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mysql first()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0" y="0"/>
            <a:ext cx="8686800" cy="6019800"/>
          </a:xfrm>
        </p:spPr>
        <p:txBody>
          <a:bodyPr/>
          <a:lstStyle/>
          <a:p>
            <a:pPr lvl="0"/>
            <a:r>
              <a:rPr lang="en-IN" sz="6600" b="1" dirty="0" smtClean="0"/>
              <a:t>SELECT</a:t>
            </a:r>
            <a:r>
              <a:rPr lang="en-IN" sz="6600" dirty="0" smtClean="0"/>
              <a:t> </a:t>
            </a:r>
            <a:r>
              <a:rPr lang="en-IN" sz="6600" dirty="0" err="1" smtClean="0"/>
              <a:t>officer_name</a:t>
            </a:r>
            <a:r>
              <a:rPr lang="en-IN" sz="6600" dirty="0" smtClean="0"/>
              <a:t>   </a:t>
            </a:r>
          </a:p>
          <a:p>
            <a:pPr lvl="0"/>
            <a:r>
              <a:rPr lang="en-IN" sz="6600" b="1" dirty="0" smtClean="0"/>
              <a:t>FROM</a:t>
            </a:r>
            <a:r>
              <a:rPr lang="en-IN" sz="6600" dirty="0" smtClean="0"/>
              <a:t> officers  </a:t>
            </a:r>
          </a:p>
          <a:p>
            <a:pPr lvl="0"/>
            <a:r>
              <a:rPr lang="en-IN" sz="6600" dirty="0" smtClean="0"/>
              <a:t>LIMIT 1;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214290"/>
            <a:ext cx="8543956" cy="5805510"/>
          </a:xfrm>
        </p:spPr>
        <p:txBody>
          <a:bodyPr/>
          <a:lstStyle/>
          <a:p>
            <a:pPr lvl="0"/>
            <a:r>
              <a:rPr lang="en-IN" sz="6600" b="1" dirty="0" smtClean="0"/>
              <a:t>SELECT</a:t>
            </a:r>
            <a:r>
              <a:rPr lang="en-IN" sz="6600" dirty="0" smtClean="0"/>
              <a:t> </a:t>
            </a:r>
            <a:r>
              <a:rPr lang="en-IN" sz="6600" dirty="0" err="1" smtClean="0"/>
              <a:t>officer_name</a:t>
            </a:r>
            <a:r>
              <a:rPr lang="en-IN" sz="6600" dirty="0" smtClean="0"/>
              <a:t>   </a:t>
            </a:r>
          </a:p>
          <a:p>
            <a:pPr lvl="0"/>
            <a:r>
              <a:rPr lang="en-IN" sz="6600" b="1" dirty="0" smtClean="0"/>
              <a:t>FROM</a:t>
            </a:r>
            <a:r>
              <a:rPr lang="en-IN" sz="6600" dirty="0" smtClean="0"/>
              <a:t> officers  </a:t>
            </a:r>
          </a:p>
          <a:p>
            <a:pPr lvl="0"/>
            <a:r>
              <a:rPr lang="en-IN" sz="6600" dirty="0" smtClean="0"/>
              <a:t>LIMIT 2;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239</TotalTime>
  <Words>1551</Words>
  <Application>Microsoft Office PowerPoint</Application>
  <PresentationFormat>On-screen Show (4:3)</PresentationFormat>
  <Paragraphs>401</Paragraphs>
  <Slides>93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Equity</vt:lpstr>
      <vt:lpstr>MySQL </vt:lpstr>
      <vt:lpstr>What is MySQL </vt:lpstr>
      <vt:lpstr>Reasons of popularity </vt:lpstr>
      <vt:lpstr>Slide 4</vt:lpstr>
      <vt:lpstr>MySQL Features </vt:lpstr>
      <vt:lpstr>Slide 6</vt:lpstr>
      <vt:lpstr>Slide 7</vt:lpstr>
      <vt:lpstr>Slide 8</vt:lpstr>
      <vt:lpstr>MySQL Data Types </vt:lpstr>
      <vt:lpstr>Numeric Data Type </vt:lpstr>
      <vt:lpstr>Date and Time Data Type: </vt:lpstr>
      <vt:lpstr>String Data Types: </vt:lpstr>
      <vt:lpstr>Large Object Data Types (LOB) Data Types: </vt:lpstr>
      <vt:lpstr>Download MySQL </vt:lpstr>
      <vt:lpstr>MySQL Create Database </vt:lpstr>
      <vt:lpstr>Slide 16</vt:lpstr>
      <vt:lpstr>MySQL SELECT Database </vt:lpstr>
      <vt:lpstr>MySQL Drop Database </vt:lpstr>
      <vt:lpstr>MySQL CREATE TABLE </vt:lpstr>
      <vt:lpstr>Slide 20</vt:lpstr>
      <vt:lpstr>Slide 21</vt:lpstr>
      <vt:lpstr>MySQL ALTER Table </vt:lpstr>
      <vt:lpstr>1) ADD a column in the table </vt:lpstr>
      <vt:lpstr>Slide 24</vt:lpstr>
      <vt:lpstr>2) Add multiple columns in the table </vt:lpstr>
      <vt:lpstr>Slide 26</vt:lpstr>
      <vt:lpstr>3) MODIFY column in the table </vt:lpstr>
      <vt:lpstr>Slide 28</vt:lpstr>
      <vt:lpstr>4) DROP column in table </vt:lpstr>
      <vt:lpstr> 5) RENAME column in table </vt:lpstr>
      <vt:lpstr>Slide 31</vt:lpstr>
      <vt:lpstr>6) RENAME table </vt:lpstr>
      <vt:lpstr>MySQL TRUNCATE Table </vt:lpstr>
      <vt:lpstr>Slide 34</vt:lpstr>
      <vt:lpstr>MySQL DROP Table </vt:lpstr>
      <vt:lpstr>MySQL INSERT Statement </vt:lpstr>
      <vt:lpstr>Slide 37</vt:lpstr>
      <vt:lpstr>Slide 38</vt:lpstr>
      <vt:lpstr>MySQL UPDATE Query </vt:lpstr>
      <vt:lpstr>Slide 40</vt:lpstr>
      <vt:lpstr>MySQL DELETE Statement </vt:lpstr>
      <vt:lpstr>Slide 42</vt:lpstr>
      <vt:lpstr>MySQL SELECT Statement </vt:lpstr>
      <vt:lpstr>Slide 44</vt:lpstr>
      <vt:lpstr>MySQL WHERE Clause </vt:lpstr>
      <vt:lpstr>Slide 46</vt:lpstr>
      <vt:lpstr>MySQL AND Condition </vt:lpstr>
      <vt:lpstr>Slide 48</vt:lpstr>
      <vt:lpstr>MySQL OR Condition </vt:lpstr>
      <vt:lpstr>Slide 50</vt:lpstr>
      <vt:lpstr>MySQL JOINS </vt:lpstr>
      <vt:lpstr>There are three types of MySQL joins: </vt:lpstr>
      <vt:lpstr>MySQL Inner JOIN (Simple Join) </vt:lpstr>
      <vt:lpstr>Image representation: </vt:lpstr>
      <vt:lpstr>Slide 55</vt:lpstr>
      <vt:lpstr>Slide 56</vt:lpstr>
      <vt:lpstr>Slide 57</vt:lpstr>
      <vt:lpstr>MySQL Left Outer Join </vt:lpstr>
      <vt:lpstr>Image representation: </vt:lpstr>
      <vt:lpstr>Slide 60</vt:lpstr>
      <vt:lpstr>Slide 61</vt:lpstr>
      <vt:lpstr>MySQL Right Outer Join </vt:lpstr>
      <vt:lpstr>Image representation: </vt:lpstr>
      <vt:lpstr>Slide 64</vt:lpstr>
      <vt:lpstr>Slide 65</vt:lpstr>
      <vt:lpstr>Slide 66</vt:lpstr>
      <vt:lpstr>MySQL count() Function </vt:lpstr>
      <vt:lpstr>Parameter explanation </vt:lpstr>
      <vt:lpstr>Consider a table named "officers", having the following data. </vt:lpstr>
      <vt:lpstr>Slide 70</vt:lpstr>
      <vt:lpstr>Slide 71</vt:lpstr>
      <vt:lpstr>MySQL sum() function </vt:lpstr>
      <vt:lpstr>Parameter explanation </vt:lpstr>
      <vt:lpstr>Slide 74</vt:lpstr>
      <vt:lpstr>Slide 75</vt:lpstr>
      <vt:lpstr>Slide 76</vt:lpstr>
      <vt:lpstr>MySQL avg() function </vt:lpstr>
      <vt:lpstr>Parameter explanation </vt:lpstr>
      <vt:lpstr>Slide 79</vt:lpstr>
      <vt:lpstr>Slide 80</vt:lpstr>
      <vt:lpstr>Slide 81</vt:lpstr>
      <vt:lpstr>MySQL min() function </vt:lpstr>
      <vt:lpstr>Parameter explanation </vt:lpstr>
      <vt:lpstr>Slide 84</vt:lpstr>
      <vt:lpstr>Slide 85</vt:lpstr>
      <vt:lpstr>MySQL max() function </vt:lpstr>
      <vt:lpstr>Parameter explanation </vt:lpstr>
      <vt:lpstr>Slide 88</vt:lpstr>
      <vt:lpstr>Slide 89</vt:lpstr>
      <vt:lpstr>MySQL first function </vt:lpstr>
      <vt:lpstr>Slide 91</vt:lpstr>
      <vt:lpstr>Slide 92</vt:lpstr>
      <vt:lpstr>Slide 93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 Sharma</dc:creator>
  <cp:lastModifiedBy>Saurabh Sharma</cp:lastModifiedBy>
  <cp:revision>137</cp:revision>
  <dcterms:created xsi:type="dcterms:W3CDTF">2017-08-08T14:54:30Z</dcterms:created>
  <dcterms:modified xsi:type="dcterms:W3CDTF">2017-08-08T18:54:28Z</dcterms:modified>
</cp:coreProperties>
</file>