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193508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323391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175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2284618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384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209206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2236831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257914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52454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CCA79-29FB-490F-8CF3-E49ABB10A596}"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140409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CCA79-29FB-490F-8CF3-E49ABB10A596}"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36537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4CCA79-29FB-490F-8CF3-E49ABB10A596}" type="datetimeFigureOut">
              <a:rPr lang="en-IN" smtClean="0"/>
              <a:t>01-02-2022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392731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4CCA79-29FB-490F-8CF3-E49ABB10A596}" type="datetimeFigureOut">
              <a:rPr lang="en-IN" smtClean="0"/>
              <a:t>01-02-2022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99123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CCA79-29FB-490F-8CF3-E49ABB10A596}" type="datetimeFigureOut">
              <a:rPr lang="en-IN" smtClean="0"/>
              <a:t>01-02-2022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50483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CCA79-29FB-490F-8CF3-E49ABB10A596}"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46923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CCA79-29FB-490F-8CF3-E49ABB10A596}"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8E534-4F0F-47F2-9D3D-208D26B63842}" type="slidenum">
              <a:rPr lang="en-IN" smtClean="0"/>
              <a:t>‹#›</a:t>
            </a:fld>
            <a:endParaRPr lang="en-IN"/>
          </a:p>
        </p:txBody>
      </p:sp>
    </p:spTree>
    <p:extLst>
      <p:ext uri="{BB962C8B-B14F-4D97-AF65-F5344CB8AC3E}">
        <p14:creationId xmlns:p14="http://schemas.microsoft.com/office/powerpoint/2010/main" val="248590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4CCA79-29FB-490F-8CF3-E49ABB10A596}" type="datetimeFigureOut">
              <a:rPr lang="en-IN" smtClean="0"/>
              <a:t>01-02-2022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E8E534-4F0F-47F2-9D3D-208D26B63842}" type="slidenum">
              <a:rPr lang="en-IN" smtClean="0"/>
              <a:t>‹#›</a:t>
            </a:fld>
            <a:endParaRPr lang="en-IN"/>
          </a:p>
        </p:txBody>
      </p:sp>
    </p:spTree>
    <p:extLst>
      <p:ext uri="{BB962C8B-B14F-4D97-AF65-F5344CB8AC3E}">
        <p14:creationId xmlns:p14="http://schemas.microsoft.com/office/powerpoint/2010/main" val="1155311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vm-sh/nvm"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4" Type="http://schemas.openxmlformats.org/officeDocument/2006/relationships/hyperlink" Target="https://www.mongodb.com/cloud/atl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5C4A-8327-406D-B7CA-1753250FD344}"/>
              </a:ext>
            </a:extLst>
          </p:cNvPr>
          <p:cNvSpPr>
            <a:spLocks noGrp="1"/>
          </p:cNvSpPr>
          <p:nvPr>
            <p:ph type="ctrTitle"/>
          </p:nvPr>
        </p:nvSpPr>
        <p:spPr/>
        <p:txBody>
          <a:bodyPr/>
          <a:lstStyle/>
          <a:p>
            <a:r>
              <a:rPr lang="en-US" dirty="0"/>
              <a:t>Building APIs Using MongoDB and </a:t>
            </a:r>
            <a:r>
              <a:rPr lang="en-US" dirty="0" err="1"/>
              <a:t>NODEjs</a:t>
            </a:r>
            <a:endParaRPr lang="en-IN" dirty="0"/>
          </a:p>
        </p:txBody>
      </p:sp>
      <p:sp>
        <p:nvSpPr>
          <p:cNvPr id="3" name="Subtitle 2">
            <a:extLst>
              <a:ext uri="{FF2B5EF4-FFF2-40B4-BE49-F238E27FC236}">
                <a16:creationId xmlns:a16="http://schemas.microsoft.com/office/drawing/2014/main" id="{FC1F5E61-AA2C-4CA4-B794-D6400078A9F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3639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3677-AE8A-4EE1-90D5-210FFB654A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58567C-08E7-48E0-AF1B-A02E39FB80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116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42D2-75AB-4BBE-8704-B50D57C1EE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95D0F-40BD-4B41-85BC-B4B8099523F1}"/>
              </a:ext>
            </a:extLst>
          </p:cNvPr>
          <p:cNvSpPr>
            <a:spLocks noGrp="1"/>
          </p:cNvSpPr>
          <p:nvPr>
            <p:ph idx="1"/>
          </p:nvPr>
        </p:nvSpPr>
        <p:spPr/>
        <p:txBody>
          <a:bodyPr/>
          <a:lstStyle/>
          <a:p>
            <a:pPr algn="l"/>
            <a:r>
              <a:rPr lang="en-US" b="0" i="0" dirty="0">
                <a:solidFill>
                  <a:srgbClr val="6B7B80"/>
                </a:solidFill>
                <a:effectLst/>
                <a:latin typeface="Halis"/>
              </a:rPr>
              <a:t>Prerequisites:</a:t>
            </a:r>
          </a:p>
          <a:p>
            <a:pPr algn="l">
              <a:buFont typeface="+mj-lt"/>
              <a:buAutoNum type="arabicPeriod"/>
            </a:pPr>
            <a:r>
              <a:rPr lang="en-US" b="0" i="0" dirty="0">
                <a:solidFill>
                  <a:srgbClr val="3D4A4C"/>
                </a:solidFill>
                <a:effectLst/>
                <a:latin typeface="Halis"/>
              </a:rPr>
              <a:t>Install Node.js by following the appropriate guidelines for your local machine given </a:t>
            </a:r>
            <a:r>
              <a:rPr lang="en-US" b="0" i="0" u="none" strike="noStrike" dirty="0">
                <a:solidFill>
                  <a:srgbClr val="1666A8"/>
                </a:solidFill>
                <a:effectLst/>
                <a:latin typeface="Halis"/>
                <a:hlinkClick r:id="rId2"/>
              </a:rPr>
              <a:t>here</a:t>
            </a:r>
            <a:r>
              <a:rPr lang="en-US" b="0" i="0" dirty="0">
                <a:solidFill>
                  <a:srgbClr val="3D4A4C"/>
                </a:solidFill>
                <a:effectLst/>
                <a:latin typeface="Halis"/>
              </a:rPr>
              <a:t>.</a:t>
            </a:r>
          </a:p>
          <a:p>
            <a:pPr algn="l">
              <a:buFont typeface="+mj-lt"/>
              <a:buAutoNum type="arabicPeriod"/>
            </a:pPr>
            <a:r>
              <a:rPr lang="en-US" b="0" i="0" dirty="0">
                <a:solidFill>
                  <a:srgbClr val="3D4A4C"/>
                </a:solidFill>
                <a:effectLst/>
                <a:latin typeface="Halis"/>
              </a:rPr>
              <a:t>You may use </a:t>
            </a:r>
            <a:r>
              <a:rPr lang="en-US" b="0" i="0" u="none" strike="noStrike" dirty="0">
                <a:solidFill>
                  <a:srgbClr val="1666A8"/>
                </a:solidFill>
                <a:effectLst/>
                <a:latin typeface="Halis"/>
                <a:hlinkClick r:id="rId3"/>
              </a:rPr>
              <a:t>Node Version Manager</a:t>
            </a:r>
            <a:r>
              <a:rPr lang="en-US" b="0" i="0" dirty="0">
                <a:solidFill>
                  <a:srgbClr val="3D4A4C"/>
                </a:solidFill>
                <a:effectLst/>
                <a:latin typeface="Halis"/>
              </a:rPr>
              <a:t> to install multiple versions of Node.js on your local machine.</a:t>
            </a:r>
          </a:p>
          <a:p>
            <a:pPr algn="l">
              <a:buFont typeface="+mj-lt"/>
              <a:buAutoNum type="arabicPeriod"/>
            </a:pPr>
            <a:r>
              <a:rPr lang="en-US" b="0" i="0" dirty="0">
                <a:solidFill>
                  <a:srgbClr val="3D4A4C"/>
                </a:solidFill>
                <a:effectLst/>
                <a:latin typeface="Halis"/>
              </a:rPr>
              <a:t>Signup for </a:t>
            </a:r>
            <a:r>
              <a:rPr lang="en-US" b="0" i="0" u="none" strike="noStrike" dirty="0">
                <a:solidFill>
                  <a:srgbClr val="1666A8"/>
                </a:solidFill>
                <a:effectLst/>
                <a:latin typeface="Halis"/>
                <a:hlinkClick r:id="rId4"/>
              </a:rPr>
              <a:t>MongoDB Atlas</a:t>
            </a:r>
            <a:r>
              <a:rPr lang="en-US" b="0" i="0" dirty="0">
                <a:solidFill>
                  <a:srgbClr val="3D4A4C"/>
                </a:solidFill>
                <a:effectLst/>
                <a:latin typeface="Halis"/>
              </a:rPr>
              <a:t> which is a cloud database as a service. We’re using MongoDB Atlas which offers us a free sandbox environment so that we can focus on building our REST API.</a:t>
            </a:r>
          </a:p>
          <a:p>
            <a:pPr algn="l">
              <a:buFont typeface="+mj-lt"/>
              <a:buAutoNum type="arabicPeriod"/>
            </a:pPr>
            <a:r>
              <a:rPr lang="en-US" b="0" i="0" dirty="0">
                <a:solidFill>
                  <a:srgbClr val="3D4A4C"/>
                </a:solidFill>
                <a:effectLst/>
                <a:latin typeface="Halis"/>
              </a:rPr>
              <a:t>Code Editor like Visual Studio Code or Sublime Text</a:t>
            </a:r>
          </a:p>
          <a:p>
            <a:endParaRPr lang="en-IN" dirty="0"/>
          </a:p>
        </p:txBody>
      </p:sp>
    </p:spTree>
    <p:extLst>
      <p:ext uri="{BB962C8B-B14F-4D97-AF65-F5344CB8AC3E}">
        <p14:creationId xmlns:p14="http://schemas.microsoft.com/office/powerpoint/2010/main" val="42687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22BB-5A49-4F97-A6B2-23501B09F8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F68C52-A64A-404F-B4B6-39D50B47F107}"/>
              </a:ext>
            </a:extLst>
          </p:cNvPr>
          <p:cNvSpPr>
            <a:spLocks noGrp="1"/>
          </p:cNvSpPr>
          <p:nvPr>
            <p:ph idx="1"/>
          </p:nvPr>
        </p:nvSpPr>
        <p:spPr/>
        <p:txBody>
          <a:bodyPr/>
          <a:lstStyle/>
          <a:p>
            <a:r>
              <a:rPr lang="en-US" dirty="0"/>
              <a:t>1. Project Initialization</a:t>
            </a:r>
          </a:p>
          <a:p>
            <a:r>
              <a:rPr lang="en-US" dirty="0"/>
              <a:t>We need to create an application folder where our application will reside. To initialize the application, we need to create a </a:t>
            </a:r>
            <a:r>
              <a:rPr lang="en-US" dirty="0" err="1"/>
              <a:t>package.json</a:t>
            </a:r>
            <a:r>
              <a:rPr lang="en-US" dirty="0"/>
              <a:t> file, which will hold all the metadata for the node application. The file allows </a:t>
            </a:r>
            <a:r>
              <a:rPr lang="en-US" dirty="0" err="1"/>
              <a:t>npm</a:t>
            </a:r>
            <a:r>
              <a:rPr lang="en-US" dirty="0"/>
              <a:t> to handle installing the package dependencies and scripts we write to handle the application.</a:t>
            </a:r>
          </a:p>
          <a:p>
            <a:r>
              <a:rPr lang="en-US" dirty="0"/>
              <a:t>Assuming that you’ve Node.js installed, we can initialize the application from the command line by executing the following:</a:t>
            </a:r>
          </a:p>
          <a:p>
            <a:endParaRPr lang="en-US" dirty="0"/>
          </a:p>
          <a:p>
            <a:r>
              <a:rPr lang="en-US" dirty="0" err="1"/>
              <a:t>npm</a:t>
            </a:r>
            <a:r>
              <a:rPr lang="en-US" dirty="0"/>
              <a:t> </a:t>
            </a:r>
            <a:r>
              <a:rPr lang="en-US" dirty="0" err="1"/>
              <a:t>init</a:t>
            </a:r>
            <a:r>
              <a:rPr lang="en-US" dirty="0"/>
              <a:t> -y</a:t>
            </a:r>
            <a:endParaRPr lang="en-IN" dirty="0"/>
          </a:p>
        </p:txBody>
      </p:sp>
    </p:spTree>
    <p:extLst>
      <p:ext uri="{BB962C8B-B14F-4D97-AF65-F5344CB8AC3E}">
        <p14:creationId xmlns:p14="http://schemas.microsoft.com/office/powerpoint/2010/main" val="14599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2B2B-44EF-4CE5-9CF7-16DB4241C8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C8F8F7-630D-469F-8403-921B01F81D7B}"/>
              </a:ext>
            </a:extLst>
          </p:cNvPr>
          <p:cNvSpPr>
            <a:spLocks noGrp="1"/>
          </p:cNvSpPr>
          <p:nvPr>
            <p:ph idx="1"/>
          </p:nvPr>
        </p:nvSpPr>
        <p:spPr/>
        <p:txBody>
          <a:bodyPr/>
          <a:lstStyle/>
          <a:p>
            <a:r>
              <a:rPr lang="en-US" dirty="0"/>
              <a:t>2. Install Application Dependencies</a:t>
            </a:r>
          </a:p>
          <a:p>
            <a:r>
              <a:rPr lang="en-US" dirty="0"/>
              <a:t>We need a file that can act as command central for our application. This file will be executed first by </a:t>
            </a:r>
            <a:r>
              <a:rPr lang="en-US" dirty="0" err="1"/>
              <a:t>npm</a:t>
            </a:r>
            <a:r>
              <a:rPr lang="en-US" dirty="0"/>
              <a:t> when we ask it to run our application. This file can have object instances of multiple modules that we write as well as third party modules that we install from the </a:t>
            </a:r>
            <a:r>
              <a:rPr lang="en-US" dirty="0" err="1"/>
              <a:t>npm</a:t>
            </a:r>
            <a:r>
              <a:rPr lang="en-US" dirty="0"/>
              <a:t> directory.</a:t>
            </a:r>
          </a:p>
          <a:p>
            <a:r>
              <a:rPr lang="en-US" dirty="0"/>
              <a:t>These modules are dependencies of the project. We’ll install a few of these dependencies now:</a:t>
            </a:r>
          </a:p>
          <a:p>
            <a:endParaRPr lang="en-US" dirty="0"/>
          </a:p>
          <a:p>
            <a:r>
              <a:rPr lang="en-US" dirty="0"/>
              <a:t>touch app.js</a:t>
            </a:r>
          </a:p>
          <a:p>
            <a:r>
              <a:rPr lang="en-US" dirty="0" err="1"/>
              <a:t>npm</a:t>
            </a:r>
            <a:r>
              <a:rPr lang="en-US" dirty="0"/>
              <a:t> install express </a:t>
            </a:r>
            <a:r>
              <a:rPr lang="en-US" dirty="0" err="1"/>
              <a:t>mongodb</a:t>
            </a:r>
            <a:r>
              <a:rPr lang="en-US" dirty="0"/>
              <a:t> body-parser --save</a:t>
            </a:r>
            <a:endParaRPr lang="en-IN" dirty="0"/>
          </a:p>
        </p:txBody>
      </p:sp>
    </p:spTree>
    <p:extLst>
      <p:ext uri="{BB962C8B-B14F-4D97-AF65-F5344CB8AC3E}">
        <p14:creationId xmlns:p14="http://schemas.microsoft.com/office/powerpoint/2010/main" val="302381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A17C-0141-434E-B218-3CCFD64B60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49FC70-80D5-46B3-BA15-B3925AE5B11E}"/>
              </a:ext>
            </a:extLst>
          </p:cNvPr>
          <p:cNvSpPr>
            <a:spLocks noGrp="1"/>
          </p:cNvSpPr>
          <p:nvPr>
            <p:ph idx="1"/>
          </p:nvPr>
        </p:nvSpPr>
        <p:spPr/>
        <p:txBody>
          <a:bodyPr>
            <a:normAutofit fontScale="92500" lnSpcReduction="20000"/>
          </a:bodyPr>
          <a:lstStyle/>
          <a:p>
            <a:pPr marL="0" indent="0">
              <a:buNone/>
            </a:pPr>
            <a:r>
              <a:rPr lang="en-IN" dirty="0"/>
              <a:t>3.Run the Application</a:t>
            </a:r>
          </a:p>
          <a:p>
            <a:r>
              <a:rPr lang="en-IN" dirty="0"/>
              <a:t>Let’s run the code for our application –</a:t>
            </a:r>
          </a:p>
          <a:p>
            <a:endParaRPr lang="en-IN" dirty="0"/>
          </a:p>
          <a:p>
            <a:r>
              <a:rPr lang="en-IN" dirty="0" err="1"/>
              <a:t>const</a:t>
            </a:r>
            <a:r>
              <a:rPr lang="en-IN" dirty="0"/>
              <a:t> Express = require("express");</a:t>
            </a:r>
          </a:p>
          <a:p>
            <a:r>
              <a:rPr lang="en-IN" dirty="0" err="1"/>
              <a:t>const</a:t>
            </a:r>
            <a:r>
              <a:rPr lang="en-IN" dirty="0"/>
              <a:t> </a:t>
            </a:r>
            <a:r>
              <a:rPr lang="en-IN" dirty="0" err="1"/>
              <a:t>BodyParser</a:t>
            </a:r>
            <a:r>
              <a:rPr lang="en-IN" dirty="0"/>
              <a:t> = require("body-parser");</a:t>
            </a:r>
          </a:p>
          <a:p>
            <a:r>
              <a:rPr lang="en-IN" dirty="0" err="1"/>
              <a:t>const</a:t>
            </a:r>
            <a:r>
              <a:rPr lang="en-IN" dirty="0"/>
              <a:t> </a:t>
            </a:r>
            <a:r>
              <a:rPr lang="en-IN" dirty="0" err="1"/>
              <a:t>MongoClient</a:t>
            </a:r>
            <a:r>
              <a:rPr lang="en-IN" dirty="0"/>
              <a:t> = require("</a:t>
            </a:r>
            <a:r>
              <a:rPr lang="en-IN" dirty="0" err="1"/>
              <a:t>mongodb</a:t>
            </a:r>
            <a:r>
              <a:rPr lang="en-IN" dirty="0"/>
              <a:t>").</a:t>
            </a:r>
            <a:r>
              <a:rPr lang="en-IN" dirty="0" err="1"/>
              <a:t>MongoClient</a:t>
            </a:r>
            <a:r>
              <a:rPr lang="en-IN" dirty="0"/>
              <a:t>;</a:t>
            </a:r>
          </a:p>
          <a:p>
            <a:r>
              <a:rPr lang="en-IN" dirty="0" err="1"/>
              <a:t>const</a:t>
            </a:r>
            <a:r>
              <a:rPr lang="en-IN" dirty="0"/>
              <a:t> </a:t>
            </a:r>
            <a:r>
              <a:rPr lang="en-IN" dirty="0" err="1"/>
              <a:t>ObjectId</a:t>
            </a:r>
            <a:r>
              <a:rPr lang="en-IN" dirty="0"/>
              <a:t> = require("</a:t>
            </a:r>
            <a:r>
              <a:rPr lang="en-IN" dirty="0" err="1"/>
              <a:t>mongodb</a:t>
            </a:r>
            <a:r>
              <a:rPr lang="en-IN" dirty="0"/>
              <a:t>").</a:t>
            </a:r>
            <a:r>
              <a:rPr lang="en-IN" dirty="0" err="1"/>
              <a:t>ObjectID</a:t>
            </a:r>
            <a:r>
              <a:rPr lang="en-IN" dirty="0"/>
              <a:t>;</a:t>
            </a:r>
          </a:p>
          <a:p>
            <a:r>
              <a:rPr lang="en-IN" dirty="0"/>
              <a:t>var app = Express();</a:t>
            </a:r>
          </a:p>
          <a:p>
            <a:r>
              <a:rPr lang="en-IN" dirty="0" err="1"/>
              <a:t>app.use</a:t>
            </a:r>
            <a:r>
              <a:rPr lang="en-IN" dirty="0"/>
              <a:t>(</a:t>
            </a:r>
            <a:r>
              <a:rPr lang="en-IN" dirty="0" err="1"/>
              <a:t>BodyParser.json</a:t>
            </a:r>
            <a:r>
              <a:rPr lang="en-IN" dirty="0"/>
              <a:t>());</a:t>
            </a:r>
          </a:p>
          <a:p>
            <a:r>
              <a:rPr lang="en-IN" dirty="0" err="1"/>
              <a:t>app.use</a:t>
            </a:r>
            <a:r>
              <a:rPr lang="en-IN" dirty="0"/>
              <a:t>(</a:t>
            </a:r>
            <a:r>
              <a:rPr lang="en-IN" dirty="0" err="1"/>
              <a:t>BodyParser.urlencoded</a:t>
            </a:r>
            <a:r>
              <a:rPr lang="en-IN" dirty="0"/>
              <a:t>({ extended: true }));</a:t>
            </a:r>
          </a:p>
          <a:p>
            <a:r>
              <a:rPr lang="en-IN" dirty="0" err="1"/>
              <a:t>app.listen</a:t>
            </a:r>
            <a:r>
              <a:rPr lang="en-IN" dirty="0"/>
              <a:t>(5000, () =&gt; {});</a:t>
            </a:r>
          </a:p>
        </p:txBody>
      </p:sp>
    </p:spTree>
    <p:extLst>
      <p:ext uri="{BB962C8B-B14F-4D97-AF65-F5344CB8AC3E}">
        <p14:creationId xmlns:p14="http://schemas.microsoft.com/office/powerpoint/2010/main" val="347854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85F1-050B-49EE-ADF8-0727805A53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9CAE6-84E5-43F8-9255-F9386F17541D}"/>
              </a:ext>
            </a:extLst>
          </p:cNvPr>
          <p:cNvSpPr>
            <a:spLocks noGrp="1"/>
          </p:cNvSpPr>
          <p:nvPr>
            <p:ph idx="1"/>
          </p:nvPr>
        </p:nvSpPr>
        <p:spPr/>
        <p:txBody>
          <a:bodyPr/>
          <a:lstStyle/>
          <a:p>
            <a:pPr algn="ctr"/>
            <a:r>
              <a:rPr lang="en-US" dirty="0"/>
              <a:t>4. Test the Application</a:t>
            </a:r>
          </a:p>
          <a:p>
            <a:r>
              <a:rPr lang="en-US" dirty="0"/>
              <a:t>We can test the application by running the following:</a:t>
            </a:r>
          </a:p>
          <a:p>
            <a:endParaRPr lang="en-US" dirty="0"/>
          </a:p>
          <a:p>
            <a:r>
              <a:rPr lang="en-US" dirty="0"/>
              <a:t>node app.js</a:t>
            </a:r>
          </a:p>
          <a:p>
            <a:r>
              <a:rPr lang="en-US" dirty="0"/>
              <a:t>The server will be listening on port 5000 for requests according to the above boilerplate we wrote.</a:t>
            </a:r>
            <a:endParaRPr lang="en-IN" dirty="0"/>
          </a:p>
        </p:txBody>
      </p:sp>
    </p:spTree>
    <p:extLst>
      <p:ext uri="{BB962C8B-B14F-4D97-AF65-F5344CB8AC3E}">
        <p14:creationId xmlns:p14="http://schemas.microsoft.com/office/powerpoint/2010/main" val="15486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8A90-5938-4785-989A-2A48B78FB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60ADE5-F010-48E3-B80C-6EC959D7F77B}"/>
              </a:ext>
            </a:extLst>
          </p:cNvPr>
          <p:cNvSpPr>
            <a:spLocks noGrp="1"/>
          </p:cNvSpPr>
          <p:nvPr>
            <p:ph idx="1"/>
          </p:nvPr>
        </p:nvSpPr>
        <p:spPr/>
        <p:txBody>
          <a:bodyPr/>
          <a:lstStyle/>
          <a:p>
            <a:pPr algn="ctr"/>
            <a:r>
              <a:rPr lang="en-US" dirty="0"/>
              <a:t>5. Establish Connection with MongoDB</a:t>
            </a:r>
          </a:p>
          <a:p>
            <a:r>
              <a:rPr lang="en-US" dirty="0"/>
              <a:t>We will need the connection string for MongoDB. This can be found in the Atlas dashboard by choosing Clusters, then the Overview tab followed by the Connect button.</a:t>
            </a:r>
          </a:p>
          <a:p>
            <a:r>
              <a:rPr lang="en-US" dirty="0"/>
              <a:t>We need to add the string to our app.js and make the following changes to the code.</a:t>
            </a:r>
            <a:endParaRPr lang="en-IN" dirty="0"/>
          </a:p>
        </p:txBody>
      </p:sp>
    </p:spTree>
    <p:extLst>
      <p:ext uri="{BB962C8B-B14F-4D97-AF65-F5344CB8AC3E}">
        <p14:creationId xmlns:p14="http://schemas.microsoft.com/office/powerpoint/2010/main" val="362116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DB25-3479-4C56-ACB3-D83C04CD35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B63E9A-BEBD-424C-A9BD-84B236262C15}"/>
              </a:ext>
            </a:extLst>
          </p:cNvPr>
          <p:cNvSpPr>
            <a:spLocks noGrp="1"/>
          </p:cNvSpPr>
          <p:nvPr>
            <p:ph idx="1"/>
          </p:nvPr>
        </p:nvSpPr>
        <p:spPr/>
        <p:txBody>
          <a:bodyPr>
            <a:normAutofit fontScale="92500" lnSpcReduction="20000"/>
          </a:bodyPr>
          <a:lstStyle/>
          <a:p>
            <a:pPr algn="ctr"/>
            <a:r>
              <a:rPr lang="en-IN" dirty="0"/>
              <a:t>6. Build REST API Endpoints</a:t>
            </a:r>
          </a:p>
          <a:p>
            <a:r>
              <a:rPr lang="en-IN" dirty="0"/>
              <a:t>Now we’re going to develop endpoints for creating and querying the data. Let’s create an endpoint to add the data. Add the following code to app.js:</a:t>
            </a:r>
          </a:p>
          <a:p>
            <a:endParaRPr lang="en-IN" dirty="0"/>
          </a:p>
          <a:p>
            <a:r>
              <a:rPr lang="en-IN" dirty="0" err="1"/>
              <a:t>app.post</a:t>
            </a:r>
            <a:r>
              <a:rPr lang="en-IN" dirty="0"/>
              <a:t>("/personnel", (request, response) =&gt; {</a:t>
            </a:r>
          </a:p>
          <a:p>
            <a:r>
              <a:rPr lang="en-IN" dirty="0"/>
              <a:t>    </a:t>
            </a:r>
            <a:r>
              <a:rPr lang="en-IN" dirty="0" err="1"/>
              <a:t>collection.insert</a:t>
            </a:r>
            <a:r>
              <a:rPr lang="en-IN" dirty="0"/>
              <a:t>(</a:t>
            </a:r>
            <a:r>
              <a:rPr lang="en-IN" dirty="0" err="1"/>
              <a:t>request.body</a:t>
            </a:r>
            <a:r>
              <a:rPr lang="en-IN" dirty="0"/>
              <a:t>, (error, result) =&gt; {</a:t>
            </a:r>
          </a:p>
          <a:p>
            <a:r>
              <a:rPr lang="en-IN" dirty="0"/>
              <a:t>        if(error) {</a:t>
            </a:r>
          </a:p>
          <a:p>
            <a:r>
              <a:rPr lang="en-IN" dirty="0"/>
              <a:t>            return </a:t>
            </a:r>
            <a:r>
              <a:rPr lang="en-IN" dirty="0" err="1"/>
              <a:t>response.status</a:t>
            </a:r>
            <a:r>
              <a:rPr lang="en-IN" dirty="0"/>
              <a:t>(500).send(error);</a:t>
            </a:r>
          </a:p>
          <a:p>
            <a:r>
              <a:rPr lang="en-IN" dirty="0"/>
              <a:t>        }</a:t>
            </a:r>
          </a:p>
          <a:p>
            <a:r>
              <a:rPr lang="en-IN" dirty="0"/>
              <a:t>        </a:t>
            </a:r>
            <a:r>
              <a:rPr lang="en-IN" dirty="0" err="1"/>
              <a:t>response.send</a:t>
            </a:r>
            <a:r>
              <a:rPr lang="en-IN" dirty="0"/>
              <a:t>(</a:t>
            </a:r>
            <a:r>
              <a:rPr lang="en-IN" dirty="0" err="1"/>
              <a:t>result.result</a:t>
            </a:r>
            <a:r>
              <a:rPr lang="en-IN" dirty="0"/>
              <a:t>);</a:t>
            </a:r>
          </a:p>
          <a:p>
            <a:r>
              <a:rPr lang="en-IN" dirty="0"/>
              <a:t>    });</a:t>
            </a:r>
          </a:p>
          <a:p>
            <a:r>
              <a:rPr lang="en-IN" dirty="0"/>
              <a:t>});</a:t>
            </a:r>
          </a:p>
        </p:txBody>
      </p:sp>
    </p:spTree>
    <p:extLst>
      <p:ext uri="{BB962C8B-B14F-4D97-AF65-F5344CB8AC3E}">
        <p14:creationId xmlns:p14="http://schemas.microsoft.com/office/powerpoint/2010/main" val="120865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8DF9-6CF7-4497-AE44-2DCD2E03A2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B2EDED-DDF6-448B-976C-7FC83E0EA82E}"/>
              </a:ext>
            </a:extLst>
          </p:cNvPr>
          <p:cNvSpPr>
            <a:spLocks noGrp="1"/>
          </p:cNvSpPr>
          <p:nvPr>
            <p:ph idx="1"/>
          </p:nvPr>
        </p:nvSpPr>
        <p:spPr/>
        <p:txBody>
          <a:bodyPr/>
          <a:lstStyle/>
          <a:p>
            <a:pPr algn="ctr"/>
            <a:r>
              <a:rPr lang="en-US" dirty="0"/>
              <a:t>7. Put Things Together</a:t>
            </a:r>
          </a:p>
          <a:p>
            <a:r>
              <a:rPr lang="en-US" dirty="0"/>
              <a:t>Now, things are starting to come together. Let’s test out our application.</a:t>
            </a:r>
          </a:p>
          <a:p>
            <a:endParaRPr lang="en-US" dirty="0"/>
          </a:p>
          <a:p>
            <a:r>
              <a:rPr lang="en-US" dirty="0"/>
              <a:t>curl -X POST \</a:t>
            </a:r>
          </a:p>
          <a:p>
            <a:r>
              <a:rPr lang="en-US" dirty="0"/>
              <a:t>    -H '</a:t>
            </a:r>
            <a:r>
              <a:rPr lang="en-US" dirty="0" err="1"/>
              <a:t>content-type:application</a:t>
            </a:r>
            <a:r>
              <a:rPr lang="en-US" dirty="0"/>
              <a:t>/json' \</a:t>
            </a:r>
          </a:p>
          <a:p>
            <a:r>
              <a:rPr lang="en-US" dirty="0"/>
              <a:t>    -d '{"</a:t>
            </a:r>
            <a:r>
              <a:rPr lang="en-US" dirty="0" err="1"/>
              <a:t>firstname</a:t>
            </a:r>
            <a:r>
              <a:rPr lang="en-US" dirty="0"/>
              <a:t>":"John","</a:t>
            </a:r>
            <a:r>
              <a:rPr lang="en-US" dirty="0" err="1"/>
              <a:t>lastname</a:t>
            </a:r>
            <a:r>
              <a:rPr lang="en-US" dirty="0"/>
              <a:t>":"Doe"}' \</a:t>
            </a:r>
          </a:p>
          <a:p>
            <a:r>
              <a:rPr lang="en-US" dirty="0"/>
              <a:t>    http://localhost:5000/personnel</a:t>
            </a:r>
          </a:p>
          <a:p>
            <a:r>
              <a:rPr lang="en-US" dirty="0"/>
              <a:t>If you do not receive any errors, you’ll see the personnel record for John Doe added into MongoDB database of </a:t>
            </a:r>
            <a:r>
              <a:rPr lang="en-US" dirty="0" err="1"/>
              <a:t>accounting_department</a:t>
            </a:r>
            <a:r>
              <a:rPr lang="en-US" dirty="0"/>
              <a:t> and under collection personnel. Feel free to add more records to your database</a:t>
            </a:r>
            <a:endParaRPr lang="en-IN" dirty="0"/>
          </a:p>
        </p:txBody>
      </p:sp>
    </p:spTree>
    <p:extLst>
      <p:ext uri="{BB962C8B-B14F-4D97-AF65-F5344CB8AC3E}">
        <p14:creationId xmlns:p14="http://schemas.microsoft.com/office/powerpoint/2010/main" val="3057486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630</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Halis</vt:lpstr>
      <vt:lpstr>Trebuchet MS</vt:lpstr>
      <vt:lpstr>Wingdings 3</vt:lpstr>
      <vt:lpstr>Facet</vt:lpstr>
      <vt:lpstr>Building APIs Using MongoDB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APIs Using MongoDB and NODEjs</dc:title>
  <dc:creator>Pranjal Patel[BAJAJF-B1]</dc:creator>
  <cp:lastModifiedBy>Pranjal Patel[BAJAJF-B1]</cp:lastModifiedBy>
  <cp:revision>1</cp:revision>
  <dcterms:created xsi:type="dcterms:W3CDTF">2022-02-01T15:08:28Z</dcterms:created>
  <dcterms:modified xsi:type="dcterms:W3CDTF">2022-02-01T15:13:37Z</dcterms:modified>
</cp:coreProperties>
</file>