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3" r:id="rId11"/>
    <p:sldId id="264" r:id="rId12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-129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99101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6" name="Google Shape;146;p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7" name="Google Shape;227;p9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lang="en-IN" sz="8818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lang="en-IN" sz="8818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1213857" y="4003828"/>
            <a:ext cx="5974958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Font typeface="Trebuchet MS"/>
              <a:buNone/>
              <a:defRPr sz="1764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672040" y="4927788"/>
            <a:ext cx="6997915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lang="en-IN" sz="8818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lang="en-IN" sz="8818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 rot="5400000">
            <a:off x="2031207" y="1021557"/>
            <a:ext cx="4278313" cy="6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 rot="5400000">
            <a:off x="4234732" y="3026812"/>
            <a:ext cx="5788752" cy="107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641243" y="702770"/>
            <a:ext cx="5788752" cy="572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34" name="Google Shape;34;p3"/>
            <p:cNvCxnSpPr/>
            <p:nvPr/>
          </p:nvCxnSpPr>
          <p:spPr>
            <a:xfrm rot="10800000" flipH="1">
              <a:off x="5130870" y="4174961"/>
              <a:ext cx="4021900" cy="268286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019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019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3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490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019"/>
              </a:srgbClr>
            </a:solidFill>
            <a:ln>
              <a:noFill/>
            </a:ln>
          </p:spPr>
        </p:sp>
        <p:sp>
          <p:nvSpPr>
            <p:cNvPr id="40" name="Google Shape;40;p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3921"/>
              </a:schemeClr>
            </a:solidFill>
            <a:ln>
              <a:noFill/>
            </a:ln>
          </p:spPr>
        </p:sp>
      </p:grpSp>
      <p:sp>
        <p:nvSpPr>
          <p:cNvPr id="44" name="Google Shape;44;p3"/>
          <p:cNvSpPr txBox="1"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952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2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9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9374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198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58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783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782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782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782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783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783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9374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198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58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783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782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782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782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783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783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3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4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926"/>
              <a:buNone/>
              <a:defRPr sz="1157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46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882"/>
              <a:buNone/>
              <a:defRPr sz="1102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5pPr>
            <a:lvl6pPr marL="2743200" lvl="5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marL="3200400" lvl="6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marL="3657600" lvl="7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marL="4114800" lvl="8" indent="-228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11" name="Google Shape;11;p1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019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019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1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490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019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512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782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782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783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783" algn="l" rtl="0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Critique Analyzer</a:t>
            </a:r>
            <a:r>
              <a:rPr lang="en-IN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Urvi Padelkar(21107054)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Pranjal Desai(21107062)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Pooja Kumbhar(21107015)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Dhanashree Kasar(21107037)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Prof.Poonam Pangarkar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18"/>
          <p:cNvCxnSpPr/>
          <p:nvPr/>
        </p:nvCxnSpPr>
        <p:spPr>
          <a:xfrm>
            <a:off x="0" y="1743075"/>
            <a:ext cx="10080625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4117"/>
              </a:srgbClr>
            </a:outerShdw>
          </a:effectLst>
        </p:spPr>
      </p:cxn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080625" cy="195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>
            <a:off x="513425" y="13887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Block Diagram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396450" y="1164225"/>
            <a:ext cx="9308100" cy="51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3486762" y="1531125"/>
            <a:ext cx="2662800" cy="7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3723462" y="1664325"/>
            <a:ext cx="24261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Critique </a:t>
            </a:r>
            <a:r>
              <a:rPr lang="en-IN" sz="2200" b="0" i="0" u="none" strike="noStrike" cap="none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analyzer</a:t>
            </a:r>
            <a:endParaRPr sz="32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3449712" y="2599025"/>
            <a:ext cx="2736900" cy="53793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4019362" y="2613758"/>
            <a:ext cx="1612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Dashboard</a:t>
            </a:r>
            <a:endParaRPr sz="22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587012" y="3655892"/>
            <a:ext cx="2012100" cy="52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764612" y="3649694"/>
            <a:ext cx="14943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Text page</a:t>
            </a:r>
            <a:endParaRPr sz="22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7592037" y="3701850"/>
            <a:ext cx="1938000" cy="52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7754787" y="3779290"/>
            <a:ext cx="16125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File page</a:t>
            </a:r>
            <a:endParaRPr sz="22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94700" y="4493003"/>
            <a:ext cx="1498362" cy="98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212900" y="4576400"/>
            <a:ext cx="14943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Upload comment</a:t>
            </a:r>
            <a:endParaRPr sz="22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94700" y="1441625"/>
            <a:ext cx="9308100" cy="51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1760906" y="4506975"/>
            <a:ext cx="1234221" cy="97272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1830666" y="4775202"/>
            <a:ext cx="10947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22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6764693" y="4675952"/>
            <a:ext cx="1614761" cy="84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6870455" y="4675952"/>
            <a:ext cx="13020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Upload CSV file</a:t>
            </a:r>
            <a:endParaRPr sz="22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8553712" y="4704350"/>
            <a:ext cx="1411382" cy="82431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8753512" y="4822800"/>
            <a:ext cx="10947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22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17" name="Google Shape;217;p25"/>
          <p:cNvCxnSpPr/>
          <p:nvPr/>
        </p:nvCxnSpPr>
        <p:spPr>
          <a:xfrm>
            <a:off x="4744237" y="2248650"/>
            <a:ext cx="0" cy="3503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8" name="Google Shape;218;p25"/>
          <p:cNvCxnSpPr/>
          <p:nvPr/>
        </p:nvCxnSpPr>
        <p:spPr>
          <a:xfrm flipH="1">
            <a:off x="2229337" y="3136958"/>
            <a:ext cx="1594605" cy="5127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25"/>
          <p:cNvCxnSpPr/>
          <p:nvPr/>
        </p:nvCxnSpPr>
        <p:spPr>
          <a:xfrm>
            <a:off x="6010803" y="3151075"/>
            <a:ext cx="2139389" cy="5507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0" name="Google Shape;220;p25"/>
          <p:cNvCxnSpPr/>
          <p:nvPr/>
        </p:nvCxnSpPr>
        <p:spPr>
          <a:xfrm>
            <a:off x="1278200" y="4170894"/>
            <a:ext cx="858000" cy="29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25"/>
          <p:cNvCxnSpPr/>
          <p:nvPr/>
        </p:nvCxnSpPr>
        <p:spPr>
          <a:xfrm flipH="1">
            <a:off x="513425" y="4182203"/>
            <a:ext cx="596069" cy="3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2" name="Google Shape;222;p25"/>
          <p:cNvCxnSpPr/>
          <p:nvPr/>
        </p:nvCxnSpPr>
        <p:spPr>
          <a:xfrm flipH="1">
            <a:off x="7754787" y="4213147"/>
            <a:ext cx="790811" cy="4628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3" name="Google Shape;223;p25"/>
          <p:cNvCxnSpPr/>
          <p:nvPr/>
        </p:nvCxnSpPr>
        <p:spPr>
          <a:xfrm>
            <a:off x="8601085" y="4229551"/>
            <a:ext cx="983440" cy="4464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" name="Google Shape;206;p25"/>
          <p:cNvSpPr/>
          <p:nvPr/>
        </p:nvSpPr>
        <p:spPr>
          <a:xfrm>
            <a:off x="3331511" y="3624475"/>
            <a:ext cx="1465858" cy="71312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" name="Google Shape;207;p25"/>
          <p:cNvSpPr txBox="1"/>
          <p:nvPr/>
        </p:nvSpPr>
        <p:spPr>
          <a:xfrm>
            <a:off x="3486762" y="3577452"/>
            <a:ext cx="2300381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dirty="0" smtClean="0">
                <a:latin typeface="Trebuchet MS"/>
                <a:ea typeface="Trebuchet MS"/>
                <a:cs typeface="Trebuchet MS"/>
                <a:sym typeface="Trebuchet MS"/>
              </a:rPr>
              <a:t>Topic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dirty="0" err="1" smtClean="0">
                <a:latin typeface="Trebuchet MS"/>
                <a:ea typeface="Trebuchet MS"/>
                <a:cs typeface="Trebuchet MS"/>
                <a:sym typeface="Trebuchet MS"/>
              </a:rPr>
              <a:t>Modeling</a:t>
            </a:r>
            <a:endParaRPr sz="22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7" name="Google Shape;218;p25"/>
          <p:cNvCxnSpPr/>
          <p:nvPr/>
        </p:nvCxnSpPr>
        <p:spPr>
          <a:xfrm flipH="1">
            <a:off x="3723463" y="3151075"/>
            <a:ext cx="340976" cy="47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" name="Google Shape;218;p25"/>
          <p:cNvCxnSpPr/>
          <p:nvPr/>
        </p:nvCxnSpPr>
        <p:spPr>
          <a:xfrm>
            <a:off x="5048975" y="3151075"/>
            <a:ext cx="582887" cy="4986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" name="Google Shape;204;p25"/>
          <p:cNvSpPr/>
          <p:nvPr/>
        </p:nvSpPr>
        <p:spPr>
          <a:xfrm>
            <a:off x="5123409" y="3649694"/>
            <a:ext cx="1866779" cy="66128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205;p25"/>
          <p:cNvSpPr txBox="1"/>
          <p:nvPr/>
        </p:nvSpPr>
        <p:spPr>
          <a:xfrm>
            <a:off x="5215811" y="3761325"/>
            <a:ext cx="1808391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dirty="0" err="1" smtClean="0">
                <a:latin typeface="Trebuchet MS"/>
                <a:ea typeface="Trebuchet MS"/>
                <a:cs typeface="Trebuchet MS"/>
                <a:sym typeface="Trebuchet MS"/>
              </a:rPr>
              <a:t>Tokeniztion</a:t>
            </a:r>
            <a:endParaRPr sz="22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" name="Google Shape;211;p25"/>
          <p:cNvSpPr/>
          <p:nvPr/>
        </p:nvSpPr>
        <p:spPr>
          <a:xfrm>
            <a:off x="3147527" y="4576400"/>
            <a:ext cx="871835" cy="97272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" name="Google Shape;211;p25"/>
          <p:cNvSpPr/>
          <p:nvPr/>
        </p:nvSpPr>
        <p:spPr>
          <a:xfrm>
            <a:off x="4251574" y="4578862"/>
            <a:ext cx="871835" cy="97272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" name="Google Shape;211;p25"/>
          <p:cNvSpPr/>
          <p:nvPr/>
        </p:nvSpPr>
        <p:spPr>
          <a:xfrm>
            <a:off x="5340418" y="4578862"/>
            <a:ext cx="1209672" cy="97272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" name="Google Shape;212;p25"/>
          <p:cNvSpPr txBox="1"/>
          <p:nvPr/>
        </p:nvSpPr>
        <p:spPr>
          <a:xfrm>
            <a:off x="3176112" y="4791006"/>
            <a:ext cx="888327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Text</a:t>
            </a:r>
            <a:endParaRPr sz="22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Google Shape;212;p25"/>
          <p:cNvSpPr txBox="1"/>
          <p:nvPr/>
        </p:nvSpPr>
        <p:spPr>
          <a:xfrm>
            <a:off x="5340418" y="4847959"/>
            <a:ext cx="1209672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Emotion</a:t>
            </a:r>
            <a:endParaRPr sz="22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212;p25"/>
          <p:cNvSpPr txBox="1"/>
          <p:nvPr/>
        </p:nvSpPr>
        <p:spPr>
          <a:xfrm>
            <a:off x="4381448" y="4796377"/>
            <a:ext cx="888327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File</a:t>
            </a:r>
            <a:endParaRPr sz="22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5" name="Google Shape;222;p25"/>
          <p:cNvCxnSpPr>
            <a:stCxn id="28" idx="2"/>
            <a:endCxn id="48" idx="0"/>
          </p:cNvCxnSpPr>
          <p:nvPr/>
        </p:nvCxnSpPr>
        <p:spPr>
          <a:xfrm flipH="1">
            <a:off x="3583445" y="4337603"/>
            <a:ext cx="480995" cy="23879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" name="Google Shape;222;p25"/>
          <p:cNvCxnSpPr>
            <a:endCxn id="50" idx="0"/>
          </p:cNvCxnSpPr>
          <p:nvPr/>
        </p:nvCxnSpPr>
        <p:spPr>
          <a:xfrm>
            <a:off x="4251574" y="4337603"/>
            <a:ext cx="435918" cy="2412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" name="Google Shape;222;p25"/>
          <p:cNvCxnSpPr>
            <a:endCxn id="51" idx="0"/>
          </p:cNvCxnSpPr>
          <p:nvPr/>
        </p:nvCxnSpPr>
        <p:spPr>
          <a:xfrm flipH="1">
            <a:off x="5945254" y="4330813"/>
            <a:ext cx="7200" cy="2480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/>
          <p:nvPr/>
        </p:nvSpPr>
        <p:spPr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IN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503237" y="1563688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085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critique analyzer is a powerful tool that helps businesses and individuals make sense of the vast amount of customer reviews and feedback available online.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85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Identified: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reviews frequently lack clarity and coherence, making it challenging for users to extract meaningful insights.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Proposed: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Critique analyzer aim to make reviews simpler for everyone to understand, helping people make smarter decisions, and assisting businesses in gaining insights from them.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Objectives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503237" y="1395250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7200" marR="0" lvl="0" indent="-381000" algn="just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automatically </a:t>
            </a:r>
            <a:r>
              <a:rPr lang="en-IN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</a:t>
            </a: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customer reviews and feedback.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determine sentiment expressed in reviews (positive, negative, neutral).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offer real-time or near-real-time analysis for prompt responses.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integrate data from multiple online platforms in csv files.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maintain scalability for handling increasing data volumes.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 marR="0" lvl="0" indent="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Scope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503237" y="1466040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</a:t>
            </a: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aid in understanding market trends and customer preferences.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help businesses understand what customers like and dislike about their products or services.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generate ideas for marketing content.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Feature /Functionality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503237" y="1273953"/>
            <a:ext cx="9070975" cy="587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737" indent="-457200">
              <a:lnSpc>
                <a:spcPct val="150000"/>
              </a:lnSpc>
              <a:spcBef>
                <a:spcPts val="1413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Keyword Analysis: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>
              <a:lnSpc>
                <a:spcPct val="150000"/>
              </a:lnSpc>
              <a:spcBef>
                <a:spcPts val="1413"/>
              </a:spcBef>
              <a:buSzPts val="2400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Keyword Analysis involves finding and listing the most commonly used words and phrases.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2437" indent="-342900">
              <a:lnSpc>
                <a:spcPct val="150000"/>
              </a:lnSpc>
              <a:spcBef>
                <a:spcPts val="1413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Scalability 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and Performance: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>
              <a:lnSpc>
                <a:spcPct val="150000"/>
              </a:lnSpc>
              <a:spcBef>
                <a:spcPts val="1413"/>
              </a:spcBef>
              <a:buSzPts val="2400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Ensuring the tool can handle a large volume of reviews efficiently.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6737" indent="-457200">
              <a:lnSpc>
                <a:spcPct val="150000"/>
              </a:lnSpc>
              <a:spcBef>
                <a:spcPts val="1413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Data Visualization: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>
              <a:lnSpc>
                <a:spcPct val="150000"/>
              </a:lnSpc>
              <a:spcBef>
                <a:spcPts val="1413"/>
              </a:spcBef>
              <a:buSzPts val="2400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Generating charts, graphs, and infographics to visualize review data. Displaying sentiment trends, feature popularity, and topic 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distribution.</a:t>
            </a: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>
              <a:lnSpc>
                <a:spcPct val="150000"/>
              </a:lnSpc>
              <a:spcBef>
                <a:spcPts val="1413"/>
              </a:spcBef>
              <a:buSzPts val="2400"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>
              <a:lnSpc>
                <a:spcPct val="150000"/>
              </a:lnSpc>
              <a:spcBef>
                <a:spcPts val="1413"/>
              </a:spcBef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>
              <a:lnSpc>
                <a:spcPct val="150000"/>
              </a:lnSpc>
              <a:spcBef>
                <a:spcPts val="1413"/>
              </a:spcBef>
              <a:buSzPts val="2400"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>
              <a:lnSpc>
                <a:spcPct val="150000"/>
              </a:lnSpc>
              <a:spcBef>
                <a:spcPts val="1413"/>
              </a:spcBef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>
              <a:lnSpc>
                <a:spcPct val="150000"/>
              </a:lnSpc>
              <a:spcBef>
                <a:spcPts val="1413"/>
              </a:spcBef>
              <a:buSzPts val="2400"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>
              <a:lnSpc>
                <a:spcPct val="150000"/>
              </a:lnSpc>
              <a:spcBef>
                <a:spcPts val="1413"/>
              </a:spcBef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>
              <a:lnSpc>
                <a:spcPct val="150000"/>
              </a:lnSpc>
              <a:spcBef>
                <a:spcPts val="1413"/>
              </a:spcBef>
              <a:buSzPts val="2400"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>
              <a:lnSpc>
                <a:spcPct val="150000"/>
              </a:lnSpc>
              <a:spcBef>
                <a:spcPts val="1413"/>
              </a:spcBef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>
              <a:lnSpc>
                <a:spcPct val="150000"/>
              </a:lnSpc>
              <a:spcBef>
                <a:spcPts val="1413"/>
              </a:spcBef>
              <a:buSzPts val="2400"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>
              <a:lnSpc>
                <a:spcPct val="150000"/>
              </a:lnSpc>
              <a:spcBef>
                <a:spcPts val="1413"/>
              </a:spcBef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>
              <a:lnSpc>
                <a:spcPct val="150000"/>
              </a:lnSpc>
              <a:spcBef>
                <a:spcPts val="1413"/>
              </a:spcBef>
              <a:buSzPts val="2400"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>
              <a:lnSpc>
                <a:spcPct val="150000"/>
              </a:lnSpc>
              <a:spcBef>
                <a:spcPts val="1413"/>
              </a:spcBef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>
              <a:lnSpc>
                <a:spcPct val="150000"/>
              </a:lnSpc>
              <a:spcBef>
                <a:spcPts val="1413"/>
              </a:spcBef>
              <a:buSzPts val="2400"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>
              <a:lnSpc>
                <a:spcPct val="150000"/>
              </a:lnSpc>
              <a:spcBef>
                <a:spcPts val="1413"/>
              </a:spcBef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>
              <a:lnSpc>
                <a:spcPct val="150000"/>
              </a:lnSpc>
              <a:spcBef>
                <a:spcPts val="1413"/>
              </a:spcBef>
              <a:buSzPts val="2400"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>
              <a:lnSpc>
                <a:spcPct val="150000"/>
              </a:lnSpc>
              <a:spcBef>
                <a:spcPts val="1413"/>
              </a:spcBef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>
              <a:lnSpc>
                <a:spcPct val="150000"/>
              </a:lnSpc>
              <a:spcBef>
                <a:spcPts val="1413"/>
              </a:spcBef>
              <a:buSzPts val="2400"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>
              <a:lnSpc>
                <a:spcPct val="150000"/>
              </a:lnSpc>
              <a:spcBef>
                <a:spcPts val="1413"/>
              </a:spcBef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>
              <a:lnSpc>
                <a:spcPct val="150000"/>
              </a:lnSpc>
              <a:spcBef>
                <a:spcPts val="1413"/>
              </a:spcBef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algn="just">
              <a:lnSpc>
                <a:spcPct val="115000"/>
              </a:lnSpc>
              <a:spcBef>
                <a:spcPts val="1413"/>
              </a:spcBef>
              <a:buSzPts val="2400"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0" u="none" strike="noStrike" cap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0" u="none" strike="noStrike" cap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0" u="none" strike="noStrike" cap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7;p22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Feature /Functionality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513" y="1823516"/>
            <a:ext cx="8087956" cy="4255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413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Topic Modeling and labelling:</a:t>
            </a:r>
          </a:p>
          <a:p>
            <a:pPr lvl="0">
              <a:lnSpc>
                <a:spcPct val="150000"/>
              </a:lnSpc>
              <a:spcBef>
                <a:spcPts val="1413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Large reviews are simplified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into topic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wise and 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are given labels.</a:t>
            </a:r>
          </a:p>
          <a:p>
            <a:pPr marL="342900" indent="-342900">
              <a:lnSpc>
                <a:spcPct val="150000"/>
              </a:lnSpc>
              <a:spcBef>
                <a:spcPts val="1413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Tokanization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>
              <a:lnSpc>
                <a:spcPct val="150000"/>
              </a:lnSpc>
              <a:spcBef>
                <a:spcPts val="1413"/>
              </a:spcBef>
              <a:buSzPts val="2400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It detects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emotions of the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reviews.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15000"/>
              </a:lnSpc>
              <a:spcBef>
                <a:spcPts val="1413"/>
              </a:spcBef>
              <a:buSzPts val="2400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lnSpc>
                <a:spcPct val="115000"/>
              </a:lnSpc>
              <a:spcBef>
                <a:spcPts val="1413"/>
              </a:spcBef>
              <a:buSzPts val="2400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886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Outcome of Project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503237" y="1637846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566737" marR="0" lvl="0" indent="-45720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</a:t>
            </a: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User can use Dashboard which contains text page and file page.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6737" marR="0" lvl="0" indent="-45720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Page: User can paste the reviews if they have less then 10-20 lines and can get the results in the evaluate box.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6737" marR="0" lvl="0" indent="-45720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Page: User can upload the csv file and can get the results in the form bar graph</a:t>
            </a:r>
            <a:r>
              <a:rPr lang="en-IN" sz="24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09537" lvl="0">
              <a:lnSpc>
                <a:spcPct val="150000"/>
              </a:lnSpc>
              <a:spcBef>
                <a:spcPts val="1413"/>
              </a:spcBef>
              <a:buSzPts val="2400"/>
            </a:pP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  Tokenization: It 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detects emotion of the text and provide it to user for better analysis.</a:t>
            </a:r>
          </a:p>
          <a:p>
            <a:pPr marL="566737" marR="0" lvl="0" indent="-45720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4;p23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Outcome of Project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85;p23"/>
          <p:cNvSpPr/>
          <p:nvPr/>
        </p:nvSpPr>
        <p:spPr>
          <a:xfrm>
            <a:off x="503237" y="1637846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9537" marR="0" lvl="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85;p23"/>
          <p:cNvSpPr/>
          <p:nvPr/>
        </p:nvSpPr>
        <p:spPr>
          <a:xfrm>
            <a:off x="503238" y="1627284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9537" marR="0" lvl="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5.    Topic modeling and labeling:  It will evaluate the text given by user and simplify it into topic and labels are given to content.</a:t>
            </a:r>
            <a:endParaRPr lang="en-US" sz="2400" b="0" i="0" u="none" strike="noStrike" cap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537" lvl="0">
              <a:lnSpc>
                <a:spcPct val="150000"/>
              </a:lnSpc>
              <a:spcBef>
                <a:spcPts val="1413"/>
              </a:spcBef>
              <a:buSzPts val="2400"/>
            </a:pPr>
            <a:endParaRPr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00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503238" y="125578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Technology Stack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503238" y="1229061"/>
            <a:ext cx="9071100" cy="51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Frontend(GUI) -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8100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IN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PyCharm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11.2.3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8100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8100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3.11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 startAt="2"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- 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20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Textblob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 0.17.1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20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Flask 2.3.3   </a:t>
            </a:r>
            <a:endParaRPr lang="en-IN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20400">
              <a:lnSpc>
                <a:spcPct val="150000"/>
              </a:lnSpc>
              <a:buSzPts val="2400"/>
              <a:buFont typeface="Times New Roman"/>
              <a:buChar char="●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Django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4.2.5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 startAt="3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Algorithm -  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20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Sentiment Analysis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115000"/>
              </a:lnSpc>
              <a:spcBef>
                <a:spcPts val="1413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461</Words>
  <Application>Microsoft Office PowerPoint</Application>
  <PresentationFormat>Custom</PresentationFormat>
  <Paragraphs>116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DELL</cp:lastModifiedBy>
  <cp:revision>15</cp:revision>
  <dcterms:modified xsi:type="dcterms:W3CDTF">2023-10-26T08:55:23Z</dcterms:modified>
</cp:coreProperties>
</file>