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75" r:id="rId3"/>
    <p:sldId id="279" r:id="rId4"/>
    <p:sldId id="257" r:id="rId5"/>
    <p:sldId id="261" r:id="rId6"/>
    <p:sldId id="282" r:id="rId7"/>
    <p:sldId id="258" r:id="rId8"/>
    <p:sldId id="284" r:id="rId9"/>
    <p:sldId id="262" r:id="rId10"/>
    <p:sldId id="274" r:id="rId11"/>
    <p:sldId id="263" r:id="rId12"/>
    <p:sldId id="273" r:id="rId13"/>
    <p:sldId id="276" r:id="rId14"/>
    <p:sldId id="277" r:id="rId15"/>
    <p:sldId id="266" r:id="rId16"/>
    <p:sldId id="281" r:id="rId17"/>
    <p:sldId id="267" r:id="rId18"/>
    <p:sldId id="268" r:id="rId19"/>
    <p:sldId id="269" r:id="rId20"/>
    <p:sldId id="271" r:id="rId21"/>
    <p:sldId id="272" r:id="rId22"/>
    <p:sldId id="270" r:id="rId23"/>
    <p:sldId id="278" r:id="rId24"/>
    <p:sldId id="280" r:id="rId25"/>
    <p:sldId id="283"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7F699-F277-B74D-B771-8C247B6DBD04}" type="datetimeFigureOut">
              <a:rPr lang="en-US" smtClean="0"/>
              <a:t>2/23/20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BB663-33D3-5249-BF85-DACE41CD5962}" type="slidenum">
              <a:rPr lang="en-US" smtClean="0"/>
              <a:t>‹#›</a:t>
            </a:fld>
            <a:endParaRPr lang="en-US"/>
          </a:p>
        </p:txBody>
      </p:sp>
    </p:spTree>
    <p:extLst>
      <p:ext uri="{BB962C8B-B14F-4D97-AF65-F5344CB8AC3E}">
        <p14:creationId xmlns:p14="http://schemas.microsoft.com/office/powerpoint/2010/main" val="429415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7FBB663-33D3-5249-BF85-DACE41CD5962}" type="slidenum">
              <a:rPr lang="en-US" smtClean="0"/>
              <a:t>12</a:t>
            </a:fld>
            <a:endParaRPr lang="en-US"/>
          </a:p>
        </p:txBody>
      </p:sp>
    </p:spTree>
    <p:extLst>
      <p:ext uri="{BB962C8B-B14F-4D97-AF65-F5344CB8AC3E}">
        <p14:creationId xmlns:p14="http://schemas.microsoft.com/office/powerpoint/2010/main" val="61807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386DA-BEC5-AE4F-9B87-F814E9890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ADB7AF-F23E-8241-875E-431C49CB4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FCE7A6-9B9B-BD4C-93BB-006C11FFCC55}"/>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607C745E-A516-DD41-A2B8-C01F8613D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ABB37-C016-F043-90B8-8B46C646FD08}"/>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276562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D5AA8-1DAC-9241-A2ED-101BA5253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C3BEA-B3EE-324D-AE2A-00A60861FD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CECFB-E046-6F48-AD6A-C19B28913764}"/>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76E361E0-9C7C-B74D-B13F-9593CB314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3FDF2-CA4E-8F4E-82DC-F88B66737572}"/>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201128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49BBEF-7E70-D54E-9199-E631AA1C9E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F98A1F-4B5F-A144-A620-9988FF1929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7CBFE-2CD6-F649-A226-25E246F19DA0}"/>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2BBF29D3-0F34-034C-9E2F-D28A1837F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07B9A-59AA-D340-8A37-6B7EEFC6FA18}"/>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10677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4B39-186B-E540-B5AA-321DA2D53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560C5-0E96-CA44-BEC0-05D99C734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C9E14-39E4-EE42-8B76-03ABD360D9BD}"/>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5159C933-5CE2-674C-9312-7E9125124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C2F67-0000-D14F-86F8-027F77D4AD03}"/>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350899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CC28-ACAC-0543-BFA9-52085A0C0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42A6E2-A8CD-514E-A2CB-797F8602C3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7480A3-3805-A843-9922-B8E013302788}"/>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63E106A8-2990-3A46-AD4F-8FC20666F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08149-6BB2-A142-A411-11054D9FF3E5}"/>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32782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CBF1-B46E-A644-8D11-B053E0F6D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54DE1-B4D0-D043-82B7-D0DD372909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679F4-1518-D540-AF93-BA2C946F2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F3DA7-E384-DD47-BA7A-041EC12AA65F}"/>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6" name="Footer Placeholder 5">
            <a:extLst>
              <a:ext uri="{FF2B5EF4-FFF2-40B4-BE49-F238E27FC236}">
                <a16:creationId xmlns:a16="http://schemas.microsoft.com/office/drawing/2014/main" id="{23827240-E5FC-C644-8A75-925AE77C55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6DB3B-483E-3C41-9C22-837EC1196056}"/>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263769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1451-48C2-A148-8541-3AA01852E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BB91C-9F82-1547-90A2-11E0B5062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0EBFF4-1D6B-E349-A00A-D9F9991E70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1C1EC3-0DBD-5344-80F7-6A214AE01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2615D-AFB9-AA4B-B76A-80CB0CB01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130842-04DB-CF4B-A36C-59E492E1EB17}"/>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8" name="Footer Placeholder 7">
            <a:extLst>
              <a:ext uri="{FF2B5EF4-FFF2-40B4-BE49-F238E27FC236}">
                <a16:creationId xmlns:a16="http://schemas.microsoft.com/office/drawing/2014/main" id="{92F14071-F606-3549-97CF-922C07C037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98495-8896-314B-96A4-A0F635F41E62}"/>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42305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1435-5A57-104B-B97C-20C070DC5D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1030B-BB48-724E-A844-AD2A4733A6CB}"/>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4" name="Footer Placeholder 3">
            <a:extLst>
              <a:ext uri="{FF2B5EF4-FFF2-40B4-BE49-F238E27FC236}">
                <a16:creationId xmlns:a16="http://schemas.microsoft.com/office/drawing/2014/main" id="{D4A36CDB-8249-C640-84A8-5F639F7D52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59375-CDCD-1A40-9D84-921D07DD88A5}"/>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43499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277F6-AC31-CA48-B784-29BB8CB97244}"/>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3" name="Footer Placeholder 2">
            <a:extLst>
              <a:ext uri="{FF2B5EF4-FFF2-40B4-BE49-F238E27FC236}">
                <a16:creationId xmlns:a16="http://schemas.microsoft.com/office/drawing/2014/main" id="{7F37E215-31E9-7749-B673-A0F0183699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8C25EC-7099-C24D-9554-80BDC4303699}"/>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41845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F949-6C60-E847-98A4-75AEA3CC3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303C5D-D1FF-F443-BD38-1C66B24B0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35A35-4120-7F44-BF1E-02003436D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DC595-E4D0-D14F-9B3C-18117FEDE5F3}"/>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6" name="Footer Placeholder 5">
            <a:extLst>
              <a:ext uri="{FF2B5EF4-FFF2-40B4-BE49-F238E27FC236}">
                <a16:creationId xmlns:a16="http://schemas.microsoft.com/office/drawing/2014/main" id="{AE1006B7-66D8-0B4D-A586-950664AF5A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154C36-AD7C-7F41-B073-94E29EF53512}"/>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20521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B2BB-5C68-5A4D-B11D-09E28E1A4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526502-6F2C-8049-8350-814A38BFC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C3C595-297E-B444-B213-95086EDCF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549-AA1F-DE4C-A1B0-A0F83619C36E}"/>
              </a:ext>
            </a:extLst>
          </p:cNvPr>
          <p:cNvSpPr>
            <a:spLocks noGrp="1"/>
          </p:cNvSpPr>
          <p:nvPr>
            <p:ph type="dt" sz="half" idx="10"/>
          </p:nvPr>
        </p:nvSpPr>
        <p:spPr/>
        <p:txBody>
          <a:bodyPr/>
          <a:lstStyle/>
          <a:p>
            <a:fld id="{BD69F3C9-EFC7-CA48-9432-C10D4B75D0B7}" type="datetimeFigureOut">
              <a:rPr lang="en-US" smtClean="0"/>
              <a:t>2/23/20</a:t>
            </a:fld>
            <a:endParaRPr lang="en-US"/>
          </a:p>
        </p:txBody>
      </p:sp>
      <p:sp>
        <p:nvSpPr>
          <p:cNvPr id="6" name="Footer Placeholder 5">
            <a:extLst>
              <a:ext uri="{FF2B5EF4-FFF2-40B4-BE49-F238E27FC236}">
                <a16:creationId xmlns:a16="http://schemas.microsoft.com/office/drawing/2014/main" id="{660906C3-A64E-4146-85A8-6D27C545F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B8E4E-9E09-D945-8353-12E939FFCD59}"/>
              </a:ext>
            </a:extLst>
          </p:cNvPr>
          <p:cNvSpPr>
            <a:spLocks noGrp="1"/>
          </p:cNvSpPr>
          <p:nvPr>
            <p:ph type="sldNum" sz="quarter" idx="12"/>
          </p:nvPr>
        </p:nvSpPr>
        <p:spPr/>
        <p:txBody>
          <a:bodyPr/>
          <a:lstStyle/>
          <a:p>
            <a:fld id="{0AA636AA-6B91-3845-A1A2-0C564801AC1A}" type="slidenum">
              <a:rPr lang="en-US" smtClean="0"/>
              <a:t>‹#›</a:t>
            </a:fld>
            <a:endParaRPr lang="en-US"/>
          </a:p>
        </p:txBody>
      </p:sp>
    </p:spTree>
    <p:extLst>
      <p:ext uri="{BB962C8B-B14F-4D97-AF65-F5344CB8AC3E}">
        <p14:creationId xmlns:p14="http://schemas.microsoft.com/office/powerpoint/2010/main" val="31818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E255C-E60F-C54C-AD78-7306F8504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7B9D0-7FA6-CC4E-A781-7186436ED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93764-DD94-9A42-A56D-13D5A6ED4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9F3C9-EFC7-CA48-9432-C10D4B75D0B7}" type="datetimeFigureOut">
              <a:rPr lang="en-US" smtClean="0"/>
              <a:t>2/23/20</a:t>
            </a:fld>
            <a:endParaRPr lang="en-US"/>
          </a:p>
        </p:txBody>
      </p:sp>
      <p:sp>
        <p:nvSpPr>
          <p:cNvPr id="5" name="Footer Placeholder 4">
            <a:extLst>
              <a:ext uri="{FF2B5EF4-FFF2-40B4-BE49-F238E27FC236}">
                <a16:creationId xmlns:a16="http://schemas.microsoft.com/office/drawing/2014/main" id="{295FEDCF-C6FD-8B44-866A-B80D90033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2E296-CC01-6646-91BA-C2C041CFB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636AA-6B91-3845-A1A2-0C564801AC1A}" type="slidenum">
              <a:rPr lang="en-US" smtClean="0"/>
              <a:t>‹#›</a:t>
            </a:fld>
            <a:endParaRPr lang="en-US"/>
          </a:p>
        </p:txBody>
      </p:sp>
    </p:spTree>
    <p:extLst>
      <p:ext uri="{BB962C8B-B14F-4D97-AF65-F5344CB8AC3E}">
        <p14:creationId xmlns:p14="http://schemas.microsoft.com/office/powerpoint/2010/main" val="1423005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pdf/1811.00552.pdf" TargetMode="External"/><Relationship Id="rId2" Type="http://schemas.openxmlformats.org/officeDocument/2006/relationships/hyperlink" Target="https://www.aclweb.org/anthology/P19-1601.pdf" TargetMode="External"/><Relationship Id="rId1" Type="http://schemas.openxmlformats.org/officeDocument/2006/relationships/slideLayout" Target="../slideLayouts/slideLayout2.xml"/><Relationship Id="rId6" Type="http://schemas.openxmlformats.org/officeDocument/2006/relationships/hyperlink" Target="https://arxiv.org/pdf/1804.06437.pdf" TargetMode="External"/><Relationship Id="rId5" Type="http://schemas.openxmlformats.org/officeDocument/2006/relationships/hyperlink" Target="https://arxiv.org/pdf/1703.00955.pdf" TargetMode="External"/><Relationship Id="rId4" Type="http://schemas.openxmlformats.org/officeDocument/2006/relationships/hyperlink" Target="https://arxiv.org/pdf/1804.09000.pdf"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EDDE-4489-7747-A29F-8988CFF2CF0D}"/>
              </a:ext>
            </a:extLst>
          </p:cNvPr>
          <p:cNvSpPr>
            <a:spLocks noGrp="1"/>
          </p:cNvSpPr>
          <p:nvPr>
            <p:ph type="ctrTitle"/>
          </p:nvPr>
        </p:nvSpPr>
        <p:spPr>
          <a:xfrm>
            <a:off x="1524000" y="859971"/>
            <a:ext cx="9144000" cy="4021592"/>
          </a:xfrm>
        </p:spPr>
        <p:txBody>
          <a:bodyPr>
            <a:normAutofit/>
          </a:bodyPr>
          <a:lstStyle/>
          <a:p>
            <a:r>
              <a:rPr lang="en-US" sz="3000" b="1" dirty="0"/>
              <a:t>Style Transformer: Unpaired Text Style Transfer without Disentangled Latent Representation</a:t>
            </a:r>
            <a:br>
              <a:rPr lang="en-US" sz="3000" dirty="0"/>
            </a:br>
            <a:br>
              <a:rPr lang="en-US" sz="3000" dirty="0"/>
            </a:br>
            <a:r>
              <a:rPr lang="en-US" sz="2400" dirty="0"/>
              <a:t>Ning Dai, </a:t>
            </a:r>
            <a:r>
              <a:rPr lang="en-US" sz="2400" dirty="0" err="1"/>
              <a:t>Jianze</a:t>
            </a:r>
            <a:r>
              <a:rPr lang="en-US" sz="2400" dirty="0"/>
              <a:t> Liang, </a:t>
            </a:r>
            <a:r>
              <a:rPr lang="en-US" sz="2400" dirty="0" err="1"/>
              <a:t>Xipeng</a:t>
            </a:r>
            <a:r>
              <a:rPr lang="en-US" sz="2400" dirty="0"/>
              <a:t> </a:t>
            </a:r>
            <a:r>
              <a:rPr lang="en-US" sz="2400" dirty="0" err="1"/>
              <a:t>Qiu</a:t>
            </a:r>
            <a:r>
              <a:rPr lang="en-US" sz="2400" dirty="0"/>
              <a:t>, </a:t>
            </a:r>
            <a:r>
              <a:rPr lang="en-US" sz="2400" dirty="0" err="1"/>
              <a:t>Xuanjing</a:t>
            </a:r>
            <a:r>
              <a:rPr lang="en-US" sz="2400" dirty="0"/>
              <a:t> Huang</a:t>
            </a:r>
            <a:br>
              <a:rPr lang="en-US" sz="2400" dirty="0"/>
            </a:br>
            <a:br>
              <a:rPr lang="en-US" sz="2400" dirty="0"/>
            </a:br>
            <a:r>
              <a:rPr lang="en-US" sz="2400" dirty="0"/>
              <a:t>Shanghai Key Laboratory of Intelligent Information Processing, Fudan University</a:t>
            </a:r>
            <a:br>
              <a:rPr lang="en-US" sz="2400" dirty="0"/>
            </a:br>
            <a:r>
              <a:rPr lang="en-US" sz="2400" dirty="0"/>
              <a:t>School of Computer Science, Fudan University</a:t>
            </a:r>
          </a:p>
        </p:txBody>
      </p:sp>
      <p:sp>
        <p:nvSpPr>
          <p:cNvPr id="3" name="TextBox 2">
            <a:extLst>
              <a:ext uri="{FF2B5EF4-FFF2-40B4-BE49-F238E27FC236}">
                <a16:creationId xmlns:a16="http://schemas.microsoft.com/office/drawing/2014/main" id="{CB6D5E3C-7F77-6444-AAF3-7A441E241285}"/>
              </a:ext>
            </a:extLst>
          </p:cNvPr>
          <p:cNvSpPr txBox="1"/>
          <p:nvPr/>
        </p:nvSpPr>
        <p:spPr>
          <a:xfrm>
            <a:off x="1012371" y="5301343"/>
            <a:ext cx="9710058" cy="430887"/>
          </a:xfrm>
          <a:prstGeom prst="rect">
            <a:avLst/>
          </a:prstGeom>
          <a:noFill/>
        </p:spPr>
        <p:txBody>
          <a:bodyPr wrap="square" rtlCol="0">
            <a:spAutoFit/>
          </a:bodyPr>
          <a:lstStyle/>
          <a:p>
            <a:r>
              <a:rPr lang="en-US" sz="2200" dirty="0"/>
              <a:t>Utsav Das, CS 886 - Winter 2020</a:t>
            </a:r>
          </a:p>
        </p:txBody>
      </p:sp>
      <p:cxnSp>
        <p:nvCxnSpPr>
          <p:cNvPr id="5" name="Straight Connector 4">
            <a:extLst>
              <a:ext uri="{FF2B5EF4-FFF2-40B4-BE49-F238E27FC236}">
                <a16:creationId xmlns:a16="http://schemas.microsoft.com/office/drawing/2014/main" id="{3B6245DC-69AF-2C40-A34B-6BADF3D91A83}"/>
              </a:ext>
            </a:extLst>
          </p:cNvPr>
          <p:cNvCxnSpPr/>
          <p:nvPr/>
        </p:nvCxnSpPr>
        <p:spPr>
          <a:xfrm>
            <a:off x="1012371" y="5029200"/>
            <a:ext cx="102543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264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9ADE-3B2F-1E49-8DA5-8B79F6207B16}"/>
              </a:ext>
            </a:extLst>
          </p:cNvPr>
          <p:cNvSpPr>
            <a:spLocks noGrp="1"/>
          </p:cNvSpPr>
          <p:nvPr>
            <p:ph type="title"/>
          </p:nvPr>
        </p:nvSpPr>
        <p:spPr/>
        <p:txBody>
          <a:bodyPr/>
          <a:lstStyle/>
          <a:p>
            <a:r>
              <a:rPr lang="en-US" dirty="0"/>
              <a:t>Style Transformer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C28EDD-3C90-BD4A-945C-EA21702BEA67}"/>
                  </a:ext>
                </a:extLst>
              </p:cNvPr>
              <p:cNvSpPr>
                <a:spLocks noGrp="1"/>
              </p:cNvSpPr>
              <p:nvPr>
                <p:ph idx="1"/>
              </p:nvPr>
            </p:nvSpPr>
            <p:spPr>
              <a:xfrm>
                <a:off x="838200" y="1825625"/>
                <a:ext cx="10515600" cy="1744889"/>
              </a:xfrm>
            </p:spPr>
            <p:txBody>
              <a:bodyPr>
                <a:noAutofit/>
              </a:bodyPr>
              <a:lstStyle/>
              <a:p>
                <a:pPr>
                  <a:lnSpc>
                    <a:spcPct val="100000"/>
                  </a:lnSpc>
                </a:pPr>
                <a:r>
                  <a:rPr lang="en-US" sz="2400" dirty="0"/>
                  <a:t>We have an input sentence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𝑛</m:t>
                            </m:r>
                          </m:sub>
                        </m:sSub>
                      </m:e>
                    </m:d>
                    <m:r>
                      <a:rPr lang="en-US" sz="2400" b="0" i="1" smtClean="0">
                        <a:latin typeface="Cambria Math" panose="02040503050406030204" pitchFamily="18" charset="0"/>
                      </a:rPr>
                      <m:t>,</m:t>
                    </m:r>
                  </m:oMath>
                </a14:m>
                <a:r>
                  <a:rPr lang="en-US" sz="2400" dirty="0"/>
                  <a:t> which the transformer encoder </a:t>
                </a:r>
                <a14:m>
                  <m:oMath xmlns:m="http://schemas.openxmlformats.org/officeDocument/2006/math">
                    <m:r>
                      <a:rPr lang="en-US" sz="2400" b="0" i="1" smtClean="0">
                        <a:latin typeface="Cambria Math" panose="02040503050406030204" pitchFamily="18" charset="0"/>
                      </a:rPr>
                      <m:t>𝐸𝑛𝑐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𝐸</m:t>
                            </m:r>
                          </m:sub>
                        </m:sSub>
                      </m:e>
                    </m:d>
                  </m:oMath>
                </a14:m>
                <a:r>
                  <a:rPr lang="en-US" sz="2400" dirty="0"/>
                  <a:t> maps to</a:t>
                </a:r>
                <a14:m>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𝑧</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𝑛</m:t>
                            </m:r>
                          </m:sub>
                        </m:sSub>
                      </m:e>
                    </m:d>
                  </m:oMath>
                </a14:m>
                <a:r>
                  <a:rPr lang="en-US" sz="2400" dirty="0"/>
                  <a:t>, following which the the decoder </a:t>
                </a:r>
                <a14:m>
                  <m:oMath xmlns:m="http://schemas.openxmlformats.org/officeDocument/2006/math">
                    <m:r>
                      <a:rPr lang="en-US" sz="2400" b="0" i="1" smtClean="0">
                        <a:latin typeface="Cambria Math" panose="02040503050406030204" pitchFamily="18" charset="0"/>
                      </a:rPr>
                      <m:t>𝐷𝑒𝑐</m:t>
                    </m:r>
                    <m:d>
                      <m:dPr>
                        <m:ctrlPr>
                          <a:rPr lang="en-US" sz="2400" i="1">
                            <a:latin typeface="Cambria Math" panose="02040503050406030204" pitchFamily="18" charset="0"/>
                          </a:rPr>
                        </m:ctrlPr>
                      </m:dPr>
                      <m:e>
                        <m:r>
                          <a:rPr lang="en-US" sz="2400" b="0" i="1" smtClean="0">
                            <a:latin typeface="Cambria Math" panose="02040503050406030204" pitchFamily="18" charset="0"/>
                          </a:rPr>
                          <m:t>𝑧</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𝐷</m:t>
                            </m:r>
                          </m:sub>
                        </m:sSub>
                      </m:e>
                    </m:d>
                  </m:oMath>
                </a14:m>
                <a:r>
                  <a:rPr lang="en-US" sz="2400" dirty="0"/>
                  <a:t> outputs </a:t>
                </a:r>
                <a14:m>
                  <m:oMath xmlns:m="http://schemas.openxmlformats.org/officeDocument/2006/math">
                    <m:r>
                      <a:rPr lang="en-US" sz="2400" b="0" i="1" smtClean="0">
                        <a:latin typeface="Cambria Math" panose="02040503050406030204" pitchFamily="18" charset="0"/>
                      </a:rPr>
                      <m:t>𝑦</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𝑛</m:t>
                            </m:r>
                          </m:sub>
                        </m:sSub>
                      </m:e>
                    </m:d>
                  </m:oMath>
                </a14:m>
                <a:r>
                  <a:rPr lang="en-US" sz="2400" dirty="0"/>
                  <a:t>.</a:t>
                </a:r>
              </a:p>
              <a:p>
                <a:pPr>
                  <a:lnSpc>
                    <a:spcPct val="100000"/>
                  </a:lnSpc>
                </a:pPr>
                <a14:m>
                  <m:oMath xmlns:m="http://schemas.openxmlformats.org/officeDocument/2006/math">
                    <m:r>
                      <a:rPr lang="en-US" sz="2400" i="1">
                        <a:latin typeface="Cambria Math" panose="02040503050406030204" pitchFamily="18" charset="0"/>
                      </a:rPr>
                      <m:t>𝑦</m:t>
                    </m:r>
                  </m:oMath>
                </a14:m>
                <a:r>
                  <a:rPr lang="en-US" sz="2400" dirty="0"/>
                  <a:t> is generated as:</a:t>
                </a:r>
              </a:p>
              <a:p>
                <a:pPr marL="0" indent="0">
                  <a:lnSpc>
                    <a:spcPct val="100000"/>
                  </a:lnSpc>
                  <a:buNone/>
                </a:pPr>
                <a:r>
                  <a:rPr lang="en-US" sz="2400" dirty="0"/>
                  <a:t>							</a:t>
                </a:r>
              </a:p>
            </p:txBody>
          </p:sp>
        </mc:Choice>
        <mc:Fallback>
          <p:sp>
            <p:nvSpPr>
              <p:cNvPr id="3" name="Content Placeholder 2">
                <a:extLst>
                  <a:ext uri="{FF2B5EF4-FFF2-40B4-BE49-F238E27FC236}">
                    <a16:creationId xmlns:a16="http://schemas.microsoft.com/office/drawing/2014/main" id="{A5C28EDD-3C90-BD4A-945C-EA21702BEA67}"/>
                  </a:ext>
                </a:extLst>
              </p:cNvPr>
              <p:cNvSpPr>
                <a:spLocks noGrp="1" noRot="1" noChangeAspect="1" noMove="1" noResize="1" noEditPoints="1" noAdjustHandles="1" noChangeArrowheads="1" noChangeShapeType="1" noTextEdit="1"/>
              </p:cNvSpPr>
              <p:nvPr>
                <p:ph idx="1"/>
              </p:nvPr>
            </p:nvSpPr>
            <p:spPr>
              <a:xfrm>
                <a:off x="838200" y="1825625"/>
                <a:ext cx="10515600" cy="1744889"/>
              </a:xfrm>
              <a:blipFill>
                <a:blip r:embed="rId2"/>
                <a:stretch>
                  <a:fillRect l="-724" t="-2920" b="-43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11611A-B4B6-BC4E-BACA-6FB042B07F99}"/>
                  </a:ext>
                </a:extLst>
              </p:cNvPr>
              <p:cNvSpPr txBox="1"/>
              <p:nvPr/>
            </p:nvSpPr>
            <p:spPr>
              <a:xfrm>
                <a:off x="1034143" y="3570514"/>
                <a:ext cx="10461172" cy="2139047"/>
              </a:xfrm>
              <a:prstGeom prst="rect">
                <a:avLst/>
              </a:prstGeom>
              <a:noFill/>
            </p:spPr>
            <p:txBody>
              <a:bodyPr wrap="square" rtlCol="0">
                <a:spAutoFit/>
              </a:bodyPr>
              <a:lstStyle/>
              <a:p>
                <a:r>
                  <a:rPr lang="en-US" sz="2300" dirty="0"/>
                  <a:t>			</a:t>
                </a:r>
                <a14:m>
                  <m:oMath xmlns:m="http://schemas.openxmlformats.org/officeDocument/2006/math">
                    <m:sSub>
                      <m:sSubPr>
                        <m:ctrlPr>
                          <a:rPr lang="en-US" sz="2300" i="1" smtClean="0">
                            <a:latin typeface="Cambria Math" panose="02040503050406030204" pitchFamily="18" charset="0"/>
                          </a:rPr>
                        </m:ctrlPr>
                      </m:sSubPr>
                      <m:e>
                        <m:r>
                          <a:rPr lang="en-US" sz="2300" i="1">
                            <a:latin typeface="Cambria Math" panose="02040503050406030204" pitchFamily="18" charset="0"/>
                          </a:rPr>
                          <m:t>𝑝</m:t>
                        </m:r>
                      </m:e>
                      <m:sub>
                        <m:r>
                          <a:rPr lang="en-US" sz="2300" i="1">
                            <a:latin typeface="Cambria Math" panose="02040503050406030204" pitchFamily="18" charset="0"/>
                            <a:ea typeface="Cambria Math" panose="02040503050406030204" pitchFamily="18" charset="0"/>
                          </a:rPr>
                          <m:t>𝜃</m:t>
                        </m:r>
                      </m:sub>
                    </m:sSub>
                    <m:d>
                      <m:dPr>
                        <m:ctrlPr>
                          <a:rPr lang="en-US" sz="2300" i="1">
                            <a:latin typeface="Cambria Math" panose="02040503050406030204" pitchFamily="18" charset="0"/>
                          </a:rPr>
                        </m:ctrlPr>
                      </m:dPr>
                      <m:e>
                        <m:r>
                          <a:rPr lang="en-US" sz="2300" i="1">
                            <a:latin typeface="Cambria Math" panose="02040503050406030204" pitchFamily="18" charset="0"/>
                          </a:rPr>
                          <m:t>𝑦</m:t>
                        </m:r>
                      </m:e>
                      <m:e>
                        <m:r>
                          <a:rPr lang="en-US" sz="2300" i="1">
                            <a:latin typeface="Cambria Math" panose="02040503050406030204" pitchFamily="18" charset="0"/>
                          </a:rPr>
                          <m:t>𝑥</m:t>
                        </m:r>
                      </m:e>
                    </m:d>
                    <m:r>
                      <a:rPr lang="en-US" sz="2300" i="1">
                        <a:latin typeface="Cambria Math" panose="02040503050406030204" pitchFamily="18" charset="0"/>
                      </a:rPr>
                      <m:t>= </m:t>
                    </m:r>
                    <m:nary>
                      <m:naryPr>
                        <m:chr m:val="∏"/>
                        <m:ctrlPr>
                          <a:rPr lang="en-US" sz="2300" i="1">
                            <a:latin typeface="Cambria Math" panose="02040503050406030204" pitchFamily="18" charset="0"/>
                          </a:rPr>
                        </m:ctrlPr>
                      </m:naryPr>
                      <m:sub>
                        <m:r>
                          <m:rPr>
                            <m:brk m:alnAt="23"/>
                          </m:rPr>
                          <a:rPr lang="en-US" sz="2300" i="1">
                            <a:latin typeface="Cambria Math" panose="02040503050406030204" pitchFamily="18" charset="0"/>
                          </a:rPr>
                          <m:t>𝑡</m:t>
                        </m:r>
                        <m:r>
                          <a:rPr lang="en-US" sz="2300" i="1">
                            <a:latin typeface="Cambria Math" panose="02040503050406030204" pitchFamily="18" charset="0"/>
                          </a:rPr>
                          <m:t>=1</m:t>
                        </m:r>
                      </m:sub>
                      <m:sup>
                        <m:r>
                          <a:rPr lang="en-US" sz="2300" i="1">
                            <a:latin typeface="Cambria Math" panose="02040503050406030204" pitchFamily="18" charset="0"/>
                          </a:rPr>
                          <m:t>𝑚</m:t>
                        </m:r>
                      </m:sup>
                      <m:e>
                        <m:sSub>
                          <m:sSubPr>
                            <m:ctrlPr>
                              <a:rPr lang="en-US" sz="2300" i="1">
                                <a:latin typeface="Cambria Math" panose="02040503050406030204" pitchFamily="18" charset="0"/>
                              </a:rPr>
                            </m:ctrlPr>
                          </m:sSubPr>
                          <m:e>
                            <m:r>
                              <a:rPr lang="en-US" sz="2300" i="1">
                                <a:latin typeface="Cambria Math" panose="02040503050406030204" pitchFamily="18" charset="0"/>
                              </a:rPr>
                              <m:t>𝑝</m:t>
                            </m:r>
                          </m:e>
                          <m:sub>
                            <m:r>
                              <a:rPr lang="en-US" sz="2300" i="1">
                                <a:latin typeface="Cambria Math" panose="02040503050406030204" pitchFamily="18" charset="0"/>
                                <a:ea typeface="Cambria Math" panose="02040503050406030204" pitchFamily="18" charset="0"/>
                              </a:rPr>
                              <m:t>𝜃</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sub>
                        </m:sSub>
                        <m:r>
                          <a:rPr lang="en-US" sz="2300" i="1">
                            <a:latin typeface="Cambria Math" panose="02040503050406030204" pitchFamily="18" charset="0"/>
                          </a:rPr>
                          <m:t>|</m:t>
                        </m:r>
                        <m:r>
                          <a:rPr lang="en-US" sz="2300" i="1">
                            <a:latin typeface="Cambria Math" panose="02040503050406030204" pitchFamily="18" charset="0"/>
                          </a:rPr>
                          <m:t>𝑧</m:t>
                        </m:r>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r>
                              <a:rPr lang="en-US" sz="2300" i="1">
                                <a:latin typeface="Cambria Math" panose="02040503050406030204" pitchFamily="18" charset="0"/>
                              </a:rPr>
                              <m:t>−1</m:t>
                            </m:r>
                          </m:sub>
                        </m:sSub>
                        <m:r>
                          <a:rPr lang="en-US" sz="2300" i="1">
                            <a:latin typeface="Cambria Math" panose="02040503050406030204" pitchFamily="18" charset="0"/>
                          </a:rPr>
                          <m:t>)</m:t>
                        </m:r>
                      </m:e>
                    </m:nary>
                  </m:oMath>
                </a14:m>
                <a:r>
                  <a:rPr lang="en-US" sz="2300" dirty="0"/>
                  <a:t>  		(1)</a:t>
                </a:r>
              </a:p>
              <a:p>
                <a:endParaRPr lang="en-US" sz="2300" i="1" dirty="0"/>
              </a:p>
              <a:p>
                <a:r>
                  <a:rPr lang="en-US" sz="2300" dirty="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𝑝</m:t>
                        </m:r>
                      </m:e>
                      <m:sub>
                        <m:r>
                          <a:rPr lang="en-US" sz="2300" i="1">
                            <a:latin typeface="Cambria Math" panose="02040503050406030204" pitchFamily="18" charset="0"/>
                            <a:ea typeface="Cambria Math" panose="02040503050406030204" pitchFamily="18" charset="0"/>
                          </a:rPr>
                          <m:t>𝜃</m:t>
                        </m:r>
                      </m:sub>
                    </m:sSub>
                    <m:d>
                      <m:dPr>
                        <m:ctrlPr>
                          <a:rPr lang="en-US" sz="2300" i="1">
                            <a:latin typeface="Cambria Math" panose="02040503050406030204" pitchFamily="18" charset="0"/>
                            <a:ea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sub>
                        </m:sSub>
                      </m:e>
                      <m:e>
                        <m:r>
                          <a:rPr lang="en-US" sz="2300" i="1">
                            <a:latin typeface="Cambria Math" panose="02040503050406030204" pitchFamily="18" charset="0"/>
                          </a:rPr>
                          <m:t>𝑧</m:t>
                        </m:r>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r>
                              <a:rPr lang="en-US" sz="2300" i="1">
                                <a:latin typeface="Cambria Math" panose="02040503050406030204" pitchFamily="18" charset="0"/>
                              </a:rPr>
                              <m:t>−1</m:t>
                            </m:r>
                          </m:sub>
                        </m:sSub>
                      </m:e>
                    </m:d>
                    <m:r>
                      <a:rPr lang="en-US" sz="2300" i="1">
                        <a:latin typeface="Cambria Math" panose="02040503050406030204" pitchFamily="18" charset="0"/>
                      </a:rPr>
                      <m:t>=</m:t>
                    </m:r>
                    <m:r>
                      <a:rPr lang="en-US" sz="2300" i="1">
                        <a:latin typeface="Cambria Math" panose="02040503050406030204" pitchFamily="18" charset="0"/>
                      </a:rPr>
                      <m:t>𝑠𝑜𝑓𝑡𝑚𝑎𝑥</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𝑜</m:t>
                            </m:r>
                          </m:e>
                          <m:sub>
                            <m:r>
                              <a:rPr lang="en-US" sz="2300" i="1">
                                <a:latin typeface="Cambria Math" panose="02040503050406030204" pitchFamily="18" charset="0"/>
                              </a:rPr>
                              <m:t>𝑡</m:t>
                            </m:r>
                          </m:sub>
                        </m:sSub>
                      </m:e>
                    </m:d>
                  </m:oMath>
                </a14:m>
                <a:r>
                  <a:rPr lang="en-US" sz="2300" i="1" dirty="0">
                    <a:latin typeface="Cambria Math" panose="02040503050406030204" pitchFamily="18" charset="0"/>
                  </a:rPr>
                  <a:t> 		</a:t>
                </a:r>
                <a:r>
                  <a:rPr lang="en-US" sz="2300" dirty="0">
                    <a:latin typeface="Calibri" panose="020F0502020204030204" pitchFamily="34" charset="0"/>
                    <a:cs typeface="Calibri" panose="020F0502020204030204" pitchFamily="34" charset="0"/>
                  </a:rPr>
                  <a:t>(2)</a:t>
                </a:r>
              </a:p>
              <a:p>
                <a:endParaRPr lang="en-US" sz="2300" i="1" dirty="0">
                  <a:latin typeface="Cambria Math" panose="02040503050406030204" pitchFamily="18" charset="0"/>
                </a:endParaRPr>
              </a:p>
              <a:p>
                <a:r>
                  <a:rPr lang="en-US" sz="2300" i="1" dirty="0">
                    <a:latin typeface="Cambria Math" panose="02040503050406030204" pitchFamily="18" charset="0"/>
                  </a:rPr>
                  <a:t>		</a:t>
                </a:r>
                <a14:m>
                  <m:oMath xmlns:m="http://schemas.openxmlformats.org/officeDocument/2006/math">
                    <m:r>
                      <a:rPr lang="en-US" sz="2300" i="1">
                        <a:latin typeface="Cambria Math" panose="02040503050406030204" pitchFamily="18" charset="0"/>
                      </a:rPr>
                      <m:t> </m:t>
                    </m:r>
                  </m:oMath>
                </a14:m>
                <a:r>
                  <a:rPr lang="en-US" sz="2300" dirty="0"/>
                  <a:t>	</a:t>
                </a: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𝑝</m:t>
                        </m:r>
                      </m:e>
                      <m:sub>
                        <m:r>
                          <a:rPr lang="en-US" sz="2300" i="1">
                            <a:latin typeface="Cambria Math" panose="02040503050406030204" pitchFamily="18" charset="0"/>
                            <a:ea typeface="Cambria Math" panose="02040503050406030204" pitchFamily="18" charset="0"/>
                          </a:rPr>
                          <m:t>𝜃</m:t>
                        </m:r>
                      </m:sub>
                    </m:sSub>
                    <m:d>
                      <m:dPr>
                        <m:ctrlPr>
                          <a:rPr lang="en-US" sz="2300" i="1">
                            <a:latin typeface="Cambria Math" panose="02040503050406030204" pitchFamily="18" charset="0"/>
                          </a:rPr>
                        </m:ctrlPr>
                      </m:dPr>
                      <m:e>
                        <m:r>
                          <a:rPr lang="en-US" sz="2300" i="1">
                            <a:latin typeface="Cambria Math" panose="02040503050406030204" pitchFamily="18" charset="0"/>
                          </a:rPr>
                          <m:t>𝑦</m:t>
                        </m:r>
                      </m:e>
                      <m:e>
                        <m:r>
                          <a:rPr lang="en-US" sz="2300" i="1">
                            <a:latin typeface="Cambria Math" panose="02040503050406030204" pitchFamily="18" charset="0"/>
                          </a:rPr>
                          <m:t>𝑥</m:t>
                        </m:r>
                        <m:r>
                          <a:rPr lang="en-US" sz="2300" i="1">
                            <a:latin typeface="Cambria Math" panose="02040503050406030204" pitchFamily="18" charset="0"/>
                          </a:rPr>
                          <m:t>,</m:t>
                        </m:r>
                        <m:r>
                          <a:rPr lang="en-US" sz="2300" i="1">
                            <a:latin typeface="Cambria Math" panose="02040503050406030204" pitchFamily="18" charset="0"/>
                          </a:rPr>
                          <m:t>𝑠</m:t>
                        </m:r>
                      </m:e>
                    </m:d>
                    <m:r>
                      <a:rPr lang="en-US" sz="2300" i="1">
                        <a:latin typeface="Cambria Math" panose="02040503050406030204" pitchFamily="18" charset="0"/>
                      </a:rPr>
                      <m:t>= </m:t>
                    </m:r>
                    <m:nary>
                      <m:naryPr>
                        <m:chr m:val="∏"/>
                        <m:ctrlPr>
                          <a:rPr lang="en-US" sz="2300" i="1">
                            <a:latin typeface="Cambria Math" panose="02040503050406030204" pitchFamily="18" charset="0"/>
                          </a:rPr>
                        </m:ctrlPr>
                      </m:naryPr>
                      <m:sub>
                        <m:r>
                          <m:rPr>
                            <m:brk m:alnAt="23"/>
                          </m:rPr>
                          <a:rPr lang="en-US" sz="2300" i="1">
                            <a:latin typeface="Cambria Math" panose="02040503050406030204" pitchFamily="18" charset="0"/>
                          </a:rPr>
                          <m:t>𝑡</m:t>
                        </m:r>
                        <m:r>
                          <a:rPr lang="en-US" sz="2300" i="1">
                            <a:latin typeface="Cambria Math" panose="02040503050406030204" pitchFamily="18" charset="0"/>
                          </a:rPr>
                          <m:t>=1</m:t>
                        </m:r>
                      </m:sub>
                      <m:sup>
                        <m:r>
                          <a:rPr lang="en-US" sz="2300" i="1">
                            <a:latin typeface="Cambria Math" panose="02040503050406030204" pitchFamily="18" charset="0"/>
                          </a:rPr>
                          <m:t>𝑚</m:t>
                        </m:r>
                      </m:sup>
                      <m:e>
                        <m:sSub>
                          <m:sSubPr>
                            <m:ctrlPr>
                              <a:rPr lang="en-US" sz="2300" i="1">
                                <a:latin typeface="Cambria Math" panose="02040503050406030204" pitchFamily="18" charset="0"/>
                              </a:rPr>
                            </m:ctrlPr>
                          </m:sSubPr>
                          <m:e>
                            <m:r>
                              <a:rPr lang="en-US" sz="2300" i="1">
                                <a:latin typeface="Cambria Math" panose="02040503050406030204" pitchFamily="18" charset="0"/>
                              </a:rPr>
                              <m:t>𝑝</m:t>
                            </m:r>
                          </m:e>
                          <m:sub>
                            <m:r>
                              <a:rPr lang="en-US" sz="2300" i="1">
                                <a:latin typeface="Cambria Math" panose="02040503050406030204" pitchFamily="18" charset="0"/>
                                <a:ea typeface="Cambria Math" panose="02040503050406030204" pitchFamily="18" charset="0"/>
                              </a:rPr>
                              <m:t>𝜃</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sub>
                        </m:sSub>
                        <m:r>
                          <a:rPr lang="en-US" sz="2300" i="1">
                            <a:latin typeface="Cambria Math" panose="02040503050406030204" pitchFamily="18" charset="0"/>
                          </a:rPr>
                          <m:t>|</m:t>
                        </m:r>
                        <m:r>
                          <a:rPr lang="en-US" sz="2300" i="1">
                            <a:latin typeface="Cambria Math" panose="02040503050406030204" pitchFamily="18" charset="0"/>
                          </a:rPr>
                          <m:t>𝑧</m:t>
                        </m:r>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2</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𝑡</m:t>
                            </m:r>
                            <m:r>
                              <a:rPr lang="en-US" sz="2300" i="1">
                                <a:latin typeface="Cambria Math" panose="02040503050406030204" pitchFamily="18" charset="0"/>
                              </a:rPr>
                              <m:t>−1</m:t>
                            </m:r>
                          </m:sub>
                        </m:sSub>
                        <m:r>
                          <a:rPr lang="en-US" sz="2300" i="1">
                            <a:latin typeface="Cambria Math" panose="02040503050406030204" pitchFamily="18" charset="0"/>
                          </a:rPr>
                          <m:t>)</m:t>
                        </m:r>
                      </m:e>
                    </m:nary>
                  </m:oMath>
                </a14:m>
                <a:r>
                  <a:rPr lang="en-US" sz="2300" dirty="0"/>
                  <a:t>  		(3)</a:t>
                </a:r>
              </a:p>
              <a:p>
                <a:endParaRPr lang="en-US" dirty="0"/>
              </a:p>
            </p:txBody>
          </p:sp>
        </mc:Choice>
        <mc:Fallback xmlns="">
          <p:sp>
            <p:nvSpPr>
              <p:cNvPr id="6" name="TextBox 5">
                <a:extLst>
                  <a:ext uri="{FF2B5EF4-FFF2-40B4-BE49-F238E27FC236}">
                    <a16:creationId xmlns:a16="http://schemas.microsoft.com/office/drawing/2014/main" id="{C611611A-B4B6-BC4E-BACA-6FB042B07F99}"/>
                  </a:ext>
                </a:extLst>
              </p:cNvPr>
              <p:cNvSpPr txBox="1">
                <a:spLocks noRot="1" noChangeAspect="1" noMove="1" noResize="1" noEditPoints="1" noAdjustHandles="1" noChangeArrowheads="1" noChangeShapeType="1" noTextEdit="1"/>
              </p:cNvSpPr>
              <p:nvPr/>
            </p:nvSpPr>
            <p:spPr>
              <a:xfrm>
                <a:off x="1034143" y="3570514"/>
                <a:ext cx="10461172" cy="2139047"/>
              </a:xfrm>
              <a:prstGeom prst="rect">
                <a:avLst/>
              </a:prstGeom>
              <a:blipFill>
                <a:blip r:embed="rId3"/>
                <a:stretch>
                  <a:fillRect t="-25294" b="-25882"/>
                </a:stretch>
              </a:blipFill>
            </p:spPr>
            <p:txBody>
              <a:bodyPr/>
              <a:lstStyle/>
              <a:p>
                <a:r>
                  <a:rPr lang="en-US">
                    <a:noFill/>
                  </a:rPr>
                  <a:t> </a:t>
                </a:r>
              </a:p>
            </p:txBody>
          </p:sp>
        </mc:Fallback>
      </mc:AlternateContent>
    </p:spTree>
    <p:extLst>
      <p:ext uri="{BB962C8B-B14F-4D97-AF65-F5344CB8AC3E}">
        <p14:creationId xmlns:p14="http://schemas.microsoft.com/office/powerpoint/2010/main" val="4172348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4543E92-CCD5-9A47-ACDD-116B5ABAEBBD}"/>
              </a:ext>
            </a:extLst>
          </p:cNvPr>
          <p:cNvPicPr>
            <a:picLocks noGrp="1" noChangeAspect="1"/>
          </p:cNvPicPr>
          <p:nvPr>
            <p:ph idx="1"/>
          </p:nvPr>
        </p:nvPicPr>
        <p:blipFill>
          <a:blip r:embed="rId2"/>
          <a:stretch>
            <a:fillRect/>
          </a:stretch>
        </p:blipFill>
        <p:spPr>
          <a:xfrm>
            <a:off x="3654425" y="185877"/>
            <a:ext cx="4883149" cy="6272969"/>
          </a:xfrm>
        </p:spPr>
      </p:pic>
    </p:spTree>
    <p:extLst>
      <p:ext uri="{BB962C8B-B14F-4D97-AF65-F5344CB8AC3E}">
        <p14:creationId xmlns:p14="http://schemas.microsoft.com/office/powerpoint/2010/main" val="2668619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4E26-DEA3-A748-8BFB-45ED8D2503F1}"/>
              </a:ext>
            </a:extLst>
          </p:cNvPr>
          <p:cNvSpPr>
            <a:spLocks noGrp="1"/>
          </p:cNvSpPr>
          <p:nvPr>
            <p:ph type="title"/>
          </p:nvPr>
        </p:nvSpPr>
        <p:spPr/>
        <p:txBody>
          <a:bodyPr/>
          <a:lstStyle/>
          <a:p>
            <a:r>
              <a:rPr lang="en-US" dirty="0"/>
              <a:t>Discriminator Network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0B54A3-06BE-AA43-BFA5-BF0C2AD62B20}"/>
                  </a:ext>
                </a:extLst>
              </p:cNvPr>
              <p:cNvSpPr>
                <a:spLocks noGrp="1"/>
              </p:cNvSpPr>
              <p:nvPr>
                <p:ph idx="1"/>
              </p:nvPr>
            </p:nvSpPr>
            <p:spPr/>
            <p:txBody>
              <a:bodyPr/>
              <a:lstStyle/>
              <a:p>
                <a:pPr>
                  <a:lnSpc>
                    <a:spcPct val="100000"/>
                  </a:lnSpc>
                </a:pPr>
                <a:r>
                  <a:rPr lang="en-US" sz="2200" dirty="0"/>
                  <a:t>This is a Transformer encoder. We don’t have the ground truth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ea typeface="Cambria Math" panose="02040503050406030204" pitchFamily="18" charset="0"/>
                          </a:rPr>
                          <m:t>𝜃</m:t>
                        </m:r>
                      </m:sub>
                    </m:sSub>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𝑠</m:t>
                        </m:r>
                      </m:e>
                    </m:acc>
                    <m:r>
                      <a:rPr lang="en-US" sz="2200" i="1">
                        <a:latin typeface="Cambria Math" panose="02040503050406030204" pitchFamily="18" charset="0"/>
                      </a:rPr>
                      <m:t>)</m:t>
                    </m:r>
                  </m:oMath>
                </a14:m>
                <a:r>
                  <a:rPr lang="en-US" sz="2200" dirty="0"/>
                  <a:t> where </a:t>
                </a:r>
                <a14:m>
                  <m:oMath xmlns:m="http://schemas.openxmlformats.org/officeDocument/2006/math">
                    <m:r>
                      <a:rPr lang="en-US" sz="2200" b="0" i="1" smtClean="0">
                        <a:latin typeface="Cambria Math" panose="02040503050406030204" pitchFamily="18" charset="0"/>
                      </a:rPr>
                      <m:t>𝑠</m:t>
                    </m:r>
                    <m:r>
                      <a:rPr lang="en-US" sz="2200" b="0" i="1" smtClean="0">
                        <a:latin typeface="Cambria Math" panose="02040503050406030204" pitchFamily="18" charset="0"/>
                      </a:rPr>
                      <m:t> ≠</m:t>
                    </m:r>
                    <m:acc>
                      <m:accPr>
                        <m:chr m:val="̂"/>
                        <m:ctrlPr>
                          <a:rPr lang="en-US" sz="2200" i="1" smtClean="0">
                            <a:latin typeface="Cambria Math" panose="02040503050406030204" pitchFamily="18" charset="0"/>
                          </a:rPr>
                        </m:ctrlPr>
                      </m:accPr>
                      <m:e>
                        <m:r>
                          <a:rPr lang="en-US" sz="2200" i="1">
                            <a:latin typeface="Cambria Math" panose="02040503050406030204" pitchFamily="18" charset="0"/>
                          </a:rPr>
                          <m:t>𝑠</m:t>
                        </m:r>
                      </m:e>
                    </m:acc>
                  </m:oMath>
                </a14:m>
                <a:r>
                  <a:rPr lang="en-US" sz="2200" dirty="0"/>
                  <a:t>. Two different architectures are experimented with.</a:t>
                </a:r>
              </a:p>
              <a:p>
                <a:pPr>
                  <a:lnSpc>
                    <a:spcPct val="100000"/>
                  </a:lnSpc>
                </a:pPr>
                <a:r>
                  <a:rPr lang="en-US" sz="2200" b="1" dirty="0"/>
                  <a:t>Conditional discriminator</a:t>
                </a:r>
                <a:r>
                  <a:rPr lang="en-US" sz="2200" dirty="0"/>
                  <a:t>: The generated sentence </a:t>
                </a:r>
                <a14:m>
                  <m:oMath xmlns:m="http://schemas.openxmlformats.org/officeDocument/2006/math">
                    <m:r>
                      <a:rPr lang="en-US" sz="2200" b="0" i="1" smtClean="0">
                        <a:latin typeface="Cambria Math" panose="02040503050406030204" pitchFamily="18" charset="0"/>
                      </a:rPr>
                      <m:t>𝑦</m:t>
                    </m:r>
                  </m:oMath>
                </a14:m>
                <a:r>
                  <a:rPr lang="en-US" sz="2200" dirty="0"/>
                  <a:t> and a proposal style </a:t>
                </a:r>
                <a14:m>
                  <m:oMath xmlns:m="http://schemas.openxmlformats.org/officeDocument/2006/math">
                    <m:r>
                      <a:rPr lang="en-US" sz="2200" i="1">
                        <a:latin typeface="Cambria Math" panose="02040503050406030204" pitchFamily="18" charset="0"/>
                      </a:rPr>
                      <m:t>𝑠</m:t>
                    </m:r>
                  </m:oMath>
                </a14:m>
                <a:r>
                  <a:rPr lang="en-US" sz="2200" dirty="0"/>
                  <a:t> are fed into the discriminator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𝑑</m:t>
                        </m:r>
                      </m:e>
                      <m:sub>
                        <m:r>
                          <a:rPr lang="en-US" sz="2200" i="1" smtClean="0">
                            <a:latin typeface="Cambria Math" panose="02040503050406030204" pitchFamily="18" charset="0"/>
                            <a:ea typeface="Cambria Math" panose="02040503050406030204" pitchFamily="18" charset="0"/>
                          </a:rPr>
                          <m:t>∅</m:t>
                        </m:r>
                      </m:sub>
                    </m:sSub>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𝑠</m:t>
                    </m:r>
                    <m:r>
                      <a:rPr lang="en-US" sz="2200" b="0" i="1" smtClean="0">
                        <a:latin typeface="Cambria Math" panose="02040503050406030204" pitchFamily="18" charset="0"/>
                      </a:rPr>
                      <m:t>)</m:t>
                    </m:r>
                  </m:oMath>
                </a14:m>
                <a:r>
                  <a:rPr lang="en-US" sz="2200" dirty="0"/>
                  <a:t>. If </a:t>
                </a:r>
                <a14:m>
                  <m:oMath xmlns:m="http://schemas.openxmlformats.org/officeDocument/2006/math">
                    <m:r>
                      <a:rPr lang="en-US" sz="2200" b="0" i="1" smtClean="0">
                        <a:latin typeface="Cambria Math" panose="02040503050406030204" pitchFamily="18" charset="0"/>
                      </a:rPr>
                      <m:t>𝑦</m:t>
                    </m:r>
                  </m:oMath>
                </a14:m>
                <a:r>
                  <a:rPr lang="en-US" sz="2200" dirty="0"/>
                  <a:t> has the same style as the source sentence, the label is 1. If not, the label is 0.</a:t>
                </a:r>
              </a:p>
              <a:p>
                <a:pPr>
                  <a:lnSpc>
                    <a:spcPct val="100000"/>
                  </a:lnSpc>
                </a:pPr>
                <a:r>
                  <a:rPr lang="en-US" sz="2200" b="1" dirty="0"/>
                  <a:t>Multi-class discriminator</a:t>
                </a:r>
                <a:r>
                  <a:rPr lang="en-US" sz="2200" dirty="0"/>
                  <a:t>: Here, only the generated sentence </a:t>
                </a:r>
                <a14:m>
                  <m:oMath xmlns:m="http://schemas.openxmlformats.org/officeDocument/2006/math">
                    <m:r>
                      <a:rPr lang="en-US" sz="2200" i="1">
                        <a:latin typeface="Cambria Math" panose="02040503050406030204" pitchFamily="18" charset="0"/>
                      </a:rPr>
                      <m:t>𝑦</m:t>
                    </m:r>
                  </m:oMath>
                </a14:m>
                <a:r>
                  <a:rPr lang="en-US" sz="2200" dirty="0"/>
                  <a:t> is fed to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ea typeface="Cambria Math" panose="02040503050406030204" pitchFamily="18" charset="0"/>
                          </a:rPr>
                          <m:t>∅</m:t>
                        </m:r>
                      </m:sub>
                    </m:sSub>
                    <m:r>
                      <a:rPr lang="en-US" sz="2200" i="1">
                        <a:latin typeface="Cambria Math" panose="02040503050406030204" pitchFamily="18" charset="0"/>
                      </a:rPr>
                      <m:t>(</m:t>
                    </m:r>
                    <m:r>
                      <a:rPr lang="en-US" sz="2200" i="1">
                        <a:latin typeface="Cambria Math" panose="02040503050406030204" pitchFamily="18" charset="0"/>
                      </a:rPr>
                      <m:t>𝑦</m:t>
                    </m:r>
                  </m:oMath>
                </a14:m>
                <a:r>
                  <a:rPr lang="en-US" sz="2200" dirty="0"/>
                  <a:t>). If the style </a:t>
                </a:r>
                <a14:m>
                  <m:oMath xmlns:m="http://schemas.openxmlformats.org/officeDocument/2006/math">
                    <m:r>
                      <a:rPr lang="en-US" sz="2200" i="1">
                        <a:latin typeface="Cambria Math" panose="02040503050406030204" pitchFamily="18" charset="0"/>
                      </a:rPr>
                      <m:t>𝑠</m:t>
                    </m:r>
                  </m:oMath>
                </a14:m>
                <a:r>
                  <a:rPr lang="en-US" sz="2200" dirty="0"/>
                  <a:t> is same as the source sentence, the label is the class label for the style. If not, the label is again 0.</a:t>
                </a:r>
              </a:p>
              <a:p>
                <a:endParaRPr lang="en-US" dirty="0"/>
              </a:p>
              <a:p>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450B54A3-06BE-AA43-BFA5-BF0C2AD62B20}"/>
                  </a:ext>
                </a:extLst>
              </p:cNvPr>
              <p:cNvSpPr>
                <a:spLocks noGrp="1" noRot="1" noChangeAspect="1" noMove="1" noResize="1" noEditPoints="1" noAdjustHandles="1" noChangeArrowheads="1" noChangeShapeType="1" noTextEdit="1"/>
              </p:cNvSpPr>
              <p:nvPr>
                <p:ph idx="1"/>
              </p:nvPr>
            </p:nvSpPr>
            <p:spPr>
              <a:blipFill>
                <a:blip r:embed="rId3"/>
                <a:stretch>
                  <a:fillRect l="-603" t="-1170" r="-121"/>
                </a:stretch>
              </a:blipFill>
            </p:spPr>
            <p:txBody>
              <a:bodyPr/>
              <a:lstStyle/>
              <a:p>
                <a:r>
                  <a:rPr lang="en-US">
                    <a:noFill/>
                  </a:rPr>
                  <a:t> </a:t>
                </a:r>
              </a:p>
            </p:txBody>
          </p:sp>
        </mc:Fallback>
      </mc:AlternateContent>
    </p:spTree>
    <p:extLst>
      <p:ext uri="{BB962C8B-B14F-4D97-AF65-F5344CB8AC3E}">
        <p14:creationId xmlns:p14="http://schemas.microsoft.com/office/powerpoint/2010/main" val="412093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6074-B7B7-484F-A77D-027B23EFAA1E}"/>
              </a:ext>
            </a:extLst>
          </p:cNvPr>
          <p:cNvSpPr>
            <a:spLocks noGrp="1"/>
          </p:cNvSpPr>
          <p:nvPr>
            <p:ph type="title"/>
          </p:nvPr>
        </p:nvSpPr>
        <p:spPr/>
        <p:txBody>
          <a:bodyPr>
            <a:normAutofit/>
          </a:bodyPr>
          <a:lstStyle/>
          <a:p>
            <a:r>
              <a:rPr lang="en-US" sz="3600" dirty="0"/>
              <a:t>Discriminator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0C5CE2-3A9E-5842-B486-950F3D9EA950}"/>
                  </a:ext>
                </a:extLst>
              </p:cNvPr>
              <p:cNvSpPr>
                <a:spLocks noGrp="1"/>
              </p:cNvSpPr>
              <p:nvPr>
                <p:ph idx="1"/>
              </p:nvPr>
            </p:nvSpPr>
            <p:spPr>
              <a:xfrm>
                <a:off x="566057" y="1825625"/>
                <a:ext cx="10787743" cy="4351338"/>
              </a:xfrm>
            </p:spPr>
            <p:txBody>
              <a:bodyPr>
                <a:normAutofit/>
              </a:bodyPr>
              <a:lstStyle/>
              <a:p>
                <a:pPr marL="0" indent="0">
                  <a:buNone/>
                </a:pPr>
                <a:r>
                  <a:rPr lang="en-US" sz="2400" dirty="0">
                    <a:latin typeface="Calibri" panose="020F0502020204030204" pitchFamily="34" charset="0"/>
                    <a:ea typeface="Cambria Math" panose="02040503050406030204" pitchFamily="18" charset="0"/>
                    <a:cs typeface="Calibri" panose="020F0502020204030204" pitchFamily="34" charset="0"/>
                  </a:rPr>
                  <a:t>Conditional discriminator loss:</a:t>
                </a:r>
                <a:endParaRPr lang="en-US" sz="24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𝑑𝑖𝑠𝑐𝑟𝑖𝑚𝑖𝑛𝑎𝑡𝑜𝑟</m:t>
                        </m:r>
                        <m:r>
                          <a:rPr lang="en-US" sz="2400" b="0" i="1" smtClean="0">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𝑐</m:t>
                        </m:r>
                      </m:e>
                      <m:e>
                        <m:r>
                          <a:rPr lang="en-US" sz="2400" b="0" i="1" smtClean="0">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e>
                    </m:d>
                  </m:oMath>
                </a14:m>
                <a:r>
                  <a:rPr lang="en-US" sz="2400" dirty="0"/>
                  <a:t>.	(4)</a:t>
                </a:r>
              </a:p>
              <a:p>
                <a:pPr marL="0" indent="0">
                  <a:buNone/>
                </a:pPr>
                <a:endParaRPr lang="en-US" sz="2400" dirty="0"/>
              </a:p>
              <a:p>
                <a:pPr marL="0" indent="0">
                  <a:buNone/>
                </a:pPr>
                <a:r>
                  <a:rPr lang="en-US" sz="2400" dirty="0"/>
                  <a:t>Multi-class discriminator loss:</a:t>
                </a:r>
              </a:p>
              <a:p>
                <a:pPr marL="0" indent="0">
                  <a:buNone/>
                </a:pP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𝑑𝑖𝑠𝑐𝑟𝑖𝑚𝑖𝑛𝑎𝑡𝑜𝑟</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𝑐</m:t>
                        </m:r>
                      </m:e>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oMath>
                </a14:m>
                <a:r>
                  <a:rPr lang="en-US" sz="2400" dirty="0"/>
                  <a:t>	(5)   </a:t>
                </a:r>
              </a:p>
            </p:txBody>
          </p:sp>
        </mc:Choice>
        <mc:Fallback>
          <p:sp>
            <p:nvSpPr>
              <p:cNvPr id="3" name="Content Placeholder 2">
                <a:extLst>
                  <a:ext uri="{FF2B5EF4-FFF2-40B4-BE49-F238E27FC236}">
                    <a16:creationId xmlns:a16="http://schemas.microsoft.com/office/drawing/2014/main" id="{D70C5CE2-3A9E-5842-B486-950F3D9EA950}"/>
                  </a:ext>
                </a:extLst>
              </p:cNvPr>
              <p:cNvSpPr>
                <a:spLocks noGrp="1" noRot="1" noChangeAspect="1" noMove="1" noResize="1" noEditPoints="1" noAdjustHandles="1" noChangeArrowheads="1" noChangeShapeType="1" noTextEdit="1"/>
              </p:cNvSpPr>
              <p:nvPr>
                <p:ph idx="1"/>
              </p:nvPr>
            </p:nvSpPr>
            <p:spPr>
              <a:xfrm>
                <a:off x="566057" y="1825625"/>
                <a:ext cx="10787743" cy="4351338"/>
              </a:xfrm>
              <a:blipFill>
                <a:blip r:embed="rId2"/>
                <a:stretch>
                  <a:fillRect l="-941" t="-2047"/>
                </a:stretch>
              </a:blipFill>
            </p:spPr>
            <p:txBody>
              <a:bodyPr/>
              <a:lstStyle/>
              <a:p>
                <a:r>
                  <a:rPr lang="en-US">
                    <a:noFill/>
                  </a:rPr>
                  <a:t> </a:t>
                </a:r>
              </a:p>
            </p:txBody>
          </p:sp>
        </mc:Fallback>
      </mc:AlternateContent>
      <p:pic>
        <p:nvPicPr>
          <p:cNvPr id="4" name="Picture 3" descr="A screenshot of a cell phone screen with text&#10;&#10;Description automatically generated">
            <a:extLst>
              <a:ext uri="{FF2B5EF4-FFF2-40B4-BE49-F238E27FC236}">
                <a16:creationId xmlns:a16="http://schemas.microsoft.com/office/drawing/2014/main" id="{4E9CABEC-8D19-9041-AE1C-3D049CAC6CB3}"/>
              </a:ext>
            </a:extLst>
          </p:cNvPr>
          <p:cNvPicPr>
            <a:picLocks noChangeAspect="1"/>
          </p:cNvPicPr>
          <p:nvPr/>
        </p:nvPicPr>
        <p:blipFill>
          <a:blip r:embed="rId3"/>
          <a:stretch>
            <a:fillRect/>
          </a:stretch>
        </p:blipFill>
        <p:spPr>
          <a:xfrm>
            <a:off x="5755610" y="786943"/>
            <a:ext cx="5983516" cy="5705932"/>
          </a:xfrm>
          <a:prstGeom prst="rect">
            <a:avLst/>
          </a:prstGeom>
        </p:spPr>
      </p:pic>
    </p:spTree>
    <p:extLst>
      <p:ext uri="{BB962C8B-B14F-4D97-AF65-F5344CB8AC3E}">
        <p14:creationId xmlns:p14="http://schemas.microsoft.com/office/powerpoint/2010/main" val="236477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E35E-1A00-674A-8DBB-E9516B91AE4E}"/>
              </a:ext>
            </a:extLst>
          </p:cNvPr>
          <p:cNvSpPr>
            <a:spLocks noGrp="1"/>
          </p:cNvSpPr>
          <p:nvPr>
            <p:ph type="title"/>
          </p:nvPr>
        </p:nvSpPr>
        <p:spPr>
          <a:xfrm>
            <a:off x="838200" y="190953"/>
            <a:ext cx="10515600" cy="1325563"/>
          </a:xfrm>
        </p:spPr>
        <p:txBody>
          <a:bodyPr>
            <a:normAutofit/>
          </a:bodyPr>
          <a:lstStyle/>
          <a:p>
            <a:r>
              <a:rPr lang="en-US" sz="3600" dirty="0"/>
              <a:t>Style Transformer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611D36-E81C-5343-8B90-A45B51464953}"/>
                  </a:ext>
                </a:extLst>
              </p:cNvPr>
              <p:cNvSpPr>
                <a:spLocks noGrp="1"/>
              </p:cNvSpPr>
              <p:nvPr>
                <p:ph idx="1"/>
              </p:nvPr>
            </p:nvSpPr>
            <p:spPr>
              <a:xfrm>
                <a:off x="838200" y="1379310"/>
                <a:ext cx="10515600" cy="5184776"/>
              </a:xfrm>
            </p:spPr>
            <p:txBody>
              <a:bodyPr>
                <a:normAutofit lnSpcReduction="10000"/>
              </a:bodyPr>
              <a:lstStyle/>
              <a:p>
                <a:pPr marL="0" indent="0">
                  <a:buNone/>
                </a:pPr>
                <a:endParaRPr lang="en-US" sz="2200" dirty="0">
                  <a:latin typeface="Calibri" panose="020F0502020204030204" pitchFamily="34" charset="0"/>
                  <a:ea typeface="Cambria Math" panose="02040503050406030204" pitchFamily="18" charset="0"/>
                  <a:cs typeface="Calibri" panose="020F0502020204030204" pitchFamily="34" charset="0"/>
                </a:endParaRPr>
              </a:p>
              <a:p>
                <a:pPr marL="0" indent="0">
                  <a:buNone/>
                </a:pPr>
                <a:r>
                  <a:rPr lang="en-US" sz="2200" dirty="0">
                    <a:latin typeface="Calibri" panose="020F0502020204030204" pitchFamily="34" charset="0"/>
                    <a:ea typeface="Cambria Math" panose="02040503050406030204" pitchFamily="18" charset="0"/>
                    <a:cs typeface="Calibri" panose="020F0502020204030204" pitchFamily="34" charset="0"/>
                  </a:rPr>
                  <a:t>Self Reconstruction loss:</a:t>
                </a:r>
              </a:p>
              <a:p>
                <a:pPr marL="0" indent="0">
                  <a:buNone/>
                </a:pPr>
                <a14:m>
                  <m:oMath xmlns:m="http://schemas.openxmlformats.org/officeDocument/2006/math">
                    <m:sSub>
                      <m:sSubPr>
                        <m:ctrlPr>
                          <a:rPr lang="en-US" sz="2200" i="1" smtClean="0">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b="0" i="1" smtClean="0">
                            <a:latin typeface="Cambria Math" panose="02040503050406030204" pitchFamily="18" charset="0"/>
                            <a:ea typeface="Cambria Math" panose="02040503050406030204" pitchFamily="18" charset="0"/>
                          </a:rPr>
                          <m:t>𝑠𝑒𝑙𝑓</m:t>
                        </m:r>
                        <m:r>
                          <a:rPr lang="en-US" sz="2200" i="1">
                            <a:latin typeface="Cambria Math" panose="02040503050406030204" pitchFamily="18" charset="0"/>
                            <a:ea typeface="Cambria Math" panose="02040503050406030204" pitchFamily="18" charset="0"/>
                          </a:rPr>
                          <m:t> </m:t>
                        </m:r>
                      </m:sub>
                    </m:sSub>
                    <m:r>
                      <a:rPr lang="en-US" sz="2200" i="1">
                        <a:latin typeface="Cambria Math" panose="02040503050406030204" pitchFamily="18" charset="0"/>
                        <a:ea typeface="Cambria Math" panose="02040503050406030204" pitchFamily="18" charset="0"/>
                      </a:rPr>
                      <m:t>(</m:t>
                    </m:r>
                    <m:r>
                      <a:rPr lang="en-US" sz="2200" i="1" smtClean="0">
                        <a:latin typeface="Cambria Math" panose="02040503050406030204" pitchFamily="18" charset="0"/>
                        <a:ea typeface="Cambria Math" panose="02040503050406030204" pitchFamily="18" charset="0"/>
                      </a:rPr>
                      <m:t>𝜃</m:t>
                    </m:r>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𝑝</m:t>
                        </m:r>
                      </m:e>
                      <m:sub>
                        <m:r>
                          <a:rPr lang="en-US" sz="2200" i="1">
                            <a:latin typeface="Cambria Math" panose="02040503050406030204" pitchFamily="18" charset="0"/>
                            <a:ea typeface="Cambria Math" panose="02040503050406030204" pitchFamily="18" charset="0"/>
                          </a:rPr>
                          <m:t>𝜃</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𝑦</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𝑥</m:t>
                        </m:r>
                      </m:e>
                      <m:e>
                        <m:r>
                          <a:rPr lang="en-US" sz="2200" i="1">
                            <a:latin typeface="Cambria Math" panose="02040503050406030204" pitchFamily="18" charset="0"/>
                            <a:ea typeface="Cambria Math" panose="02040503050406030204" pitchFamily="18" charset="0"/>
                          </a:rPr>
                          <m:t>𝑥</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𝑠</m:t>
                        </m:r>
                      </m:e>
                    </m:d>
                  </m:oMath>
                </a14:m>
                <a:r>
                  <a:rPr lang="en-US" sz="2200" dirty="0"/>
                  <a:t>		(6)</a:t>
                </a:r>
              </a:p>
              <a:p>
                <a:pPr marL="0" indent="0">
                  <a:buNone/>
                </a:pPr>
                <a:endParaRPr lang="en-US" sz="2200" dirty="0"/>
              </a:p>
              <a:p>
                <a:pPr marL="0" indent="0">
                  <a:buNone/>
                </a:pPr>
                <a:r>
                  <a:rPr lang="en-US" sz="2200" dirty="0"/>
                  <a:t>Cycle Reconstruction loss:</a:t>
                </a:r>
              </a:p>
              <a:p>
                <a:pPr marL="0" indent="0">
                  <a:buNone/>
                </a:pP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b="0" i="1" smtClean="0">
                            <a:latin typeface="Cambria Math" panose="02040503050406030204" pitchFamily="18" charset="0"/>
                            <a:ea typeface="Cambria Math" panose="02040503050406030204" pitchFamily="18" charset="0"/>
                          </a:rPr>
                          <m:t>𝑐𝑦𝑐𝑙𝑒</m:t>
                        </m:r>
                        <m:r>
                          <a:rPr lang="en-US" sz="2200" i="1">
                            <a:latin typeface="Cambria Math" panose="02040503050406030204" pitchFamily="18" charset="0"/>
                            <a:ea typeface="Cambria Math" panose="02040503050406030204" pitchFamily="18" charset="0"/>
                          </a:rPr>
                          <m:t> </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𝜃</m:t>
                        </m:r>
                      </m:e>
                    </m:d>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𝑝</m:t>
                        </m:r>
                      </m:e>
                      <m:sub>
                        <m:r>
                          <a:rPr lang="en-US" sz="2200" i="1">
                            <a:latin typeface="Cambria Math" panose="02040503050406030204" pitchFamily="18" charset="0"/>
                            <a:ea typeface="Cambria Math" panose="02040503050406030204" pitchFamily="18" charset="0"/>
                          </a:rPr>
                          <m:t>𝜃</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𝑦</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𝑥</m:t>
                        </m:r>
                      </m:e>
                      <m:e>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ea typeface="Cambria Math" panose="02040503050406030204" pitchFamily="18" charset="0"/>
                              </a:rPr>
                              <m:t>𝜃</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𝑠</m:t>
                                </m:r>
                              </m:e>
                            </m:acc>
                          </m:e>
                        </m:d>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𝑠</m:t>
                        </m:r>
                      </m:e>
                    </m:d>
                  </m:oMath>
                </a14:m>
                <a:r>
                  <a:rPr lang="en-US" sz="2200" dirty="0"/>
                  <a:t>	(7)</a:t>
                </a:r>
              </a:p>
              <a:p>
                <a:pPr marL="0" indent="0">
                  <a:buNone/>
                </a:pPr>
                <a:endParaRPr lang="en-US" sz="2200" dirty="0"/>
              </a:p>
              <a:p>
                <a:pPr marL="0" indent="0">
                  <a:buNone/>
                </a:pPr>
                <a:r>
                  <a:rPr lang="en-US" sz="2200" dirty="0"/>
                  <a:t>Style controlling for conditional discriminator:</a:t>
                </a:r>
              </a:p>
              <a:p>
                <a:pPr marL="0" indent="0">
                  <a:buNone/>
                </a:pP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b="0" i="1" smtClean="0">
                            <a:latin typeface="Cambria Math" panose="02040503050406030204" pitchFamily="18" charset="0"/>
                            <a:ea typeface="Cambria Math" panose="02040503050406030204" pitchFamily="18" charset="0"/>
                          </a:rPr>
                          <m:t>𝑠𝑡𝑦𝑙𝑒</m:t>
                        </m:r>
                        <m:r>
                          <a:rPr lang="en-US" sz="2200" i="1">
                            <a:latin typeface="Cambria Math" panose="02040503050406030204" pitchFamily="18" charset="0"/>
                            <a:ea typeface="Cambria Math" panose="02040503050406030204" pitchFamily="18" charset="0"/>
                          </a:rPr>
                          <m:t> </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𝜃</m:t>
                        </m:r>
                      </m:e>
                    </m:d>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𝑝</m:t>
                        </m:r>
                      </m:e>
                      <m:sub>
                        <m:r>
                          <a:rPr lang="en-US" sz="2200" i="1" smtClean="0">
                            <a:latin typeface="Cambria Math" panose="02040503050406030204" pitchFamily="18" charset="0"/>
                            <a:ea typeface="Cambria Math" panose="02040503050406030204" pitchFamily="18" charset="0"/>
                          </a:rPr>
                          <m:t>∅</m:t>
                        </m:r>
                      </m:sub>
                    </m:sSub>
                    <m:d>
                      <m:dPr>
                        <m:ctrlPr>
                          <a:rPr lang="en-US" sz="2200" i="1">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𝑐</m:t>
                        </m:r>
                        <m:r>
                          <a:rPr lang="en-US" sz="2200" b="0" i="1" smtClean="0">
                            <a:latin typeface="Cambria Math" panose="02040503050406030204" pitchFamily="18" charset="0"/>
                            <a:ea typeface="Cambria Math" panose="02040503050406030204" pitchFamily="18" charset="0"/>
                          </a:rPr>
                          <m:t>=1</m:t>
                        </m:r>
                      </m:e>
                      <m:e>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ea typeface="Cambria Math" panose="02040503050406030204" pitchFamily="18" charset="0"/>
                              </a:rPr>
                              <m:t>𝜃</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acc>
                              <m:accPr>
                                <m:chr m:val="̂"/>
                                <m:ctrlPr>
                                  <a:rPr lang="en-US" sz="2200" i="1" smtClean="0">
                                    <a:latin typeface="Cambria Math" panose="02040503050406030204" pitchFamily="18" charset="0"/>
                                  </a:rPr>
                                </m:ctrlPr>
                              </m:accPr>
                              <m:e>
                                <m:r>
                                  <a:rPr lang="en-US" sz="2200" i="1">
                                    <a:latin typeface="Cambria Math" panose="02040503050406030204" pitchFamily="18" charset="0"/>
                                  </a:rPr>
                                  <m:t>𝑠</m:t>
                                </m:r>
                              </m:e>
                            </m:acc>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𝑠</m:t>
                            </m:r>
                          </m:e>
                        </m:acc>
                      </m:e>
                    </m:d>
                  </m:oMath>
                </a14:m>
                <a:r>
                  <a:rPr lang="en-US" sz="2200" dirty="0"/>
                  <a:t>	(8)</a:t>
                </a:r>
              </a:p>
              <a:p>
                <a:pPr marL="0" indent="0">
                  <a:buNone/>
                </a:pPr>
                <a:endParaRPr lang="en-US" sz="2200" dirty="0"/>
              </a:p>
              <a:p>
                <a:pPr marL="0" indent="0">
                  <a:buNone/>
                </a:pPr>
                <a:r>
                  <a:rPr lang="en-US" sz="2200" dirty="0"/>
                  <a:t>Style controlling for multi-class discriminator:</a:t>
                </a:r>
              </a:p>
              <a:p>
                <a:pPr marL="0" indent="0">
                  <a:buNone/>
                </a:pPr>
                <a14:m>
                  <m:oMath xmlns:m="http://schemas.openxmlformats.org/officeDocument/2006/math">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i="1">
                            <a:latin typeface="Cambria Math" panose="02040503050406030204" pitchFamily="18" charset="0"/>
                            <a:ea typeface="Cambria Math" panose="02040503050406030204" pitchFamily="18" charset="0"/>
                          </a:rPr>
                          <m:t>𝑠𝑡𝑦𝑙𝑒</m:t>
                        </m:r>
                        <m:r>
                          <a:rPr lang="en-US" sz="2200" i="1">
                            <a:latin typeface="Cambria Math" panose="02040503050406030204" pitchFamily="18" charset="0"/>
                            <a:ea typeface="Cambria Math" panose="02040503050406030204" pitchFamily="18" charset="0"/>
                          </a:rPr>
                          <m:t> </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𝜃</m:t>
                        </m:r>
                      </m:e>
                    </m:d>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𝑝</m:t>
                        </m:r>
                      </m:e>
                      <m:sub>
                        <m:r>
                          <a:rPr lang="en-US" sz="2200" i="1">
                            <a:latin typeface="Cambria Math" panose="02040503050406030204" pitchFamily="18" charset="0"/>
                            <a:ea typeface="Cambria Math" panose="02040503050406030204" pitchFamily="18" charset="0"/>
                          </a:rPr>
                          <m:t>∅</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𝑐</m:t>
                        </m:r>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𝑠</m:t>
                            </m:r>
                          </m:e>
                        </m:acc>
                      </m:e>
                      <m:e>
                        <m:sSub>
                          <m:sSubPr>
                            <m:ctrlPr>
                              <a:rPr lang="en-US" sz="2200" i="1">
                                <a:latin typeface="Cambria Math" panose="02040503050406030204" pitchFamily="18" charset="0"/>
                              </a:rPr>
                            </m:ctrlPr>
                          </m:sSubPr>
                          <m:e>
                            <m:r>
                              <a:rPr lang="en-US" sz="2200" i="1">
                                <a:latin typeface="Cambria Math" panose="02040503050406030204" pitchFamily="18" charset="0"/>
                              </a:rPr>
                              <m:t>𝑓</m:t>
                            </m:r>
                          </m:e>
                          <m:sub>
                            <m:r>
                              <a:rPr lang="en-US" sz="2200" i="1">
                                <a:latin typeface="Cambria Math" panose="02040503050406030204" pitchFamily="18" charset="0"/>
                                <a:ea typeface="Cambria Math" panose="02040503050406030204" pitchFamily="18" charset="0"/>
                              </a:rPr>
                              <m:t>𝜃</m:t>
                            </m:r>
                          </m:sub>
                        </m:sSub>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𝑠</m:t>
                                </m:r>
                              </m:e>
                            </m:acc>
                          </m:e>
                        </m:d>
                        <m:r>
                          <a:rPr lang="en-US" sz="2200" i="1" smtClean="0">
                            <a:latin typeface="Cambria Math" panose="02040503050406030204" pitchFamily="18" charset="0"/>
                          </a:rPr>
                          <m:t> </m:t>
                        </m:r>
                      </m:e>
                    </m:d>
                  </m:oMath>
                </a14:m>
                <a:r>
                  <a:rPr lang="en-US" sz="2200" dirty="0"/>
                  <a:t>	(9)	</a:t>
                </a:r>
              </a:p>
              <a:p>
                <a:pPr marL="0" indent="0">
                  <a:buNone/>
                </a:pPr>
                <a:endParaRPr lang="en-US" sz="2200" dirty="0"/>
              </a:p>
            </p:txBody>
          </p:sp>
        </mc:Choice>
        <mc:Fallback>
          <p:sp>
            <p:nvSpPr>
              <p:cNvPr id="3" name="Content Placeholder 2">
                <a:extLst>
                  <a:ext uri="{FF2B5EF4-FFF2-40B4-BE49-F238E27FC236}">
                    <a16:creationId xmlns:a16="http://schemas.microsoft.com/office/drawing/2014/main" id="{93611D36-E81C-5343-8B90-A45B51464953}"/>
                  </a:ext>
                </a:extLst>
              </p:cNvPr>
              <p:cNvSpPr>
                <a:spLocks noGrp="1" noRot="1" noChangeAspect="1" noMove="1" noResize="1" noEditPoints="1" noAdjustHandles="1" noChangeArrowheads="1" noChangeShapeType="1" noTextEdit="1"/>
              </p:cNvSpPr>
              <p:nvPr>
                <p:ph idx="1"/>
              </p:nvPr>
            </p:nvSpPr>
            <p:spPr>
              <a:xfrm>
                <a:off x="838200" y="1379310"/>
                <a:ext cx="10515600" cy="5184776"/>
              </a:xfrm>
              <a:blipFill>
                <a:blip r:embed="rId2"/>
                <a:stretch>
                  <a:fillRect l="-60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9EB1157-CA13-6E4D-B1B3-71E8EB50C6F6}"/>
              </a:ext>
            </a:extLst>
          </p:cNvPr>
          <p:cNvSpPr txBox="1"/>
          <p:nvPr/>
        </p:nvSpPr>
        <p:spPr>
          <a:xfrm>
            <a:off x="7696200" y="3331029"/>
            <a:ext cx="184731" cy="369332"/>
          </a:xfrm>
          <a:prstGeom prst="rect">
            <a:avLst/>
          </a:prstGeom>
          <a:noFill/>
        </p:spPr>
        <p:txBody>
          <a:bodyPr wrap="none" rtlCol="0">
            <a:spAutoFit/>
          </a:bodyPr>
          <a:lstStyle/>
          <a:p>
            <a:endParaRPr lang="en-US" dirty="0"/>
          </a:p>
        </p:txBody>
      </p:sp>
      <p:pic>
        <p:nvPicPr>
          <p:cNvPr id="5" name="Picture 4" descr="A screenshot of a cell phone screen with text&#10;&#10;Description automatically generated">
            <a:extLst>
              <a:ext uri="{FF2B5EF4-FFF2-40B4-BE49-F238E27FC236}">
                <a16:creationId xmlns:a16="http://schemas.microsoft.com/office/drawing/2014/main" id="{252B81C6-35C4-CF44-9163-0C3C68DCA919}"/>
              </a:ext>
            </a:extLst>
          </p:cNvPr>
          <p:cNvPicPr>
            <a:picLocks noChangeAspect="1"/>
          </p:cNvPicPr>
          <p:nvPr/>
        </p:nvPicPr>
        <p:blipFill rotWithShape="1">
          <a:blip r:embed="rId3"/>
          <a:srcRect l="2608" r="1871"/>
          <a:stretch/>
        </p:blipFill>
        <p:spPr>
          <a:xfrm>
            <a:off x="6096000" y="1394761"/>
            <a:ext cx="5954753" cy="4611199"/>
          </a:xfrm>
          <a:prstGeom prst="rect">
            <a:avLst/>
          </a:prstGeom>
        </p:spPr>
      </p:pic>
    </p:spTree>
    <p:extLst>
      <p:ext uri="{BB962C8B-B14F-4D97-AF65-F5344CB8AC3E}">
        <p14:creationId xmlns:p14="http://schemas.microsoft.com/office/powerpoint/2010/main" val="31920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506D8046-4862-674D-86B3-FDB93D89ECA4}"/>
              </a:ext>
            </a:extLst>
          </p:cNvPr>
          <p:cNvPicPr>
            <a:picLocks noGrp="1" noChangeAspect="1"/>
          </p:cNvPicPr>
          <p:nvPr>
            <p:ph idx="1"/>
          </p:nvPr>
        </p:nvPicPr>
        <p:blipFill>
          <a:blip r:embed="rId2"/>
          <a:stretch>
            <a:fillRect/>
          </a:stretch>
        </p:blipFill>
        <p:spPr>
          <a:xfrm>
            <a:off x="2819358" y="281441"/>
            <a:ext cx="6393993" cy="6295118"/>
          </a:xfrm>
        </p:spPr>
      </p:pic>
    </p:spTree>
    <p:extLst>
      <p:ext uri="{BB962C8B-B14F-4D97-AF65-F5344CB8AC3E}">
        <p14:creationId xmlns:p14="http://schemas.microsoft.com/office/powerpoint/2010/main" val="239777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0DF5-5070-C44F-B417-6EE239B7647B}"/>
              </a:ext>
            </a:extLst>
          </p:cNvPr>
          <p:cNvSpPr>
            <a:spLocks noGrp="1"/>
          </p:cNvSpPr>
          <p:nvPr>
            <p:ph type="title"/>
          </p:nvPr>
        </p:nvSpPr>
        <p:spPr/>
        <p:txBody>
          <a:bodyPr/>
          <a:lstStyle/>
          <a:p>
            <a:r>
              <a:rPr lang="en-US" dirty="0"/>
              <a:t>Training Details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C4FA21-347B-5243-ACC1-91F06E36A1F3}"/>
                  </a:ext>
                </a:extLst>
              </p:cNvPr>
              <p:cNvSpPr>
                <a:spLocks noGrp="1"/>
              </p:cNvSpPr>
              <p:nvPr>
                <p:ph idx="1"/>
              </p:nvPr>
            </p:nvSpPr>
            <p:spPr/>
            <p:txBody>
              <a:bodyPr>
                <a:normAutofit/>
              </a:bodyPr>
              <a:lstStyle/>
              <a:p>
                <a:r>
                  <a:rPr lang="en-US" sz="2400" dirty="0"/>
                  <a:t>The encoder, decoder and discriminator are 4-layer transformers.</a:t>
                </a:r>
              </a:p>
              <a:p>
                <a:r>
                  <a:rPr lang="en-US" sz="2400" dirty="0"/>
                  <a:t>4 attention heads in each layer.</a:t>
                </a:r>
              </a:p>
              <a:p>
                <a:r>
                  <a:rPr lang="en-US" sz="2400" dirty="0"/>
                  <a:t>Hidden size, word embedding, positional encoding and style embedding sizes are all 256 dimensions.</a:t>
                </a:r>
              </a:p>
              <a:p>
                <a:r>
                  <a:rPr lang="en-US" sz="2400" dirty="0"/>
                  <a:t>Performing random word dropout helps the model converge easily when computing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i="1">
                            <a:latin typeface="Cambria Math" panose="02040503050406030204" pitchFamily="18" charset="0"/>
                            <a:ea typeface="Cambria Math" panose="02040503050406030204" pitchFamily="18" charset="0"/>
                          </a:rPr>
                          <m:t>𝑠𝑒𝑙𝑓</m:t>
                        </m:r>
                      </m:sub>
                    </m:sSub>
                  </m:oMath>
                </a14:m>
                <a:r>
                  <a:rPr lang="en-US" sz="2400" dirty="0"/>
                  <a:t>. </a:t>
                </a:r>
              </a:p>
              <a:p>
                <a:endParaRPr lang="en-US" sz="2400" dirty="0"/>
              </a:p>
            </p:txBody>
          </p:sp>
        </mc:Choice>
        <mc:Fallback>
          <p:sp>
            <p:nvSpPr>
              <p:cNvPr id="3" name="Content Placeholder 2">
                <a:extLst>
                  <a:ext uri="{FF2B5EF4-FFF2-40B4-BE49-F238E27FC236}">
                    <a16:creationId xmlns:a16="http://schemas.microsoft.com/office/drawing/2014/main" id="{22C4FA21-347B-5243-ACC1-91F06E36A1F3}"/>
                  </a:ext>
                </a:extLst>
              </p:cNvPr>
              <p:cNvSpPr>
                <a:spLocks noGrp="1" noRot="1" noChangeAspect="1" noMove="1" noResize="1" noEditPoints="1" noAdjustHandles="1" noChangeArrowheads="1" noChangeShapeType="1" noTextEdit="1"/>
              </p:cNvSpPr>
              <p:nvPr>
                <p:ph idx="1"/>
              </p:nvPr>
            </p:nvSpPr>
            <p:spPr>
              <a:blipFill>
                <a:blip r:embed="rId2"/>
                <a:stretch>
                  <a:fillRect l="-724" t="-2047" r="-483"/>
                </a:stretch>
              </a:blipFill>
            </p:spPr>
            <p:txBody>
              <a:bodyPr/>
              <a:lstStyle/>
              <a:p>
                <a:r>
                  <a:rPr lang="en-US">
                    <a:noFill/>
                  </a:rPr>
                  <a:t> </a:t>
                </a:r>
              </a:p>
            </p:txBody>
          </p:sp>
        </mc:Fallback>
      </mc:AlternateContent>
    </p:spTree>
    <p:extLst>
      <p:ext uri="{BB962C8B-B14F-4D97-AF65-F5344CB8AC3E}">
        <p14:creationId xmlns:p14="http://schemas.microsoft.com/office/powerpoint/2010/main" val="393227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5BCE-5BB2-0443-93DB-015B5A1C5063}"/>
              </a:ext>
            </a:extLst>
          </p:cNvPr>
          <p:cNvSpPr>
            <a:spLocks noGrp="1"/>
          </p:cNvSpPr>
          <p:nvPr>
            <p:ph type="title"/>
          </p:nvPr>
        </p:nvSpPr>
        <p:spPr>
          <a:xfrm>
            <a:off x="838200" y="365125"/>
            <a:ext cx="5257800" cy="1325563"/>
          </a:xfrm>
        </p:spPr>
        <p:txBody>
          <a:bodyPr/>
          <a:lstStyle/>
          <a:p>
            <a:r>
              <a:rPr lang="en-US" dirty="0"/>
              <a:t>Datasets</a:t>
            </a:r>
          </a:p>
        </p:txBody>
      </p:sp>
      <p:pic>
        <p:nvPicPr>
          <p:cNvPr id="5" name="Content Placeholder 4" descr="A screenshot of a cell phone&#10;&#10;Description automatically generated">
            <a:extLst>
              <a:ext uri="{FF2B5EF4-FFF2-40B4-BE49-F238E27FC236}">
                <a16:creationId xmlns:a16="http://schemas.microsoft.com/office/drawing/2014/main" id="{3BF76D06-0929-8F4E-9322-D525D1B9CFC7}"/>
              </a:ext>
            </a:extLst>
          </p:cNvPr>
          <p:cNvPicPr>
            <a:picLocks noGrp="1" noChangeAspect="1"/>
          </p:cNvPicPr>
          <p:nvPr>
            <p:ph idx="1"/>
          </p:nvPr>
        </p:nvPicPr>
        <p:blipFill>
          <a:blip r:embed="rId2"/>
          <a:stretch>
            <a:fillRect/>
          </a:stretch>
        </p:blipFill>
        <p:spPr>
          <a:xfrm>
            <a:off x="566057" y="2101850"/>
            <a:ext cx="5757850" cy="3101522"/>
          </a:xfrm>
        </p:spPr>
      </p:pic>
      <p:sp>
        <p:nvSpPr>
          <p:cNvPr id="3" name="TextBox 2">
            <a:extLst>
              <a:ext uri="{FF2B5EF4-FFF2-40B4-BE49-F238E27FC236}">
                <a16:creationId xmlns:a16="http://schemas.microsoft.com/office/drawing/2014/main" id="{B5AAAB56-8FA3-CA4B-8F6C-F68F2A073D83}"/>
              </a:ext>
            </a:extLst>
          </p:cNvPr>
          <p:cNvSpPr txBox="1"/>
          <p:nvPr/>
        </p:nvSpPr>
        <p:spPr>
          <a:xfrm>
            <a:off x="6716486" y="1175657"/>
            <a:ext cx="4909457"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get sentences with positive and negative sentiment from the IMDb dataset, they (1) Fine tune a BERT classifier that achieves 95% accuracy on the test set. (2) Split each review into sentences. (3) Discard sentences below 0.9 confidence by the classifier.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Automatic Style control evaluation is done for each dataset by training a fastText classifier on them.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BLEU scores from the source sentence and human reference (when available) is used for automatic content preservation evaluation.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Fluency is measured by perplexity.</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87513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0615-0382-084B-B467-EE0706D19860}"/>
              </a:ext>
            </a:extLst>
          </p:cNvPr>
          <p:cNvSpPr>
            <a:spLocks noGrp="1"/>
          </p:cNvSpPr>
          <p:nvPr>
            <p:ph type="title"/>
          </p:nvPr>
        </p:nvSpPr>
        <p:spPr/>
        <p:txBody>
          <a:bodyPr/>
          <a:lstStyle/>
          <a:p>
            <a:r>
              <a:rPr lang="en-US" dirty="0"/>
              <a:t>Results</a:t>
            </a:r>
          </a:p>
        </p:txBody>
      </p:sp>
      <p:pic>
        <p:nvPicPr>
          <p:cNvPr id="4" name="Picture 3" descr="A screenshot of a cell phone&#10;&#10;Description automatically generated">
            <a:extLst>
              <a:ext uri="{FF2B5EF4-FFF2-40B4-BE49-F238E27FC236}">
                <a16:creationId xmlns:a16="http://schemas.microsoft.com/office/drawing/2014/main" id="{D12F5BE0-0491-B34F-BF1C-916B01F73677}"/>
              </a:ext>
            </a:extLst>
          </p:cNvPr>
          <p:cNvPicPr>
            <a:picLocks noChangeAspect="1"/>
          </p:cNvPicPr>
          <p:nvPr/>
        </p:nvPicPr>
        <p:blipFill>
          <a:blip r:embed="rId2"/>
          <a:stretch>
            <a:fillRect/>
          </a:stretch>
        </p:blipFill>
        <p:spPr>
          <a:xfrm>
            <a:off x="1268186" y="1804535"/>
            <a:ext cx="9067800" cy="4318000"/>
          </a:xfrm>
          <a:prstGeom prst="rect">
            <a:avLst/>
          </a:prstGeom>
        </p:spPr>
      </p:pic>
    </p:spTree>
    <p:extLst>
      <p:ext uri="{BB962C8B-B14F-4D97-AF65-F5344CB8AC3E}">
        <p14:creationId xmlns:p14="http://schemas.microsoft.com/office/powerpoint/2010/main" val="158628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95D251B-05AB-EB46-8CEC-BA14FFAB08BD}"/>
              </a:ext>
            </a:extLst>
          </p:cNvPr>
          <p:cNvPicPr>
            <a:picLocks noGrp="1" noChangeAspect="1"/>
          </p:cNvPicPr>
          <p:nvPr>
            <p:ph idx="1"/>
          </p:nvPr>
        </p:nvPicPr>
        <p:blipFill>
          <a:blip r:embed="rId2"/>
          <a:stretch>
            <a:fillRect/>
          </a:stretch>
        </p:blipFill>
        <p:spPr>
          <a:xfrm>
            <a:off x="740228" y="1955800"/>
            <a:ext cx="5092700" cy="2946400"/>
          </a:xfrm>
        </p:spPr>
      </p:pic>
      <p:sp>
        <p:nvSpPr>
          <p:cNvPr id="4" name="TextBox 3">
            <a:extLst>
              <a:ext uri="{FF2B5EF4-FFF2-40B4-BE49-F238E27FC236}">
                <a16:creationId xmlns:a16="http://schemas.microsoft.com/office/drawing/2014/main" id="{D57F0203-EC91-E344-BFCD-52592325BB12}"/>
              </a:ext>
            </a:extLst>
          </p:cNvPr>
          <p:cNvSpPr txBox="1"/>
          <p:nvPr/>
        </p:nvSpPr>
        <p:spPr>
          <a:xfrm>
            <a:off x="6662057" y="2009100"/>
            <a:ext cx="4996543" cy="3672800"/>
          </a:xfrm>
          <a:prstGeom prst="rect">
            <a:avLst/>
          </a:prstGeom>
          <a:noFill/>
        </p:spPr>
        <p:txBody>
          <a:bodyPr wrap="square" rtlCol="0">
            <a:spAutoFit/>
          </a:bodyPr>
          <a:lstStyle/>
          <a:p>
            <a:pPr marL="285750" indent="-285750" algn="just">
              <a:spcAft>
                <a:spcPts val="1000"/>
              </a:spcAft>
              <a:buFont typeface="Arial" panose="020B0604020202020204" pitchFamily="34" charset="0"/>
              <a:buChar char="•"/>
            </a:pPr>
            <a:r>
              <a:rPr lang="en-US" sz="2400" dirty="0"/>
              <a:t>Automatic evaluation is not sufficient as there is no parallel data.</a:t>
            </a:r>
          </a:p>
          <a:p>
            <a:pPr marL="285750" indent="-285750" algn="just">
              <a:spcAft>
                <a:spcPts val="1000"/>
              </a:spcAft>
              <a:buFont typeface="Arial" panose="020B0604020202020204" pitchFamily="34" charset="0"/>
              <a:buChar char="•"/>
            </a:pPr>
            <a:r>
              <a:rPr lang="en-US" sz="2400" dirty="0"/>
              <a:t>Comparison with Controlled Generation (Hu et al., 2017) and Delete and Retrieve (Li et al., 2018) as they have the best reported human evaluation results.</a:t>
            </a:r>
          </a:p>
          <a:p>
            <a:pPr marL="285750" indent="-285750" algn="just">
              <a:buFont typeface="Arial" panose="020B0604020202020204" pitchFamily="34" charset="0"/>
              <a:buChar char="•"/>
            </a:pPr>
            <a:r>
              <a:rPr lang="en-US" sz="2400" dirty="0"/>
              <a:t>Perform 400+ evaluations.</a:t>
            </a:r>
          </a:p>
        </p:txBody>
      </p:sp>
    </p:spTree>
    <p:extLst>
      <p:ext uri="{BB962C8B-B14F-4D97-AF65-F5344CB8AC3E}">
        <p14:creationId xmlns:p14="http://schemas.microsoft.com/office/powerpoint/2010/main" val="342397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98F7-1D12-9544-B683-287616DE31F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1849304-C3E4-CA47-A48D-E2AAAD42AA4B}"/>
              </a:ext>
            </a:extLst>
          </p:cNvPr>
          <p:cNvSpPr>
            <a:spLocks noGrp="1"/>
          </p:cNvSpPr>
          <p:nvPr>
            <p:ph idx="1"/>
          </p:nvPr>
        </p:nvSpPr>
        <p:spPr/>
        <p:txBody>
          <a:bodyPr>
            <a:normAutofit/>
          </a:bodyPr>
          <a:lstStyle/>
          <a:p>
            <a:r>
              <a:rPr lang="en-US" sz="2400" dirty="0"/>
              <a:t>What is Style Transfer and Disentangled Representation Learning?</a:t>
            </a:r>
          </a:p>
          <a:p>
            <a:r>
              <a:rPr lang="en-US" sz="2400" dirty="0"/>
              <a:t>Problems with past approaches</a:t>
            </a:r>
          </a:p>
          <a:p>
            <a:r>
              <a:rPr lang="en-US" sz="2400" dirty="0"/>
              <a:t>Motivation of the paper</a:t>
            </a:r>
          </a:p>
          <a:p>
            <a:r>
              <a:rPr lang="en-US" sz="2400" dirty="0"/>
              <a:t>Model Overview</a:t>
            </a:r>
          </a:p>
          <a:p>
            <a:r>
              <a:rPr lang="en-US" sz="2400" dirty="0"/>
              <a:t>Learning algorithm</a:t>
            </a:r>
          </a:p>
          <a:p>
            <a:r>
              <a:rPr lang="en-US" sz="2400" dirty="0"/>
              <a:t>Experimental Results</a:t>
            </a:r>
          </a:p>
          <a:p>
            <a:r>
              <a:rPr lang="en-US" sz="2400" dirty="0"/>
              <a:t>Ablation study</a:t>
            </a:r>
          </a:p>
          <a:p>
            <a:r>
              <a:rPr lang="en-US" sz="2400" dirty="0"/>
              <a:t>Future Work</a:t>
            </a:r>
          </a:p>
          <a:p>
            <a:endParaRPr lang="en-US" sz="2400" dirty="0"/>
          </a:p>
          <a:p>
            <a:endParaRPr lang="en-US" sz="2400" dirty="0"/>
          </a:p>
        </p:txBody>
      </p:sp>
    </p:spTree>
    <p:extLst>
      <p:ext uri="{BB962C8B-B14F-4D97-AF65-F5344CB8AC3E}">
        <p14:creationId xmlns:p14="http://schemas.microsoft.com/office/powerpoint/2010/main" val="2042575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28B7-C440-2A4A-9843-8AE5F59BE591}"/>
              </a:ext>
            </a:extLst>
          </p:cNvPr>
          <p:cNvSpPr>
            <a:spLocks noGrp="1"/>
          </p:cNvSpPr>
          <p:nvPr>
            <p:ph type="title"/>
          </p:nvPr>
        </p:nvSpPr>
        <p:spPr/>
        <p:txBody>
          <a:bodyPr/>
          <a:lstStyle/>
          <a:p>
            <a:r>
              <a:rPr lang="en-US" dirty="0"/>
              <a:t>Style Transfer examples</a:t>
            </a:r>
          </a:p>
        </p:txBody>
      </p:sp>
      <p:pic>
        <p:nvPicPr>
          <p:cNvPr id="5" name="Content Placeholder 4" descr="A screenshot of a cell phone&#10;&#10;Description automatically generated">
            <a:extLst>
              <a:ext uri="{FF2B5EF4-FFF2-40B4-BE49-F238E27FC236}">
                <a16:creationId xmlns:a16="http://schemas.microsoft.com/office/drawing/2014/main" id="{E7A91CB8-503C-2447-B6AF-77A984D31878}"/>
              </a:ext>
            </a:extLst>
          </p:cNvPr>
          <p:cNvPicPr>
            <a:picLocks noGrp="1" noChangeAspect="1"/>
          </p:cNvPicPr>
          <p:nvPr>
            <p:ph idx="1"/>
          </p:nvPr>
        </p:nvPicPr>
        <p:blipFill rotWithShape="1">
          <a:blip r:embed="rId2"/>
          <a:srcRect b="2415"/>
          <a:stretch/>
        </p:blipFill>
        <p:spPr>
          <a:xfrm>
            <a:off x="2228850" y="1894001"/>
            <a:ext cx="7734300" cy="4027828"/>
          </a:xfrm>
        </p:spPr>
      </p:pic>
    </p:spTree>
    <p:extLst>
      <p:ext uri="{BB962C8B-B14F-4D97-AF65-F5344CB8AC3E}">
        <p14:creationId xmlns:p14="http://schemas.microsoft.com/office/powerpoint/2010/main" val="3655127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96A2A106-2903-494E-A26C-3B515CC556EE}"/>
              </a:ext>
            </a:extLst>
          </p:cNvPr>
          <p:cNvPicPr>
            <a:picLocks noGrp="1" noChangeAspect="1"/>
          </p:cNvPicPr>
          <p:nvPr>
            <p:ph idx="1"/>
          </p:nvPr>
        </p:nvPicPr>
        <p:blipFill>
          <a:blip r:embed="rId2"/>
          <a:stretch>
            <a:fillRect/>
          </a:stretch>
        </p:blipFill>
        <p:spPr>
          <a:xfrm>
            <a:off x="2266950" y="1850458"/>
            <a:ext cx="7658100" cy="3975100"/>
          </a:xfrm>
        </p:spPr>
      </p:pic>
    </p:spTree>
    <p:extLst>
      <p:ext uri="{BB962C8B-B14F-4D97-AF65-F5344CB8AC3E}">
        <p14:creationId xmlns:p14="http://schemas.microsoft.com/office/powerpoint/2010/main" val="252511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7064-DA14-AD40-8CD4-4088B19657F9}"/>
              </a:ext>
            </a:extLst>
          </p:cNvPr>
          <p:cNvSpPr>
            <a:spLocks noGrp="1"/>
          </p:cNvSpPr>
          <p:nvPr>
            <p:ph type="title"/>
          </p:nvPr>
        </p:nvSpPr>
        <p:spPr/>
        <p:txBody>
          <a:bodyPr/>
          <a:lstStyle/>
          <a:p>
            <a:r>
              <a:rPr lang="en-US" dirty="0"/>
              <a:t>Ablation Study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A44E82-C232-BF4B-B902-E6B892391986}"/>
                  </a:ext>
                </a:extLst>
              </p:cNvPr>
              <p:cNvSpPr>
                <a:spLocks noGrp="1"/>
              </p:cNvSpPr>
              <p:nvPr>
                <p:ph idx="1"/>
              </p:nvPr>
            </p:nvSpPr>
            <p:spPr>
              <a:xfrm>
                <a:off x="6413500" y="903741"/>
                <a:ext cx="4940300" cy="5589134"/>
              </a:xfrm>
            </p:spPr>
            <p:txBody>
              <a:bodyPr>
                <a:normAutofit/>
              </a:bodyPr>
              <a:lstStyle/>
              <a:p>
                <a:pPr algn="just"/>
                <a:endParaRPr lang="en-US" sz="2100" dirty="0"/>
              </a:p>
              <a:p>
                <a:pPr algn="just"/>
                <a:r>
                  <a:rPr lang="en-US" sz="2100" dirty="0"/>
                  <a:t>Without </a:t>
                </a:r>
                <a14:m>
                  <m:oMath xmlns:m="http://schemas.openxmlformats.org/officeDocument/2006/math">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ℒ</m:t>
                        </m:r>
                      </m:e>
                      <m:sub>
                        <m:r>
                          <a:rPr lang="en-US" sz="2100" i="1">
                            <a:latin typeface="Cambria Math" panose="02040503050406030204" pitchFamily="18" charset="0"/>
                            <a:ea typeface="Cambria Math" panose="02040503050406030204" pitchFamily="18" charset="0"/>
                          </a:rPr>
                          <m:t>𝑠𝑒𝑙𝑓</m:t>
                        </m:r>
                      </m:sub>
                    </m:sSub>
                  </m:oMath>
                </a14:m>
                <a:r>
                  <a:rPr lang="en-US" sz="2100" dirty="0"/>
                  <a:t>, model only generates a single word for any combination of input and style. It seems that </a:t>
                </a:r>
                <a14:m>
                  <m:oMath xmlns:m="http://schemas.openxmlformats.org/officeDocument/2006/math">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ℒ</m:t>
                        </m:r>
                      </m:e>
                      <m:sub>
                        <m:r>
                          <a:rPr lang="en-US" sz="2100" i="1">
                            <a:latin typeface="Cambria Math" panose="02040503050406030204" pitchFamily="18" charset="0"/>
                            <a:ea typeface="Cambria Math" panose="02040503050406030204" pitchFamily="18" charset="0"/>
                          </a:rPr>
                          <m:t>𝑠𝑒𝑙𝑓</m:t>
                        </m:r>
                      </m:sub>
                    </m:sSub>
                  </m:oMath>
                </a14:m>
                <a:r>
                  <a:rPr lang="en-US" sz="2100" dirty="0"/>
                  <a:t> guides the model to generate readable sentences.</a:t>
                </a:r>
              </a:p>
              <a:p>
                <a:pPr algn="just"/>
                <a:r>
                  <a:rPr lang="en-US" sz="2100" dirty="0"/>
                  <a:t>Without </a:t>
                </a:r>
                <a14:m>
                  <m:oMath xmlns:m="http://schemas.openxmlformats.org/officeDocument/2006/math">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ℒ</m:t>
                        </m:r>
                      </m:e>
                      <m:sub>
                        <m:r>
                          <a:rPr lang="en-US" sz="2100" i="1">
                            <a:latin typeface="Cambria Math" panose="02040503050406030204" pitchFamily="18" charset="0"/>
                            <a:ea typeface="Cambria Math" panose="02040503050406030204" pitchFamily="18" charset="0"/>
                          </a:rPr>
                          <m:t>𝑐𝑦𝑐𝑙𝑒</m:t>
                        </m:r>
                      </m:sub>
                    </m:sSub>
                  </m:oMath>
                </a14:m>
                <a:r>
                  <a:rPr lang="en-US" sz="2100" dirty="0"/>
                  <a:t>, style accuracy improves slightly but BLEU score drops as the model is not being encouraged to preserve content.</a:t>
                </a:r>
              </a:p>
              <a:p>
                <a:pPr algn="just"/>
                <a:r>
                  <a:rPr lang="en-US" sz="2100" dirty="0"/>
                  <a:t>Without </a:t>
                </a:r>
                <a14:m>
                  <m:oMath xmlns:m="http://schemas.openxmlformats.org/officeDocument/2006/math">
                    <m:sSub>
                      <m:sSubPr>
                        <m:ctrlPr>
                          <a:rPr lang="en-US" sz="2100" i="1">
                            <a:latin typeface="Cambria Math" panose="02040503050406030204" pitchFamily="18" charset="0"/>
                            <a:ea typeface="Cambria Math" panose="02040503050406030204" pitchFamily="18" charset="0"/>
                          </a:rPr>
                        </m:ctrlPr>
                      </m:sSubPr>
                      <m:e>
                        <m:r>
                          <a:rPr lang="en-US" sz="2100" i="1">
                            <a:latin typeface="Cambria Math" panose="02040503050406030204" pitchFamily="18" charset="0"/>
                            <a:ea typeface="Cambria Math" panose="02040503050406030204" pitchFamily="18" charset="0"/>
                          </a:rPr>
                          <m:t>ℒ</m:t>
                        </m:r>
                      </m:e>
                      <m:sub>
                        <m:r>
                          <a:rPr lang="en-US" sz="2100" i="1">
                            <a:latin typeface="Cambria Math" panose="02040503050406030204" pitchFamily="18" charset="0"/>
                            <a:ea typeface="Cambria Math" panose="02040503050406030204" pitchFamily="18" charset="0"/>
                          </a:rPr>
                          <m:t>𝑠𝑡𝑦𝑙𝑒</m:t>
                        </m:r>
                      </m:sub>
                    </m:sSub>
                  </m:oMath>
                </a14:m>
                <a:r>
                  <a:rPr lang="en-US" sz="2100" dirty="0"/>
                  <a:t>, the model degenerates to simply copying the input sentence without any style modification as there is no style supervision.</a:t>
                </a:r>
              </a:p>
            </p:txBody>
          </p:sp>
        </mc:Choice>
        <mc:Fallback>
          <p:sp>
            <p:nvSpPr>
              <p:cNvPr id="3" name="Content Placeholder 2">
                <a:extLst>
                  <a:ext uri="{FF2B5EF4-FFF2-40B4-BE49-F238E27FC236}">
                    <a16:creationId xmlns:a16="http://schemas.microsoft.com/office/drawing/2014/main" id="{22A44E82-C232-BF4B-B902-E6B892391986}"/>
                  </a:ext>
                </a:extLst>
              </p:cNvPr>
              <p:cNvSpPr>
                <a:spLocks noGrp="1" noRot="1" noChangeAspect="1" noMove="1" noResize="1" noEditPoints="1" noAdjustHandles="1" noChangeArrowheads="1" noChangeShapeType="1" noTextEdit="1"/>
              </p:cNvSpPr>
              <p:nvPr>
                <p:ph idx="1"/>
              </p:nvPr>
            </p:nvSpPr>
            <p:spPr>
              <a:xfrm>
                <a:off x="6413500" y="903741"/>
                <a:ext cx="4940300" cy="5589134"/>
              </a:xfrm>
              <a:blipFill>
                <a:blip r:embed="rId2"/>
                <a:stretch>
                  <a:fillRect l="-1026" r="-1282"/>
                </a:stretch>
              </a:blipFill>
            </p:spPr>
            <p:txBody>
              <a:bodyPr/>
              <a:lstStyle/>
              <a:p>
                <a:r>
                  <a:rPr lang="en-US">
                    <a:noFill/>
                  </a:rPr>
                  <a:t> </a:t>
                </a:r>
              </a:p>
            </p:txBody>
          </p:sp>
        </mc:Fallback>
      </mc:AlternateContent>
      <p:pic>
        <p:nvPicPr>
          <p:cNvPr id="4" name="Picture 3" descr="A screenshot of a cell phone&#10;&#10;Description automatically generated">
            <a:extLst>
              <a:ext uri="{FF2B5EF4-FFF2-40B4-BE49-F238E27FC236}">
                <a16:creationId xmlns:a16="http://schemas.microsoft.com/office/drawing/2014/main" id="{D1F2FBCC-9A66-964D-A7A3-789A89F36690}"/>
              </a:ext>
            </a:extLst>
          </p:cNvPr>
          <p:cNvPicPr>
            <a:picLocks noChangeAspect="1"/>
          </p:cNvPicPr>
          <p:nvPr/>
        </p:nvPicPr>
        <p:blipFill>
          <a:blip r:embed="rId3"/>
          <a:stretch>
            <a:fillRect/>
          </a:stretch>
        </p:blipFill>
        <p:spPr>
          <a:xfrm>
            <a:off x="838200" y="1955800"/>
            <a:ext cx="4940300" cy="2946400"/>
          </a:xfrm>
          <a:prstGeom prst="rect">
            <a:avLst/>
          </a:prstGeom>
        </p:spPr>
      </p:pic>
    </p:spTree>
    <p:extLst>
      <p:ext uri="{BB962C8B-B14F-4D97-AF65-F5344CB8AC3E}">
        <p14:creationId xmlns:p14="http://schemas.microsoft.com/office/powerpoint/2010/main" val="193143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6DE7-1FCB-EA40-9CAC-285706EE582B}"/>
              </a:ext>
            </a:extLst>
          </p:cNvPr>
          <p:cNvSpPr>
            <a:spLocks noGrp="1"/>
          </p:cNvSpPr>
          <p:nvPr>
            <p:ph type="title"/>
          </p:nvPr>
        </p:nvSpPr>
        <p:spPr>
          <a:xfrm>
            <a:off x="838200" y="184377"/>
            <a:ext cx="10515600" cy="1325563"/>
          </a:xfrm>
        </p:spPr>
        <p:txBody>
          <a:bodyPr/>
          <a:lstStyle/>
          <a:p>
            <a:r>
              <a:rPr lang="en-US" dirty="0"/>
              <a:t>Conclusions and Future Work</a:t>
            </a:r>
          </a:p>
        </p:txBody>
      </p:sp>
      <p:sp>
        <p:nvSpPr>
          <p:cNvPr id="3" name="Content Placeholder 2">
            <a:extLst>
              <a:ext uri="{FF2B5EF4-FFF2-40B4-BE49-F238E27FC236}">
                <a16:creationId xmlns:a16="http://schemas.microsoft.com/office/drawing/2014/main" id="{CDA8560F-DCF7-9F4C-B73F-ED0C8EC118F4}"/>
              </a:ext>
            </a:extLst>
          </p:cNvPr>
          <p:cNvSpPr>
            <a:spLocks noGrp="1"/>
          </p:cNvSpPr>
          <p:nvPr>
            <p:ph idx="1"/>
          </p:nvPr>
        </p:nvSpPr>
        <p:spPr>
          <a:xfrm>
            <a:off x="838200" y="1509940"/>
            <a:ext cx="10515600" cy="4825546"/>
          </a:xfrm>
        </p:spPr>
        <p:txBody>
          <a:bodyPr>
            <a:normAutofit/>
          </a:bodyPr>
          <a:lstStyle/>
          <a:p>
            <a:pPr algn="just"/>
            <a:r>
              <a:rPr lang="en-US" sz="2100" dirty="0"/>
              <a:t>The lack of assumption of a disentangled representation and utilizing the attention mechanism of transformers leads to better content preservation on both the datasets tested for.</a:t>
            </a:r>
          </a:p>
          <a:p>
            <a:pPr algn="just"/>
            <a:r>
              <a:rPr lang="en-US" sz="2100" dirty="0"/>
              <a:t>In the future, combine the back-translation (</a:t>
            </a:r>
            <a:r>
              <a:rPr lang="en-US" sz="2100" dirty="0" err="1"/>
              <a:t>Prabhumoye</a:t>
            </a:r>
            <a:r>
              <a:rPr lang="en-US" sz="2100" dirty="0"/>
              <a:t> et al., 2018, </a:t>
            </a:r>
            <a:r>
              <a:rPr lang="en-US" sz="2100" dirty="0" err="1"/>
              <a:t>Lample</a:t>
            </a:r>
            <a:r>
              <a:rPr lang="en-US" sz="2100" dirty="0"/>
              <a:t> et al., 2019) technique with the method proposed here.</a:t>
            </a:r>
          </a:p>
          <a:p>
            <a:pPr algn="just"/>
            <a:r>
              <a:rPr lang="en-US" sz="2100" dirty="0"/>
              <a:t>Extend work to multi-attribute setting (</a:t>
            </a:r>
            <a:r>
              <a:rPr lang="en-US" sz="2100" dirty="0" err="1"/>
              <a:t>Lample</a:t>
            </a:r>
            <a:r>
              <a:rPr lang="en-US" sz="2100" dirty="0"/>
              <a:t> et al., 2019): transfer style across attributes like sentiment, category, gender, etc. simultaneously in a sentence. It is easier to change sentiment than other attributes.</a:t>
            </a:r>
          </a:p>
          <a:p>
            <a:pPr algn="just"/>
            <a:r>
              <a:rPr lang="en-US" sz="2100" dirty="0"/>
              <a:t>Example (</a:t>
            </a:r>
            <a:r>
              <a:rPr lang="en-US" sz="2100" dirty="0" err="1"/>
              <a:t>Lample</a:t>
            </a:r>
            <a:r>
              <a:rPr lang="en-US" sz="2100" dirty="0"/>
              <a:t> et al., 2019): </a:t>
            </a:r>
          </a:p>
          <a:p>
            <a:pPr lvl="1" algn="just"/>
            <a:r>
              <a:rPr lang="en-CA" sz="2000" b="1" dirty="0"/>
              <a:t>Positive Movie: ‘</a:t>
            </a:r>
            <a:r>
              <a:rPr lang="en-CA" sz="2000" i="1" dirty="0"/>
              <a:t>exciting new show. john </a:t>
            </a:r>
            <a:r>
              <a:rPr lang="en-CA" sz="2000" i="1" dirty="0" err="1"/>
              <a:t>malkovich</a:t>
            </a:r>
            <a:r>
              <a:rPr lang="en-CA" sz="2000" i="1" dirty="0"/>
              <a:t> is superb as always. great supporting cast. hope it survives beyond season 1’</a:t>
            </a:r>
          </a:p>
          <a:p>
            <a:pPr lvl="1" algn="just"/>
            <a:r>
              <a:rPr lang="en-CA" sz="2000" b="1" dirty="0"/>
              <a:t>Positive Books: ‘</a:t>
            </a:r>
            <a:r>
              <a:rPr lang="en-CA" sz="2000" i="1" dirty="0"/>
              <a:t>exciting new book. john </a:t>
            </a:r>
            <a:r>
              <a:rPr lang="en-CA" sz="2000" i="1" dirty="0" err="1"/>
              <a:t>grisham</a:t>
            </a:r>
            <a:r>
              <a:rPr lang="en-CA" sz="2000" i="1" dirty="0"/>
              <a:t> is one of the best. great read. hope he continues to write more.’</a:t>
            </a:r>
          </a:p>
          <a:p>
            <a:pPr lvl="1" algn="just"/>
            <a:r>
              <a:rPr lang="en-US" sz="2000" b="1" dirty="0"/>
              <a:t>Negative Music: ‘</a:t>
            </a:r>
            <a:r>
              <a:rPr lang="en-CA" sz="2000" i="1" dirty="0"/>
              <a:t>horrible. the songs are not as good as the original. not worth the price</a:t>
            </a:r>
            <a:r>
              <a:rPr lang="en-CA" sz="1800" i="1" dirty="0"/>
              <a:t>.</a:t>
            </a:r>
            <a:r>
              <a:rPr lang="en-CA" sz="1800" dirty="0"/>
              <a:t>’</a:t>
            </a:r>
            <a:endParaRPr lang="en-US" sz="1700" b="1" dirty="0"/>
          </a:p>
        </p:txBody>
      </p:sp>
    </p:spTree>
    <p:extLst>
      <p:ext uri="{BB962C8B-B14F-4D97-AF65-F5344CB8AC3E}">
        <p14:creationId xmlns:p14="http://schemas.microsoft.com/office/powerpoint/2010/main" val="369667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3F3B-BF2B-194E-98CE-C3AC712B731A}"/>
              </a:ext>
            </a:extLst>
          </p:cNvPr>
          <p:cNvSpPr>
            <a:spLocks noGrp="1"/>
          </p:cNvSpPr>
          <p:nvPr>
            <p:ph type="title"/>
          </p:nvPr>
        </p:nvSpPr>
        <p:spPr>
          <a:xfrm>
            <a:off x="838200" y="2766218"/>
            <a:ext cx="10515600" cy="1325563"/>
          </a:xfrm>
        </p:spPr>
        <p:txBody>
          <a:bodyPr/>
          <a:lstStyle/>
          <a:p>
            <a:pPr algn="ctr"/>
            <a:r>
              <a:rPr lang="en-US" b="1" dirty="0"/>
              <a:t>Thank You!</a:t>
            </a:r>
          </a:p>
        </p:txBody>
      </p:sp>
    </p:spTree>
    <p:extLst>
      <p:ext uri="{BB962C8B-B14F-4D97-AF65-F5344CB8AC3E}">
        <p14:creationId xmlns:p14="http://schemas.microsoft.com/office/powerpoint/2010/main" val="2016846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73B08-ED8F-5D47-8C0F-D45350AAA0FC}"/>
              </a:ext>
            </a:extLst>
          </p:cNvPr>
          <p:cNvSpPr>
            <a:spLocks noGrp="1"/>
          </p:cNvSpPr>
          <p:nvPr>
            <p:ph idx="1"/>
          </p:nvPr>
        </p:nvSpPr>
        <p:spPr/>
        <p:txBody>
          <a:bodyPr>
            <a:normAutofit/>
          </a:bodyPr>
          <a:lstStyle/>
          <a:p>
            <a:r>
              <a:rPr lang="en-US" sz="2200" dirty="0"/>
              <a:t>Style Transformer: Unpaired Text Style Transfer without Disentangled Latent Representation - </a:t>
            </a:r>
            <a:r>
              <a:rPr lang="en-CA" sz="2200" dirty="0">
                <a:hlinkClick r:id="rId2"/>
              </a:rPr>
              <a:t>https://www.aclweb.org/anthology/P19-1601.pdf</a:t>
            </a:r>
            <a:endParaRPr lang="en-CA" sz="2200" dirty="0"/>
          </a:p>
          <a:p>
            <a:r>
              <a:rPr lang="en-CA" sz="2200" dirty="0"/>
              <a:t>Multiple-attribute Text Style Transfer - </a:t>
            </a:r>
            <a:r>
              <a:rPr lang="en-CA" sz="2200" dirty="0">
                <a:hlinkClick r:id="rId3"/>
              </a:rPr>
              <a:t>https://arxiv.org/pdf/1811.00552.pdf</a:t>
            </a:r>
            <a:endParaRPr lang="en-CA" sz="2200" dirty="0"/>
          </a:p>
          <a:p>
            <a:r>
              <a:rPr lang="en-CA" sz="2200" dirty="0"/>
              <a:t>Style Transfer Through Back-Translation - </a:t>
            </a:r>
            <a:r>
              <a:rPr lang="en-CA" sz="2200" dirty="0">
                <a:hlinkClick r:id="rId4"/>
              </a:rPr>
              <a:t>https://arxiv.org/pdf/1804.09000.pdf</a:t>
            </a:r>
            <a:endParaRPr lang="en-CA" sz="2200" dirty="0"/>
          </a:p>
          <a:p>
            <a:r>
              <a:rPr lang="en-CA" sz="2200" dirty="0"/>
              <a:t>Toward Controlled Generation of Text - </a:t>
            </a:r>
            <a:r>
              <a:rPr lang="en-CA" sz="2200" dirty="0">
                <a:hlinkClick r:id="rId5"/>
              </a:rPr>
              <a:t>https://arxiv.org/pdf/1703.00955.pdf</a:t>
            </a:r>
            <a:endParaRPr lang="en-CA" sz="2200" dirty="0"/>
          </a:p>
          <a:p>
            <a:r>
              <a:rPr lang="en-CA" sz="2200" dirty="0"/>
              <a:t>Delete, Retrieve, Generate: A Simple Approach to Sentiment and Style Transfer - </a:t>
            </a:r>
            <a:r>
              <a:rPr lang="en-CA" sz="2200" dirty="0">
                <a:hlinkClick r:id="rId6"/>
              </a:rPr>
              <a:t>https://arxiv.org/pdf/1804.06437.pdf</a:t>
            </a:r>
            <a:endParaRPr lang="en-CA" sz="2200" dirty="0"/>
          </a:p>
          <a:p>
            <a:endParaRPr lang="en-CA" sz="2200" dirty="0"/>
          </a:p>
          <a:p>
            <a:endParaRPr lang="en-US" sz="2200" dirty="0"/>
          </a:p>
        </p:txBody>
      </p:sp>
      <p:sp>
        <p:nvSpPr>
          <p:cNvPr id="2" name="Title 1">
            <a:extLst>
              <a:ext uri="{FF2B5EF4-FFF2-40B4-BE49-F238E27FC236}">
                <a16:creationId xmlns:a16="http://schemas.microsoft.com/office/drawing/2014/main" id="{8063B58B-04D2-B94C-9AA0-8A99BE69E65F}"/>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25585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232-6058-0740-83CE-8FA40AFD684C}"/>
              </a:ext>
            </a:extLst>
          </p:cNvPr>
          <p:cNvSpPr>
            <a:spLocks noGrp="1"/>
          </p:cNvSpPr>
          <p:nvPr>
            <p:ph type="title"/>
          </p:nvPr>
        </p:nvSpPr>
        <p:spPr>
          <a:xfrm>
            <a:off x="838200" y="354239"/>
            <a:ext cx="10515600" cy="1325563"/>
          </a:xfrm>
        </p:spPr>
        <p:txBody>
          <a:bodyPr>
            <a:normAutofit/>
          </a:bodyPr>
          <a:lstStyle/>
          <a:p>
            <a:r>
              <a:rPr lang="en-US" sz="3600" dirty="0"/>
              <a:t>Appendix</a:t>
            </a:r>
          </a:p>
        </p:txBody>
      </p:sp>
      <p:pic>
        <p:nvPicPr>
          <p:cNvPr id="4" name="Content Placeholder 9" descr="A screenshot of a cell phone&#10;&#10;Description automatically generated">
            <a:extLst>
              <a:ext uri="{FF2B5EF4-FFF2-40B4-BE49-F238E27FC236}">
                <a16:creationId xmlns:a16="http://schemas.microsoft.com/office/drawing/2014/main" id="{549C8154-BEFD-9946-BD56-8C38F8E928C6}"/>
              </a:ext>
            </a:extLst>
          </p:cNvPr>
          <p:cNvPicPr>
            <a:picLocks noGrp="1" noChangeAspect="1"/>
          </p:cNvPicPr>
          <p:nvPr>
            <p:ph idx="1"/>
          </p:nvPr>
        </p:nvPicPr>
        <p:blipFill>
          <a:blip r:embed="rId2"/>
          <a:stretch>
            <a:fillRect/>
          </a:stretch>
        </p:blipFill>
        <p:spPr>
          <a:xfrm>
            <a:off x="2981087" y="1017020"/>
            <a:ext cx="3604770" cy="5622192"/>
          </a:xfrm>
        </p:spPr>
      </p:pic>
      <p:sp>
        <p:nvSpPr>
          <p:cNvPr id="5" name="TextBox 4">
            <a:extLst>
              <a:ext uri="{FF2B5EF4-FFF2-40B4-BE49-F238E27FC236}">
                <a16:creationId xmlns:a16="http://schemas.microsoft.com/office/drawing/2014/main" id="{5674FE45-3774-7243-8AEC-76A3B10CDCF4}"/>
              </a:ext>
            </a:extLst>
          </p:cNvPr>
          <p:cNvSpPr txBox="1"/>
          <p:nvPr/>
        </p:nvSpPr>
        <p:spPr>
          <a:xfrm>
            <a:off x="7447428" y="1382485"/>
            <a:ext cx="3604770" cy="2862322"/>
          </a:xfrm>
          <a:prstGeom prst="rect">
            <a:avLst/>
          </a:prstGeom>
          <a:noFill/>
        </p:spPr>
        <p:txBody>
          <a:bodyPr wrap="square" rtlCol="0">
            <a:spAutoFit/>
          </a:bodyPr>
          <a:lstStyle/>
          <a:p>
            <a:r>
              <a:rPr lang="en-US" dirty="0"/>
              <a:t>Delete and Retrieve – Li et al., 2018.</a:t>
            </a:r>
          </a:p>
          <a:p>
            <a:endParaRPr lang="en-US" dirty="0"/>
          </a:p>
          <a:p>
            <a:r>
              <a:rPr lang="en-US" dirty="0"/>
              <a:t>They propose a three-stage method. </a:t>
            </a:r>
            <a:r>
              <a:rPr lang="en-CA" dirty="0"/>
              <a:t>Their model first extracts content words by deleting phrases a strong attribute value, then retrieves new phrases associated with the target attribute, and finally uses a neural model to combine these into a final output.</a:t>
            </a:r>
            <a:endParaRPr lang="en-US" dirty="0"/>
          </a:p>
        </p:txBody>
      </p:sp>
    </p:spTree>
    <p:extLst>
      <p:ext uri="{BB962C8B-B14F-4D97-AF65-F5344CB8AC3E}">
        <p14:creationId xmlns:p14="http://schemas.microsoft.com/office/powerpoint/2010/main" val="175889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person, man, photo, cellphone&#10;&#10;Description automatically generated">
            <a:extLst>
              <a:ext uri="{FF2B5EF4-FFF2-40B4-BE49-F238E27FC236}">
                <a16:creationId xmlns:a16="http://schemas.microsoft.com/office/drawing/2014/main" id="{902A5D2D-AD28-AA47-B933-6736A6CB16D2}"/>
              </a:ext>
            </a:extLst>
          </p:cNvPr>
          <p:cNvPicPr>
            <a:picLocks noGrp="1" noChangeAspect="1"/>
          </p:cNvPicPr>
          <p:nvPr>
            <p:ph idx="1"/>
          </p:nvPr>
        </p:nvPicPr>
        <p:blipFill>
          <a:blip r:embed="rId2"/>
          <a:stretch>
            <a:fillRect/>
          </a:stretch>
        </p:blipFill>
        <p:spPr>
          <a:xfrm>
            <a:off x="3206749" y="539749"/>
            <a:ext cx="5778501" cy="5778501"/>
          </a:xfrm>
        </p:spPr>
      </p:pic>
    </p:spTree>
    <p:extLst>
      <p:ext uri="{BB962C8B-B14F-4D97-AF65-F5344CB8AC3E}">
        <p14:creationId xmlns:p14="http://schemas.microsoft.com/office/powerpoint/2010/main" val="300654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27BC-B693-BA44-AF22-9DFF3CA89578}"/>
              </a:ext>
            </a:extLst>
          </p:cNvPr>
          <p:cNvSpPr>
            <a:spLocks noGrp="1"/>
          </p:cNvSpPr>
          <p:nvPr>
            <p:ph type="title"/>
          </p:nvPr>
        </p:nvSpPr>
        <p:spPr/>
        <p:txBody>
          <a:bodyPr/>
          <a:lstStyle/>
          <a:p>
            <a:r>
              <a:rPr lang="en-US" dirty="0"/>
              <a:t>Style Transfer</a:t>
            </a:r>
          </a:p>
        </p:txBody>
      </p:sp>
      <p:sp>
        <p:nvSpPr>
          <p:cNvPr id="3" name="Content Placeholder 2">
            <a:extLst>
              <a:ext uri="{FF2B5EF4-FFF2-40B4-BE49-F238E27FC236}">
                <a16:creationId xmlns:a16="http://schemas.microsoft.com/office/drawing/2014/main" id="{AEC088FC-6DEF-EA43-A2B7-0FEBBAE00E93}"/>
              </a:ext>
            </a:extLst>
          </p:cNvPr>
          <p:cNvSpPr>
            <a:spLocks noGrp="1"/>
          </p:cNvSpPr>
          <p:nvPr>
            <p:ph idx="1"/>
          </p:nvPr>
        </p:nvSpPr>
        <p:spPr/>
        <p:txBody>
          <a:bodyPr>
            <a:normAutofit/>
          </a:bodyPr>
          <a:lstStyle/>
          <a:p>
            <a:r>
              <a:rPr lang="en-US" sz="2400" dirty="0"/>
              <a:t>Text Style Transfer is the task of changing the style (for e.g., sentiment) of the text, while preserving its content.</a:t>
            </a:r>
          </a:p>
          <a:p>
            <a:r>
              <a:rPr lang="en-US" sz="2400" dirty="0"/>
              <a:t>There is a lack of parallel data.</a:t>
            </a:r>
          </a:p>
          <a:p>
            <a:r>
              <a:rPr lang="en-US" sz="2400" dirty="0"/>
              <a:t>Example: </a:t>
            </a:r>
          </a:p>
          <a:p>
            <a:pPr lvl="1"/>
            <a:r>
              <a:rPr lang="en-US" sz="2000" b="1" dirty="0"/>
              <a:t>Negative sentiment sentence</a:t>
            </a:r>
            <a:r>
              <a:rPr lang="en-US" sz="2000" dirty="0"/>
              <a:t>: ‘</a:t>
            </a:r>
            <a:r>
              <a:rPr lang="en-CA" sz="2000" i="1" dirty="0"/>
              <a:t>the food ’s ok , the service is among the worst </a:t>
            </a:r>
            <a:r>
              <a:rPr lang="en-CA" sz="2000" i="1" dirty="0" err="1"/>
              <a:t>i</a:t>
            </a:r>
            <a:r>
              <a:rPr lang="en-CA" sz="2000" i="1" dirty="0"/>
              <a:t> have encountered</a:t>
            </a:r>
            <a:r>
              <a:rPr lang="en-CA" sz="2000" dirty="0"/>
              <a:t>’</a:t>
            </a:r>
          </a:p>
          <a:p>
            <a:pPr lvl="1"/>
            <a:r>
              <a:rPr lang="en-CA" sz="2000" b="1" dirty="0"/>
              <a:t>Sentence transferred to positive sentiment (human reference)</a:t>
            </a:r>
            <a:r>
              <a:rPr lang="en-CA" sz="2000" dirty="0"/>
              <a:t>: </a:t>
            </a:r>
            <a:r>
              <a:rPr lang="en-CA" sz="2000" i="1" dirty="0"/>
              <a:t>‘the food is good , and the service is one of the best </a:t>
            </a:r>
            <a:r>
              <a:rPr lang="en-CA" sz="2000" i="1" dirty="0" err="1"/>
              <a:t>i</a:t>
            </a:r>
            <a:r>
              <a:rPr lang="en-CA" sz="2000" i="1" dirty="0"/>
              <a:t> ’ve ever encountered’</a:t>
            </a:r>
            <a:endParaRPr lang="en-US" sz="2000" i="1" dirty="0"/>
          </a:p>
          <a:p>
            <a:pPr marL="0" indent="0">
              <a:buNone/>
            </a:pPr>
            <a:endParaRPr lang="en-US" sz="2400" dirty="0"/>
          </a:p>
        </p:txBody>
      </p:sp>
    </p:spTree>
    <p:extLst>
      <p:ext uri="{BB962C8B-B14F-4D97-AF65-F5344CB8AC3E}">
        <p14:creationId xmlns:p14="http://schemas.microsoft.com/office/powerpoint/2010/main" val="333127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4C7-936F-A54F-9053-B5D4F9CB5850}"/>
              </a:ext>
            </a:extLst>
          </p:cNvPr>
          <p:cNvSpPr>
            <a:spLocks noGrp="1"/>
          </p:cNvSpPr>
          <p:nvPr>
            <p:ph type="title"/>
          </p:nvPr>
        </p:nvSpPr>
        <p:spPr/>
        <p:txBody>
          <a:bodyPr/>
          <a:lstStyle/>
          <a:p>
            <a:r>
              <a:rPr lang="en-US" dirty="0"/>
              <a:t>Formalizing 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ABD136-764D-D94D-807D-E75C1F53841A}"/>
                  </a:ext>
                </a:extLst>
              </p:cNvPr>
              <p:cNvSpPr>
                <a:spLocks noGrp="1"/>
              </p:cNvSpPr>
              <p:nvPr>
                <p:ph idx="1"/>
              </p:nvPr>
            </p:nvSpPr>
            <p:spPr/>
            <p:txBody>
              <a:bodyPr>
                <a:normAutofit/>
              </a:bodyPr>
              <a:lstStyle/>
              <a:p>
                <a:r>
                  <a:rPr lang="en-US" sz="2400" dirty="0"/>
                  <a:t>We have a collection of datasets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sup>
                    </m:sSubSup>
                    <m:r>
                      <a:rPr lang="en-US" sz="2400" b="0" i="1" smtClean="0">
                        <a:latin typeface="Cambria Math" panose="02040503050406030204" pitchFamily="18" charset="0"/>
                      </a:rPr>
                      <m:t> </m:t>
                    </m:r>
                  </m:oMath>
                </a14:m>
                <a:r>
                  <a:rPr lang="en-US" sz="2400" dirty="0"/>
                  <a:t>where each dataset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sub>
                    </m:sSub>
                  </m:oMath>
                </a14:m>
                <a:r>
                  <a:rPr lang="en-US" sz="2400" dirty="0"/>
                  <a:t> consists of sentences of a style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𝑠</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p>
                    </m:sSup>
                  </m:oMath>
                </a14:m>
                <a:r>
                  <a:rPr lang="en-US" sz="2400" dirty="0"/>
                  <a:t>. </a:t>
                </a:r>
              </a:p>
              <a:p>
                <a:r>
                  <a:rPr lang="en-US" sz="2400" dirty="0"/>
                  <a:t>The goal of the style transfer task is:</a:t>
                </a:r>
              </a:p>
              <a:p>
                <a:pPr marL="0" indent="0">
                  <a:buNone/>
                </a:pPr>
                <a:r>
                  <a:rPr lang="en-US" sz="2400" dirty="0"/>
                  <a:t>Given a sentence </a:t>
                </a:r>
                <a14:m>
                  <m:oMath xmlns:m="http://schemas.openxmlformats.org/officeDocument/2006/math">
                    <m:r>
                      <a:rPr lang="en-US" sz="2400" i="1">
                        <a:latin typeface="Cambria Math" panose="02040503050406030204" pitchFamily="18" charset="0"/>
                      </a:rPr>
                      <m:t>𝑥</m:t>
                    </m:r>
                  </m:oMath>
                </a14:m>
                <a:r>
                  <a:rPr lang="en-US" sz="2400" dirty="0"/>
                  <a:t> and a desired style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𝑠</m:t>
                        </m:r>
                        <m:r>
                          <a:rPr lang="en-US" sz="2400" b="0" i="1" smtClean="0">
                            <a:latin typeface="Cambria Math" panose="02040503050406030204" pitchFamily="18" charset="0"/>
                          </a:rPr>
                          <m:t> </m:t>
                        </m:r>
                      </m:e>
                    </m:acc>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Sup>
                      <m:sSubSupPr>
                        <m:ctrlPr>
                          <a:rPr lang="en-US" sz="2400" b="0" i="1" smtClean="0">
                            <a:latin typeface="Cambria Math" panose="02040503050406030204" pitchFamily="18" charset="0"/>
                            <a:ea typeface="Cambria Math" panose="02040503050406030204" pitchFamily="18" charset="0"/>
                          </a:rPr>
                        </m:ctrlPr>
                      </m:sSubSup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𝐾</m:t>
                        </m:r>
                      </m:sup>
                    </m:sSubSup>
                  </m:oMath>
                </a14:m>
                <a:r>
                  <a:rPr lang="en-US" sz="2400" dirty="0"/>
                  <a:t>, rewrite </a:t>
                </a:r>
                <a14:m>
                  <m:oMath xmlns:m="http://schemas.openxmlformats.org/officeDocument/2006/math">
                    <m:r>
                      <a:rPr lang="en-US" sz="2400" i="1">
                        <a:latin typeface="Cambria Math" panose="02040503050406030204" pitchFamily="18" charset="0"/>
                      </a:rPr>
                      <m:t>𝑥</m:t>
                    </m:r>
                  </m:oMath>
                </a14:m>
                <a:r>
                  <a:rPr lang="en-US" sz="2400" i="1" dirty="0"/>
                  <a:t> </a:t>
                </a:r>
                <a:r>
                  <a:rPr lang="en-US" sz="2400" dirty="0"/>
                  <a:t>to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with style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𝑠</m:t>
                        </m:r>
                        <m:r>
                          <a:rPr lang="en-US" sz="2400" i="1">
                            <a:latin typeface="Cambria Math" panose="02040503050406030204" pitchFamily="18" charset="0"/>
                          </a:rPr>
                          <m:t> </m:t>
                        </m:r>
                      </m:e>
                    </m:acc>
                  </m:oMath>
                </a14:m>
                <a:r>
                  <a:rPr lang="en-US" sz="2400" dirty="0"/>
                  <a:t> while preserving as much of the content of </a:t>
                </a:r>
                <a14:m>
                  <m:oMath xmlns:m="http://schemas.openxmlformats.org/officeDocument/2006/math">
                    <m:r>
                      <a:rPr lang="en-US" sz="2400" i="1">
                        <a:latin typeface="Cambria Math" panose="02040503050406030204" pitchFamily="18" charset="0"/>
                      </a:rPr>
                      <m:t>𝑥</m:t>
                    </m:r>
                  </m:oMath>
                </a14:m>
                <a:r>
                  <a:rPr lang="en-US" sz="2400" dirty="0"/>
                  <a:t> as possible. </a:t>
                </a:r>
              </a:p>
            </p:txBody>
          </p:sp>
        </mc:Choice>
        <mc:Fallback xmlns="">
          <p:sp>
            <p:nvSpPr>
              <p:cNvPr id="3" name="Content Placeholder 2">
                <a:extLst>
                  <a:ext uri="{FF2B5EF4-FFF2-40B4-BE49-F238E27FC236}">
                    <a16:creationId xmlns:a16="http://schemas.microsoft.com/office/drawing/2014/main" id="{A9ABD136-764D-D94D-807D-E75C1F53841A}"/>
                  </a:ext>
                </a:extLst>
              </p:cNvPr>
              <p:cNvSpPr>
                <a:spLocks noGrp="1" noRot="1" noChangeAspect="1" noMove="1" noResize="1" noEditPoints="1" noAdjustHandles="1" noChangeArrowheads="1" noChangeShapeType="1" noTextEdit="1"/>
              </p:cNvSpPr>
              <p:nvPr>
                <p:ph idx="1"/>
              </p:nvPr>
            </p:nvSpPr>
            <p:spPr>
              <a:blipFill>
                <a:blip r:embed="rId2"/>
                <a:stretch>
                  <a:fillRect l="-844" t="-1754"/>
                </a:stretch>
              </a:blipFill>
            </p:spPr>
            <p:txBody>
              <a:bodyPr/>
              <a:lstStyle/>
              <a:p>
                <a:r>
                  <a:rPr lang="en-US">
                    <a:noFill/>
                  </a:rPr>
                  <a:t> </a:t>
                </a:r>
              </a:p>
            </p:txBody>
          </p:sp>
        </mc:Fallback>
      </mc:AlternateContent>
    </p:spTree>
    <p:extLst>
      <p:ext uri="{BB962C8B-B14F-4D97-AF65-F5344CB8AC3E}">
        <p14:creationId xmlns:p14="http://schemas.microsoft.com/office/powerpoint/2010/main" val="364869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D3A6-DEAD-EF41-829A-0CEE2C291E2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E317BE56-8C7E-B644-A97C-FA5121E86ADB}"/>
              </a:ext>
            </a:extLst>
          </p:cNvPr>
          <p:cNvSpPr>
            <a:spLocks noGrp="1"/>
          </p:cNvSpPr>
          <p:nvPr>
            <p:ph idx="1"/>
          </p:nvPr>
        </p:nvSpPr>
        <p:spPr>
          <a:xfrm>
            <a:off x="838200" y="1825625"/>
            <a:ext cx="4822371" cy="4667250"/>
          </a:xfrm>
        </p:spPr>
        <p:txBody>
          <a:bodyPr>
            <a:normAutofit fontScale="47500" lnSpcReduction="20000"/>
          </a:bodyPr>
          <a:lstStyle/>
          <a:p>
            <a:pPr algn="just">
              <a:lnSpc>
                <a:spcPct val="120000"/>
              </a:lnSpc>
            </a:pPr>
            <a:r>
              <a:rPr lang="en-US" sz="3800" dirty="0"/>
              <a:t>Previous approaches, starting with Hu et al. (2017), have attempted to learn a disentangled latent representation to solve this task. </a:t>
            </a:r>
          </a:p>
          <a:p>
            <a:pPr algn="just">
              <a:lnSpc>
                <a:spcPct val="120000"/>
              </a:lnSpc>
            </a:pPr>
            <a:r>
              <a:rPr lang="en-US" sz="3800" dirty="0"/>
              <a:t>We can consider </a:t>
            </a:r>
            <a:r>
              <a:rPr lang="en-US" sz="3800" i="1" dirty="0"/>
              <a:t>s </a:t>
            </a:r>
            <a:r>
              <a:rPr lang="en-US" sz="3800" dirty="0"/>
              <a:t>to be completely disentangled from </a:t>
            </a:r>
            <a:r>
              <a:rPr lang="en-US" sz="3800" i="1" dirty="0"/>
              <a:t>z </a:t>
            </a:r>
            <a:r>
              <a:rPr lang="en-US" sz="3800" dirty="0"/>
              <a:t>if it is impossible to recover </a:t>
            </a:r>
            <a:r>
              <a:rPr lang="en-US" sz="3800" i="1" dirty="0"/>
              <a:t>s </a:t>
            </a:r>
            <a:r>
              <a:rPr lang="en-US" sz="3800" dirty="0"/>
              <a:t>from </a:t>
            </a:r>
            <a:r>
              <a:rPr lang="en-US" sz="3800" i="1" dirty="0"/>
              <a:t>z</a:t>
            </a:r>
            <a:r>
              <a:rPr lang="en-US" sz="3800" dirty="0"/>
              <a:t>.  </a:t>
            </a:r>
          </a:p>
          <a:p>
            <a:pPr algn="just">
              <a:lnSpc>
                <a:spcPct val="120000"/>
              </a:lnSpc>
            </a:pPr>
            <a:r>
              <a:rPr lang="en-US" sz="3800" dirty="0"/>
              <a:t>Previous approaches use RNNs to solve this task. An encoder creates a latent representation that is supposed to only contain information about the content, i.e., the representation is supposed to be completely ‘</a:t>
            </a:r>
            <a:r>
              <a:rPr lang="en-US" sz="3800" i="1" dirty="0"/>
              <a:t>disentangled’</a:t>
            </a:r>
            <a:r>
              <a:rPr lang="en-US" sz="3800" dirty="0"/>
              <a:t> from the style. The decoder takes in this disentangled representation and a style embedding to generate the new text with the same content but different style.</a:t>
            </a:r>
          </a:p>
          <a:p>
            <a:pPr algn="just"/>
            <a:endParaRPr lang="en-US" dirty="0"/>
          </a:p>
        </p:txBody>
      </p:sp>
      <p:pic>
        <p:nvPicPr>
          <p:cNvPr id="4" name="Content Placeholder 58" descr="A screenshot of a cell phone&#10;&#10;Description automatically generated">
            <a:extLst>
              <a:ext uri="{FF2B5EF4-FFF2-40B4-BE49-F238E27FC236}">
                <a16:creationId xmlns:a16="http://schemas.microsoft.com/office/drawing/2014/main" id="{37B5FE36-2F1A-0C48-9382-6EDEBE12D271}"/>
              </a:ext>
            </a:extLst>
          </p:cNvPr>
          <p:cNvPicPr>
            <a:picLocks noChangeAspect="1"/>
          </p:cNvPicPr>
          <p:nvPr/>
        </p:nvPicPr>
        <p:blipFill>
          <a:blip r:embed="rId2"/>
          <a:stretch>
            <a:fillRect/>
          </a:stretch>
        </p:blipFill>
        <p:spPr>
          <a:xfrm>
            <a:off x="5878286" y="1690688"/>
            <a:ext cx="5876826" cy="4183289"/>
          </a:xfrm>
          <a:prstGeom prst="rect">
            <a:avLst/>
          </a:prstGeom>
        </p:spPr>
      </p:pic>
    </p:spTree>
    <p:extLst>
      <p:ext uri="{BB962C8B-B14F-4D97-AF65-F5344CB8AC3E}">
        <p14:creationId xmlns:p14="http://schemas.microsoft.com/office/powerpoint/2010/main" val="360232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827B5-A736-2840-8A1E-5FA65FC9021B}"/>
              </a:ext>
            </a:extLst>
          </p:cNvPr>
          <p:cNvSpPr>
            <a:spLocks noGrp="1"/>
          </p:cNvSpPr>
          <p:nvPr>
            <p:ph type="title"/>
          </p:nvPr>
        </p:nvSpPr>
        <p:spPr>
          <a:xfrm>
            <a:off x="838200" y="681037"/>
            <a:ext cx="3461657" cy="897618"/>
          </a:xfrm>
        </p:spPr>
        <p:txBody>
          <a:bodyPr>
            <a:normAutofit/>
          </a:bodyPr>
          <a:lstStyle/>
          <a:p>
            <a:r>
              <a:rPr lang="en-US" sz="2800" dirty="0"/>
              <a:t>Concerns with the previous approach</a:t>
            </a:r>
          </a:p>
        </p:txBody>
      </p:sp>
      <p:sp>
        <p:nvSpPr>
          <p:cNvPr id="3" name="Content Placeholder 2">
            <a:extLst>
              <a:ext uri="{FF2B5EF4-FFF2-40B4-BE49-F238E27FC236}">
                <a16:creationId xmlns:a16="http://schemas.microsoft.com/office/drawing/2014/main" id="{E80481B9-9B79-3843-815A-22BE6961CD10}"/>
              </a:ext>
            </a:extLst>
          </p:cNvPr>
          <p:cNvSpPr>
            <a:spLocks noGrp="1"/>
          </p:cNvSpPr>
          <p:nvPr>
            <p:ph idx="1"/>
          </p:nvPr>
        </p:nvSpPr>
        <p:spPr>
          <a:xfrm>
            <a:off x="838200" y="1825625"/>
            <a:ext cx="4474029" cy="4351338"/>
          </a:xfrm>
        </p:spPr>
        <p:txBody>
          <a:bodyPr>
            <a:noAutofit/>
          </a:bodyPr>
          <a:lstStyle/>
          <a:p>
            <a:pPr marL="514350" indent="-514350">
              <a:lnSpc>
                <a:spcPct val="100000"/>
              </a:lnSpc>
              <a:buFont typeface="+mj-lt"/>
              <a:buAutoNum type="arabicPeriod"/>
            </a:pPr>
            <a:r>
              <a:rPr lang="en-US" sz="2200" dirty="0"/>
              <a:t>Style information can still be recovered from the disentangled representation (</a:t>
            </a:r>
            <a:r>
              <a:rPr lang="en-US" sz="2200" dirty="0" err="1"/>
              <a:t>Lample</a:t>
            </a:r>
            <a:r>
              <a:rPr lang="en-US" sz="2200" dirty="0"/>
              <a:t> et al., 2019).</a:t>
            </a:r>
          </a:p>
          <a:p>
            <a:pPr marL="514350" indent="-514350">
              <a:lnSpc>
                <a:spcPct val="100000"/>
              </a:lnSpc>
              <a:buFont typeface="+mj-lt"/>
              <a:buAutoNum type="arabicPeriod"/>
            </a:pPr>
            <a:r>
              <a:rPr lang="en-US" sz="2200" dirty="0"/>
              <a:t>Disentanglement is unnecessary. Style transfer can also be achieved through back-translation (</a:t>
            </a:r>
            <a:r>
              <a:rPr lang="en-US" sz="2200" dirty="0" err="1"/>
              <a:t>Prabhumoye</a:t>
            </a:r>
            <a:r>
              <a:rPr lang="en-US" sz="2200" dirty="0"/>
              <a:t> et al., 2018, </a:t>
            </a:r>
            <a:r>
              <a:rPr lang="en-US" sz="2200" dirty="0" err="1"/>
              <a:t>Lample</a:t>
            </a:r>
            <a:r>
              <a:rPr lang="en-US" sz="2200" dirty="0"/>
              <a:t> et al., 2019).</a:t>
            </a:r>
          </a:p>
          <a:p>
            <a:pPr marL="514350" indent="-514350">
              <a:lnSpc>
                <a:spcPct val="100000"/>
              </a:lnSpc>
              <a:buFont typeface="+mj-lt"/>
              <a:buAutoNum type="arabicPeriod"/>
            </a:pPr>
            <a:endParaRPr lang="en-US" sz="2200" dirty="0"/>
          </a:p>
          <a:p>
            <a:pPr marL="514350" indent="-514350">
              <a:lnSpc>
                <a:spcPct val="100000"/>
              </a:lnSpc>
              <a:buFont typeface="+mj-lt"/>
              <a:buAutoNum type="arabicPeriod"/>
            </a:pPr>
            <a:endParaRPr lang="en-US" sz="2200" dirty="0"/>
          </a:p>
          <a:p>
            <a:pPr marL="514350" indent="-514350">
              <a:lnSpc>
                <a:spcPct val="100000"/>
              </a:lnSpc>
              <a:buFont typeface="+mj-lt"/>
              <a:buAutoNum type="arabicPeriod"/>
            </a:pPr>
            <a:endParaRPr lang="en-US" sz="2200" dirty="0"/>
          </a:p>
        </p:txBody>
      </p:sp>
      <p:sp>
        <p:nvSpPr>
          <p:cNvPr id="4" name="Title 1">
            <a:extLst>
              <a:ext uri="{FF2B5EF4-FFF2-40B4-BE49-F238E27FC236}">
                <a16:creationId xmlns:a16="http://schemas.microsoft.com/office/drawing/2014/main" id="{04584E27-28EE-F144-90AC-355EE2FE76A9}"/>
              </a:ext>
            </a:extLst>
          </p:cNvPr>
          <p:cNvSpPr txBox="1">
            <a:spLocks/>
          </p:cNvSpPr>
          <p:nvPr/>
        </p:nvSpPr>
        <p:spPr>
          <a:xfrm>
            <a:off x="6433456" y="467064"/>
            <a:ext cx="39732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Contributions of the paper</a:t>
            </a:r>
          </a:p>
        </p:txBody>
      </p:sp>
      <p:sp>
        <p:nvSpPr>
          <p:cNvPr id="5" name="Rectangle 4">
            <a:extLst>
              <a:ext uri="{FF2B5EF4-FFF2-40B4-BE49-F238E27FC236}">
                <a16:creationId xmlns:a16="http://schemas.microsoft.com/office/drawing/2014/main" id="{3553B1DE-F5C3-494E-946B-BB4F69296900}"/>
              </a:ext>
            </a:extLst>
          </p:cNvPr>
          <p:cNvSpPr/>
          <p:nvPr/>
        </p:nvSpPr>
        <p:spPr>
          <a:xfrm>
            <a:off x="6433456" y="1690688"/>
            <a:ext cx="5061857" cy="4201150"/>
          </a:xfrm>
          <a:prstGeom prst="rect">
            <a:avLst/>
          </a:prstGeom>
        </p:spPr>
        <p:txBody>
          <a:bodyPr wrap="square">
            <a:spAutoFit/>
          </a:bodyPr>
          <a:lstStyle/>
          <a:p>
            <a:pPr marL="342900" indent="-342900" algn="just">
              <a:spcAft>
                <a:spcPts val="1000"/>
              </a:spcAft>
              <a:buFont typeface="Arial" panose="020B0604020202020204" pitchFamily="34" charset="0"/>
              <a:buChar char="•"/>
            </a:pPr>
            <a:r>
              <a:rPr lang="en-US" sz="2200" dirty="0"/>
              <a:t>Both work using disentangled latent representations and without have been done in style transfer. However, none have substantially utilized the attention mechanism the way transformers do.</a:t>
            </a:r>
          </a:p>
          <a:p>
            <a:pPr marL="342900" indent="-342900" algn="just">
              <a:spcAft>
                <a:spcPts val="1000"/>
              </a:spcAft>
              <a:buFont typeface="Arial" panose="020B0604020202020204" pitchFamily="34" charset="0"/>
              <a:buChar char="•"/>
            </a:pPr>
            <a:r>
              <a:rPr lang="en-US" sz="2200" dirty="0"/>
              <a:t>The first paper to use the Transformer architecture for style transfer.</a:t>
            </a:r>
          </a:p>
          <a:p>
            <a:pPr marL="342900" indent="-342900" algn="just">
              <a:spcAft>
                <a:spcPts val="1000"/>
              </a:spcAft>
              <a:buFont typeface="Arial" panose="020B0604020202020204" pitchFamily="34" charset="0"/>
              <a:buChar char="•"/>
            </a:pPr>
            <a:r>
              <a:rPr lang="en-US" sz="2200" dirty="0"/>
              <a:t>The paper proposes a new training algorithm to transfer style that does not use disentangled representations.</a:t>
            </a:r>
          </a:p>
          <a:p>
            <a:pPr marL="342900" indent="-342900" algn="just">
              <a:buFont typeface="Arial" panose="020B0604020202020204" pitchFamily="34" charset="0"/>
              <a:buChar char="•"/>
            </a:pPr>
            <a:r>
              <a:rPr lang="en-US" sz="2200" dirty="0"/>
              <a:t>Better results. </a:t>
            </a:r>
          </a:p>
        </p:txBody>
      </p:sp>
    </p:spTree>
    <p:extLst>
      <p:ext uri="{BB962C8B-B14F-4D97-AF65-F5344CB8AC3E}">
        <p14:creationId xmlns:p14="http://schemas.microsoft.com/office/powerpoint/2010/main" val="71244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52EAF08A-E12F-5749-AA06-3E57EDD4207E}"/>
              </a:ext>
            </a:extLst>
          </p:cNvPr>
          <p:cNvPicPr>
            <a:picLocks noGrp="1" noChangeAspect="1"/>
          </p:cNvPicPr>
          <p:nvPr>
            <p:ph idx="1"/>
          </p:nvPr>
        </p:nvPicPr>
        <p:blipFill>
          <a:blip r:embed="rId2"/>
          <a:stretch>
            <a:fillRect/>
          </a:stretch>
        </p:blipFill>
        <p:spPr>
          <a:xfrm>
            <a:off x="838200" y="580108"/>
            <a:ext cx="10515600" cy="3576657"/>
          </a:xfrm>
        </p:spPr>
      </p:pic>
      <p:sp>
        <p:nvSpPr>
          <p:cNvPr id="6" name="TextBox 5">
            <a:extLst>
              <a:ext uri="{FF2B5EF4-FFF2-40B4-BE49-F238E27FC236}">
                <a16:creationId xmlns:a16="http://schemas.microsoft.com/office/drawing/2014/main" id="{42608ECE-E5C9-EF4C-9390-C01C2F66976C}"/>
              </a:ext>
            </a:extLst>
          </p:cNvPr>
          <p:cNvSpPr txBox="1"/>
          <p:nvPr/>
        </p:nvSpPr>
        <p:spPr>
          <a:xfrm>
            <a:off x="1034143" y="4517571"/>
            <a:ext cx="10123714" cy="400110"/>
          </a:xfrm>
          <a:prstGeom prst="rect">
            <a:avLst/>
          </a:prstGeom>
          <a:noFill/>
        </p:spPr>
        <p:txBody>
          <a:bodyPr wrap="square" rtlCol="0">
            <a:spAutoFit/>
          </a:bodyPr>
          <a:lstStyle/>
          <a:p>
            <a:pPr algn="ctr"/>
            <a:r>
              <a:rPr lang="en-CA" sz="2000" dirty="0"/>
              <a:t>Style Transfer Through Back-Translation</a:t>
            </a:r>
            <a:r>
              <a:rPr lang="en-US" sz="2000" dirty="0"/>
              <a:t> (</a:t>
            </a:r>
            <a:r>
              <a:rPr lang="en-US" sz="2000" dirty="0" err="1"/>
              <a:t>Prabhumoye</a:t>
            </a:r>
            <a:r>
              <a:rPr lang="en-US" sz="2000" dirty="0"/>
              <a:t> et al., 2018)</a:t>
            </a:r>
          </a:p>
        </p:txBody>
      </p:sp>
      <p:cxnSp>
        <p:nvCxnSpPr>
          <p:cNvPr id="8" name="Straight Connector 7">
            <a:extLst>
              <a:ext uri="{FF2B5EF4-FFF2-40B4-BE49-F238E27FC236}">
                <a16:creationId xmlns:a16="http://schemas.microsoft.com/office/drawing/2014/main" id="{130CAD47-45FB-D14C-AE52-059D2FB33383}"/>
              </a:ext>
            </a:extLst>
          </p:cNvPr>
          <p:cNvCxnSpPr>
            <a:cxnSpLocks/>
          </p:cNvCxnSpPr>
          <p:nvPr/>
        </p:nvCxnSpPr>
        <p:spPr>
          <a:xfrm>
            <a:off x="1698171" y="4539342"/>
            <a:ext cx="87847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06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678DC-A066-CC4C-B7A6-95C9279099AC}"/>
              </a:ext>
            </a:extLst>
          </p:cNvPr>
          <p:cNvSpPr>
            <a:spLocks noGrp="1"/>
          </p:cNvSpPr>
          <p:nvPr>
            <p:ph type="title"/>
          </p:nvPr>
        </p:nvSpPr>
        <p:spPr/>
        <p:txBody>
          <a:bodyPr/>
          <a:lstStyle/>
          <a:p>
            <a:r>
              <a:rPr lang="en-US" dirty="0"/>
              <a:t>Model 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2673AF-59C1-E64F-8ADE-67A8168DCE93}"/>
                  </a:ext>
                </a:extLst>
              </p:cNvPr>
              <p:cNvSpPr>
                <a:spLocks noGrp="1"/>
              </p:cNvSpPr>
              <p:nvPr>
                <p:ph idx="1"/>
              </p:nvPr>
            </p:nvSpPr>
            <p:spPr/>
            <p:txBody>
              <a:bodyPr>
                <a:normAutofit/>
              </a:bodyPr>
              <a:lstStyle/>
              <a:p>
                <a:pPr algn="just">
                  <a:lnSpc>
                    <a:spcPct val="100000"/>
                  </a:lnSpc>
                </a:pPr>
                <a:r>
                  <a:rPr lang="en-US" sz="2400" dirty="0"/>
                  <a:t>The model consists of a Transformer encoder-decoder network that serves as the generator and a second Transformer encoder that serves as the discriminator. </a:t>
                </a:r>
              </a:p>
              <a:p>
                <a:pPr algn="just">
                  <a:lnSpc>
                    <a:spcPct val="100000"/>
                  </a:lnSpc>
                </a:pPr>
                <a:r>
                  <a:rPr lang="en-US" sz="2400" dirty="0"/>
                  <a:t>We need a discriminator because we do not have parallel corpora. We use it to train the generator to generate sentences in the correct style.</a:t>
                </a:r>
              </a:p>
              <a:p>
                <a:pPr algn="just">
                  <a:lnSpc>
                    <a:spcPct val="100000"/>
                  </a:lnSpc>
                </a:pPr>
                <a:r>
                  <a:rPr lang="en-US" sz="2400" dirty="0"/>
                  <a:t>We essentially learn a mapping function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𝑠</m:t>
                    </m:r>
                    <m:r>
                      <a:rPr lang="en-US" sz="2400" b="0" i="1" smtClean="0">
                        <a:latin typeface="Cambria Math" panose="02040503050406030204" pitchFamily="18" charset="0"/>
                      </a:rPr>
                      <m:t>)</m:t>
                    </m:r>
                  </m:oMath>
                </a14:m>
                <a:r>
                  <a:rPr lang="en-US" sz="2400" dirty="0"/>
                  <a:t> where </a:t>
                </a:r>
                <a14:m>
                  <m:oMath xmlns:m="http://schemas.openxmlformats.org/officeDocument/2006/math">
                    <m:r>
                      <a:rPr lang="en-US" sz="2400" i="1">
                        <a:latin typeface="Cambria Math" panose="02040503050406030204" pitchFamily="18" charset="0"/>
                      </a:rPr>
                      <m:t>𝑥</m:t>
                    </m:r>
                  </m:oMath>
                </a14:m>
                <a:r>
                  <a:rPr lang="en-US" sz="2400" dirty="0"/>
                  <a:t> is the sentence and </a:t>
                </a:r>
                <a14:m>
                  <m:oMath xmlns:m="http://schemas.openxmlformats.org/officeDocument/2006/math">
                    <m:r>
                      <a:rPr lang="en-US" sz="2400" i="1">
                        <a:latin typeface="Cambria Math" panose="02040503050406030204" pitchFamily="18" charset="0"/>
                      </a:rPr>
                      <m:t>𝑠</m:t>
                    </m:r>
                  </m:oMath>
                </a14:m>
                <a:r>
                  <a:rPr lang="en-US" sz="2400" dirty="0"/>
                  <a:t> is a trainable style embedding.</a:t>
                </a:r>
              </a:p>
            </p:txBody>
          </p:sp>
        </mc:Choice>
        <mc:Fallback>
          <p:sp>
            <p:nvSpPr>
              <p:cNvPr id="3" name="Content Placeholder 2">
                <a:extLst>
                  <a:ext uri="{FF2B5EF4-FFF2-40B4-BE49-F238E27FC236}">
                    <a16:creationId xmlns:a16="http://schemas.microsoft.com/office/drawing/2014/main" id="{A12673AF-59C1-E64F-8ADE-67A8168DCE93}"/>
                  </a:ext>
                </a:extLst>
              </p:cNvPr>
              <p:cNvSpPr>
                <a:spLocks noGrp="1" noRot="1" noChangeAspect="1" noMove="1" noResize="1" noEditPoints="1" noAdjustHandles="1" noChangeArrowheads="1" noChangeShapeType="1" noTextEdit="1"/>
              </p:cNvSpPr>
              <p:nvPr>
                <p:ph idx="1"/>
              </p:nvPr>
            </p:nvSpPr>
            <p:spPr>
              <a:blipFill>
                <a:blip r:embed="rId2"/>
                <a:stretch>
                  <a:fillRect l="-724" t="-1462" r="-844"/>
                </a:stretch>
              </a:blipFill>
            </p:spPr>
            <p:txBody>
              <a:bodyPr/>
              <a:lstStyle/>
              <a:p>
                <a:r>
                  <a:rPr lang="en-US">
                    <a:noFill/>
                  </a:rPr>
                  <a:t> </a:t>
                </a:r>
              </a:p>
            </p:txBody>
          </p:sp>
        </mc:Fallback>
      </mc:AlternateContent>
    </p:spTree>
    <p:extLst>
      <p:ext uri="{BB962C8B-B14F-4D97-AF65-F5344CB8AC3E}">
        <p14:creationId xmlns:p14="http://schemas.microsoft.com/office/powerpoint/2010/main" val="1196237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TotalTime>
  <Words>1473</Words>
  <Application>Microsoft Macintosh PowerPoint</Application>
  <PresentationFormat>Widescreen</PresentationFormat>
  <Paragraphs>118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Style Transformer: Unpaired Text Style Transfer without Disentangled Latent Representation  Ning Dai, Jianze Liang, Xipeng Qiu, Xuanjing Huang  Shanghai Key Laboratory of Intelligent Information Processing, Fudan University School of Computer Science, Fudan University</vt:lpstr>
      <vt:lpstr>Agenda</vt:lpstr>
      <vt:lpstr>PowerPoint Presentation</vt:lpstr>
      <vt:lpstr>Style Transfer</vt:lpstr>
      <vt:lpstr>Formalizing the Problem</vt:lpstr>
      <vt:lpstr>Related Work</vt:lpstr>
      <vt:lpstr>Concerns with the previous approach</vt:lpstr>
      <vt:lpstr>PowerPoint Presentation</vt:lpstr>
      <vt:lpstr>Model Overview</vt:lpstr>
      <vt:lpstr>Style Transformer Network</vt:lpstr>
      <vt:lpstr>PowerPoint Presentation</vt:lpstr>
      <vt:lpstr>Discriminator Network</vt:lpstr>
      <vt:lpstr>Discriminator Learning</vt:lpstr>
      <vt:lpstr>Style Transformer Learning</vt:lpstr>
      <vt:lpstr>PowerPoint Presentation</vt:lpstr>
      <vt:lpstr>Training Details</vt:lpstr>
      <vt:lpstr>Datasets</vt:lpstr>
      <vt:lpstr>Results</vt:lpstr>
      <vt:lpstr>PowerPoint Presentation</vt:lpstr>
      <vt:lpstr>Style Transfer examples</vt:lpstr>
      <vt:lpstr>PowerPoint Presentation</vt:lpstr>
      <vt:lpstr>Ablation Study</vt:lpstr>
      <vt:lpstr>Conclusions and Future Work</vt:lpstr>
      <vt:lpstr>Thank You!</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Transformer: Unpaired Text Style Transfer without Disentangled Latent Representation  Ning Dai, Jianze Liang, Xipeng Qiu, Xuanjing Huang Shanghai Key Laboratory of Intelligent Information Processing, Fudan University School of Computer Science, Fudan University</dc:title>
  <dc:creator>Utsav Tushar Das</dc:creator>
  <cp:lastModifiedBy>Utsav Tushar Das</cp:lastModifiedBy>
  <cp:revision>121</cp:revision>
  <dcterms:created xsi:type="dcterms:W3CDTF">2020-02-20T17:57:25Z</dcterms:created>
  <dcterms:modified xsi:type="dcterms:W3CDTF">2020-02-24T05:16:00Z</dcterms:modified>
</cp:coreProperties>
</file>