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7"/>
  </p:notesMasterIdLst>
  <p:sldIdLst>
    <p:sldId id="256" r:id="rId3"/>
    <p:sldId id="258" r:id="rId4"/>
    <p:sldId id="257" r:id="rId5"/>
    <p:sldId id="259" r:id="rId6"/>
    <p:sldId id="260" r:id="rId7"/>
    <p:sldId id="261" r:id="rId8"/>
    <p:sldId id="262" r:id="rId9"/>
    <p:sldId id="263" r:id="rId10"/>
    <p:sldId id="264" r:id="rId11"/>
    <p:sldId id="268" r:id="rId12"/>
    <p:sldId id="271" r:id="rId13"/>
    <p:sldId id="277" r:id="rId14"/>
    <p:sldId id="281" r:id="rId15"/>
    <p:sldId id="274" r:id="rId16"/>
  </p:sldIdLst>
  <p:sldSz cx="9144000" cy="5143500" type="screen16x9"/>
  <p:notesSz cx="6858000" cy="9144000"/>
  <p:embeddedFontLst>
    <p:embeddedFont>
      <p:font typeface="Advent Pro SemiBold" panose="020B0604020202020204" charset="0"/>
      <p:regular r:id="rId18"/>
      <p:bold r:id="rId19"/>
      <p:italic r:id="rId20"/>
      <p:boldItalic r:id="rId21"/>
    </p:embeddedFont>
    <p:embeddedFont>
      <p:font typeface="Fira Sans Condensed Medium" panose="020B0603050000020004" pitchFamily="3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Livvic Light" pitchFamily="2" charset="0"/>
      <p:regular r:id="rId30"/>
      <p:italic r:id="rId31"/>
    </p:embeddedFont>
    <p:embeddedFont>
      <p:font typeface="Maven Pro" panose="020B0604020202020204" charset="0"/>
      <p:regular r:id="rId32"/>
      <p:bold r:id="rId33"/>
    </p:embeddedFont>
    <p:embeddedFont>
      <p:font typeface="Nunito Light" pitchFamily="2" charset="0"/>
      <p:regular r:id="rId34"/>
      <p:italic r:id="rId35"/>
    </p:embeddedFont>
    <p:embeddedFont>
      <p:font typeface="Proxima Nova" panose="020B0604020202020204" charset="0"/>
      <p:regular r:id="rId36"/>
      <p:bold r:id="rId37"/>
      <p:italic r:id="rId38"/>
      <p:boldItalic r:id="rId39"/>
    </p:embeddedFont>
    <p:embeddedFont>
      <p:font typeface="Proxima Nova Semibold" panose="020B0604020202020204" charset="0"/>
      <p:regular r:id="rId40"/>
      <p:bold r:id="rId41"/>
      <p:boldItalic r:id="rId42"/>
    </p:embeddedFont>
    <p:embeddedFont>
      <p:font typeface="Share Tech"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B40171-C288-48E3-B21B-DB3907094FD4}">
  <a:tblStyle styleId="{F1B40171-C288-48E3-B21B-DB3907094F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heme" Target="theme/theme1.xml"/><Relationship Id="rId20" Type="http://schemas.openxmlformats.org/officeDocument/2006/relationships/font" Target="fonts/font3.fntdata"/><Relationship Id="rId41" Type="http://schemas.openxmlformats.org/officeDocument/2006/relationships/font" Target="fonts/font2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Gusain" userId="99f8237114f774ba" providerId="LiveId" clId="{0FFDFB6D-1AB1-4177-9938-2D3181210FD8}"/>
    <pc:docChg chg="undo custSel delSld modSld">
      <pc:chgData name="Pranjal Gusain" userId="99f8237114f774ba" providerId="LiveId" clId="{0FFDFB6D-1AB1-4177-9938-2D3181210FD8}" dt="2024-08-03T08:35:46.023" v="18" actId="2696"/>
      <pc:docMkLst>
        <pc:docMk/>
      </pc:docMkLst>
      <pc:sldChg chg="delSp modSp mod">
        <pc:chgData name="Pranjal Gusain" userId="99f8237114f774ba" providerId="LiveId" clId="{0FFDFB6D-1AB1-4177-9938-2D3181210FD8}" dt="2024-07-24T16:03:01.011" v="17" actId="20577"/>
        <pc:sldMkLst>
          <pc:docMk/>
          <pc:sldMk cId="0" sldId="256"/>
        </pc:sldMkLst>
        <pc:spChg chg="mod">
          <ac:chgData name="Pranjal Gusain" userId="99f8237114f774ba" providerId="LiveId" clId="{0FFDFB6D-1AB1-4177-9938-2D3181210FD8}" dt="2024-07-24T16:03:01.011" v="17" actId="20577"/>
          <ac:spMkLst>
            <pc:docMk/>
            <pc:sldMk cId="0" sldId="256"/>
            <ac:spMk id="3" creationId="{7AD12A0F-03AD-8BF2-CECB-C37B6CF6FECD}"/>
          </ac:spMkLst>
        </pc:spChg>
        <pc:spChg chg="del">
          <ac:chgData name="Pranjal Gusain" userId="99f8237114f774ba" providerId="LiveId" clId="{0FFDFB6D-1AB1-4177-9938-2D3181210FD8}" dt="2024-07-24T16:01:06.434" v="4" actId="478"/>
          <ac:spMkLst>
            <pc:docMk/>
            <pc:sldMk cId="0" sldId="256"/>
            <ac:spMk id="454" creationId="{00000000-0000-0000-0000-000000000000}"/>
          </ac:spMkLst>
        </pc:spChg>
      </pc:sldChg>
      <pc:sldChg chg="del">
        <pc:chgData name="Pranjal Gusain" userId="99f8237114f774ba" providerId="LiveId" clId="{0FFDFB6D-1AB1-4177-9938-2D3181210FD8}" dt="2024-08-03T08:35:46.023" v="18" actId="2696"/>
        <pc:sldMkLst>
          <pc:docMk/>
          <pc:sldMk cId="0" sldId="270"/>
        </pc:sldMkLst>
      </pc:sldChg>
      <pc:sldMasterChg chg="delSldLayout">
        <pc:chgData name="Pranjal Gusain" userId="99f8237114f774ba" providerId="LiveId" clId="{0FFDFB6D-1AB1-4177-9938-2D3181210FD8}" dt="2024-08-03T08:35:46.023" v="18" actId="2696"/>
        <pc:sldMasterMkLst>
          <pc:docMk/>
          <pc:sldMasterMk cId="0" sldId="2147483670"/>
        </pc:sldMasterMkLst>
        <pc:sldLayoutChg chg="del">
          <pc:chgData name="Pranjal Gusain" userId="99f8237114f774ba" providerId="LiveId" clId="{0FFDFB6D-1AB1-4177-9938-2D3181210FD8}" dt="2024-08-03T08:35:46.023" v="18" actId="2696"/>
          <pc:sldLayoutMkLst>
            <pc:docMk/>
            <pc:sldMasterMk cId="0" sldId="2147483670"/>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70e1a7781e_1_12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70e1a7781e_1_12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3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6"/>
        <p:cNvGrpSpPr/>
        <p:nvPr/>
      </p:nvGrpSpPr>
      <p:grpSpPr>
        <a:xfrm>
          <a:off x="0" y="0"/>
          <a:ext cx="0" cy="0"/>
          <a:chOff x="0" y="0"/>
          <a:chExt cx="0" cy="0"/>
        </a:xfrm>
      </p:grpSpPr>
      <p:sp>
        <p:nvSpPr>
          <p:cNvPr id="177" name="Google Shape;177;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8" name="Google Shape;178;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9" name="Google Shape;179;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3" r:id="rId12"/>
    <p:sldLayoutId id="2147483666" r:id="rId13"/>
    <p:sldLayoutId id="2147483667" r:id="rId14"/>
    <p:sldLayoutId id="214748366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7"/>
        <p:cNvGrpSpPr/>
        <p:nvPr/>
      </p:nvGrpSpPr>
      <p:grpSpPr>
        <a:xfrm>
          <a:off x="0" y="0"/>
          <a:ext cx="0" cy="0"/>
          <a:chOff x="0" y="0"/>
          <a:chExt cx="0" cy="0"/>
        </a:xfrm>
      </p:grpSpPr>
      <p:sp>
        <p:nvSpPr>
          <p:cNvPr id="428" name="Google Shape;428;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9" name="Google Shape;429;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anjalgusain00@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vTu7Se8kTXNeu0nfne0enewkuZP5gXoWv1ZuVc1MnJg/copy"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3648030" y="2365173"/>
            <a:ext cx="2039087" cy="489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Domain : Finance</a:t>
            </a:r>
            <a:endParaRPr dirty="0"/>
          </a:p>
        </p:txBody>
      </p:sp>
      <p:sp>
        <p:nvSpPr>
          <p:cNvPr id="436" name="Google Shape;436;p25"/>
          <p:cNvSpPr txBox="1">
            <a:spLocks noGrp="1"/>
          </p:cNvSpPr>
          <p:nvPr>
            <p:ph type="ctrTitle"/>
          </p:nvPr>
        </p:nvSpPr>
        <p:spPr>
          <a:xfrm>
            <a:off x="1601880" y="427960"/>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Bank </a:t>
            </a:r>
            <a:r>
              <a:rPr lang="en" dirty="0">
                <a:solidFill>
                  <a:schemeClr val="accent2"/>
                </a:solidFill>
              </a:rPr>
              <a:t>Analytics</a:t>
            </a:r>
            <a:br>
              <a:rPr lang="en" dirty="0">
                <a:solidFill>
                  <a:schemeClr val="accent2"/>
                </a:solidFill>
              </a:rPr>
            </a:br>
            <a:r>
              <a:rPr lang="en" dirty="0"/>
              <a:t> Project</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7AD12A0F-03AD-8BF2-CECB-C37B6CF6FECD}"/>
              </a:ext>
            </a:extLst>
          </p:cNvPr>
          <p:cNvSpPr txBox="1"/>
          <p:nvPr/>
        </p:nvSpPr>
        <p:spPr>
          <a:xfrm>
            <a:off x="6444727" y="4018970"/>
            <a:ext cx="3524740" cy="1446550"/>
          </a:xfrm>
          <a:prstGeom prst="rect">
            <a:avLst/>
          </a:prstGeom>
          <a:noFill/>
        </p:spPr>
        <p:txBody>
          <a:bodyPr wrap="square">
            <a:spAutoFit/>
          </a:bodyPr>
          <a:lstStyle/>
          <a:p>
            <a:endParaRPr lang="en-IN" sz="1400" dirty="0">
              <a:solidFill>
                <a:schemeClr val="accent1">
                  <a:lumMod val="50000"/>
                </a:schemeClr>
              </a:solidFill>
              <a:latin typeface="Maven Pro" panose="020B0604020202020204" charset="0"/>
            </a:endParaRPr>
          </a:p>
          <a:p>
            <a:r>
              <a:rPr lang="en-IN" sz="1400" dirty="0">
                <a:solidFill>
                  <a:schemeClr val="bg1"/>
                </a:solidFill>
                <a:latin typeface="Maven Pro" panose="020B0604020202020204" charset="0"/>
              </a:rPr>
              <a:t>Pranjal Gusain- </a:t>
            </a:r>
            <a:r>
              <a:rPr lang="en-IN" sz="1400" dirty="0">
                <a:solidFill>
                  <a:schemeClr val="accent2"/>
                </a:solidFill>
                <a:latin typeface="Maven Pro" panose="020B0604020202020204" charset="0"/>
                <a:hlinkClick r:id="rId3">
                  <a:extLst>
                    <a:ext uri="{A12FA001-AC4F-418D-AE19-62706E023703}">
                      <ahyp:hlinkClr xmlns:ahyp="http://schemas.microsoft.com/office/drawing/2018/hyperlinkcolor" val="tx"/>
                    </a:ext>
                  </a:extLst>
                </a:hlinkClick>
              </a:rPr>
              <a:t>pranjalgusain00@gmail.com</a:t>
            </a:r>
            <a:endParaRPr lang="en-IN" sz="1400" dirty="0">
              <a:solidFill>
                <a:schemeClr val="accent2"/>
              </a:solidFill>
              <a:latin typeface="Maven Pro" panose="020B0604020202020204" charset="0"/>
            </a:endParaRPr>
          </a:p>
          <a:p>
            <a:endParaRPr lang="en-US" sz="1400" dirty="0">
              <a:solidFill>
                <a:schemeClr val="accent1">
                  <a:lumMod val="50000"/>
                </a:schemeClr>
              </a:solidFill>
            </a:endParaRPr>
          </a:p>
          <a:p>
            <a:endParaRPr lang="en-IN" sz="1600" dirty="0">
              <a:solidFill>
                <a:schemeClr val="accent1">
                  <a:lumMod val="50000"/>
                </a:schemeClr>
              </a:solidFill>
            </a:endParaRPr>
          </a:p>
          <a:p>
            <a:endParaRPr lang="en-IN" sz="1600" dirty="0">
              <a:solidFill>
                <a:schemeClr val="accent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878958" y="1247552"/>
            <a:ext cx="7003312" cy="2920409"/>
          </a:xfrm>
          <a:prstGeom prst="rect">
            <a:avLst/>
          </a:prstGeom>
        </p:spPr>
        <p:txBody>
          <a:bodyPr spcFirstLastPara="1" wrap="square" lIns="91425" tIns="91425" rIns="91425" bIns="91425" anchor="ctr" anchorCtr="0">
            <a:noAutofit/>
          </a:bodyPr>
          <a:lstStyle/>
          <a:p>
            <a:pPr algn="l">
              <a:buFont typeface="Wingdings" panose="05000000000000000000" pitchFamily="2" charset="2"/>
              <a:buChar char="Ø"/>
            </a:pPr>
            <a:r>
              <a:rPr lang="en-US" sz="1400" b="1" dirty="0">
                <a:solidFill>
                  <a:schemeClr val="bg1"/>
                </a:solidFill>
                <a:latin typeface="Maven Pro" panose="020B0604020202020204" charset="0"/>
              </a:rPr>
              <a:t>Bank need to u</a:t>
            </a:r>
            <a:r>
              <a:rPr lang="en-US" sz="1400" b="1" i="0" dirty="0">
                <a:solidFill>
                  <a:schemeClr val="bg1"/>
                </a:solidFill>
                <a:effectLst/>
                <a:latin typeface="Maven Pro" panose="020B0604020202020204" charset="0"/>
              </a:rPr>
              <a:t>nderstand the demographics of customers taking loans, such as age, income level, occupation, and credit score. This information can help the bank design targeted loan products and marketing strategies.</a:t>
            </a:r>
            <a:br>
              <a:rPr lang="en-US" sz="1400" b="1" i="0" dirty="0">
                <a:solidFill>
                  <a:schemeClr val="bg1"/>
                </a:solidFill>
                <a:effectLst/>
                <a:latin typeface="Maven Pro" panose="020B0604020202020204" charset="0"/>
              </a:rPr>
            </a:br>
            <a:br>
              <a:rPr lang="en-US" sz="1400" b="1" i="0" dirty="0">
                <a:solidFill>
                  <a:schemeClr val="bg1"/>
                </a:solidFill>
                <a:effectLst/>
                <a:latin typeface="Maven Pro" panose="020B0604020202020204" charset="0"/>
              </a:rPr>
            </a:br>
            <a:r>
              <a:rPr lang="en-US" sz="1400" b="1" dirty="0">
                <a:solidFill>
                  <a:schemeClr val="bg1"/>
                </a:solidFill>
                <a:latin typeface="Maven Pro" panose="020B0604020202020204" charset="0"/>
              </a:rPr>
              <a:t> </a:t>
            </a:r>
            <a:r>
              <a:rPr lang="en-US" sz="1400" b="1" dirty="0">
                <a:solidFill>
                  <a:schemeClr val="accent2"/>
                </a:solidFill>
                <a:latin typeface="Maven Pro" panose="020B0604020202020204" charset="0"/>
              </a:rPr>
              <a:t>By a</a:t>
            </a:r>
            <a:r>
              <a:rPr lang="en-US" sz="1400" b="1" i="0" dirty="0">
                <a:solidFill>
                  <a:schemeClr val="accent2"/>
                </a:solidFill>
                <a:effectLst/>
                <a:latin typeface="Maven Pro" panose="020B0604020202020204" charset="0"/>
              </a:rPr>
              <a:t>nalyzing the most common purposes for which customers are taking loans like home purchase, car loan, education, personal use etc. This helps to understand customer needs, accordingly bank can offer the loan products.</a:t>
            </a:r>
            <a:br>
              <a:rPr lang="en-US" sz="1400" b="1" i="0" dirty="0">
                <a:solidFill>
                  <a:schemeClr val="accent2"/>
                </a:solidFill>
                <a:effectLst/>
                <a:latin typeface="Maven Pro" panose="020B0604020202020204" charset="0"/>
              </a:rPr>
            </a:br>
            <a:br>
              <a:rPr lang="en-US" sz="1400" b="1" i="0" dirty="0">
                <a:solidFill>
                  <a:schemeClr val="accent2"/>
                </a:solidFill>
                <a:effectLst/>
                <a:latin typeface="Maven Pro" panose="020B0604020202020204" charset="0"/>
              </a:rPr>
            </a:br>
            <a:r>
              <a:rPr lang="en-US" sz="1400" b="1" dirty="0">
                <a:solidFill>
                  <a:schemeClr val="bg1"/>
                </a:solidFill>
                <a:latin typeface="Maven Pro" panose="020B0604020202020204" charset="0"/>
              </a:rPr>
              <a:t> </a:t>
            </a:r>
            <a:r>
              <a:rPr lang="en-US" sz="1400" b="1" dirty="0">
                <a:solidFill>
                  <a:schemeClr val="accent1"/>
                </a:solidFill>
                <a:latin typeface="Maven Pro" panose="020B0604020202020204" charset="0"/>
              </a:rPr>
              <a:t>By e</a:t>
            </a:r>
            <a:r>
              <a:rPr lang="en-US" sz="1400" b="1" i="0" dirty="0">
                <a:solidFill>
                  <a:schemeClr val="accent1"/>
                </a:solidFill>
                <a:effectLst/>
                <a:latin typeface="Maven Pro" panose="020B0604020202020204" charset="0"/>
              </a:rPr>
              <a:t>xamine the range of interest rates and loan terms offered to customers, bank can provide insights into the competitiveness of the loan offerings and how they compare with other financial institutions.</a:t>
            </a:r>
          </a:p>
        </p:txBody>
      </p:sp>
      <p:sp>
        <p:nvSpPr>
          <p:cNvPr id="2" name="TextBox 1">
            <a:extLst>
              <a:ext uri="{FF2B5EF4-FFF2-40B4-BE49-F238E27FC236}">
                <a16:creationId xmlns:a16="http://schemas.microsoft.com/office/drawing/2014/main" id="{FD84A5D1-4488-5ED3-134B-25782E1C2DA7}"/>
              </a:ext>
            </a:extLst>
          </p:cNvPr>
          <p:cNvSpPr txBox="1"/>
          <p:nvPr/>
        </p:nvSpPr>
        <p:spPr>
          <a:xfrm>
            <a:off x="1098698" y="347330"/>
            <a:ext cx="3806455" cy="707886"/>
          </a:xfrm>
          <a:prstGeom prst="rect">
            <a:avLst/>
          </a:prstGeom>
          <a:noFill/>
        </p:spPr>
        <p:txBody>
          <a:bodyPr wrap="square" rtlCol="0">
            <a:spAutoFit/>
          </a:bodyPr>
          <a:lstStyle/>
          <a:p>
            <a:r>
              <a:rPr lang="en-IN" sz="4000" u="sng"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Conclusion</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407226" y="0"/>
            <a:ext cx="3491379" cy="6733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u="sng" spc="0" dirty="0">
                <a:ln w="0"/>
                <a:solidFill>
                  <a:schemeClr val="accent2"/>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Tableau Dashboard</a:t>
            </a:r>
            <a:endParaRPr sz="3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B604D68-2BA7-75A2-70F6-B3E8791AA5FC}"/>
              </a:ext>
            </a:extLst>
          </p:cNvPr>
          <p:cNvPicPr>
            <a:picLocks noChangeAspect="1"/>
          </p:cNvPicPr>
          <p:nvPr/>
        </p:nvPicPr>
        <p:blipFill>
          <a:blip r:embed="rId3"/>
          <a:stretch>
            <a:fillRect/>
          </a:stretch>
        </p:blipFill>
        <p:spPr>
          <a:xfrm>
            <a:off x="103909" y="779721"/>
            <a:ext cx="8936182" cy="42104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462881" y="12814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u="sng"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Power BI Dashboard</a:t>
            </a:r>
            <a:r>
              <a:rPr lang="en-IN" sz="3200"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a:t>
            </a:r>
            <a:r>
              <a:rPr lang="en-IN" sz="1600"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(Page-1)</a:t>
            </a:r>
            <a:endParaRPr sz="16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8142075-CD17-9899-9601-771179ECBE32}"/>
              </a:ext>
            </a:extLst>
          </p:cNvPr>
          <p:cNvPicPr>
            <a:picLocks noChangeAspect="1"/>
          </p:cNvPicPr>
          <p:nvPr/>
        </p:nvPicPr>
        <p:blipFill>
          <a:blip r:embed="rId3"/>
          <a:stretch>
            <a:fillRect/>
          </a:stretch>
        </p:blipFill>
        <p:spPr>
          <a:xfrm>
            <a:off x="138546" y="630382"/>
            <a:ext cx="8873836" cy="4513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86"/>
        <p:cNvGrpSpPr/>
        <p:nvPr/>
      </p:nvGrpSpPr>
      <p:grpSpPr>
        <a:xfrm>
          <a:off x="0" y="0"/>
          <a:ext cx="0" cy="0"/>
          <a:chOff x="0" y="0"/>
          <a:chExt cx="0" cy="0"/>
        </a:xfrm>
      </p:grpSpPr>
      <p:sp>
        <p:nvSpPr>
          <p:cNvPr id="1587" name="Google Shape;1587;p50"/>
          <p:cNvSpPr txBox="1">
            <a:spLocks noGrp="1"/>
          </p:cNvSpPr>
          <p:nvPr>
            <p:ph type="title" idx="4294967295"/>
          </p:nvPr>
        </p:nvSpPr>
        <p:spPr>
          <a:xfrm>
            <a:off x="252937" y="54492"/>
            <a:ext cx="1242709" cy="4204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IN" sz="1400" dirty="0">
                <a:solidFill>
                  <a:srgbClr val="FFFFFF"/>
                </a:solidFill>
                <a:latin typeface="Arial"/>
                <a:ea typeface="Arial"/>
                <a:cs typeface="Arial"/>
                <a:sym typeface="Arial"/>
              </a:rPr>
              <a:t>Page-2</a:t>
            </a:r>
          </a:p>
        </p:txBody>
      </p:sp>
      <p:pic>
        <p:nvPicPr>
          <p:cNvPr id="3" name="Picture 2">
            <a:extLst>
              <a:ext uri="{FF2B5EF4-FFF2-40B4-BE49-F238E27FC236}">
                <a16:creationId xmlns:a16="http://schemas.microsoft.com/office/drawing/2014/main" id="{253D6E22-FF26-D62C-C32F-EED27C73A836}"/>
              </a:ext>
            </a:extLst>
          </p:cNvPr>
          <p:cNvPicPr>
            <a:picLocks noChangeAspect="1"/>
          </p:cNvPicPr>
          <p:nvPr/>
        </p:nvPicPr>
        <p:blipFill>
          <a:blip r:embed="rId3"/>
          <a:stretch>
            <a:fillRect/>
          </a:stretch>
        </p:blipFill>
        <p:spPr>
          <a:xfrm>
            <a:off x="166255" y="414837"/>
            <a:ext cx="8825345" cy="46143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cxnSpLocks/>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3" name="Title 2">
            <a:extLst>
              <a:ext uri="{FF2B5EF4-FFF2-40B4-BE49-F238E27FC236}">
                <a16:creationId xmlns:a16="http://schemas.microsoft.com/office/drawing/2014/main" id="{11DB30F7-A2AE-6867-67FB-C5FE362E549A}"/>
              </a:ext>
            </a:extLst>
          </p:cNvPr>
          <p:cNvSpPr>
            <a:spLocks noGrp="1"/>
          </p:cNvSpPr>
          <p:nvPr>
            <p:ph type="title"/>
          </p:nvPr>
        </p:nvSpPr>
        <p:spPr>
          <a:xfrm>
            <a:off x="1584868" y="1111831"/>
            <a:ext cx="5676600" cy="1230300"/>
          </a:xfrm>
        </p:spPr>
        <p:txBody>
          <a:bodyPr/>
          <a:lstStyle/>
          <a:p>
            <a:r>
              <a:rPr lang="en-US" dirty="0"/>
              <a:t>THANKYOU</a:t>
            </a:r>
            <a:endParaRPr lang="en-IN" dirty="0"/>
          </a:p>
        </p:txBody>
      </p:sp>
      <p:sp>
        <p:nvSpPr>
          <p:cNvPr id="1365" name="Google Shape;1365;p47"/>
          <p:cNvSpPr/>
          <p:nvPr/>
        </p:nvSpPr>
        <p:spPr>
          <a:xfrm>
            <a:off x="2960425" y="2440200"/>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a:off x="3925225" y="2440200"/>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67;p47">
            <a:extLst>
              <a:ext uri="{FF2B5EF4-FFF2-40B4-BE49-F238E27FC236}">
                <a16:creationId xmlns:a16="http://schemas.microsoft.com/office/drawing/2014/main" id="{CB33DB9B-35F3-D1B4-34B7-93FF96EF647F}"/>
              </a:ext>
            </a:extLst>
          </p:cNvPr>
          <p:cNvSpPr/>
          <p:nvPr/>
        </p:nvSpPr>
        <p:spPr>
          <a:xfrm>
            <a:off x="4890025" y="2440200"/>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6789168" y="3055139"/>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TARGET</a:t>
            </a:r>
            <a:endParaRPr dirty="0"/>
          </a:p>
        </p:txBody>
      </p:sp>
      <p:sp>
        <p:nvSpPr>
          <p:cNvPr id="473" name="Google Shape;473;p27"/>
          <p:cNvSpPr txBox="1">
            <a:spLocks noGrp="1"/>
          </p:cNvSpPr>
          <p:nvPr>
            <p:ph type="subTitle" idx="1"/>
          </p:nvPr>
        </p:nvSpPr>
        <p:spPr>
          <a:xfrm>
            <a:off x="6789168" y="3559616"/>
            <a:ext cx="1753800" cy="8424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Analysing insights using KPI’s</a:t>
            </a:r>
            <a:endParaRPr dirty="0"/>
          </a:p>
        </p:txBody>
      </p:sp>
      <p:sp>
        <p:nvSpPr>
          <p:cNvPr id="474" name="Google Shape;474;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Tools   Used</a:t>
            </a:r>
            <a:endParaRPr sz="2400" dirty="0"/>
          </a:p>
        </p:txBody>
      </p:sp>
      <p:sp>
        <p:nvSpPr>
          <p:cNvPr id="475" name="Google Shape;475;p27"/>
          <p:cNvSpPr txBox="1">
            <a:spLocks noGrp="1"/>
          </p:cNvSpPr>
          <p:nvPr>
            <p:ph type="ctrTitle"/>
          </p:nvPr>
        </p:nvSpPr>
        <p:spPr>
          <a:xfrm>
            <a:off x="1121896" y="310937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Work Done</a:t>
            </a:r>
            <a:endParaRPr sz="2400" dirty="0"/>
          </a:p>
        </p:txBody>
      </p:sp>
      <p:sp>
        <p:nvSpPr>
          <p:cNvPr id="476" name="Google Shape;476;p27"/>
          <p:cNvSpPr txBox="1">
            <a:spLocks noGrp="1"/>
          </p:cNvSpPr>
          <p:nvPr>
            <p:ph type="subTitle" idx="2"/>
          </p:nvPr>
        </p:nvSpPr>
        <p:spPr>
          <a:xfrm>
            <a:off x="1154320" y="3624219"/>
            <a:ext cx="1755600" cy="848381"/>
          </a:xfrm>
          <a:prstGeom prst="rect">
            <a:avLst/>
          </a:prstGeom>
        </p:spPr>
        <p:txBody>
          <a:bodyPr spcFirstLastPara="1" wrap="square" lIns="91425" tIns="91425" rIns="91425" bIns="91425" anchor="t" anchorCtr="0">
            <a:noAutofit/>
          </a:bodyPr>
          <a:lstStyle/>
          <a:p>
            <a:pPr marL="114300" indent="0"/>
            <a:r>
              <a:rPr lang="en-IN" dirty="0">
                <a:latin typeface="Maven Pro" panose="020B0604020202020204" charset="0"/>
                <a:cs typeface="Times New Roman" panose="02020603050405020304" pitchFamily="18" charset="0"/>
              </a:rPr>
              <a:t>Created different dashboards on Bank loan of customers.</a:t>
            </a:r>
          </a:p>
        </p:txBody>
      </p:sp>
      <p:sp>
        <p:nvSpPr>
          <p:cNvPr id="477" name="Google Shape;477;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Excel, Power BI, Tableau and SQL</a:t>
            </a:r>
            <a:endParaRPr dirty="0"/>
          </a:p>
        </p:txBody>
      </p:sp>
      <p:sp>
        <p:nvSpPr>
          <p:cNvPr id="479" name="Google Shape;479;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PROJECT OVERVIEW</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481" name="Google Shape;481;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2" name="Google Shape;482;p27"/>
          <p:cNvSpPr/>
          <p:nvPr/>
        </p:nvSpPr>
        <p:spPr>
          <a:xfrm>
            <a:off x="1271484" y="159808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rot="10800000" flipV="1">
            <a:off x="1223300" y="2010129"/>
            <a:ext cx="48184" cy="924657"/>
          </a:xfrm>
          <a:prstGeom prst="bentConnector3">
            <a:avLst>
              <a:gd name="adj1" fmla="val 574431"/>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684647"/>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304259"/>
            <a:ext cx="7866900" cy="3546165"/>
          </a:xfrm>
          <a:prstGeom prst="rect">
            <a:avLst/>
          </a:prstGeom>
        </p:spPr>
        <p:txBody>
          <a:bodyPr spcFirstLastPara="1" wrap="square" lIns="91425" tIns="91425" rIns="91425" bIns="91425" anchor="t" anchorCtr="0">
            <a:noAutofit/>
          </a:bodyPr>
          <a:lstStyle/>
          <a:p>
            <a:pPr marL="165100" indent="0">
              <a:buNone/>
            </a:pPr>
            <a:r>
              <a:rPr lang="en-US" sz="1800" b="1" dirty="0">
                <a:solidFill>
                  <a:schemeClr val="accent1"/>
                </a:solidFill>
              </a:rPr>
              <a:t>Objective</a:t>
            </a:r>
            <a:r>
              <a:rPr lang="en-US" sz="1800" dirty="0">
                <a:solidFill>
                  <a:schemeClr val="accent1"/>
                </a:solidFill>
              </a:rPr>
              <a:t> :</a:t>
            </a:r>
          </a:p>
          <a:p>
            <a:r>
              <a:rPr lang="en-US" sz="1400" dirty="0"/>
              <a:t>The objective of the project is to comprehensively analyze bank loan data by tracking Key performance indicators (KPI’s) such as Year wise loan amount, Grade &amp; subgrade wise revolving balance, Total payment for Verified vs Not verified status, State wise and last credit pull date wise loan stats and Home ownership vs last payment date status. </a:t>
            </a:r>
          </a:p>
          <a:p>
            <a:pPr marL="0" indent="0">
              <a:buNone/>
            </a:pPr>
            <a:r>
              <a:rPr lang="en-US" dirty="0"/>
              <a:t> </a:t>
            </a:r>
          </a:p>
          <a:p>
            <a:pPr marL="0" indent="0">
              <a:buNone/>
            </a:pPr>
            <a:r>
              <a:rPr lang="en-US" sz="1600" b="1" dirty="0">
                <a:solidFill>
                  <a:schemeClr val="accent1"/>
                </a:solidFill>
              </a:rPr>
              <a:t>  </a:t>
            </a:r>
          </a:p>
          <a:p>
            <a:pPr marL="0" indent="0">
              <a:buNone/>
            </a:pPr>
            <a:r>
              <a:rPr lang="en-US" sz="1600" b="1" dirty="0">
                <a:solidFill>
                  <a:schemeClr val="accent1"/>
                </a:solidFill>
              </a:rPr>
              <a:t>   Scope :</a:t>
            </a:r>
            <a:r>
              <a:rPr lang="en-US" sz="1600" b="1" dirty="0">
                <a:solidFill>
                  <a:schemeClr val="accent1"/>
                </a:solidFill>
                <a:latin typeface="Times New Roman" panose="02020603050405020304" pitchFamily="18" charset="0"/>
                <a:cs typeface="Times New Roman" panose="02020603050405020304" pitchFamily="18" charset="0"/>
              </a:rPr>
              <a:t> </a:t>
            </a:r>
          </a:p>
          <a:p>
            <a:pPr marL="171450" indent="-1714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Data Collection and Analysis</a:t>
            </a:r>
          </a:p>
          <a:p>
            <a:pPr marL="171450" indent="-1714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Predictive Modeling</a:t>
            </a:r>
          </a:p>
          <a:p>
            <a:pPr marL="171450" indent="-1714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Designing Bank Strategies</a:t>
            </a:r>
          </a:p>
          <a:p>
            <a:pPr marL="0" lvl="0" indent="0" algn="l" rtl="0">
              <a:lnSpc>
                <a:spcPct val="100000"/>
              </a:lnSpc>
              <a:spcBef>
                <a:spcPts val="1600"/>
              </a:spcBef>
              <a:spcAft>
                <a:spcPts val="1600"/>
              </a:spcAft>
              <a:buNone/>
            </a:pPr>
            <a:endParaRPr dirty="0"/>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PROJECT SUMMARY</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58453" y="1563682"/>
            <a:ext cx="3889410" cy="2972958"/>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200" dirty="0"/>
              <a:t> Highest percentage increased in loan amount is 600% as a result of less outstanding between the year 2007 &amp; 2008.</a:t>
            </a:r>
          </a:p>
          <a:p>
            <a:pPr>
              <a:buFont typeface="Wingdings" panose="05000000000000000000" pitchFamily="2" charset="2"/>
              <a:buChar char="Ø"/>
            </a:pPr>
            <a:r>
              <a:rPr lang="en-US" sz="1200" dirty="0"/>
              <a:t> Lowest percentage increased in loan amount is 114% as a result of huge outstanding between the year 2010 &amp; 2011.</a:t>
            </a:r>
          </a:p>
          <a:p>
            <a:pPr marL="114300" indent="0">
              <a:buNone/>
            </a:pPr>
            <a:endParaRPr lang="en-US" sz="1200" dirty="0"/>
          </a:p>
          <a:p>
            <a:pPr marL="0" indent="0">
              <a:buNone/>
            </a:pPr>
            <a:r>
              <a:rPr lang="en-US" sz="1200" dirty="0"/>
              <a:t>  </a:t>
            </a:r>
            <a:r>
              <a:rPr lang="en-IN" sz="1200" b="1" u="sng" dirty="0">
                <a:solidFill>
                  <a:schemeClr val="accent1"/>
                </a:solidFill>
              </a:rPr>
              <a:t>Conclusion</a:t>
            </a:r>
            <a:r>
              <a:rPr lang="en-IN" sz="1200" b="1" dirty="0">
                <a:solidFill>
                  <a:schemeClr val="accent1"/>
                </a:solidFill>
              </a:rPr>
              <a:t> :</a:t>
            </a:r>
          </a:p>
          <a:p>
            <a:pPr marL="0" indent="0">
              <a:buNone/>
            </a:pPr>
            <a:endParaRPr lang="en-US" sz="1200" b="1" dirty="0">
              <a:solidFill>
                <a:schemeClr val="accent1"/>
              </a:solidFill>
            </a:endParaRPr>
          </a:p>
          <a:p>
            <a:pPr>
              <a:buFont typeface="Wingdings" panose="05000000000000000000" pitchFamily="2" charset="2"/>
              <a:buChar char="Ø"/>
            </a:pPr>
            <a:r>
              <a:rPr lang="en-IN" sz="1200" dirty="0"/>
              <a:t> Bank can expect 5.74% of increase in loan amount in the year 2012 and 18% for the year 2014. </a:t>
            </a:r>
          </a:p>
          <a:p>
            <a:pPr>
              <a:buFont typeface="Wingdings" panose="05000000000000000000" pitchFamily="2" charset="2"/>
              <a:buChar char="Ø"/>
            </a:pPr>
            <a:r>
              <a:rPr lang="en-IN" sz="1200" dirty="0"/>
              <a:t> To resolve any payment errors bank can take a step of chasing up on missing or overdue payments from clients and seizing assets.</a:t>
            </a:r>
          </a:p>
          <a:p>
            <a:pPr marL="0" indent="0">
              <a:buNone/>
            </a:pPr>
            <a:r>
              <a:rPr lang="en-IN" sz="1800" dirty="0"/>
              <a:t> </a:t>
            </a:r>
            <a:endParaRPr lang="en-US" dirty="0"/>
          </a:p>
        </p:txBody>
      </p:sp>
      <p:sp>
        <p:nvSpPr>
          <p:cNvPr id="508" name="Google Shape;508;p28"/>
          <p:cNvSpPr txBox="1">
            <a:spLocks noGrp="1"/>
          </p:cNvSpPr>
          <p:nvPr>
            <p:ph type="ctrTitle"/>
          </p:nvPr>
        </p:nvSpPr>
        <p:spPr>
          <a:xfrm>
            <a:off x="623072" y="229865"/>
            <a:ext cx="2687198" cy="11737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b="1" u="sng" dirty="0">
                <a:solidFill>
                  <a:schemeClr val="accent1"/>
                </a:solidFill>
                <a:latin typeface="+mj-lt"/>
              </a:rPr>
              <a:t>KPI 1 - Year wise loan amount stats</a:t>
            </a:r>
            <a:endParaRPr sz="2400" dirty="0"/>
          </a:p>
        </p:txBody>
      </p:sp>
      <p:grpSp>
        <p:nvGrpSpPr>
          <p:cNvPr id="509" name="Google Shape;509;p28"/>
          <p:cNvGrpSpPr/>
          <p:nvPr/>
        </p:nvGrpSpPr>
        <p:grpSpPr>
          <a:xfrm>
            <a:off x="4139609" y="1219750"/>
            <a:ext cx="4527475"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D87D923-E2B6-E065-FC52-6819D865CACD}"/>
              </a:ext>
            </a:extLst>
          </p:cNvPr>
          <p:cNvPicPr>
            <a:picLocks noChangeAspect="1"/>
          </p:cNvPicPr>
          <p:nvPr/>
        </p:nvPicPr>
        <p:blipFill>
          <a:blip r:embed="rId3"/>
          <a:stretch>
            <a:fillRect/>
          </a:stretch>
        </p:blipFill>
        <p:spPr>
          <a:xfrm>
            <a:off x="4769238" y="1443738"/>
            <a:ext cx="3681724" cy="27503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301570" y="117058"/>
            <a:ext cx="6665480" cy="6701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KPI 2 – Grade &amp; subgrade wise revolving balance</a:t>
            </a: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574" name="Google Shape;574;p29"/>
          <p:cNvSpPr txBox="1">
            <a:spLocks noGrp="1"/>
          </p:cNvSpPr>
          <p:nvPr>
            <p:ph type="subTitle" idx="1"/>
          </p:nvPr>
        </p:nvSpPr>
        <p:spPr>
          <a:xfrm>
            <a:off x="853405" y="928725"/>
            <a:ext cx="2620500" cy="11124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200" dirty="0">
                <a:latin typeface="Maven Pro" panose="020B0604020202020204" charset="0"/>
              </a:rPr>
              <a:t>Grade </a:t>
            </a:r>
            <a:r>
              <a:rPr lang="en-US" sz="1200" b="0" i="0" dirty="0">
                <a:effectLst/>
                <a:latin typeface="Maven Pro" panose="020B0604020202020204" charset="0"/>
              </a:rPr>
              <a:t>B has the highest sum of revolving balance at 161M.</a:t>
            </a:r>
          </a:p>
          <a:p>
            <a:pPr marL="0" indent="0"/>
            <a:endParaRPr lang="en-US" sz="1200" b="0" i="0" dirty="0">
              <a:effectLst/>
              <a:latin typeface="Maven Pro" panose="020B0604020202020204" charset="0"/>
            </a:endParaRPr>
          </a:p>
          <a:p>
            <a:pPr marL="285750" indent="-285750">
              <a:buFont typeface="Wingdings" panose="05000000000000000000" pitchFamily="2" charset="2"/>
              <a:buChar char="Ø"/>
            </a:pPr>
            <a:r>
              <a:rPr lang="en-US" sz="1200" dirty="0">
                <a:latin typeface="Maven Pro" panose="020B0604020202020204" charset="0"/>
              </a:rPr>
              <a:t>Grade </a:t>
            </a:r>
            <a:r>
              <a:rPr lang="en-US" sz="1200" b="0" i="0" dirty="0">
                <a:effectLst/>
                <a:latin typeface="Maven Pro" panose="020B0604020202020204" charset="0"/>
              </a:rPr>
              <a:t>G has the lowest sum of revol</a:t>
            </a:r>
            <a:r>
              <a:rPr lang="en-US" sz="1200" dirty="0">
                <a:latin typeface="Maven Pro" panose="020B0604020202020204" charset="0"/>
              </a:rPr>
              <a:t>ving balance</a:t>
            </a:r>
            <a:r>
              <a:rPr lang="en-US" sz="1200" b="0" i="0" dirty="0">
                <a:effectLst/>
                <a:latin typeface="Maven Pro" panose="020B0604020202020204" charset="0"/>
              </a:rPr>
              <a:t> at 7M.</a:t>
            </a:r>
            <a:endParaRPr lang="en-IN" sz="1200" dirty="0">
              <a:latin typeface="Maven Pro" panose="020B0604020202020204" charset="0"/>
            </a:endParaRPr>
          </a:p>
          <a:p>
            <a:pPr marL="0" indent="0"/>
            <a:endParaRPr lang="en-US" b="0" i="0" dirty="0">
              <a:solidFill>
                <a:schemeClr val="accent2"/>
              </a:solidFill>
              <a:effectLst/>
              <a:latin typeface="Söhne"/>
            </a:endParaRPr>
          </a:p>
        </p:txBody>
      </p:sp>
      <p:grpSp>
        <p:nvGrpSpPr>
          <p:cNvPr id="577" name="Google Shape;577;p29"/>
          <p:cNvGrpSpPr/>
          <p:nvPr/>
        </p:nvGrpSpPr>
        <p:grpSpPr>
          <a:xfrm>
            <a:off x="853405" y="2837754"/>
            <a:ext cx="7255693"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29"/>
          <p:cNvCxnSpPr>
            <a:cxnSpLocks/>
          </p:cNvCxnSpPr>
          <p:nvPr/>
        </p:nvCxnSpPr>
        <p:spPr>
          <a:xfrm rot="10800000" flipH="1" flipV="1">
            <a:off x="931234" y="1340476"/>
            <a:ext cx="2543700" cy="234645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4" name="Google Shape;594;p29"/>
          <p:cNvCxnSpPr>
            <a:cxnSpLocks/>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0CD7F89-BDB5-C178-0166-AD0B71897B03}"/>
              </a:ext>
            </a:extLst>
          </p:cNvPr>
          <p:cNvSpPr txBox="1"/>
          <p:nvPr/>
        </p:nvSpPr>
        <p:spPr>
          <a:xfrm>
            <a:off x="5362449" y="866081"/>
            <a:ext cx="2980171" cy="2000548"/>
          </a:xfrm>
          <a:prstGeom prst="rect">
            <a:avLst/>
          </a:prstGeom>
          <a:noFill/>
        </p:spPr>
        <p:txBody>
          <a:bodyPr wrap="square" rtlCol="0">
            <a:spAutoFit/>
          </a:bodyPr>
          <a:lstStyle/>
          <a:p>
            <a:pPr marL="285750" indent="-285750">
              <a:buFont typeface="Wingdings" panose="05000000000000000000" pitchFamily="2" charset="2"/>
              <a:buChar char="Ø"/>
            </a:pPr>
            <a:r>
              <a:rPr lang="en-US" sz="1200" b="0" i="0" dirty="0">
                <a:solidFill>
                  <a:schemeClr val="bg1"/>
                </a:solidFill>
                <a:effectLst/>
                <a:latin typeface="Maven Pro" panose="020B0604020202020204" charset="0"/>
              </a:rPr>
              <a:t>The data may reflect creditworthiness, with higher balances in the earlier categories suggesting larger available credit.</a:t>
            </a:r>
          </a:p>
          <a:p>
            <a:pPr marL="285750" indent="-285750">
              <a:buFont typeface="Wingdings" panose="05000000000000000000" pitchFamily="2" charset="2"/>
              <a:buChar char="Ø"/>
            </a:pPr>
            <a:endParaRPr lang="en-US" sz="1200" b="0" i="0" dirty="0">
              <a:solidFill>
                <a:schemeClr val="bg1"/>
              </a:solidFill>
              <a:effectLst/>
              <a:latin typeface="Maven Pro" panose="020B0604020202020204" charset="0"/>
            </a:endParaRPr>
          </a:p>
          <a:p>
            <a:pPr marL="285750" indent="-285750">
              <a:buFont typeface="Wingdings" panose="05000000000000000000" pitchFamily="2" charset="2"/>
              <a:buChar char="Ø"/>
            </a:pPr>
            <a:r>
              <a:rPr lang="en-US" sz="1200" b="0" i="0" dirty="0">
                <a:solidFill>
                  <a:schemeClr val="bg1"/>
                </a:solidFill>
                <a:effectLst/>
                <a:latin typeface="Maven Pro" panose="020B0604020202020204" charset="0"/>
              </a:rPr>
              <a:t>There is significant variation in the sum of “revolving balance" within each category, indicating differing levels of revolving credit usage</a:t>
            </a:r>
            <a:r>
              <a:rPr lang="en-US" sz="1200" dirty="0">
                <a:solidFill>
                  <a:schemeClr val="bg1"/>
                </a:solidFill>
                <a:latin typeface="Maven Pro" panose="020B0604020202020204" charset="0"/>
              </a:rPr>
              <a:t>.</a:t>
            </a:r>
            <a:endParaRPr lang="en-US" b="0" i="0" dirty="0">
              <a:effectLst/>
              <a:latin typeface="Maven Pro" panose="020B0604020202020204" charset="0"/>
            </a:endParaRPr>
          </a:p>
          <a:p>
            <a:endParaRPr lang="en-IN" dirty="0"/>
          </a:p>
        </p:txBody>
      </p:sp>
      <p:pic>
        <p:nvPicPr>
          <p:cNvPr id="9" name="Picture 8">
            <a:extLst>
              <a:ext uri="{FF2B5EF4-FFF2-40B4-BE49-F238E27FC236}">
                <a16:creationId xmlns:a16="http://schemas.microsoft.com/office/drawing/2014/main" id="{A3BF5C1F-33CF-96C4-C9B7-3100E4C261B2}"/>
              </a:ext>
            </a:extLst>
          </p:cNvPr>
          <p:cNvPicPr>
            <a:picLocks noChangeAspect="1"/>
          </p:cNvPicPr>
          <p:nvPr/>
        </p:nvPicPr>
        <p:blipFill>
          <a:blip r:embed="rId3"/>
          <a:stretch>
            <a:fillRect/>
          </a:stretch>
        </p:blipFill>
        <p:spPr>
          <a:xfrm>
            <a:off x="801380" y="2681963"/>
            <a:ext cx="7418986" cy="20955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50219"/>
            <a:ext cx="5888700" cy="9392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KPI 3 - Total payment for Verified vs Not verified status</a:t>
            </a: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606" name="Google Shape;606;p30"/>
          <p:cNvSpPr txBox="1">
            <a:spLocks noGrp="1"/>
          </p:cNvSpPr>
          <p:nvPr>
            <p:ph type="subTitle" idx="1"/>
          </p:nvPr>
        </p:nvSpPr>
        <p:spPr>
          <a:xfrm>
            <a:off x="286402" y="1388480"/>
            <a:ext cx="2411130" cy="1183269"/>
          </a:xfrm>
          <a:prstGeom prst="rect">
            <a:avLst/>
          </a:prstGeom>
        </p:spPr>
        <p:txBody>
          <a:bodyPr spcFirstLastPara="1" wrap="square" lIns="91425" tIns="91425" rIns="91425" bIns="91425" anchor="t" anchorCtr="0">
            <a:noAutofit/>
          </a:bodyPr>
          <a:lstStyle/>
          <a:p>
            <a:pPr marL="285750" indent="-171450" algn="l">
              <a:buFont typeface="Wingdings" panose="05000000000000000000" pitchFamily="2" charset="2"/>
              <a:buChar char="Ø"/>
            </a:pPr>
            <a:r>
              <a:rPr lang="en-US" sz="1100" dirty="0"/>
              <a:t>Verified loans have undergone stricter documentation and verification processes and are associated with higher total payments.</a:t>
            </a:r>
          </a:p>
        </p:txBody>
      </p:sp>
      <p:sp>
        <p:nvSpPr>
          <p:cNvPr id="607" name="Google Shape;607;p30"/>
          <p:cNvSpPr txBox="1">
            <a:spLocks noGrp="1"/>
          </p:cNvSpPr>
          <p:nvPr>
            <p:ph type="subTitle" idx="3"/>
          </p:nvPr>
        </p:nvSpPr>
        <p:spPr>
          <a:xfrm>
            <a:off x="6365358" y="1865494"/>
            <a:ext cx="2492239" cy="1624629"/>
          </a:xfrm>
          <a:prstGeom prst="rect">
            <a:avLst/>
          </a:prstGeom>
        </p:spPr>
        <p:txBody>
          <a:bodyPr spcFirstLastPara="1" wrap="square" lIns="91425" tIns="91425" rIns="91425" bIns="91425" anchor="t" anchorCtr="0">
            <a:noAutofit/>
          </a:bodyPr>
          <a:lstStyle/>
          <a:p>
            <a:pPr marL="0" indent="0">
              <a:buNone/>
            </a:pPr>
            <a:r>
              <a:rPr lang="en-IN" sz="1400" b="1" u="sng" dirty="0">
                <a:solidFill>
                  <a:schemeClr val="accent1"/>
                </a:solidFill>
              </a:rPr>
              <a:t>Conclusion</a:t>
            </a:r>
            <a:r>
              <a:rPr lang="en-IN" sz="1400" b="1" dirty="0">
                <a:solidFill>
                  <a:schemeClr val="accent1"/>
                </a:solidFill>
              </a:rPr>
              <a:t> :</a:t>
            </a:r>
          </a:p>
          <a:p>
            <a:pPr marL="285750" indent="-285750">
              <a:buFont typeface="Wingdings" panose="05000000000000000000" pitchFamily="2" charset="2"/>
              <a:buChar char="Ø"/>
            </a:pPr>
            <a:r>
              <a:rPr lang="en-IN" sz="1400" b="1" dirty="0">
                <a:solidFill>
                  <a:schemeClr val="accent1"/>
                </a:solidFill>
              </a:rPr>
              <a:t> </a:t>
            </a:r>
            <a:r>
              <a:rPr lang="en-IN" sz="1100" dirty="0"/>
              <a:t>Bank should involve refining verification procedures, targeting specific customer segments and checking customers financial stability for lesser risk and more assurance of loan repayment.</a:t>
            </a:r>
            <a:endParaRPr lang="en-IN" sz="1100" b="1" dirty="0">
              <a:solidFill>
                <a:schemeClr val="tx1"/>
              </a:solidFill>
            </a:endParaRPr>
          </a:p>
          <a:p>
            <a:pPr>
              <a:buFont typeface="Wingdings" panose="05000000000000000000" pitchFamily="2" charset="2"/>
              <a:buChar char="Ø"/>
            </a:pPr>
            <a:endParaRPr lang="en-IN" sz="1400" b="1" dirty="0">
              <a:solidFill>
                <a:schemeClr val="tx1"/>
              </a:solidFill>
            </a:endParaRPr>
          </a:p>
        </p:txBody>
      </p:sp>
      <p:sp>
        <p:nvSpPr>
          <p:cNvPr id="608" name="Google Shape;608;p30"/>
          <p:cNvSpPr txBox="1">
            <a:spLocks noGrp="1"/>
          </p:cNvSpPr>
          <p:nvPr>
            <p:ph type="subTitle" idx="5"/>
          </p:nvPr>
        </p:nvSpPr>
        <p:spPr>
          <a:xfrm>
            <a:off x="115105" y="3072897"/>
            <a:ext cx="2779117" cy="825460"/>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Ø"/>
            </a:pPr>
            <a:r>
              <a:rPr lang="en-US" sz="1100" dirty="0"/>
              <a:t>Not verified loans have higher risk of assurance of repayment of loans and have higher interest rate.</a:t>
            </a:r>
          </a:p>
        </p:txBody>
      </p:sp>
      <p:sp>
        <p:nvSpPr>
          <p:cNvPr id="610" name="Google Shape;610;p30"/>
          <p:cNvSpPr/>
          <p:nvPr/>
        </p:nvSpPr>
        <p:spPr>
          <a:xfrm>
            <a:off x="3036798" y="563532"/>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718001" y="4139818"/>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7369022" y="93988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0"/>
          <p:cNvSpPr/>
          <p:nvPr/>
        </p:nvSpPr>
        <p:spPr>
          <a:xfrm>
            <a:off x="7435307" y="4173159"/>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0"/>
          <p:cNvGrpSpPr/>
          <p:nvPr/>
        </p:nvGrpSpPr>
        <p:grpSpPr>
          <a:xfrm>
            <a:off x="7574902" y="4273377"/>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794103" y="4284173"/>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7486653" y="1081183"/>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134000" y="658597"/>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3B992932-C8F0-BDA4-CF70-1A236AC1B86D}"/>
              </a:ext>
            </a:extLst>
          </p:cNvPr>
          <p:cNvPicPr>
            <a:picLocks noChangeAspect="1"/>
          </p:cNvPicPr>
          <p:nvPr/>
        </p:nvPicPr>
        <p:blipFill>
          <a:blip r:embed="rId3"/>
          <a:stretch>
            <a:fillRect/>
          </a:stretch>
        </p:blipFill>
        <p:spPr>
          <a:xfrm>
            <a:off x="2840038" y="1568575"/>
            <a:ext cx="3776195" cy="24136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618825" y="154294"/>
            <a:ext cx="4727700" cy="8351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KPI 4 – State wise &amp; last credit pull date wise loan status</a:t>
            </a: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660" name="Google Shape;660;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31"/>
          <p:cNvGrpSpPr/>
          <p:nvPr/>
        </p:nvGrpSpPr>
        <p:grpSpPr>
          <a:xfrm>
            <a:off x="3828658" y="3854100"/>
            <a:ext cx="3601799" cy="274905"/>
            <a:chOff x="3828658" y="3897730"/>
            <a:chExt cx="3601799" cy="274905"/>
          </a:xfrm>
        </p:grpSpPr>
        <p:sp>
          <p:nvSpPr>
            <p:cNvPr id="665" name="Google Shape;665;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31"/>
          <p:cNvGrpSpPr/>
          <p:nvPr/>
        </p:nvGrpSpPr>
        <p:grpSpPr>
          <a:xfrm>
            <a:off x="3811494" y="2983302"/>
            <a:ext cx="4240571" cy="274977"/>
            <a:chOff x="3811494" y="3103763"/>
            <a:chExt cx="4240571" cy="274977"/>
          </a:xfrm>
        </p:grpSpPr>
        <p:sp>
          <p:nvSpPr>
            <p:cNvPr id="668" name="Google Shape;668;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1"/>
          <p:cNvGrpSpPr/>
          <p:nvPr/>
        </p:nvGrpSpPr>
        <p:grpSpPr>
          <a:xfrm>
            <a:off x="3793472" y="2169574"/>
            <a:ext cx="2235767" cy="274905"/>
            <a:chOff x="3793472" y="2309869"/>
            <a:chExt cx="2235767" cy="274905"/>
          </a:xfrm>
        </p:grpSpPr>
        <p:sp>
          <p:nvSpPr>
            <p:cNvPr id="671" name="Google Shape;671;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1"/>
          <p:cNvGrpSpPr/>
          <p:nvPr/>
        </p:nvGrpSpPr>
        <p:grpSpPr>
          <a:xfrm>
            <a:off x="3771875" y="1384049"/>
            <a:ext cx="2876447" cy="274047"/>
            <a:chOff x="3771875" y="1457332"/>
            <a:chExt cx="2876447" cy="274047"/>
          </a:xfrm>
        </p:grpSpPr>
        <p:sp>
          <p:nvSpPr>
            <p:cNvPr id="674" name="Google Shape;674;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B1E7DDF6-40B9-6631-D31D-5B6F7BEFA46C}"/>
              </a:ext>
            </a:extLst>
          </p:cNvPr>
          <p:cNvSpPr txBox="1"/>
          <p:nvPr/>
        </p:nvSpPr>
        <p:spPr>
          <a:xfrm>
            <a:off x="368731" y="1125282"/>
            <a:ext cx="3188726" cy="1600438"/>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schemeClr val="bg1"/>
                </a:solidFill>
                <a:latin typeface="Maven Pro" panose="020B0604020202020204" charset="0"/>
              </a:rPr>
              <a:t>There are notable differences in loan status distributions across states. States with stronger economies, such as </a:t>
            </a:r>
            <a:r>
              <a:rPr lang="en-US" sz="1400" dirty="0">
                <a:solidFill>
                  <a:schemeClr val="accent2"/>
                </a:solidFill>
                <a:latin typeface="Maven Pro" panose="020B0604020202020204" charset="0"/>
              </a:rPr>
              <a:t>California (CA), </a:t>
            </a:r>
            <a:r>
              <a:rPr lang="en-US" sz="1400" dirty="0">
                <a:solidFill>
                  <a:schemeClr val="accent1"/>
                </a:solidFill>
                <a:latin typeface="Maven Pro" panose="020B0604020202020204" charset="0"/>
              </a:rPr>
              <a:t>New York (NY)</a:t>
            </a:r>
            <a:r>
              <a:rPr lang="en-US" sz="1400" dirty="0">
                <a:solidFill>
                  <a:schemeClr val="bg1"/>
                </a:solidFill>
                <a:latin typeface="Maven Pro" panose="020B0604020202020204" charset="0"/>
              </a:rPr>
              <a:t>, and </a:t>
            </a:r>
            <a:r>
              <a:rPr lang="en-US" sz="1400" dirty="0">
                <a:solidFill>
                  <a:schemeClr val="accent2"/>
                </a:solidFill>
                <a:latin typeface="Maven Pro" panose="020B0604020202020204" charset="0"/>
              </a:rPr>
              <a:t>Texas (TX), </a:t>
            </a:r>
            <a:r>
              <a:rPr lang="en-US" sz="1400" dirty="0">
                <a:solidFill>
                  <a:schemeClr val="bg1"/>
                </a:solidFill>
                <a:latin typeface="Maven Pro" panose="020B0604020202020204" charset="0"/>
              </a:rPr>
              <a:t>tend to have higher counts across all loan statuses.</a:t>
            </a:r>
            <a:endParaRPr lang="en-IN" dirty="0">
              <a:solidFill>
                <a:schemeClr val="bg1"/>
              </a:solidFill>
              <a:latin typeface="Maven Pro" panose="020B0604020202020204" charset="0"/>
            </a:endParaRPr>
          </a:p>
        </p:txBody>
      </p:sp>
      <p:pic>
        <p:nvPicPr>
          <p:cNvPr id="4" name="Picture 3">
            <a:extLst>
              <a:ext uri="{FF2B5EF4-FFF2-40B4-BE49-F238E27FC236}">
                <a16:creationId xmlns:a16="http://schemas.microsoft.com/office/drawing/2014/main" id="{F0E7677E-F388-C9E2-6CED-32F42D5E6FC6}"/>
              </a:ext>
            </a:extLst>
          </p:cNvPr>
          <p:cNvPicPr>
            <a:picLocks noChangeAspect="1"/>
          </p:cNvPicPr>
          <p:nvPr/>
        </p:nvPicPr>
        <p:blipFill>
          <a:blip r:embed="rId3"/>
          <a:stretch>
            <a:fillRect/>
          </a:stretch>
        </p:blipFill>
        <p:spPr>
          <a:xfrm>
            <a:off x="2896486" y="2806850"/>
            <a:ext cx="5906768" cy="21235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92" name="Google Shape;692;p32"/>
          <p:cNvSpPr/>
          <p:nvPr/>
        </p:nvSpPr>
        <p:spPr>
          <a:xfrm>
            <a:off x="1250947" y="4769223"/>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250947" y="4769223"/>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9919B215-092C-E0CF-040B-9FC24F6C8080}"/>
              </a:ext>
            </a:extLst>
          </p:cNvPr>
          <p:cNvSpPr txBox="1"/>
          <p:nvPr/>
        </p:nvSpPr>
        <p:spPr>
          <a:xfrm>
            <a:off x="886047" y="2636874"/>
            <a:ext cx="7017488" cy="2369880"/>
          </a:xfrm>
          <a:prstGeom prst="rect">
            <a:avLst/>
          </a:prstGeom>
          <a:noFill/>
        </p:spPr>
        <p:txBody>
          <a:bodyPr wrap="square" rtlCol="0">
            <a:spAutoFit/>
          </a:bodyPr>
          <a:lstStyle/>
          <a:p>
            <a:pPr marL="342900" indent="-342900">
              <a:buFont typeface="Wingdings" panose="05000000000000000000" pitchFamily="2" charset="2"/>
              <a:buChar char="Ø"/>
            </a:pPr>
            <a:r>
              <a:rPr lang="en-US" sz="1200" dirty="0">
                <a:solidFill>
                  <a:schemeClr val="bg1"/>
                </a:solidFill>
              </a:rPr>
              <a:t>There</a:t>
            </a:r>
            <a:r>
              <a:rPr lang="en-US" sz="1200" b="0" i="0" dirty="0">
                <a:solidFill>
                  <a:schemeClr val="bg1"/>
                </a:solidFill>
                <a:effectLst/>
                <a:latin typeface="Söhne"/>
              </a:rPr>
              <a:t> is a substantial increase in the total loan amount over the years, with significant growth observed particularly from 2012 onwards.</a:t>
            </a:r>
          </a:p>
          <a:p>
            <a:pPr marL="285750" indent="-285750">
              <a:buFont typeface="Wingdings" panose="05000000000000000000" pitchFamily="2" charset="2"/>
              <a:buChar char="Ø"/>
            </a:pPr>
            <a:r>
              <a:rPr lang="en-US" sz="1200" dirty="0">
                <a:solidFill>
                  <a:schemeClr val="bg1"/>
                </a:solidFill>
              </a:rPr>
              <a:t> </a:t>
            </a:r>
            <a:r>
              <a:rPr lang="en-US" sz="1200" dirty="0">
                <a:solidFill>
                  <a:schemeClr val="accent1"/>
                </a:solidFill>
                <a:latin typeface="Söhne"/>
              </a:rPr>
              <a:t>T</a:t>
            </a:r>
            <a:r>
              <a:rPr lang="en-US" sz="1200" b="0" i="0" dirty="0">
                <a:solidFill>
                  <a:schemeClr val="accent1"/>
                </a:solidFill>
                <a:effectLst/>
                <a:latin typeface="Söhne"/>
              </a:rPr>
              <a:t>he "Charged Off" category indicate loans that have been declared as losses. The total amount of charged-off loans increases over the years, peaking in 2016.</a:t>
            </a:r>
          </a:p>
          <a:p>
            <a:pPr marL="285750" indent="-285750">
              <a:buFont typeface="Wingdings" panose="05000000000000000000" pitchFamily="2" charset="2"/>
              <a:buChar char="Ø"/>
            </a:pPr>
            <a:r>
              <a:rPr lang="en-US" sz="1200" dirty="0">
                <a:solidFill>
                  <a:schemeClr val="bg1"/>
                </a:solidFill>
                <a:latin typeface="Söhne"/>
              </a:rPr>
              <a:t> The </a:t>
            </a:r>
            <a:r>
              <a:rPr lang="en-US" sz="1200" b="0" i="0" dirty="0">
                <a:solidFill>
                  <a:schemeClr val="bg1"/>
                </a:solidFill>
                <a:effectLst/>
                <a:latin typeface="Söhne"/>
              </a:rPr>
              <a:t>"</a:t>
            </a:r>
            <a:r>
              <a:rPr lang="en-US" sz="1200" dirty="0">
                <a:solidFill>
                  <a:schemeClr val="bg1"/>
                </a:solidFill>
                <a:latin typeface="Söhne"/>
              </a:rPr>
              <a:t>Current loan</a:t>
            </a:r>
            <a:r>
              <a:rPr lang="en-US" sz="1200" b="0" i="0" dirty="0">
                <a:solidFill>
                  <a:schemeClr val="bg1"/>
                </a:solidFill>
                <a:effectLst/>
                <a:latin typeface="Söhne"/>
              </a:rPr>
              <a:t>"</a:t>
            </a:r>
            <a:r>
              <a:rPr lang="en-US" sz="1200" dirty="0">
                <a:solidFill>
                  <a:schemeClr val="bg1"/>
                </a:solidFill>
                <a:latin typeface="Söhne"/>
              </a:rPr>
              <a:t> category refers to the </a:t>
            </a:r>
            <a:r>
              <a:rPr lang="en-US" sz="1200" b="0" i="0" dirty="0">
                <a:solidFill>
                  <a:schemeClr val="bg1"/>
                </a:solidFill>
                <a:effectLst/>
                <a:latin typeface="Söhne"/>
              </a:rPr>
              <a:t>loans that are currently active and being repaid by the borrowers. The amounts in this category are relatively stable across the years, with a slight increase observed in later years.</a:t>
            </a:r>
          </a:p>
          <a:p>
            <a:pPr marL="285750" indent="-285750">
              <a:buFont typeface="Wingdings" panose="05000000000000000000" pitchFamily="2" charset="2"/>
              <a:buChar char="Ø"/>
            </a:pPr>
            <a:r>
              <a:rPr lang="en-US" sz="1200" dirty="0">
                <a:solidFill>
                  <a:schemeClr val="bg1"/>
                </a:solidFill>
                <a:latin typeface="Söhne"/>
              </a:rPr>
              <a:t> </a:t>
            </a:r>
            <a:r>
              <a:rPr lang="en-US" sz="1200" dirty="0">
                <a:solidFill>
                  <a:schemeClr val="accent1"/>
                </a:solidFill>
                <a:latin typeface="Söhne"/>
              </a:rPr>
              <a:t>The </a:t>
            </a:r>
            <a:r>
              <a:rPr lang="en-US" sz="1200" b="0" i="0" dirty="0">
                <a:solidFill>
                  <a:schemeClr val="accent1"/>
                </a:solidFill>
                <a:effectLst/>
                <a:latin typeface="Söhne"/>
              </a:rPr>
              <a:t>"Fully paid“ category represents loans that have been fully repaid by the borrowers. The amounts under this category show a consistent upward trend over the years, indicating an increase in successful loan repayments.</a:t>
            </a:r>
          </a:p>
          <a:p>
            <a:endParaRPr lang="en-US" dirty="0">
              <a:solidFill>
                <a:schemeClr val="accent1"/>
              </a:solidFill>
            </a:endParaRPr>
          </a:p>
          <a:p>
            <a:endParaRPr lang="en-IN" dirty="0"/>
          </a:p>
        </p:txBody>
      </p:sp>
      <p:pic>
        <p:nvPicPr>
          <p:cNvPr id="8" name="Picture 7">
            <a:extLst>
              <a:ext uri="{FF2B5EF4-FFF2-40B4-BE49-F238E27FC236}">
                <a16:creationId xmlns:a16="http://schemas.microsoft.com/office/drawing/2014/main" id="{0186EA22-219E-FDD8-F5D7-06E4D83FDFCE}"/>
              </a:ext>
            </a:extLst>
          </p:cNvPr>
          <p:cNvPicPr>
            <a:picLocks noChangeAspect="1"/>
          </p:cNvPicPr>
          <p:nvPr/>
        </p:nvPicPr>
        <p:blipFill>
          <a:blip r:embed="rId3"/>
          <a:stretch>
            <a:fillRect/>
          </a:stretch>
        </p:blipFill>
        <p:spPr>
          <a:xfrm>
            <a:off x="1063256" y="269951"/>
            <a:ext cx="6946603" cy="21537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699" name="Google Shape;699;p33">
            <a:hlinkClick r:id="rId3"/>
          </p:cNvPr>
          <p:cNvPicPr preferRelativeResize="0"/>
          <p:nvPr/>
        </p:nvPicPr>
        <p:blipFill>
          <a:blip r:embed="rId4">
            <a:alphaModFix/>
          </a:blip>
          <a:stretch>
            <a:fillRect/>
          </a:stretch>
        </p:blipFill>
        <p:spPr>
          <a:xfrm>
            <a:off x="805426" y="1603192"/>
            <a:ext cx="3593593" cy="2268163"/>
          </a:xfrm>
          <a:prstGeom prst="rect">
            <a:avLst/>
          </a:prstGeom>
          <a:noFill/>
          <a:ln>
            <a:noFill/>
          </a:ln>
        </p:spPr>
      </p:pic>
      <p:sp>
        <p:nvSpPr>
          <p:cNvPr id="700" name="Google Shape;700;p33"/>
          <p:cNvSpPr txBox="1">
            <a:spLocks noGrp="1"/>
          </p:cNvSpPr>
          <p:nvPr>
            <p:ph type="ctrTitle"/>
          </p:nvPr>
        </p:nvSpPr>
        <p:spPr>
          <a:xfrm>
            <a:off x="618825" y="85060"/>
            <a:ext cx="4727700" cy="9044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KPI 5 – Home ownership vs last payment date stats</a:t>
            </a:r>
            <a:endParaRPr sz="2800" dirty="0">
              <a:latin typeface="Calibri" panose="020F0502020204030204" pitchFamily="34" charset="0"/>
              <a:ea typeface="Calibri" panose="020F0502020204030204" pitchFamily="34" charset="0"/>
              <a:cs typeface="Calibri" panose="020F0502020204030204" pitchFamily="34" charset="0"/>
            </a:endParaRPr>
          </a:p>
        </p:txBody>
      </p:sp>
      <p:sp>
        <p:nvSpPr>
          <p:cNvPr id="703" name="Google Shape;703;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4680B65-53EC-00B4-AF3B-36F1100599ED}"/>
              </a:ext>
            </a:extLst>
          </p:cNvPr>
          <p:cNvSpPr txBox="1"/>
          <p:nvPr/>
        </p:nvSpPr>
        <p:spPr>
          <a:xfrm>
            <a:off x="4744983" y="989475"/>
            <a:ext cx="3980591" cy="3693319"/>
          </a:xfrm>
          <a:prstGeom prst="rect">
            <a:avLst/>
          </a:prstGeom>
          <a:noFill/>
        </p:spPr>
        <p:txBody>
          <a:bodyPr wrap="square" rtlCol="0">
            <a:spAutoFit/>
          </a:bodyPr>
          <a:lstStyle/>
          <a:p>
            <a:pPr>
              <a:buFont typeface="Wingdings" panose="05000000000000000000" pitchFamily="2" charset="2"/>
              <a:buChar char="Ø"/>
            </a:pPr>
            <a:r>
              <a:rPr lang="en-US" sz="1100" dirty="0">
                <a:solidFill>
                  <a:schemeClr val="bg1"/>
                </a:solidFill>
                <a:latin typeface="Maven Pro" panose="020B0604020202020204" charset="0"/>
              </a:rPr>
              <a:t>Rent category represents the first largest group, it indicates that a significant portion of individuals are renting their homes rather than owning.</a:t>
            </a:r>
          </a:p>
          <a:p>
            <a:endParaRPr lang="en-US" sz="1100" dirty="0">
              <a:solidFill>
                <a:schemeClr val="bg1"/>
              </a:solidFill>
              <a:latin typeface="Maven Pro" panose="020B0604020202020204" charset="0"/>
            </a:endParaRPr>
          </a:p>
          <a:p>
            <a:pPr>
              <a:buFont typeface="Wingdings" panose="05000000000000000000" pitchFamily="2" charset="2"/>
              <a:buChar char="Ø"/>
            </a:pPr>
            <a:r>
              <a:rPr lang="en-US" sz="1100" dirty="0">
                <a:solidFill>
                  <a:schemeClr val="bg1"/>
                </a:solidFill>
                <a:latin typeface="Maven Pro" panose="020B0604020202020204" charset="0"/>
              </a:rPr>
              <a:t> Mortgage category represents the second largest group, it indicates substantial no. of individuals are homeowners with active mortgage loans.</a:t>
            </a:r>
          </a:p>
          <a:p>
            <a:pPr>
              <a:buFont typeface="Wingdings" panose="05000000000000000000" pitchFamily="2" charset="2"/>
              <a:buChar char="Ø"/>
            </a:pPr>
            <a:endParaRPr lang="en-US" sz="1100" dirty="0">
              <a:solidFill>
                <a:schemeClr val="bg1"/>
              </a:solidFill>
              <a:latin typeface="Maven Pro" panose="020B0604020202020204" charset="0"/>
            </a:endParaRPr>
          </a:p>
          <a:p>
            <a:pPr>
              <a:buFont typeface="Wingdings" panose="05000000000000000000" pitchFamily="2" charset="2"/>
              <a:buChar char="Ø"/>
            </a:pPr>
            <a:r>
              <a:rPr lang="en-US" sz="1100" dirty="0">
                <a:solidFill>
                  <a:schemeClr val="bg1"/>
                </a:solidFill>
                <a:latin typeface="Maven Pro" panose="020B0604020202020204" charset="0"/>
              </a:rPr>
              <a:t>Own category is the smallest among the three categories which indicates that least no. of individuals have more flexibility to manage their finances.</a:t>
            </a:r>
          </a:p>
          <a:p>
            <a:pPr>
              <a:buFont typeface="Wingdings" panose="05000000000000000000" pitchFamily="2" charset="2"/>
              <a:buChar char="Ø"/>
            </a:pPr>
            <a:endParaRPr lang="en-US" sz="1100" dirty="0">
              <a:solidFill>
                <a:schemeClr val="bg1"/>
              </a:solidFill>
              <a:latin typeface="Maven Pro" panose="020B0604020202020204" charset="0"/>
            </a:endParaRPr>
          </a:p>
          <a:p>
            <a:pPr marL="0" indent="0">
              <a:buNone/>
            </a:pPr>
            <a:r>
              <a:rPr lang="en-US" b="1" dirty="0">
                <a:solidFill>
                  <a:schemeClr val="bg1"/>
                </a:solidFill>
                <a:latin typeface="Maven Pro" panose="020B0604020202020204" charset="0"/>
              </a:rPr>
              <a:t>  </a:t>
            </a:r>
            <a:r>
              <a:rPr lang="en-IN" b="1" u="sng" dirty="0">
                <a:solidFill>
                  <a:schemeClr val="bg1"/>
                </a:solidFill>
                <a:latin typeface="Maven Pro" panose="020B0604020202020204" charset="0"/>
              </a:rPr>
              <a:t>Conclusion</a:t>
            </a:r>
            <a:r>
              <a:rPr lang="en-IN" b="1" dirty="0">
                <a:solidFill>
                  <a:schemeClr val="bg1"/>
                </a:solidFill>
                <a:latin typeface="Maven Pro" panose="020B0604020202020204" charset="0"/>
              </a:rPr>
              <a:t> :</a:t>
            </a:r>
          </a:p>
          <a:p>
            <a:pPr>
              <a:buFont typeface="Wingdings" panose="05000000000000000000" pitchFamily="2" charset="2"/>
              <a:buChar char="Ø"/>
            </a:pPr>
            <a:r>
              <a:rPr lang="en-IN" sz="1100" b="1" dirty="0">
                <a:solidFill>
                  <a:schemeClr val="bg1"/>
                </a:solidFill>
                <a:latin typeface="Maven Pro" panose="020B0604020202020204" charset="0"/>
              </a:rPr>
              <a:t> </a:t>
            </a:r>
            <a:r>
              <a:rPr lang="en-IN" sz="1100" dirty="0">
                <a:solidFill>
                  <a:schemeClr val="bg1"/>
                </a:solidFill>
                <a:latin typeface="Maven Pro" panose="020B0604020202020204" charset="0"/>
              </a:rPr>
              <a:t>Renters prioritize on time payments to maintain their rental agreements and avoid potential consequences.</a:t>
            </a:r>
          </a:p>
          <a:p>
            <a:pPr>
              <a:buFont typeface="Wingdings" panose="05000000000000000000" pitchFamily="2" charset="2"/>
              <a:buChar char="Ø"/>
            </a:pPr>
            <a:endParaRPr lang="en-IN" sz="1100" dirty="0">
              <a:solidFill>
                <a:schemeClr val="bg1"/>
              </a:solidFill>
              <a:latin typeface="Maven Pro" panose="020B0604020202020204" charset="0"/>
            </a:endParaRPr>
          </a:p>
          <a:p>
            <a:pPr>
              <a:buFont typeface="Wingdings" panose="05000000000000000000" pitchFamily="2" charset="2"/>
              <a:buChar char="Ø"/>
            </a:pPr>
            <a:r>
              <a:rPr lang="en-IN" sz="1100" dirty="0">
                <a:solidFill>
                  <a:schemeClr val="bg1"/>
                </a:solidFill>
                <a:latin typeface="Maven Pro" panose="020B0604020202020204" charset="0"/>
              </a:rPr>
              <a:t> Homeowners exhibit the highest level of financial stability and commitment to on time payments.</a:t>
            </a:r>
          </a:p>
          <a:p>
            <a:pPr>
              <a:buFont typeface="Wingdings" panose="05000000000000000000" pitchFamily="2" charset="2"/>
              <a:buChar char="Ø"/>
            </a:pPr>
            <a:endParaRPr lang="en-IN" sz="1100" dirty="0">
              <a:solidFill>
                <a:schemeClr val="bg1"/>
              </a:solidFill>
              <a:latin typeface="Maven Pro" panose="020B0604020202020204" charset="0"/>
            </a:endParaRPr>
          </a:p>
          <a:p>
            <a:pPr>
              <a:buFont typeface="Wingdings" panose="05000000000000000000" pitchFamily="2" charset="2"/>
              <a:buChar char="Ø"/>
            </a:pPr>
            <a:r>
              <a:rPr lang="en-IN" sz="1100" dirty="0">
                <a:solidFill>
                  <a:schemeClr val="bg1"/>
                </a:solidFill>
                <a:latin typeface="Maven Pro" panose="020B0604020202020204" charset="0"/>
              </a:rPr>
              <a:t> Mortgage holders committed to their housing payments and may face higher financial pressure.</a:t>
            </a:r>
          </a:p>
        </p:txBody>
      </p:sp>
      <p:pic>
        <p:nvPicPr>
          <p:cNvPr id="4" name="Picture 3">
            <a:extLst>
              <a:ext uri="{FF2B5EF4-FFF2-40B4-BE49-F238E27FC236}">
                <a16:creationId xmlns:a16="http://schemas.microsoft.com/office/drawing/2014/main" id="{6DAEA367-750E-D843-7116-9D8FDCCD5D66}"/>
              </a:ext>
            </a:extLst>
          </p:cNvPr>
          <p:cNvPicPr>
            <a:picLocks noChangeAspect="1"/>
          </p:cNvPicPr>
          <p:nvPr/>
        </p:nvPicPr>
        <p:blipFill>
          <a:blip r:embed="rId5"/>
          <a:stretch>
            <a:fillRect/>
          </a:stretch>
        </p:blipFill>
        <p:spPr>
          <a:xfrm>
            <a:off x="547923" y="1494148"/>
            <a:ext cx="3905943" cy="2355054"/>
          </a:xfrm>
          <a:prstGeom prst="rect">
            <a:avLst/>
          </a:prstGeom>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835</Words>
  <Application>Microsoft Office PowerPoint</Application>
  <PresentationFormat>On-screen Show (16:9)</PresentationFormat>
  <Paragraphs>70</Paragraphs>
  <Slides>14</Slides>
  <Notes>14</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14</vt:i4>
      </vt:variant>
    </vt:vector>
  </HeadingPairs>
  <TitlesOfParts>
    <vt:vector size="30" baseType="lpstr">
      <vt:lpstr>Fira Sans Extra Condensed Medium</vt:lpstr>
      <vt:lpstr>Livvic Light</vt:lpstr>
      <vt:lpstr>Maven Pro</vt:lpstr>
      <vt:lpstr>Advent Pro SemiBold</vt:lpstr>
      <vt:lpstr>Söhne</vt:lpstr>
      <vt:lpstr>Share Tech</vt:lpstr>
      <vt:lpstr>Nunito Light</vt:lpstr>
      <vt:lpstr>Arial</vt:lpstr>
      <vt:lpstr>Proxima Nova</vt:lpstr>
      <vt:lpstr>Fira Sans Condensed Medium</vt:lpstr>
      <vt:lpstr>Proxima Nova Semibold</vt:lpstr>
      <vt:lpstr>Wingdings</vt:lpstr>
      <vt:lpstr>Times New Roman</vt:lpstr>
      <vt:lpstr>Calibri</vt:lpstr>
      <vt:lpstr>Data Science Consulting by Slidesgo</vt:lpstr>
      <vt:lpstr>Slidesgo Final Pages</vt:lpstr>
      <vt:lpstr>Bank Analytics  Project</vt:lpstr>
      <vt:lpstr>TARGET</vt:lpstr>
      <vt:lpstr>PROJECT SUMMARY</vt:lpstr>
      <vt:lpstr>KPI 1 - Year wise loan amount stats</vt:lpstr>
      <vt:lpstr>KPI 2 – Grade &amp; subgrade wise revolving balance</vt:lpstr>
      <vt:lpstr>KPI 3 - Total payment for Verified vs Not verified status</vt:lpstr>
      <vt:lpstr>KPI 4 – State wise &amp; last credit pull date wise loan status</vt:lpstr>
      <vt:lpstr>PowerPoint Presentation</vt:lpstr>
      <vt:lpstr>KPI 5 – Home ownership vs last payment date stats</vt:lpstr>
      <vt:lpstr>Bank need to understand the demographics of customers taking loans, such as age, income level, occupation, and credit score. This information can help the bank design targeted loan products and marketing strategies.   By analyzing the most common purposes for which customers are taking loans like home purchase, car loan, education, personal use etc. This helps to understand customer needs, accordingly bank can offer the loan products.   By examine the range of interest rates and loan terms offered to customers, bank can provide insights into the competitiveness of the loan offerings and how they compare with other financial institutions.</vt:lpstr>
      <vt:lpstr>Tableau Dashboard</vt:lpstr>
      <vt:lpstr>Power BI Dashboard  (Page-1)</vt:lpstr>
      <vt:lpstr>Page-2</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  Project</dc:title>
  <dc:creator>Pranjal Gusain</dc:creator>
  <cp:lastModifiedBy>Pranjal Gusain</cp:lastModifiedBy>
  <cp:revision>47</cp:revision>
  <dcterms:modified xsi:type="dcterms:W3CDTF">2024-08-03T08:35:56Z</dcterms:modified>
</cp:coreProperties>
</file>