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88" r:id="rId3"/>
    <p:sldId id="283" r:id="rId4"/>
    <p:sldId id="257" r:id="rId5"/>
    <p:sldId id="318" r:id="rId6"/>
    <p:sldId id="307" r:id="rId7"/>
    <p:sldId id="301" r:id="rId8"/>
    <p:sldId id="316" r:id="rId9"/>
    <p:sldId id="306" r:id="rId10"/>
    <p:sldId id="309" r:id="rId11"/>
    <p:sldId id="310" r:id="rId12"/>
    <p:sldId id="311" r:id="rId13"/>
    <p:sldId id="300" r:id="rId14"/>
    <p:sldId id="266" r:id="rId15"/>
  </p:sldIdLst>
  <p:sldSz cx="9144000" cy="5143500" type="screen16x9"/>
  <p:notesSz cx="6858000" cy="9144000"/>
  <p:embeddedFontLst>
    <p:embeddedFont>
      <p:font typeface="Barlow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AA04AD-B89D-430B-8663-8451CD733A0F}">
  <a:tblStyle styleId="{21AA04AD-B89D-430B-8663-8451CD733A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6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81998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906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886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085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629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952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220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151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69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1"/>
            </a:lvl1pPr>
            <a:lvl2pPr marL="914400" lvl="1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</a:rPr>
              <a:t>“</a:t>
            </a:r>
            <a:endParaRPr sz="7200" b="1">
              <a:solidFill>
                <a:srgbClr val="FFFFFF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7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people/karpathy/cvpr2015.pdf" TargetMode="External"/><Relationship Id="rId7" Type="http://schemas.openxmlformats.org/officeDocument/2006/relationships/hyperlink" Target="https://arxiv.org/abs/1411.4555v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owardsdatascience.com/" TargetMode="External"/><Relationship Id="rId5" Type="http://schemas.openxmlformats.org/officeDocument/2006/relationships/hyperlink" Target="https://arxiv.org/abs/1411.5726" TargetMode="External"/><Relationship Id="rId4" Type="http://schemas.openxmlformats.org/officeDocument/2006/relationships/hyperlink" Target="https://www.sciencedirect.com/science/article/abs/pii/S092523121830665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1;p14"/>
          <p:cNvSpPr txBox="1">
            <a:spLocks/>
          </p:cNvSpPr>
          <p:nvPr/>
        </p:nvSpPr>
        <p:spPr>
          <a:xfrm>
            <a:off x="2489200" y="1686293"/>
            <a:ext cx="6045237" cy="161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rlow"/>
              <a:buNone/>
              <a:defRPr sz="48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rlow"/>
              <a:buNone/>
              <a:defRPr sz="48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rlow"/>
              <a:buNone/>
              <a:defRPr sz="48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rlow"/>
              <a:buNone/>
              <a:defRPr sz="48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rlow"/>
              <a:buNone/>
              <a:defRPr sz="48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rlow"/>
              <a:buNone/>
              <a:defRPr sz="48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rlow"/>
              <a:buNone/>
              <a:defRPr sz="48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rlow"/>
              <a:buNone/>
              <a:defRPr sz="48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arlow"/>
              <a:buNone/>
              <a:defRPr sz="48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sz="2700" dirty="0" smtClean="0">
                <a:solidFill>
                  <a:schemeClr val="accent2">
                    <a:lumMod val="75000"/>
                  </a:schemeClr>
                </a:solidFill>
              </a:rPr>
              <a:t>AUTOMATED IMAGE CAPTIONING </a:t>
            </a:r>
            <a:r>
              <a:rPr lang="en-US" sz="2700" dirty="0" smtClean="0"/>
              <a:t>USING ARTIFICIAL NEURAL NETWORKS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72931" y="3202791"/>
            <a:ext cx="2582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Barlow" panose="020B0604020202020204" charset="0"/>
              </a:rPr>
              <a:t>COE16B031 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Barlow" panose="020B0604020202020204" charset="0"/>
              </a:rPr>
              <a:t>Under </a:t>
            </a:r>
            <a:r>
              <a:rPr lang="en-US" sz="1200" dirty="0">
                <a:solidFill>
                  <a:schemeClr val="bg1"/>
                </a:solidFill>
                <a:latin typeface="Barlow" panose="020B0604020202020204" charset="0"/>
              </a:rPr>
              <a:t>the guidance of Dr. J </a:t>
            </a:r>
            <a:r>
              <a:rPr lang="en-US" sz="1200" dirty="0" err="1" smtClean="0">
                <a:solidFill>
                  <a:schemeClr val="bg1"/>
                </a:solidFill>
                <a:latin typeface="Barlow" panose="020B0604020202020204" charset="0"/>
              </a:rPr>
              <a:t>Umarani</a:t>
            </a:r>
            <a:endParaRPr lang="en-US" sz="1200" dirty="0">
              <a:solidFill>
                <a:schemeClr val="bg1"/>
              </a:solidFill>
              <a:latin typeface="Barlow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21" name="Google Shape;96;p15"/>
          <p:cNvSpPr txBox="1">
            <a:spLocks/>
          </p:cNvSpPr>
          <p:nvPr/>
        </p:nvSpPr>
        <p:spPr>
          <a:xfrm>
            <a:off x="3845586" y="115354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700" dirty="0" smtClean="0"/>
              <a:t>RESULTS-1</a:t>
            </a:r>
            <a:endParaRPr lang="en-US" sz="2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8" r="22398" b="15288"/>
          <a:stretch/>
        </p:blipFill>
        <p:spPr>
          <a:xfrm>
            <a:off x="1731982" y="1200150"/>
            <a:ext cx="2887979" cy="20285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84516"/>
          <a:stretch/>
        </p:blipFill>
        <p:spPr>
          <a:xfrm>
            <a:off x="1645921" y="3228716"/>
            <a:ext cx="3279647" cy="3665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45920" y="1183342"/>
            <a:ext cx="3279647" cy="2417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48275" y="1847850"/>
            <a:ext cx="3351311" cy="2668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669" y="4065761"/>
            <a:ext cx="3270521" cy="3509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t="2532"/>
          <a:stretch/>
        </p:blipFill>
        <p:spPr>
          <a:xfrm>
            <a:off x="5859913" y="1905000"/>
            <a:ext cx="2128032" cy="219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3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21" name="Google Shape;96;p15"/>
          <p:cNvSpPr txBox="1">
            <a:spLocks/>
          </p:cNvSpPr>
          <p:nvPr/>
        </p:nvSpPr>
        <p:spPr>
          <a:xfrm>
            <a:off x="3845586" y="115354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700" dirty="0" smtClean="0"/>
              <a:t>RESULTS-2</a:t>
            </a:r>
            <a:endParaRPr 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9049"/>
          <a:stretch/>
        </p:blipFill>
        <p:spPr>
          <a:xfrm>
            <a:off x="1745260" y="1116254"/>
            <a:ext cx="3127954" cy="2336951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235" y="2366682"/>
            <a:ext cx="3294579" cy="2328834"/>
          </a:xfrm>
          <a:prstGeom prst="rect">
            <a:avLst/>
          </a:prstGeom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645920" y="1009832"/>
            <a:ext cx="3227294" cy="24433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36234" y="2284730"/>
            <a:ext cx="3294580" cy="2465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0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51378" y="355529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CONCLUSION</a:t>
            </a:r>
            <a:endParaRPr sz="3000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02" name="Google Shape;102;p15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 Placeholder 1"/>
          <p:cNvSpPr>
            <a:spLocks noGrp="1"/>
          </p:cNvSpPr>
          <p:nvPr>
            <p:ph type="body" idx="1"/>
          </p:nvPr>
        </p:nvSpPr>
        <p:spPr>
          <a:xfrm>
            <a:off x="1612900" y="1276529"/>
            <a:ext cx="6804502" cy="900553"/>
          </a:xfrm>
        </p:spPr>
        <p:txBody>
          <a:bodyPr/>
          <a:lstStyle/>
          <a:p>
            <a:r>
              <a:rPr lang="en-US" sz="1400" dirty="0" smtClean="0"/>
              <a:t>Built a model that generates </a:t>
            </a:r>
            <a:r>
              <a:rPr lang="en-US" sz="1400" dirty="0"/>
              <a:t>natural language descriptions of </a:t>
            </a:r>
            <a:r>
              <a:rPr lang="en-US" sz="1400" dirty="0" smtClean="0"/>
              <a:t>images using integrated model architecture</a:t>
            </a:r>
          </a:p>
          <a:p>
            <a:pPr marL="88900" indent="0">
              <a:buNone/>
            </a:pPr>
            <a:endParaRPr lang="en-US" sz="300" dirty="0" smtClean="0"/>
          </a:p>
          <a:p>
            <a:r>
              <a:rPr lang="en-US" sz="1400" dirty="0" smtClean="0"/>
              <a:t>Reported </a:t>
            </a:r>
            <a:r>
              <a:rPr lang="en-US" sz="1400" dirty="0"/>
              <a:t>accuracy </a:t>
            </a:r>
            <a:r>
              <a:rPr lang="en-US" sz="1400" dirty="0" smtClean="0"/>
              <a:t>of this model using </a:t>
            </a:r>
            <a:r>
              <a:rPr lang="en-US" sz="1400" dirty="0"/>
              <a:t>BLEU (Bilingual Evaluation Understudy</a:t>
            </a:r>
            <a:r>
              <a:rPr lang="en-US" sz="1400" dirty="0" smtClean="0"/>
              <a:t>)</a:t>
            </a:r>
          </a:p>
          <a:p>
            <a:endParaRPr lang="en-US" sz="300" dirty="0"/>
          </a:p>
          <a:p>
            <a:r>
              <a:rPr lang="en-US" sz="1400" dirty="0" smtClean="0"/>
              <a:t>BLEU scores machine </a:t>
            </a:r>
            <a:r>
              <a:rPr lang="en-US" sz="1400" dirty="0"/>
              <a:t>translation hypotheses by aligning them to one or more reference translations</a:t>
            </a:r>
          </a:p>
          <a:p>
            <a:pPr marL="88900" indent="0">
              <a:buNone/>
            </a:pPr>
            <a:endParaRPr lang="en-US" sz="300" dirty="0" smtClean="0"/>
          </a:p>
          <a:p>
            <a:r>
              <a:rPr lang="en-US" sz="1400" dirty="0" smtClean="0"/>
              <a:t>Achieved an average BLEU score of </a:t>
            </a:r>
            <a:r>
              <a:rPr lang="en-US" sz="1400" b="1" dirty="0" smtClean="0"/>
              <a:t>0.71</a:t>
            </a:r>
            <a:r>
              <a:rPr lang="en-US" sz="1400" dirty="0" smtClean="0"/>
              <a:t> on the existing Flickr8k dataset</a:t>
            </a:r>
          </a:p>
          <a:p>
            <a:endParaRPr lang="en-US" sz="300" dirty="0"/>
          </a:p>
          <a:p>
            <a:r>
              <a:rPr lang="en-US" sz="1400" dirty="0" smtClean="0"/>
              <a:t>In </a:t>
            </a:r>
            <a:r>
              <a:rPr lang="en-US" sz="1400" dirty="0"/>
              <a:t>future work, </a:t>
            </a:r>
            <a:r>
              <a:rPr lang="en-US" sz="1400" dirty="0" smtClean="0"/>
              <a:t>the </a:t>
            </a:r>
            <a:r>
              <a:rPr lang="en-US" sz="1400" dirty="0"/>
              <a:t>results of this </a:t>
            </a:r>
            <a:r>
              <a:rPr lang="en-US" sz="1400" dirty="0" smtClean="0"/>
              <a:t>model can be evaluated on neural </a:t>
            </a:r>
            <a:r>
              <a:rPr lang="en-US" sz="1400" dirty="0"/>
              <a:t>machine translation or question </a:t>
            </a:r>
            <a:r>
              <a:rPr lang="en-US" sz="1400" dirty="0" smtClean="0"/>
              <a:t>answering</a:t>
            </a:r>
          </a:p>
          <a:p>
            <a:endParaRPr lang="en-US" sz="300" dirty="0"/>
          </a:p>
          <a:p>
            <a:r>
              <a:rPr lang="en-US" sz="1400" dirty="0" smtClean="0"/>
              <a:t>Also, </a:t>
            </a:r>
            <a:r>
              <a:rPr lang="en-US" sz="1400" dirty="0"/>
              <a:t>other metrics such as </a:t>
            </a:r>
            <a:r>
              <a:rPr lang="en-US" sz="1400" b="1" dirty="0"/>
              <a:t>METEOR</a:t>
            </a:r>
            <a:r>
              <a:rPr lang="en-US" sz="1400" dirty="0"/>
              <a:t> and </a:t>
            </a:r>
            <a:r>
              <a:rPr lang="en-US" sz="1400" b="1" dirty="0" err="1"/>
              <a:t>CIDEr</a:t>
            </a:r>
            <a:r>
              <a:rPr lang="en-US" sz="1400" b="1" dirty="0"/>
              <a:t> </a:t>
            </a:r>
            <a:r>
              <a:rPr lang="en-US" sz="1400" dirty="0"/>
              <a:t>can be used to overcome the shortcomings of BLEU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03735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51378" y="355529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REFERENCES</a:t>
            </a:r>
            <a:endParaRPr sz="3000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02" name="Google Shape;102;p15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73714" y="1367325"/>
            <a:ext cx="7373486" cy="3382500"/>
          </a:xfrm>
        </p:spPr>
        <p:txBody>
          <a:bodyPr/>
          <a:lstStyle/>
          <a:p>
            <a:pPr marL="88900" indent="0">
              <a:buNone/>
            </a:pPr>
            <a:r>
              <a:rPr lang="en-US" sz="1400" dirty="0"/>
              <a:t>[1] “Deep visual-semantic alignments for generating </a:t>
            </a:r>
            <a:r>
              <a:rPr lang="en-US" sz="1400" dirty="0" smtClean="0"/>
              <a:t>image descriptions,” </a:t>
            </a:r>
            <a:r>
              <a:rPr lang="en-US" sz="1400" dirty="0"/>
              <a:t>[Online</a:t>
            </a:r>
            <a:r>
              <a:rPr lang="en-US" sz="1400" dirty="0" smtClean="0"/>
              <a:t>]. Available</a:t>
            </a:r>
            <a:r>
              <a:rPr lang="en-US" sz="1400" dirty="0"/>
              <a:t>: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https://cs.stanford.edu/people/karpathy/cvpr2015.pdf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 indent="0">
              <a:buNone/>
            </a:pPr>
            <a:endParaRPr lang="en-US" sz="400" dirty="0" smtClean="0"/>
          </a:p>
          <a:p>
            <a:pPr marL="88900" indent="0">
              <a:buNone/>
            </a:pPr>
            <a:r>
              <a:rPr lang="en-US" sz="1400" dirty="0" smtClean="0"/>
              <a:t>[2</a:t>
            </a:r>
            <a:r>
              <a:rPr lang="en-US" sz="1400" dirty="0"/>
              <a:t>] “A survey on automatic image caption generation</a:t>
            </a:r>
            <a:r>
              <a:rPr lang="en-US" sz="1400" dirty="0" smtClean="0"/>
              <a:t>,” </a:t>
            </a:r>
            <a:r>
              <a:rPr lang="en-US" sz="1400" dirty="0"/>
              <a:t>[Online</a:t>
            </a:r>
            <a:r>
              <a:rPr lang="en-US" sz="1400" dirty="0" smtClean="0"/>
              <a:t>].                                            Available: </a:t>
            </a:r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www.sciencedirect.com/science/article/abs/pii/S0925231218306659</a:t>
            </a:r>
            <a:endParaRPr lang="en-US" sz="1400" dirty="0" smtClean="0"/>
          </a:p>
          <a:p>
            <a:pPr marL="88900" indent="0">
              <a:buNone/>
            </a:pPr>
            <a:endParaRPr lang="en-US" sz="400" dirty="0" smtClean="0"/>
          </a:p>
          <a:p>
            <a:pPr marL="88900" indent="0">
              <a:buNone/>
            </a:pPr>
            <a:r>
              <a:rPr lang="en-US" sz="1400" dirty="0"/>
              <a:t>[3] </a:t>
            </a:r>
            <a:r>
              <a:rPr lang="en-US" sz="1400" dirty="0" smtClean="0"/>
              <a:t>“BLEU: Bilingual Evaluation Understudy,” </a:t>
            </a:r>
            <a:r>
              <a:rPr lang="en-US" sz="1400" dirty="0"/>
              <a:t>[Online</a:t>
            </a:r>
            <a:r>
              <a:rPr lang="en-US" sz="1400" dirty="0" smtClean="0"/>
              <a:t>].                                                                </a:t>
            </a:r>
            <a:r>
              <a:rPr lang="en-US" sz="1400" dirty="0" smtClean="0"/>
              <a:t>Available: </a:t>
            </a:r>
            <a:r>
              <a:rPr lang="en-US" sz="1400" dirty="0" smtClean="0">
                <a:hlinkClick r:id="rId5"/>
              </a:rPr>
              <a:t>https</a:t>
            </a:r>
            <a:r>
              <a:rPr lang="en-US" sz="1400" dirty="0">
                <a:hlinkClick r:id="rId5"/>
              </a:rPr>
              <a:t>://</a:t>
            </a:r>
            <a:r>
              <a:rPr lang="en-US" sz="1400" dirty="0" smtClean="0">
                <a:hlinkClick r:id="rId5"/>
              </a:rPr>
              <a:t>arxiv.org/abs/1411.5726</a:t>
            </a:r>
            <a:endParaRPr lang="en-US" sz="1400" dirty="0" smtClean="0"/>
          </a:p>
          <a:p>
            <a:pPr marL="88900" indent="0">
              <a:buNone/>
            </a:pPr>
            <a:endParaRPr lang="en-US" sz="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8900" indent="0">
              <a:buNone/>
            </a:pPr>
            <a:r>
              <a:rPr lang="en-US" sz="1400" dirty="0"/>
              <a:t>[</a:t>
            </a:r>
            <a:r>
              <a:rPr lang="en-US" sz="1400" dirty="0" smtClean="0"/>
              <a:t>4] “</a:t>
            </a:r>
            <a:r>
              <a:rPr lang="en-US" sz="1400" dirty="0"/>
              <a:t>Image captioning with </a:t>
            </a:r>
            <a:r>
              <a:rPr lang="en-US" sz="1400" dirty="0" err="1"/>
              <a:t>keras</a:t>
            </a:r>
            <a:r>
              <a:rPr lang="en-US" sz="1400" dirty="0"/>
              <a:t>,” in </a:t>
            </a:r>
            <a:r>
              <a:rPr lang="en-US" sz="1400" dirty="0" smtClean="0"/>
              <a:t>Medium. </a:t>
            </a:r>
            <a:r>
              <a:rPr lang="en-US" sz="1400" dirty="0"/>
              <a:t>[Online</a:t>
            </a:r>
            <a:r>
              <a:rPr lang="en-US" sz="1400" dirty="0" smtClean="0"/>
              <a:t>].                                                                           Available</a:t>
            </a:r>
            <a:r>
              <a:rPr lang="en-US" sz="1400" dirty="0"/>
              <a:t>: </a:t>
            </a:r>
            <a:r>
              <a:rPr lang="en-US" sz="1400" dirty="0">
                <a:hlinkClick r:id="rId6"/>
              </a:rPr>
              <a:t>https://towardsdatascience.com/</a:t>
            </a:r>
            <a:endParaRPr lang="en-US" sz="1400" dirty="0"/>
          </a:p>
          <a:p>
            <a:pPr marL="88900" indent="0">
              <a:buNone/>
            </a:pPr>
            <a:endParaRPr lang="en-US" sz="4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 indent="0">
              <a:buNone/>
            </a:pPr>
            <a:r>
              <a:rPr lang="en-US" sz="1400" dirty="0" smtClean="0"/>
              <a:t>[5] “</a:t>
            </a:r>
            <a:r>
              <a:rPr lang="en-US" sz="1400" dirty="0"/>
              <a:t>Show and Tell: A Neural Image Caption </a:t>
            </a:r>
            <a:r>
              <a:rPr lang="en-US" sz="1400" dirty="0" smtClean="0"/>
              <a:t>Generator,” </a:t>
            </a:r>
            <a:r>
              <a:rPr lang="en-US" sz="1400" dirty="0"/>
              <a:t>[Online]. </a:t>
            </a:r>
            <a:r>
              <a:rPr lang="en-US" sz="1400" dirty="0" smtClean="0"/>
              <a:t>                                         Available</a:t>
            </a:r>
            <a:r>
              <a:rPr lang="en-US" sz="1400" dirty="0"/>
              <a:t>: </a:t>
            </a:r>
            <a:r>
              <a:rPr lang="en-US" sz="1400" dirty="0">
                <a:hlinkClick r:id="rId7"/>
              </a:rPr>
              <a:t>https://arxiv.org/abs/1411.4555v2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8890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04608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6393300" y="1276241"/>
            <a:ext cx="2357100" cy="23571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 smtClean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Thank You!</a:t>
            </a:r>
            <a:endParaRPr sz="22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ctrTitle" idx="4294967295"/>
          </p:nvPr>
        </p:nvSpPr>
        <p:spPr>
          <a:xfrm>
            <a:off x="1732734" y="1477491"/>
            <a:ext cx="4732476" cy="116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 smtClean="0">
                <a:solidFill>
                  <a:srgbClr val="FFB000"/>
                </a:solidFill>
              </a:rPr>
              <a:t>What does the Image caption generator do?</a:t>
            </a:r>
            <a:endParaRPr sz="3500" dirty="0">
              <a:solidFill>
                <a:srgbClr val="FFB000"/>
              </a:solidFill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1541774" y="2820899"/>
            <a:ext cx="7208626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Generates </a:t>
            </a:r>
            <a:r>
              <a:rPr lang="en-US" sz="1600" dirty="0"/>
              <a:t>natural language descriptions of images and their </a:t>
            </a:r>
            <a:r>
              <a:rPr lang="en-US" sz="1600" dirty="0" smtClean="0"/>
              <a:t>regions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Smart Text Selection from the 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Infer Correspondences between objects present in images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143" name="Google Shape;143;p20"/>
          <p:cNvSpPr/>
          <p:nvPr/>
        </p:nvSpPr>
        <p:spPr>
          <a:xfrm>
            <a:off x="7979256" y="2262144"/>
            <a:ext cx="261878" cy="2500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20"/>
          <p:cNvGrpSpPr/>
          <p:nvPr/>
        </p:nvGrpSpPr>
        <p:grpSpPr>
          <a:xfrm rot="1057075">
            <a:off x="6572913" y="1740466"/>
            <a:ext cx="741255" cy="741354"/>
            <a:chOff x="570875" y="4322250"/>
            <a:chExt cx="443300" cy="443325"/>
          </a:xfrm>
        </p:grpSpPr>
        <p:sp>
          <p:nvSpPr>
            <p:cNvPr id="148" name="Google Shape;148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20"/>
          <p:cNvSpPr/>
          <p:nvPr/>
        </p:nvSpPr>
        <p:spPr>
          <a:xfrm rot="2466613">
            <a:off x="6629325" y="787221"/>
            <a:ext cx="363854" cy="34742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 rot="-1609020">
            <a:off x="7182225" y="1111061"/>
            <a:ext cx="261831" cy="2500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 rot="2926409">
            <a:off x="8775916" y="1492091"/>
            <a:ext cx="196068" cy="18721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 rot="-1609718">
            <a:off x="7959893" y="237751"/>
            <a:ext cx="176665" cy="16868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957" y="1501495"/>
            <a:ext cx="1104900" cy="1295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17881"/>
          <a:stretch/>
        </p:blipFill>
        <p:spPr>
          <a:xfrm>
            <a:off x="7536937" y="636496"/>
            <a:ext cx="1001194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94" y="299430"/>
            <a:ext cx="3038455" cy="228498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844375" y="1050587"/>
            <a:ext cx="865762" cy="515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129;p19"/>
          <p:cNvSpPr txBox="1">
            <a:spLocks/>
          </p:cNvSpPr>
          <p:nvPr/>
        </p:nvSpPr>
        <p:spPr>
          <a:xfrm>
            <a:off x="5941163" y="699396"/>
            <a:ext cx="2570539" cy="1217947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/>
              <a:t>This is a scene in dining room or restaurant or bar. A breakfast plate with bacon, pancakes, bananas and blackberries. </a:t>
            </a:r>
            <a:endParaRPr lang="en-US" sz="1100" dirty="0" smtClean="0"/>
          </a:p>
          <a:p>
            <a:r>
              <a:rPr lang="en-US" sz="1100" dirty="0" smtClean="0"/>
              <a:t>MacDonald's </a:t>
            </a:r>
            <a:r>
              <a:rPr lang="en-US" sz="1100" dirty="0"/>
              <a:t>is completely over bottle. </a:t>
            </a:r>
            <a:endParaRPr lang="en-US" sz="1100" dirty="0" smtClean="0"/>
          </a:p>
          <a:p>
            <a:r>
              <a:rPr lang="en-US" sz="1100" dirty="0" smtClean="0"/>
              <a:t>Maple </a:t>
            </a:r>
            <a:r>
              <a:rPr lang="en-US" sz="1100" dirty="0"/>
              <a:t>Syrup is completely over bottle.</a:t>
            </a:r>
            <a:endParaRPr lang="en-US" sz="11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r>
              <a:rPr lang="en-US" sz="1300" dirty="0">
                <a:latin typeface="+mn-lt"/>
              </a:rPr>
              <a:t/>
            </a:r>
            <a:br>
              <a:rPr lang="en-US" sz="1300" dirty="0">
                <a:latin typeface="+mn-lt"/>
              </a:rPr>
            </a:br>
            <a:endParaRPr lang="en-US" sz="1300" dirty="0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5363"/>
          <a:stretch/>
        </p:blipFill>
        <p:spPr>
          <a:xfrm>
            <a:off x="5787957" y="2462996"/>
            <a:ext cx="2962442" cy="209002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0800000">
            <a:off x="4576864" y="3250227"/>
            <a:ext cx="865763" cy="515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129;p19"/>
          <p:cNvSpPr txBox="1">
            <a:spLocks/>
          </p:cNvSpPr>
          <p:nvPr/>
        </p:nvSpPr>
        <p:spPr>
          <a:xfrm>
            <a:off x="1828774" y="2972426"/>
            <a:ext cx="2480581" cy="1217947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/>
              <a:t>This is a scene in study room. A man holds a laptop that has a message about Barack Obama written on its screen. </a:t>
            </a:r>
            <a:endParaRPr lang="en-US" sz="1100" dirty="0" smtClean="0"/>
          </a:p>
          <a:p>
            <a:r>
              <a:rPr lang="en-US" sz="1100" dirty="0" smtClean="0"/>
              <a:t>Barack </a:t>
            </a:r>
            <a:r>
              <a:rPr lang="en-US" sz="1100" dirty="0"/>
              <a:t>Obama built you a robot is completely over laptop. </a:t>
            </a:r>
            <a:endParaRPr lang="en-US" sz="13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689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51378" y="355529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MOTIVATION</a:t>
            </a:r>
            <a:endParaRPr sz="3000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02" name="Google Shape;102;p15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73073" y="2322928"/>
            <a:ext cx="7174127" cy="3382500"/>
          </a:xfrm>
        </p:spPr>
        <p:txBody>
          <a:bodyPr/>
          <a:lstStyle/>
          <a:p>
            <a:r>
              <a:rPr lang="en-US" sz="1500" dirty="0"/>
              <a:t>H</a:t>
            </a:r>
            <a:r>
              <a:rPr lang="en-US" sz="1500" dirty="0" smtClean="0"/>
              <a:t>ighly beneficial to blind </a:t>
            </a:r>
            <a:r>
              <a:rPr lang="en-US" sz="1500" dirty="0"/>
              <a:t>and visually impaired people (BVIP</a:t>
            </a:r>
            <a:r>
              <a:rPr lang="en-US" sz="1500" dirty="0" smtClean="0"/>
              <a:t>)</a:t>
            </a:r>
          </a:p>
          <a:p>
            <a:pPr marL="88900" indent="0">
              <a:buNone/>
            </a:pPr>
            <a:endParaRPr lang="en-US" sz="200" dirty="0" smtClean="0"/>
          </a:p>
          <a:p>
            <a:r>
              <a:rPr lang="en-US" sz="1500" dirty="0" smtClean="0"/>
              <a:t>Betterment of Self Driving System</a:t>
            </a:r>
          </a:p>
          <a:p>
            <a:endParaRPr lang="en-US" sz="200" dirty="0" smtClean="0"/>
          </a:p>
          <a:p>
            <a:r>
              <a:rPr lang="en-US" sz="1500" dirty="0" smtClean="0"/>
              <a:t>Enhancement of Alarm Generating Securing Systems</a:t>
            </a:r>
          </a:p>
          <a:p>
            <a:pPr marL="88900" indent="0">
              <a:buNone/>
            </a:pPr>
            <a:endParaRPr lang="en-US" sz="200" dirty="0" smtClean="0"/>
          </a:p>
          <a:p>
            <a:r>
              <a:rPr lang="en-US" sz="1500" dirty="0" smtClean="0"/>
              <a:t>Assisting Google Image Search</a:t>
            </a:r>
          </a:p>
          <a:p>
            <a:pPr marL="88900" indent="0">
              <a:buNone/>
            </a:pPr>
            <a:endParaRPr lang="en-US" sz="200" dirty="0"/>
          </a:p>
          <a:p>
            <a:r>
              <a:rPr lang="en-US" sz="1500" dirty="0" smtClean="0"/>
              <a:t>Extension of Google Lens</a:t>
            </a:r>
          </a:p>
          <a:p>
            <a:endParaRPr lang="en-US" sz="1600" dirty="0" smtClean="0"/>
          </a:p>
        </p:txBody>
      </p:sp>
      <p:sp>
        <p:nvSpPr>
          <p:cNvPr id="9" name="Text Placeholder 1"/>
          <p:cNvSpPr>
            <a:spLocks noGrp="1"/>
          </p:cNvSpPr>
          <p:nvPr>
            <p:ph type="body" idx="1"/>
          </p:nvPr>
        </p:nvSpPr>
        <p:spPr>
          <a:xfrm>
            <a:off x="1376914" y="1292302"/>
            <a:ext cx="7174127" cy="900553"/>
          </a:xfrm>
        </p:spPr>
        <p:txBody>
          <a:bodyPr/>
          <a:lstStyle/>
          <a:p>
            <a:r>
              <a:rPr lang="en-US" sz="1600" dirty="0"/>
              <a:t>Image Captioning is a vital task relevant to the area of both Computer Vision and Natural Language Processing. </a:t>
            </a:r>
            <a:endParaRPr lang="en-US" sz="1600" dirty="0" smtClean="0"/>
          </a:p>
          <a:p>
            <a:r>
              <a:rPr lang="en-US" sz="1600" dirty="0" smtClean="0"/>
              <a:t>It can be used in various applications such as:</a:t>
            </a:r>
            <a:endParaRPr lang="en-US" sz="1600" dirty="0"/>
          </a:p>
          <a:p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314325"/>
            <a:ext cx="3938587" cy="2400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053" y="2266950"/>
            <a:ext cx="3524622" cy="2286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94400" y="4202336"/>
            <a:ext cx="1645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Acknowledgments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0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51378" y="355529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RELATED WORK</a:t>
            </a:r>
            <a:endParaRPr sz="3000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02" name="Google Shape;102;p15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 Placeholder 1"/>
          <p:cNvSpPr>
            <a:spLocks noGrp="1"/>
          </p:cNvSpPr>
          <p:nvPr>
            <p:ph type="body" idx="1"/>
          </p:nvPr>
        </p:nvSpPr>
        <p:spPr>
          <a:xfrm>
            <a:off x="1452659" y="1236439"/>
            <a:ext cx="7174128" cy="801943"/>
          </a:xfrm>
        </p:spPr>
        <p:txBody>
          <a:bodyPr/>
          <a:lstStyle/>
          <a:p>
            <a:r>
              <a:rPr lang="en-US" sz="1600" dirty="0" smtClean="0"/>
              <a:t>Retrieval based Image </a:t>
            </a:r>
            <a:r>
              <a:rPr lang="en-US" sz="1600" dirty="0"/>
              <a:t>C</a:t>
            </a:r>
            <a:r>
              <a:rPr lang="en-US" sz="1600" dirty="0" smtClean="0"/>
              <a:t>aptioning 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200" dirty="0"/>
          </a:p>
          <a:p>
            <a:r>
              <a:rPr lang="en-US" sz="1600" dirty="0" smtClean="0"/>
              <a:t>Cosine Similarity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200" dirty="0" smtClean="0"/>
          </a:p>
          <a:p>
            <a:r>
              <a:rPr lang="en-US" sz="1600" dirty="0" smtClean="0"/>
              <a:t>Template Based Image Captioning</a:t>
            </a:r>
          </a:p>
          <a:p>
            <a:pPr marL="546100" lvl="1" indent="0">
              <a:buNone/>
            </a:pPr>
            <a:endParaRPr lang="en-US" sz="600" dirty="0"/>
          </a:p>
          <a:p>
            <a:pPr marL="546100" lvl="1" indent="0">
              <a:buNone/>
            </a:pPr>
            <a:endParaRPr lang="en-US" sz="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27959" y="1684439"/>
            <a:ext cx="6385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 smtClean="0">
                <a:latin typeface="Barlow" panose="020B0604020202020204" charset="0"/>
                <a:sym typeface="Wingdings" panose="05000000000000000000" pitchFamily="2" charset="2"/>
              </a:rPr>
              <a:t> </a:t>
            </a:r>
            <a:r>
              <a:rPr lang="en-US" sz="1200" dirty="0" smtClean="0">
                <a:latin typeface="Barlow" panose="020B0604020202020204" charset="0"/>
              </a:rPr>
              <a:t>Given </a:t>
            </a:r>
            <a:r>
              <a:rPr lang="en-US" sz="1200" dirty="0">
                <a:latin typeface="Barlow" panose="020B0604020202020204" charset="0"/>
              </a:rPr>
              <a:t>a query image, retrieval based methods produce a caption for it</a:t>
            </a:r>
            <a:r>
              <a:rPr lang="en-US" sz="1200" dirty="0" smtClean="0">
                <a:latin typeface="Barlow" panose="020B0604020202020204" charset="0"/>
              </a:rPr>
              <a:t>.</a:t>
            </a:r>
          </a:p>
          <a:p>
            <a:pPr lvl="1"/>
            <a:endParaRPr lang="en-US" sz="200" dirty="0">
              <a:latin typeface="Barlow" panose="020B0604020202020204" charset="0"/>
            </a:endParaRPr>
          </a:p>
          <a:p>
            <a:pPr lvl="1"/>
            <a:r>
              <a:rPr lang="en-US" sz="1200" dirty="0" smtClean="0">
                <a:latin typeface="Barlow" panose="020B0604020202020204" charset="0"/>
                <a:sym typeface="Wingdings" panose="05000000000000000000" pitchFamily="2" charset="2"/>
              </a:rPr>
              <a:t> </a:t>
            </a:r>
            <a:r>
              <a:rPr lang="en-US" sz="1200" dirty="0" smtClean="0">
                <a:latin typeface="Barlow" panose="020B0604020202020204" charset="0"/>
              </a:rPr>
              <a:t>The </a:t>
            </a:r>
            <a:r>
              <a:rPr lang="en-US" sz="1200" dirty="0">
                <a:latin typeface="Barlow" panose="020B0604020202020204" charset="0"/>
              </a:rPr>
              <a:t>generated caption is either an already existing sentence or a sentence composed from the retrieved ones.</a:t>
            </a:r>
          </a:p>
          <a:p>
            <a:endParaRPr lang="en-US" sz="200" dirty="0">
              <a:latin typeface="Barlow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7959" y="2759073"/>
            <a:ext cx="63854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>
                <a:latin typeface="Barlow" panose="020B0604020202020204" charset="0"/>
                <a:sym typeface="Wingdings" panose="05000000000000000000" pitchFamily="2" charset="2"/>
              </a:rPr>
              <a:t> </a:t>
            </a:r>
            <a:r>
              <a:rPr lang="en-US" sz="1200" dirty="0" smtClean="0">
                <a:latin typeface="Barlow" panose="020B0604020202020204" charset="0"/>
                <a:sym typeface="Wingdings" panose="05000000000000000000" pitchFamily="2" charset="2"/>
              </a:rPr>
              <a:t>Project </a:t>
            </a:r>
            <a:r>
              <a:rPr lang="en-US" sz="1200" dirty="0">
                <a:latin typeface="Barlow" panose="020B0604020202020204" charset="0"/>
                <a:sym typeface="Wingdings" panose="05000000000000000000" pitchFamily="2" charset="2"/>
              </a:rPr>
              <a:t>image and text items into a common space</a:t>
            </a:r>
            <a:endParaRPr lang="en-US" sz="1200" dirty="0" smtClean="0">
              <a:latin typeface="Barlow" panose="020B0604020202020204" charset="0"/>
            </a:endParaRPr>
          </a:p>
          <a:p>
            <a:pPr lvl="1"/>
            <a:endParaRPr lang="en-US" sz="200" dirty="0">
              <a:latin typeface="Barlow" panose="020B0604020202020204" charset="0"/>
            </a:endParaRPr>
          </a:p>
          <a:p>
            <a:pPr lvl="1"/>
            <a:r>
              <a:rPr lang="en-US" sz="1200" dirty="0">
                <a:latin typeface="Barlow" panose="020B0604020202020204" charset="0"/>
                <a:sym typeface="Wingdings" panose="05000000000000000000" pitchFamily="2" charset="2"/>
              </a:rPr>
              <a:t> In the new common space, </a:t>
            </a:r>
            <a:r>
              <a:rPr lang="en-US" sz="1200" dirty="0" smtClean="0">
                <a:latin typeface="Barlow" panose="020B0604020202020204" charset="0"/>
                <a:sym typeface="Wingdings" panose="05000000000000000000" pitchFamily="2" charset="2"/>
              </a:rPr>
              <a:t>cosine similarities between images and sentences are calculated to select top ranked sentences.</a:t>
            </a:r>
            <a:endParaRPr lang="en-US" sz="200" dirty="0">
              <a:latin typeface="Barlow" panose="020B06040202020202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27959" y="3838956"/>
            <a:ext cx="63854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>
                <a:latin typeface="Barlow" panose="020B0604020202020204" charset="0"/>
                <a:sym typeface="Wingdings" panose="05000000000000000000" pitchFamily="2" charset="2"/>
              </a:rPr>
              <a:t> </a:t>
            </a:r>
            <a:r>
              <a:rPr lang="en-US" sz="1200" dirty="0" smtClean="0">
                <a:latin typeface="Barlow" panose="020B0604020202020204" charset="0"/>
                <a:sym typeface="Wingdings" panose="05000000000000000000" pitchFamily="2" charset="2"/>
              </a:rPr>
              <a:t>A </a:t>
            </a:r>
            <a:r>
              <a:rPr lang="en-US" sz="1200" dirty="0">
                <a:latin typeface="Barlow" panose="020B0604020202020204" charset="0"/>
                <a:sym typeface="Wingdings" panose="05000000000000000000" pitchFamily="2" charset="2"/>
              </a:rPr>
              <a:t>speciﬁed set of visual </a:t>
            </a:r>
            <a:r>
              <a:rPr lang="en-US" sz="1200" dirty="0" smtClean="0">
                <a:latin typeface="Barlow" panose="020B0604020202020204" charset="0"/>
                <a:sym typeface="Wingdings" panose="05000000000000000000" pitchFamily="2" charset="2"/>
              </a:rPr>
              <a:t>concepts in an image </a:t>
            </a:r>
            <a:r>
              <a:rPr lang="en-US" sz="1200" dirty="0">
                <a:latin typeface="Barlow" panose="020B0604020202020204" charset="0"/>
                <a:sym typeface="Wingdings" panose="05000000000000000000" pitchFamily="2" charset="2"/>
              </a:rPr>
              <a:t>need to be detected ﬁrst. </a:t>
            </a:r>
            <a:endParaRPr lang="en-US" sz="1200" dirty="0" smtClean="0">
              <a:latin typeface="Barlow" panose="020B0604020202020204" charset="0"/>
            </a:endParaRPr>
          </a:p>
          <a:p>
            <a:pPr lvl="1"/>
            <a:endParaRPr lang="en-US" sz="200" dirty="0">
              <a:latin typeface="Barlow" panose="020B0604020202020204" charset="0"/>
            </a:endParaRPr>
          </a:p>
          <a:p>
            <a:pPr lvl="1"/>
            <a:r>
              <a:rPr lang="en-US" sz="1200" dirty="0" smtClean="0">
                <a:latin typeface="Barlow" panose="020B0604020202020204" charset="0"/>
                <a:sym typeface="Wingdings" panose="05000000000000000000" pitchFamily="2" charset="2"/>
              </a:rPr>
              <a:t>The </a:t>
            </a:r>
            <a:r>
              <a:rPr lang="en-US" sz="1200" dirty="0">
                <a:latin typeface="Barlow" panose="020B0604020202020204" charset="0"/>
                <a:sym typeface="Wingdings" panose="05000000000000000000" pitchFamily="2" charset="2"/>
              </a:rPr>
              <a:t>detected visual concepts are connected through </a:t>
            </a:r>
            <a:r>
              <a:rPr lang="en-US" sz="1200" dirty="0" smtClean="0">
                <a:latin typeface="Barlow" panose="020B0604020202020204" charset="0"/>
                <a:sym typeface="Wingdings" panose="05000000000000000000" pitchFamily="2" charset="2"/>
              </a:rPr>
              <a:t>sentence templates or speciﬁc language grammar rules to </a:t>
            </a:r>
            <a:r>
              <a:rPr lang="en-US" sz="1200" dirty="0">
                <a:latin typeface="Barlow" panose="020B0604020202020204" charset="0"/>
                <a:sym typeface="Wingdings" panose="05000000000000000000" pitchFamily="2" charset="2"/>
              </a:rPr>
              <a:t>compose a sentence. </a:t>
            </a:r>
            <a:endParaRPr lang="en-US" sz="200" dirty="0">
              <a:latin typeface="Barlow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14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51378" y="3403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/>
              <a:t>METHODOLOGY</a:t>
            </a:r>
            <a:endParaRPr sz="3000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02" name="Google Shape;102;p15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76272" y="1205209"/>
            <a:ext cx="7174128" cy="801943"/>
          </a:xfrm>
        </p:spPr>
        <p:txBody>
          <a:bodyPr/>
          <a:lstStyle/>
          <a:p>
            <a:pPr marL="88900" indent="0">
              <a:buNone/>
            </a:pPr>
            <a:r>
              <a:rPr lang="en-US" sz="1400" b="1" dirty="0"/>
              <a:t>Goal: </a:t>
            </a:r>
            <a:r>
              <a:rPr lang="en-US" sz="1400" dirty="0"/>
              <a:t>Generate Descriptions of Image regions</a:t>
            </a:r>
          </a:p>
          <a:p>
            <a:pPr marL="88900" indent="0">
              <a:buNone/>
            </a:pPr>
            <a:r>
              <a:rPr lang="en-US" sz="1400" b="1" dirty="0"/>
              <a:t>Input to the model </a:t>
            </a:r>
            <a:r>
              <a:rPr lang="en-US" sz="1400" dirty="0"/>
              <a:t>— Set of images and their corresponding </a:t>
            </a:r>
            <a:r>
              <a:rPr lang="en-US" sz="1400" dirty="0" smtClean="0"/>
              <a:t>descriptions</a:t>
            </a:r>
          </a:p>
          <a:p>
            <a:pPr marL="88900" indent="0">
              <a:buNone/>
            </a:pPr>
            <a:r>
              <a:rPr lang="en-US" sz="1400" b="1" dirty="0" smtClean="0"/>
              <a:t>Image Dataset</a:t>
            </a:r>
            <a:r>
              <a:rPr lang="en-US" sz="1400" dirty="0" smtClean="0"/>
              <a:t>—Flickr8k dataset consisting of 8000 images with 5-descriptions each comprising to 40000 descriptions in total.</a:t>
            </a:r>
          </a:p>
          <a:p>
            <a:pPr marL="88900" indent="0">
              <a:buNone/>
            </a:pPr>
            <a:endParaRPr lang="en-US" sz="1600" dirty="0"/>
          </a:p>
        </p:txBody>
      </p:sp>
      <p:sp>
        <p:nvSpPr>
          <p:cNvPr id="10" name="Text Placeholder 1"/>
          <p:cNvSpPr>
            <a:spLocks noGrp="1"/>
          </p:cNvSpPr>
          <p:nvPr>
            <p:ph type="body" idx="1"/>
          </p:nvPr>
        </p:nvSpPr>
        <p:spPr>
          <a:xfrm>
            <a:off x="1576272" y="2379745"/>
            <a:ext cx="7174128" cy="801943"/>
          </a:xfrm>
        </p:spPr>
        <p:txBody>
          <a:bodyPr/>
          <a:lstStyle/>
          <a:p>
            <a:pPr marL="88900" indent="0">
              <a:buNone/>
            </a:pPr>
            <a:r>
              <a:rPr lang="en-US" sz="1200" dirty="0"/>
              <a:t>1. </a:t>
            </a:r>
            <a:r>
              <a:rPr lang="en-US" sz="1200" dirty="0" smtClean="0"/>
              <a:t> Learning </a:t>
            </a:r>
            <a:r>
              <a:rPr lang="en-US" sz="1200" dirty="0"/>
              <a:t>to align to visual and language data</a:t>
            </a:r>
          </a:p>
          <a:p>
            <a:pPr marL="88900" indent="0">
              <a:buNone/>
            </a:pPr>
            <a:endParaRPr lang="en-US" sz="200" dirty="0"/>
          </a:p>
          <a:p>
            <a:pPr lvl="1"/>
            <a:r>
              <a:rPr lang="en-US" sz="1200" dirty="0" smtClean="0"/>
              <a:t>Encoding Image to Vector</a:t>
            </a:r>
            <a:endParaRPr lang="en-US" sz="1200" dirty="0"/>
          </a:p>
          <a:p>
            <a:pPr marL="546100" lvl="1" indent="0">
              <a:buNone/>
            </a:pPr>
            <a:endParaRPr lang="en-US" sz="200" dirty="0"/>
          </a:p>
          <a:p>
            <a:pPr lvl="1"/>
            <a:r>
              <a:rPr lang="en-US" sz="1200" dirty="0" smtClean="0"/>
              <a:t>Encoding Text to Vector</a:t>
            </a:r>
            <a:endParaRPr lang="en-US" sz="1200" dirty="0"/>
          </a:p>
          <a:p>
            <a:pPr marL="546100" lvl="1" indent="0">
              <a:buNone/>
            </a:pPr>
            <a:endParaRPr lang="en-US" sz="200" dirty="0"/>
          </a:p>
          <a:p>
            <a:pPr lvl="1"/>
            <a:r>
              <a:rPr lang="en-US" sz="1200" dirty="0"/>
              <a:t>Alignment objective</a:t>
            </a:r>
          </a:p>
          <a:p>
            <a:pPr marL="546100" lvl="1" indent="0">
              <a:buNone/>
            </a:pPr>
            <a:endParaRPr lang="en-US" sz="200" dirty="0"/>
          </a:p>
          <a:p>
            <a:pPr lvl="1"/>
            <a:r>
              <a:rPr lang="en-US" sz="1200" dirty="0"/>
              <a:t>Decoding text segment alignments to images</a:t>
            </a:r>
          </a:p>
          <a:p>
            <a:pPr marL="546100" lvl="1" indent="0">
              <a:buNone/>
            </a:pPr>
            <a:endParaRPr lang="en-US" sz="600" dirty="0"/>
          </a:p>
          <a:p>
            <a:pPr marL="88900" indent="0">
              <a:buNone/>
            </a:pPr>
            <a:r>
              <a:rPr lang="en-US" sz="1200" dirty="0"/>
              <a:t>2.  </a:t>
            </a:r>
            <a:r>
              <a:rPr lang="en-US" sz="1200" dirty="0" smtClean="0"/>
              <a:t>Recurrent </a:t>
            </a:r>
            <a:r>
              <a:rPr lang="en-US" sz="1200" dirty="0"/>
              <a:t>Neural Network for generating descriptions</a:t>
            </a:r>
          </a:p>
          <a:p>
            <a:pPr marL="88900" indent="0">
              <a:buNone/>
            </a:pPr>
            <a:endParaRPr lang="en-US" sz="200" dirty="0"/>
          </a:p>
          <a:p>
            <a:pPr lvl="1"/>
            <a:r>
              <a:rPr lang="en-US" sz="1200" dirty="0"/>
              <a:t>RNN training</a:t>
            </a:r>
          </a:p>
          <a:p>
            <a:pPr marL="546100" lvl="1" indent="0">
              <a:buNone/>
            </a:pPr>
            <a:endParaRPr lang="en-US" sz="200" dirty="0"/>
          </a:p>
          <a:p>
            <a:pPr lvl="1"/>
            <a:r>
              <a:rPr lang="en-US" sz="1200" dirty="0"/>
              <a:t>RNN at test time</a:t>
            </a:r>
          </a:p>
          <a:p>
            <a:pPr lvl="1"/>
            <a:endParaRPr lang="en-US" sz="600" dirty="0"/>
          </a:p>
          <a:p>
            <a:pPr marL="88900" indent="0">
              <a:buNone/>
            </a:pPr>
            <a:r>
              <a:rPr lang="en-US" sz="1200" dirty="0" smtClean="0"/>
              <a:t>3.  BLEU score (Bilingual Evaluation Understudy)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249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21" name="Google Shape;96;p15"/>
          <p:cNvSpPr txBox="1">
            <a:spLocks/>
          </p:cNvSpPr>
          <p:nvPr/>
        </p:nvSpPr>
        <p:spPr>
          <a:xfrm>
            <a:off x="3322596" y="116428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700" dirty="0" smtClean="0"/>
              <a:t>MODEL OVERVIEW</a:t>
            </a:r>
            <a:endParaRPr lang="en-US" sz="27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52" y="1476375"/>
            <a:ext cx="6876718" cy="33909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1576272" y="903281"/>
            <a:ext cx="7174128" cy="801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The input to the model is the image and the partial caption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/>
              <a:t>The output is the target word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 marL="546100" lvl="1"/>
            <a:endParaRPr lang="en-US" sz="600" dirty="0" smtClean="0"/>
          </a:p>
          <a:p>
            <a:pPr marL="546100" lvl="1"/>
            <a:endParaRPr lang="en-US" sz="600" dirty="0" smtClean="0"/>
          </a:p>
        </p:txBody>
      </p:sp>
    </p:spTree>
    <p:extLst>
      <p:ext uri="{BB962C8B-B14F-4D97-AF65-F5344CB8AC3E}">
        <p14:creationId xmlns:p14="http://schemas.microsoft.com/office/powerpoint/2010/main" val="411712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21" name="Google Shape;96;p15"/>
          <p:cNvSpPr txBox="1">
            <a:spLocks/>
          </p:cNvSpPr>
          <p:nvPr/>
        </p:nvSpPr>
        <p:spPr>
          <a:xfrm>
            <a:off x="2975853" y="11392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700" dirty="0" smtClean="0"/>
              <a:t>MODEL ARCHITECTURE</a:t>
            </a:r>
            <a:endParaRPr lang="en-US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01" y="920625"/>
            <a:ext cx="6577676" cy="386831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072167" y="1002153"/>
            <a:ext cx="13683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1652-length vector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3953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13040</TotalTime>
  <Words>591</Words>
  <Application>Microsoft Office PowerPoint</Application>
  <PresentationFormat>On-screen Show (16:9)</PresentationFormat>
  <Paragraphs>116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Barlow</vt:lpstr>
      <vt:lpstr>Wingdings</vt:lpstr>
      <vt:lpstr>Basset template</vt:lpstr>
      <vt:lpstr>PowerPoint Presentation</vt:lpstr>
      <vt:lpstr>What does the Image caption generator do?</vt:lpstr>
      <vt:lpstr>PowerPoint Presentation</vt:lpstr>
      <vt:lpstr>MOTIVATION</vt:lpstr>
      <vt:lpstr>PowerPoint Presentation</vt:lpstr>
      <vt:lpstr>RELATED WORK</vt:lpstr>
      <vt:lpstr>METHODOLOGY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 ME ANYTHING: DYNAMIC MEMORY NETWORKS FOR NATURAL LANGUAGE PROCESSING</dc:title>
  <dc:creator>PRANJALI</dc:creator>
  <cp:lastModifiedBy>PRANJALI</cp:lastModifiedBy>
  <cp:revision>141</cp:revision>
  <dcterms:modified xsi:type="dcterms:W3CDTF">2019-11-26T06:26:30Z</dcterms:modified>
</cp:coreProperties>
</file>