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8"/>
  </p:notesMasterIdLst>
  <p:handoutMasterIdLst>
    <p:handoutMasterId r:id="rId49"/>
  </p:handoutMasterIdLst>
  <p:sldIdLst>
    <p:sldId id="399" r:id="rId2"/>
    <p:sldId id="258" r:id="rId3"/>
    <p:sldId id="340" r:id="rId4"/>
    <p:sldId id="341" r:id="rId5"/>
    <p:sldId id="362" r:id="rId6"/>
    <p:sldId id="383" r:id="rId7"/>
    <p:sldId id="384" r:id="rId8"/>
    <p:sldId id="288" r:id="rId9"/>
    <p:sldId id="289" r:id="rId10"/>
    <p:sldId id="290" r:id="rId11"/>
    <p:sldId id="291" r:id="rId12"/>
    <p:sldId id="347" r:id="rId13"/>
    <p:sldId id="359" r:id="rId14"/>
    <p:sldId id="350" r:id="rId15"/>
    <p:sldId id="378" r:id="rId16"/>
    <p:sldId id="379" r:id="rId17"/>
    <p:sldId id="376" r:id="rId18"/>
    <p:sldId id="393" r:id="rId19"/>
    <p:sldId id="392" r:id="rId20"/>
    <p:sldId id="397" r:id="rId21"/>
    <p:sldId id="358" r:id="rId22"/>
    <p:sldId id="354" r:id="rId23"/>
    <p:sldId id="279" r:id="rId24"/>
    <p:sldId id="280" r:id="rId25"/>
    <p:sldId id="292" r:id="rId26"/>
    <p:sldId id="380" r:id="rId27"/>
    <p:sldId id="395" r:id="rId28"/>
    <p:sldId id="373" r:id="rId29"/>
    <p:sldId id="374" r:id="rId30"/>
    <p:sldId id="284" r:id="rId31"/>
    <p:sldId id="295" r:id="rId32"/>
    <p:sldId id="360" r:id="rId33"/>
    <p:sldId id="367" r:id="rId34"/>
    <p:sldId id="361" r:id="rId35"/>
    <p:sldId id="355" r:id="rId36"/>
    <p:sldId id="356" r:id="rId37"/>
    <p:sldId id="385" r:id="rId38"/>
    <p:sldId id="389" r:id="rId39"/>
    <p:sldId id="390" r:id="rId40"/>
    <p:sldId id="357" r:id="rId41"/>
    <p:sldId id="371" r:id="rId42"/>
    <p:sldId id="372" r:id="rId43"/>
    <p:sldId id="387" r:id="rId44"/>
    <p:sldId id="391" r:id="rId45"/>
    <p:sldId id="388" r:id="rId46"/>
    <p:sldId id="398" r:id="rId4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595" autoAdjust="0"/>
  </p:normalViewPr>
  <p:slideViewPr>
    <p:cSldViewPr snapToObjects="1">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75A2BFE7-6DE8-0840-BDEE-2F5D7EBB5101}" type="slidenum">
              <a:rPr lang="en-US"/>
              <a:pPr>
                <a:defRPr/>
              </a:pPr>
              <a:t>‹#›</a:t>
            </a:fld>
            <a:endParaRPr lang="en-US"/>
          </a:p>
        </p:txBody>
      </p:sp>
    </p:spTree>
    <p:extLst>
      <p:ext uri="{BB962C8B-B14F-4D97-AF65-F5344CB8AC3E}">
        <p14:creationId xmlns:p14="http://schemas.microsoft.com/office/powerpoint/2010/main" xmlns="" val="2989662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DF96C997-35A5-E14E-9ECA-DF39C47D98A7}" type="slidenum">
              <a:rPr lang="en-US"/>
              <a:pPr>
                <a:defRPr/>
              </a:pPr>
              <a:t>‹#›</a:t>
            </a:fld>
            <a:endParaRPr lang="en-US"/>
          </a:p>
        </p:txBody>
      </p:sp>
    </p:spTree>
    <p:extLst>
      <p:ext uri="{BB962C8B-B14F-4D97-AF65-F5344CB8AC3E}">
        <p14:creationId xmlns:p14="http://schemas.microsoft.com/office/powerpoint/2010/main" xmlns="" val="22956978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5152" y="4344110"/>
            <a:ext cx="5027693" cy="411397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24EE641-7FFD-7543-B22A-9FCA1C21F50F}" type="slidenum">
              <a:rPr lang="en-US">
                <a:latin typeface="Times New Roman" pitchFamily="1" charset="0"/>
              </a:rPr>
              <a:pPr/>
              <a:t>10</a:t>
            </a:fld>
            <a:endParaRPr lang="en-US">
              <a:latin typeface="Times New Roman" pitchFamily="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923C4F-7A6B-A044-8245-B7C6C18542ED}" type="slidenum">
              <a:rPr lang="en-US">
                <a:latin typeface="Times New Roman" pitchFamily="1" charset="0"/>
              </a:rPr>
              <a:pPr/>
              <a:t>11</a:t>
            </a:fld>
            <a:endParaRPr lang="en-US">
              <a:latin typeface="Times New Roman"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Author uses </a:t>
            </a:r>
            <a:r>
              <a:rPr lang="en-US" dirty="0" err="1" smtClean="0">
                <a:latin typeface="Times New Roman" pitchFamily="1" charset="0"/>
                <a:ea typeface="ＭＳ Ｐゴシック" pitchFamily="1" charset="-128"/>
                <a:cs typeface="ＭＳ Ｐゴシック" pitchFamily="1" charset="-128"/>
              </a:rPr>
              <a:t>y-t</a:t>
            </a:r>
            <a:r>
              <a:rPr lang="en-US" baseline="0" dirty="0" smtClean="0">
                <a:latin typeface="Times New Roman" pitchFamily="1" charset="0"/>
                <a:ea typeface="ＭＳ Ｐゴシック" pitchFamily="1" charset="-128"/>
                <a:cs typeface="ＭＳ Ｐゴシック" pitchFamily="1" charset="-128"/>
              </a:rPr>
              <a:t> and thus negates the delta </a:t>
            </a:r>
            <a:r>
              <a:rPr lang="en-US" baseline="0" smtClean="0">
                <a:latin typeface="Times New Roman" pitchFamily="1" charset="0"/>
                <a:ea typeface="ＭＳ Ｐゴシック" pitchFamily="1" charset="-128"/>
                <a:cs typeface="ＭＳ Ｐゴシック" pitchFamily="1" charset="-128"/>
              </a:rPr>
              <a:t>w</a:t>
            </a:r>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158208D-2869-884D-8B6D-2B57118BE042}" type="slidenum">
              <a:rPr lang="en-US">
                <a:latin typeface="Times New Roman" pitchFamily="1" charset="0"/>
              </a:rPr>
              <a:pPr/>
              <a:t>12</a:t>
            </a:fld>
            <a:endParaRPr lang="en-US">
              <a:latin typeface="Times New Roman"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611CDED-EB82-2949-A460-2F87EFDFDE82}" type="slidenum">
              <a:rPr lang="en-US">
                <a:latin typeface="Times New Roman" pitchFamily="1" charset="0"/>
              </a:rPr>
              <a:pPr/>
              <a:t>13</a:t>
            </a:fld>
            <a:endParaRPr lang="en-US">
              <a:latin typeface="Times New Roman" pitchFamily="1"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1663908-3B34-4F49-A8EB-D3284614609A}" type="slidenum">
              <a:rPr lang="en-US">
                <a:latin typeface="Times New Roman" pitchFamily="1" charset="0"/>
              </a:rPr>
              <a:pPr/>
              <a:t>14</a:t>
            </a:fld>
            <a:endParaRPr lang="en-US">
              <a:latin typeface="Times New Roman"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5E942E3-CD15-3247-AA96-71614CA17BDE}" type="slidenum">
              <a:rPr lang="en-US">
                <a:latin typeface="Times New Roman" pitchFamily="1" charset="0"/>
              </a:rPr>
              <a:pPr/>
              <a:t>15</a:t>
            </a:fld>
            <a:endParaRPr lang="en-US">
              <a:latin typeface="Times New Roman"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0E5BAB9-6968-7B4B-9322-B06C43E893F2}" type="slidenum">
              <a:rPr lang="en-US">
                <a:latin typeface="Times New Roman" pitchFamily="1" charset="0"/>
              </a:rPr>
              <a:pPr/>
              <a:t>16</a:t>
            </a:fld>
            <a:endParaRPr lang="en-US">
              <a:latin typeface="Times New Roman"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17</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18</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19</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42A1D05-31DF-3D4E-AABD-0BC1719DDC84}" type="slidenum">
              <a:rPr lang="en-US">
                <a:latin typeface="Times New Roman" pitchFamily="1" charset="0"/>
              </a:rPr>
              <a:pPr/>
              <a:t>2</a:t>
            </a:fld>
            <a:endParaRPr lang="en-US">
              <a:latin typeface="Times New Roman"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20</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B7D48C8-7419-3447-A807-B9EA955D7876}" type="slidenum">
              <a:rPr lang="en-US">
                <a:latin typeface="Times New Roman" pitchFamily="1" charset="0"/>
              </a:rPr>
              <a:pPr/>
              <a:t>21</a:t>
            </a:fld>
            <a:endParaRPr lang="en-US">
              <a:latin typeface="Times New Roman" pitchFamily="1"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EB70D94-4234-7446-8E93-035A8177E2CC}" type="slidenum">
              <a:rPr lang="en-US">
                <a:latin typeface="Times New Roman" pitchFamily="1" charset="0"/>
              </a:rPr>
              <a:pPr/>
              <a:t>22</a:t>
            </a:fld>
            <a:endParaRPr lang="en-US">
              <a:latin typeface="Times New Roman"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mtClean="0">
                <a:latin typeface="Times New Roman" pitchFamily="1" charset="0"/>
                <a:ea typeface="ＭＳ Ｐゴシック" pitchFamily="1" charset="-128"/>
                <a:cs typeface="ＭＳ Ｐゴシック" pitchFamily="1" charset="-128"/>
              </a:rPr>
              <a:t>What if no bias?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FCC781B-2DB4-FE46-BBD5-64A1C72CC7E5}" type="slidenum">
              <a:rPr lang="en-US">
                <a:latin typeface="Times New Roman" pitchFamily="1" charset="0"/>
              </a:rPr>
              <a:pPr/>
              <a:t>23</a:t>
            </a:fld>
            <a:endParaRPr lang="en-US">
              <a:latin typeface="Times New Roman" pitchFamily="1"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E5191-8C4A-4243-9972-2F446B936062}" type="slidenum">
              <a:rPr lang="en-US">
                <a:latin typeface="Times New Roman" pitchFamily="1" charset="0"/>
              </a:rPr>
              <a:pPr/>
              <a:t>24</a:t>
            </a:fld>
            <a:endParaRPr lang="en-US">
              <a:latin typeface="Times New Roman" pitchFamily="1"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F6CAAB4-4606-4E45-A564-F278F2E53897}" type="slidenum">
              <a:rPr lang="en-US">
                <a:latin typeface="Times New Roman" pitchFamily="1" charset="0"/>
              </a:rPr>
              <a:pPr/>
              <a:t>25</a:t>
            </a:fld>
            <a:endParaRPr lang="en-US">
              <a:latin typeface="Times New Roman" pitchFamily="1"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next slide as example</a:t>
            </a:r>
            <a:endParaRPr lang="en-US" dirty="0"/>
          </a:p>
        </p:txBody>
      </p:sp>
      <p:sp>
        <p:nvSpPr>
          <p:cNvPr id="4" name="Slide Number Placeholder 3"/>
          <p:cNvSpPr>
            <a:spLocks noGrp="1"/>
          </p:cNvSpPr>
          <p:nvPr>
            <p:ph type="sldNum" sz="quarter" idx="10"/>
          </p:nvPr>
        </p:nvSpPr>
        <p:spPr/>
        <p:txBody>
          <a:bodyPr/>
          <a:lstStyle/>
          <a:p>
            <a:pPr>
              <a:defRPr/>
            </a:pPr>
            <a:fld id="{DF96C997-35A5-E14E-9ECA-DF39C47D98A7}" type="slidenum">
              <a:rPr lang="en-US" smtClean="0"/>
              <a:pPr>
                <a:defRPr/>
              </a:pPr>
              <a:t>26</a:t>
            </a:fld>
            <a:endParaRPr lang="en-US"/>
          </a:p>
        </p:txBody>
      </p:sp>
    </p:spTree>
    <p:extLst>
      <p:ext uri="{BB962C8B-B14F-4D97-AF65-F5344CB8AC3E}">
        <p14:creationId xmlns:p14="http://schemas.microsoft.com/office/powerpoint/2010/main" xmlns="" val="1976000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1C78015-35FF-754A-869D-BC337A382216}" type="slidenum">
              <a:rPr lang="en-US">
                <a:latin typeface="Times New Roman" pitchFamily="1" charset="0"/>
              </a:rPr>
              <a:pPr/>
              <a:t>27</a:t>
            </a:fld>
            <a:endParaRPr lang="en-US">
              <a:latin typeface="Times New Roman"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96C997-35A5-E14E-9ECA-DF39C47D98A7}" type="slidenum">
              <a:rPr lang="en-US" smtClean="0"/>
              <a:pPr>
                <a:defRPr/>
              </a:pPr>
              <a:t>28</a:t>
            </a:fld>
            <a:endParaRPr lang="en-US"/>
          </a:p>
        </p:txBody>
      </p:sp>
    </p:spTree>
    <p:extLst>
      <p:ext uri="{BB962C8B-B14F-4D97-AF65-F5344CB8AC3E}">
        <p14:creationId xmlns:p14="http://schemas.microsoft.com/office/powerpoint/2010/main" xmlns="" val="1271814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3DCDF8B-F257-D64A-B2CB-98D0F0575614}" type="slidenum">
              <a:rPr lang="en-US">
                <a:latin typeface="Times New Roman" pitchFamily="1" charset="0"/>
              </a:rPr>
              <a:pPr/>
              <a:t>30</a:t>
            </a:fld>
            <a:endParaRPr lang="en-US">
              <a:latin typeface="Times New Roman"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AEF44B8-0B21-E546-8408-CE565E6ECEE5}" type="slidenum">
              <a:rPr lang="en-US">
                <a:latin typeface="Times New Roman" pitchFamily="1" charset="0"/>
              </a:rPr>
              <a:pPr/>
              <a:t>3</a:t>
            </a:fld>
            <a:endParaRPr lang="en-US">
              <a:latin typeface="Times New Roman"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16A77DD-8C7B-384A-831A-4C4C493128DC}" type="slidenum">
              <a:rPr lang="en-US">
                <a:latin typeface="Times New Roman" pitchFamily="1" charset="0"/>
              </a:rPr>
              <a:pPr/>
              <a:t>31</a:t>
            </a:fld>
            <a:endParaRPr lang="en-US">
              <a:latin typeface="Times New Roman"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402DDA7-EFF2-3348-8953-9B0627BD8E7F}" type="slidenum">
              <a:rPr lang="en-US">
                <a:latin typeface="Times New Roman" pitchFamily="1" charset="0"/>
              </a:rPr>
              <a:pPr/>
              <a:t>32</a:t>
            </a:fld>
            <a:endParaRPr lang="en-US">
              <a:latin typeface="Times New Roman"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Still uses threshold logic (perceptron) node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B7169A7-0A6B-2346-88F7-FD3207DDC809}" type="slidenum">
              <a:rPr lang="en-US">
                <a:latin typeface="Times New Roman" pitchFamily="1" charset="0"/>
              </a:rPr>
              <a:pPr/>
              <a:t>34</a:t>
            </a:fld>
            <a:endParaRPr lang="en-US">
              <a:latin typeface="Times New Roman" pitchFamily="1"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377D5D9-13EB-B844-A95B-07B00580148E}" type="slidenum">
              <a:rPr lang="en-US">
                <a:latin typeface="Times New Roman" pitchFamily="1" charset="0"/>
              </a:rPr>
              <a:pPr/>
              <a:t>35</a:t>
            </a:fld>
            <a:endParaRPr lang="en-US">
              <a:latin typeface="Times New Roman" pitchFamily="1"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36</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37</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38</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39</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CFED003-E3E1-464C-AC88-9BC9F5AFDDE7}" type="slidenum">
              <a:rPr lang="en-US">
                <a:latin typeface="Times New Roman" pitchFamily="1" charset="0"/>
              </a:rPr>
              <a:pPr/>
              <a:t>40</a:t>
            </a:fld>
            <a:endParaRPr lang="en-US">
              <a:latin typeface="Times New Roman" pitchFamily="1"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r>
              <a:rPr lang="en-US" smtClean="0">
                <a:latin typeface="Times New Roman" pitchFamily="1" charset="0"/>
                <a:ea typeface="ＭＳ Ｐゴシック" pitchFamily="1" charset="-128"/>
                <a:cs typeface="ＭＳ Ｐゴシック" pitchFamily="1" charset="-128"/>
              </a:rPr>
              <a:t>Draw on board</a:t>
            </a:r>
          </a:p>
        </p:txBody>
      </p:sp>
      <p:sp>
        <p:nvSpPr>
          <p:cNvPr id="86020" name="Slide Number Placeholder 3"/>
          <p:cNvSpPr>
            <a:spLocks noGrp="1"/>
          </p:cNvSpPr>
          <p:nvPr>
            <p:ph type="sldNum" sz="quarter" idx="5"/>
          </p:nvPr>
        </p:nvSpPr>
        <p:spPr>
          <a:noFill/>
        </p:spPr>
        <p:txBody>
          <a:bodyPr/>
          <a:lstStyle/>
          <a:p>
            <a:fld id="{F7F80901-2BB2-3F4B-8F76-D212924196F0}" type="slidenum">
              <a:rPr lang="en-US" smtClean="0">
                <a:latin typeface="Times New Roman" pitchFamily="1" charset="0"/>
              </a:rPr>
              <a:pPr/>
              <a:t>41</a:t>
            </a:fld>
            <a:endParaRPr lang="en-US" smtClean="0">
              <a:latin typeface="Times New Roman"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B1278AB-A4A9-0248-8B3B-BB82B08B89AF}" type="slidenum">
              <a:rPr lang="en-US">
                <a:latin typeface="Times New Roman" pitchFamily="1" charset="0"/>
              </a:rPr>
              <a:pPr/>
              <a:t>4</a:t>
            </a:fld>
            <a:endParaRPr lang="en-US">
              <a:latin typeface="Times New Roman"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F96C997-35A5-E14E-9ECA-DF39C47D98A7}" type="slidenum">
              <a:rPr lang="en-US" smtClean="0"/>
              <a:pPr>
                <a:defRPr/>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C27C4BB-9701-F749-A197-56E2EBC9B4BE}" type="slidenum">
              <a:rPr lang="en-US">
                <a:latin typeface="Times New Roman" pitchFamily="1" charset="0"/>
              </a:rPr>
              <a:pPr/>
              <a:t>5</a:t>
            </a:fld>
            <a:endParaRPr lang="en-US">
              <a:latin typeface="Times New Roman"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52C0110-4CDE-6645-ABBE-2B0B8ADF43F7}" type="slidenum">
              <a:rPr lang="en-US">
                <a:latin typeface="Times New Roman" charset="0"/>
              </a:rPr>
              <a:pPr/>
              <a:t>6</a:t>
            </a:fld>
            <a:endParaRPr lang="en-US">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52C0110-4CDE-6645-ABBE-2B0B8ADF43F7}" type="slidenum">
              <a:rPr lang="en-US">
                <a:latin typeface="Times New Roman" charset="0"/>
              </a:rPr>
              <a:pPr/>
              <a:t>7</a:t>
            </a:fld>
            <a:endParaRPr lang="en-US">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smtClean="0">
                <a:latin typeface="Times New Roman" charset="0"/>
                <a:ea typeface="ＭＳ Ｐゴシック" charset="-128"/>
                <a:cs typeface="ＭＳ Ｐゴシック" charset="-128"/>
              </a:rPr>
              <a:t>What parameters</a:t>
            </a:r>
            <a:r>
              <a:rPr lang="en-US" baseline="0" dirty="0" smtClean="0">
                <a:latin typeface="Times New Roman" charset="0"/>
                <a:ea typeface="ＭＳ Ｐゴシック" charset="-128"/>
                <a:cs typeface="ＭＳ Ｐゴシック" charset="-128"/>
              </a:rPr>
              <a:t> and </a:t>
            </a:r>
            <a:r>
              <a:rPr lang="en-US" dirty="0" smtClean="0">
                <a:latin typeface="Times New Roman" charset="0"/>
                <a:ea typeface="ＭＳ Ｐゴシック" charset="-128"/>
                <a:cs typeface="ＭＳ Ｐゴシック" charset="-128"/>
              </a:rPr>
              <a:t>objective function</a:t>
            </a:r>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A970579-D67E-454A-B37C-03C673DD05B1}" type="slidenum">
              <a:rPr lang="en-US">
                <a:latin typeface="Times New Roman" pitchFamily="1" charset="0"/>
              </a:rPr>
              <a:pPr/>
              <a:t>8</a:t>
            </a:fld>
            <a:endParaRPr lang="en-US">
              <a:latin typeface="Times New Roman"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9992FB8-4546-FB47-8ED4-D13A6E754EED}" type="slidenum">
              <a:rPr lang="en-US">
                <a:latin typeface="Times New Roman" pitchFamily="1" charset="0"/>
              </a:rPr>
              <a:pPr/>
              <a:t>9</a:t>
            </a:fld>
            <a:endParaRPr lang="en-US">
              <a:latin typeface="Times New Roman"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smtClean="0"/>
              <a:t>CS 478 - Perceptrons</a:t>
            </a:r>
            <a:endParaRPr lang="en-US"/>
          </a:p>
        </p:txBody>
      </p:sp>
      <p:sp>
        <p:nvSpPr>
          <p:cNvPr id="9" name="Rectangle 9"/>
          <p:cNvSpPr>
            <a:spLocks noGrp="1" noChangeArrowheads="1"/>
          </p:cNvSpPr>
          <p:nvPr>
            <p:ph type="sldNum" sz="quarter" idx="12"/>
          </p:nvPr>
        </p:nvSpPr>
        <p:spPr/>
        <p:txBody>
          <a:bodyPr/>
          <a:lstStyle>
            <a:lvl1pPr>
              <a:defRPr sz="1400"/>
            </a:lvl1pPr>
          </a:lstStyle>
          <a:p>
            <a:pPr>
              <a:defRPr/>
            </a:pPr>
            <a:fld id="{0A0A52F6-A16F-1344-9145-6586D1C30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DCEBF29-EFBD-914A-9798-F3FB8B3B5A0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2ABB01E0-FD3F-2144-824C-5395DC75DE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405C09D-779F-1148-B998-C716666029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B86E1EB-A28C-4A49-BC54-8745912A62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4D99EA91-8F68-E744-80CE-E6BFDDC163E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8AC3131E-F7BB-1C48-A2F0-55263E2D8C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47ACDA2A-976F-484A-A375-9904773258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08EC89EF-2833-E841-8583-7C1525D813B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7235727-8345-9042-AD40-EFC584E65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smtClean="0"/>
              <a:t>CS 478 - Perceptrons</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13E18D7-AF20-5A4A-9D3E-D8DDEB08642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6149" name="Rectangle 5"/>
          <p:cNvSpPr>
            <a:spLocks noGrp="1" noChangeArrowheads="1"/>
          </p:cNvSpPr>
          <p:nvPr>
            <p:ph type="title"/>
          </p:nvPr>
        </p:nvSpPr>
        <p:spPr bwMode="auto">
          <a:xfrm>
            <a:off x="609600" y="609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atin typeface="Times New Roman"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atin typeface="Times New Roman" charset="0"/>
              </a:defRPr>
            </a:lvl1pPr>
          </a:lstStyle>
          <a:p>
            <a:pPr>
              <a:defRPr/>
            </a:pPr>
            <a:r>
              <a:rPr lang="en-US" smtClean="0"/>
              <a:t>CS 478 - Perceptrons</a:t>
            </a:r>
            <a:endParaRPr lang="en-US"/>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atin typeface="Times New Roman" charset="0"/>
              </a:defRPr>
            </a:lvl1pPr>
          </a:lstStyle>
          <a:p>
            <a:pPr>
              <a:defRPr/>
            </a:pPr>
            <a:fld id="{1CF64025-54F0-5646-85E0-E9830F42B7F1}" type="slidenum">
              <a:rPr lang="en-US"/>
              <a:pPr>
                <a:defRPr/>
              </a:pPr>
              <a:t>‹#›</a:t>
            </a:fld>
            <a:endParaRPr lang="en-US"/>
          </a:p>
        </p:txBody>
      </p:sp>
      <p:sp>
        <p:nvSpPr>
          <p:cNvPr id="1031" name="Rectangle 9"/>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Word_97_-_2003_Document1.doc"/></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Microsoft_Office_Word_97_-_2003_Document2.doc"/></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Microsoft_Office_Word_97_-_2003_Document3.doc"/></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Microsoft_Office_Word_97_-_2003_Document4.doc"/></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37492" y="1361049"/>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1" i="0" u="none" dirty="0">
                <a:solidFill>
                  <a:schemeClr val="tx1"/>
                </a:solidFill>
                <a:latin typeface="Arial"/>
                <a:ea typeface="Arial"/>
                <a:cs typeface="Arial"/>
                <a:sym typeface="Arial"/>
              </a:rPr>
              <a:t/>
            </a:r>
            <a:br>
              <a:rPr lang="en-US" sz="4400" b="1" i="0" u="none" dirty="0">
                <a:solidFill>
                  <a:schemeClr val="tx1"/>
                </a:solidFill>
                <a:latin typeface="Arial"/>
                <a:ea typeface="Arial"/>
                <a:cs typeface="Arial"/>
                <a:sym typeface="Arial"/>
              </a:rPr>
            </a:br>
            <a:r>
              <a:rPr lang="en-US" sz="4400" b="1" i="0" u="none" dirty="0">
                <a:solidFill>
                  <a:schemeClr val="tx1"/>
                </a:solidFill>
                <a:latin typeface="Arial"/>
                <a:ea typeface="Arial"/>
                <a:cs typeface="Arial"/>
                <a:sym typeface="Arial"/>
              </a:rPr>
              <a:t>Single Layer </a:t>
            </a:r>
            <a:r>
              <a:rPr lang="en-US" sz="4400" b="1" i="0" u="none" dirty="0" err="1" smtClean="0">
                <a:solidFill>
                  <a:schemeClr val="tx1"/>
                </a:solidFill>
                <a:latin typeface="Arial"/>
                <a:ea typeface="Arial"/>
                <a:cs typeface="Arial"/>
                <a:sym typeface="Arial"/>
              </a:rPr>
              <a:t>Percetron</a:t>
            </a:r>
            <a:r>
              <a:rPr lang="en-US" sz="4400" b="1" i="0" u="none" dirty="0" smtClean="0">
                <a:solidFill>
                  <a:schemeClr val="tx1"/>
                </a:solidFill>
                <a:latin typeface="Arial"/>
                <a:ea typeface="Arial"/>
                <a:cs typeface="Arial"/>
                <a:sym typeface="Arial"/>
              </a:rPr>
              <a:t/>
            </a:r>
            <a:br>
              <a:rPr lang="en-US" sz="4400" b="1" i="0" u="none" dirty="0" smtClean="0">
                <a:solidFill>
                  <a:schemeClr val="tx1"/>
                </a:solidFill>
                <a:latin typeface="Arial"/>
                <a:ea typeface="Arial"/>
                <a:cs typeface="Arial"/>
                <a:sym typeface="Arial"/>
              </a:rPr>
            </a:br>
            <a:endParaRPr dirty="0">
              <a:solidFill>
                <a:schemeClr val="tx1"/>
              </a:solidFill>
            </a:endParaRPr>
          </a:p>
        </p:txBody>
      </p:sp>
      <p:sp>
        <p:nvSpPr>
          <p:cNvPr id="5" name="Subtitle 4"/>
          <p:cNvSpPr>
            <a:spLocks noGrp="1"/>
          </p:cNvSpPr>
          <p:nvPr>
            <p:ph type="subTitle" idx="1"/>
          </p:nvPr>
        </p:nvSpPr>
        <p:spPr>
          <a:xfrm>
            <a:off x="1526344" y="3253154"/>
            <a:ext cx="6400800" cy="1752600"/>
          </a:xfrm>
        </p:spPr>
        <p:txBody>
          <a:bodyPr/>
          <a:lstStyle/>
          <a:p>
            <a:r>
              <a:rPr lang="en-US" b="1" dirty="0" smtClean="0"/>
              <a:t>Prof. G. Panda</a:t>
            </a:r>
          </a:p>
          <a:p>
            <a:endParaRPr lang="en-US" dirty="0" smtClean="0"/>
          </a:p>
          <a:p>
            <a:r>
              <a:rPr lang="en-US" dirty="0" smtClean="0"/>
              <a:t>Professorial Fellow</a:t>
            </a:r>
          </a:p>
          <a:p>
            <a:r>
              <a:rPr lang="en-US" dirty="0" smtClean="0"/>
              <a:t>IIT Bhubaneswar</a:t>
            </a:r>
          </a:p>
          <a:p>
            <a:endParaRPr lang="en-US" dirty="0" smtClean="0"/>
          </a:p>
          <a:p>
            <a:endParaRPr lang="en-US" dirty="0" smtClean="0"/>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fld id="{CB27450A-F9E8-8A47-864D-73447E2708F3}" type="slidenum">
              <a:rPr lang="en-US" smtClean="0">
                <a:latin typeface="Times New Roman" pitchFamily="1" charset="0"/>
              </a:rPr>
              <a:pPr/>
              <a:t>10</a:t>
            </a:fld>
            <a:endParaRPr lang="en-US" smtClean="0">
              <a:latin typeface="Times New Roman" pitchFamily="1" charset="0"/>
            </a:endParaRPr>
          </a:p>
        </p:txBody>
      </p:sp>
      <p:sp>
        <p:nvSpPr>
          <p:cNvPr id="46084" name="Rectangle 4"/>
          <p:cNvSpPr>
            <a:spLocks noGrp="1" noChangeArrowheads="1"/>
          </p:cNvSpPr>
          <p:nvPr>
            <p:ph type="title"/>
          </p:nvPr>
        </p:nvSpPr>
        <p:spPr/>
        <p:txBody>
          <a:bodyPr/>
          <a:lstStyle/>
          <a:p>
            <a:pPr eaLnBrk="1" hangingPunct="1">
              <a:defRPr/>
            </a:pPr>
            <a:r>
              <a:rPr lang="en-US">
                <a:ea typeface="+mj-ea"/>
                <a:cs typeface="+mj-cs"/>
              </a:rPr>
              <a:t>Second Training Instance</a:t>
            </a:r>
          </a:p>
        </p:txBody>
      </p:sp>
      <p:sp>
        <p:nvSpPr>
          <p:cNvPr id="35846" name="Rectangle 5"/>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5847" name="Oval 6"/>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5848" name="Line 7"/>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49" name="Line 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50" name="Line 9"/>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51" name="Line 10"/>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grpSp>
        <p:nvGrpSpPr>
          <p:cNvPr id="2" name="Group 11"/>
          <p:cNvGrpSpPr>
            <a:grpSpLocks/>
          </p:cNvGrpSpPr>
          <p:nvPr/>
        </p:nvGrpSpPr>
        <p:grpSpPr bwMode="auto">
          <a:xfrm>
            <a:off x="2266950" y="2054225"/>
            <a:ext cx="374650" cy="1754188"/>
            <a:chOff x="1428" y="1294"/>
            <a:chExt cx="236" cy="1105"/>
          </a:xfrm>
        </p:grpSpPr>
        <p:sp>
          <p:nvSpPr>
            <p:cNvPr id="35877" name="Text Box 12"/>
            <p:cNvSpPr txBox="1">
              <a:spLocks noChangeArrowheads="1"/>
            </p:cNvSpPr>
            <p:nvPr/>
          </p:nvSpPr>
          <p:spPr bwMode="auto">
            <a:xfrm>
              <a:off x="1428" y="1294"/>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5878" name="Text Box 13"/>
            <p:cNvSpPr txBox="1">
              <a:spLocks noChangeArrowheads="1"/>
            </p:cNvSpPr>
            <p:nvPr/>
          </p:nvSpPr>
          <p:spPr bwMode="auto">
            <a:xfrm>
              <a:off x="1428" y="2149"/>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grpSp>
      <p:sp>
        <p:nvSpPr>
          <p:cNvPr id="35853" name="Rectangle 14"/>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5854" name="Line 15"/>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55" name="Text Box 16"/>
          <p:cNvSpPr txBox="1">
            <a:spLocks noChangeArrowheads="1"/>
          </p:cNvSpPr>
          <p:nvPr/>
        </p:nvSpPr>
        <p:spPr bwMode="auto">
          <a:xfrm>
            <a:off x="6664325" y="2693988"/>
            <a:ext cx="273050" cy="366712"/>
          </a:xfrm>
          <a:prstGeom prst="rect">
            <a:avLst/>
          </a:prstGeom>
          <a:noFill/>
          <a:ln w="9525">
            <a:noFill/>
            <a:miter lim="800000"/>
            <a:headEnd/>
            <a:tailEnd/>
          </a:ln>
        </p:spPr>
        <p:txBody>
          <a:bodyPr wrap="none">
            <a:prstTxWarp prst="textNoShape">
              <a:avLst/>
            </a:prstTxWarp>
            <a:spAutoFit/>
          </a:bodyPr>
          <a:lstStyle/>
          <a:p>
            <a:r>
              <a:rPr lang="en-US" sz="1800" i="1"/>
              <a:t>z</a:t>
            </a:r>
            <a:endParaRPr lang="en-US" sz="1800"/>
          </a:p>
        </p:txBody>
      </p:sp>
      <p:graphicFrame>
        <p:nvGraphicFramePr>
          <p:cNvPr id="35842" name="Object 2"/>
          <p:cNvGraphicFramePr>
            <a:graphicFrameLocks noChangeAspect="1"/>
          </p:cNvGraphicFramePr>
          <p:nvPr/>
        </p:nvGraphicFramePr>
        <p:xfrm>
          <a:off x="2884488" y="4460875"/>
          <a:ext cx="2522537" cy="1517650"/>
        </p:xfrm>
        <a:graphic>
          <a:graphicData uri="http://schemas.openxmlformats.org/presentationml/2006/ole">
            <p:oleObj spid="_x0000_s42020" name="Equation" r:id="rId4" imgW="1490040" imgH="877680" progId="">
              <p:embed/>
            </p:oleObj>
          </a:graphicData>
        </a:graphic>
      </p:graphicFrame>
      <p:sp>
        <p:nvSpPr>
          <p:cNvPr id="35856" name="Text Box 18"/>
          <p:cNvSpPr txBox="1">
            <a:spLocks noChangeArrowheads="1"/>
          </p:cNvSpPr>
          <p:nvPr/>
        </p:nvSpPr>
        <p:spPr bwMode="auto">
          <a:xfrm>
            <a:off x="3810000" y="2071688"/>
            <a:ext cx="374650" cy="396875"/>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5857" name="Text Box 19"/>
          <p:cNvSpPr txBox="1">
            <a:spLocks noChangeArrowheads="1"/>
          </p:cNvSpPr>
          <p:nvPr/>
        </p:nvSpPr>
        <p:spPr bwMode="auto">
          <a:xfrm>
            <a:off x="3810000" y="3411538"/>
            <a:ext cx="458788" cy="396875"/>
          </a:xfrm>
          <a:prstGeom prst="rect">
            <a:avLst/>
          </a:prstGeom>
          <a:noFill/>
          <a:ln w="9525">
            <a:noFill/>
            <a:miter lim="800000"/>
            <a:headEnd/>
            <a:tailEnd/>
          </a:ln>
        </p:spPr>
        <p:txBody>
          <a:bodyPr wrap="none">
            <a:prstTxWarp prst="textNoShape">
              <a:avLst/>
            </a:prstTxWarp>
            <a:spAutoFit/>
          </a:bodyPr>
          <a:lstStyle/>
          <a:p>
            <a:r>
              <a:rPr lang="en-US" sz="2000"/>
              <a:t>-.2</a:t>
            </a:r>
          </a:p>
        </p:txBody>
      </p:sp>
      <p:sp>
        <p:nvSpPr>
          <p:cNvPr id="35858" name="Text Box 20"/>
          <p:cNvSpPr txBox="1">
            <a:spLocks noChangeArrowheads="1"/>
          </p:cNvSpPr>
          <p:nvPr/>
        </p:nvSpPr>
        <p:spPr bwMode="auto">
          <a:xfrm>
            <a:off x="5486400" y="2746375"/>
            <a:ext cx="374650" cy="396875"/>
          </a:xfrm>
          <a:prstGeom prst="rect">
            <a:avLst/>
          </a:prstGeom>
          <a:noFill/>
          <a:ln w="9525">
            <a:noFill/>
            <a:miter lim="800000"/>
            <a:headEnd/>
            <a:tailEnd/>
          </a:ln>
        </p:spPr>
        <p:txBody>
          <a:bodyPr wrap="none">
            <a:prstTxWarp prst="textNoShape">
              <a:avLst/>
            </a:prstTxWarp>
            <a:spAutoFit/>
          </a:bodyPr>
          <a:lstStyle/>
          <a:p>
            <a:r>
              <a:rPr lang="en-US" sz="2000"/>
              <a:t>.1</a:t>
            </a:r>
          </a:p>
        </p:txBody>
      </p:sp>
      <p:grpSp>
        <p:nvGrpSpPr>
          <p:cNvPr id="35859" name="Group 42"/>
          <p:cNvGrpSpPr>
            <a:grpSpLocks/>
          </p:cNvGrpSpPr>
          <p:nvPr/>
        </p:nvGrpSpPr>
        <p:grpSpPr bwMode="auto">
          <a:xfrm>
            <a:off x="701675" y="4460875"/>
            <a:ext cx="1127125" cy="1250950"/>
            <a:chOff x="442" y="2810"/>
            <a:chExt cx="710" cy="788"/>
          </a:xfrm>
        </p:grpSpPr>
        <p:sp>
          <p:nvSpPr>
            <p:cNvPr id="35866" name="Text Box 22"/>
            <p:cNvSpPr txBox="1">
              <a:spLocks noChangeArrowheads="1"/>
            </p:cNvSpPr>
            <p:nvPr/>
          </p:nvSpPr>
          <p:spPr bwMode="auto">
            <a:xfrm>
              <a:off x="442"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p>
          </p:txBody>
        </p:sp>
        <p:sp>
          <p:nvSpPr>
            <p:cNvPr id="35867" name="Text Box 23"/>
            <p:cNvSpPr txBox="1">
              <a:spLocks noChangeArrowheads="1"/>
            </p:cNvSpPr>
            <p:nvPr/>
          </p:nvSpPr>
          <p:spPr bwMode="auto">
            <a:xfrm>
              <a:off x="690"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p>
          </p:txBody>
        </p:sp>
        <p:sp>
          <p:nvSpPr>
            <p:cNvPr id="35868" name="Text Box 24"/>
            <p:cNvSpPr txBox="1">
              <a:spLocks noChangeArrowheads="1"/>
            </p:cNvSpPr>
            <p:nvPr/>
          </p:nvSpPr>
          <p:spPr bwMode="auto">
            <a:xfrm>
              <a:off x="938" y="2810"/>
              <a:ext cx="214" cy="250"/>
            </a:xfrm>
            <a:prstGeom prst="rect">
              <a:avLst/>
            </a:prstGeom>
            <a:noFill/>
            <a:ln w="9525">
              <a:noFill/>
              <a:miter lim="800000"/>
              <a:headEnd/>
              <a:tailEnd/>
            </a:ln>
          </p:spPr>
          <p:txBody>
            <a:bodyPr>
              <a:prstTxWarp prst="textNoShape">
                <a:avLst/>
              </a:prstTxWarp>
              <a:spAutoFit/>
            </a:bodyPr>
            <a:lstStyle/>
            <a:p>
              <a:r>
                <a:rPr lang="en-US" sz="2000" i="1"/>
                <a:t>t</a:t>
              </a:r>
              <a:endParaRPr lang="en-US" sz="2000"/>
            </a:p>
          </p:txBody>
        </p:sp>
        <p:sp>
          <p:nvSpPr>
            <p:cNvPr id="35869" name="Line 25"/>
            <p:cNvSpPr>
              <a:spLocks noChangeShapeType="1"/>
            </p:cNvSpPr>
            <p:nvPr/>
          </p:nvSpPr>
          <p:spPr bwMode="auto">
            <a:xfrm>
              <a:off x="442" y="3060"/>
              <a:ext cx="710" cy="1"/>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70" name="Line 26"/>
            <p:cNvSpPr>
              <a:spLocks noChangeShapeType="1"/>
            </p:cNvSpPr>
            <p:nvPr/>
          </p:nvSpPr>
          <p:spPr bwMode="auto">
            <a:xfrm>
              <a:off x="938" y="3060"/>
              <a:ext cx="1" cy="49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71" name="Text Box 27"/>
            <p:cNvSpPr txBox="1">
              <a:spLocks noChangeArrowheads="1"/>
            </p:cNvSpPr>
            <p:nvPr/>
          </p:nvSpPr>
          <p:spPr bwMode="auto">
            <a:xfrm>
              <a:off x="938" y="3348"/>
              <a:ext cx="196" cy="250"/>
            </a:xfrm>
            <a:prstGeom prst="rect">
              <a:avLst/>
            </a:prstGeom>
            <a:noFill/>
            <a:ln w="9525">
              <a:noFill/>
              <a:miter lim="800000"/>
              <a:headEnd/>
              <a:tailEnd/>
            </a:ln>
          </p:spPr>
          <p:txBody>
            <a:bodyPr wrap="none">
              <a:prstTxWarp prst="textNoShape">
                <a:avLst/>
              </a:prstTxWarp>
              <a:spAutoFit/>
            </a:bodyPr>
            <a:lstStyle/>
            <a:p>
              <a:r>
                <a:rPr lang="en-US" sz="2000"/>
                <a:t>0</a:t>
              </a:r>
            </a:p>
          </p:txBody>
        </p:sp>
        <p:sp>
          <p:nvSpPr>
            <p:cNvPr id="35872" name="Text Box 28"/>
            <p:cNvSpPr txBox="1">
              <a:spLocks noChangeArrowheads="1"/>
            </p:cNvSpPr>
            <p:nvPr/>
          </p:nvSpPr>
          <p:spPr bwMode="auto">
            <a:xfrm>
              <a:off x="938" y="3098"/>
              <a:ext cx="19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5873" name="Text Box 29"/>
            <p:cNvSpPr txBox="1">
              <a:spLocks noChangeArrowheads="1"/>
            </p:cNvSpPr>
            <p:nvPr/>
          </p:nvSpPr>
          <p:spPr bwMode="auto">
            <a:xfrm>
              <a:off x="690" y="3348"/>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5874" name="Text Box 30"/>
            <p:cNvSpPr txBox="1">
              <a:spLocks noChangeArrowheads="1"/>
            </p:cNvSpPr>
            <p:nvPr/>
          </p:nvSpPr>
          <p:spPr bwMode="auto">
            <a:xfrm>
              <a:off x="690" y="3098"/>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sp>
          <p:nvSpPr>
            <p:cNvPr id="35875" name="Text Box 31"/>
            <p:cNvSpPr txBox="1">
              <a:spLocks noChangeArrowheads="1"/>
            </p:cNvSpPr>
            <p:nvPr/>
          </p:nvSpPr>
          <p:spPr bwMode="auto">
            <a:xfrm>
              <a:off x="442" y="3348"/>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5876" name="Text Box 32"/>
            <p:cNvSpPr txBox="1">
              <a:spLocks noChangeArrowheads="1"/>
            </p:cNvSpPr>
            <p:nvPr/>
          </p:nvSpPr>
          <p:spPr bwMode="auto">
            <a:xfrm>
              <a:off x="442" y="3098"/>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grpSp>
      <p:sp>
        <p:nvSpPr>
          <p:cNvPr id="46113" name="Text Box 33"/>
          <p:cNvSpPr txBox="1">
            <a:spLocks noChangeArrowheads="1"/>
          </p:cNvSpPr>
          <p:nvPr/>
        </p:nvSpPr>
        <p:spPr bwMode="auto">
          <a:xfrm>
            <a:off x="4471988" y="3452813"/>
            <a:ext cx="2722562" cy="396875"/>
          </a:xfrm>
          <a:prstGeom prst="rect">
            <a:avLst/>
          </a:prstGeom>
          <a:noFill/>
          <a:ln w="9525">
            <a:noFill/>
            <a:miter lim="800000"/>
            <a:headEnd/>
            <a:tailEnd/>
          </a:ln>
        </p:spPr>
        <p:txBody>
          <a:bodyPr wrap="none">
            <a:prstTxWarp prst="textNoShape">
              <a:avLst/>
            </a:prstTxWarp>
            <a:spAutoFit/>
          </a:bodyPr>
          <a:lstStyle/>
          <a:p>
            <a:r>
              <a:rPr lang="en-US" sz="2000" i="1"/>
              <a:t>net</a:t>
            </a:r>
            <a:r>
              <a:rPr lang="en-US" sz="2000"/>
              <a:t> = .4*.4 + .1*-.2 = .14</a:t>
            </a:r>
          </a:p>
        </p:txBody>
      </p:sp>
      <p:sp>
        <p:nvSpPr>
          <p:cNvPr id="46114" name="Text Box 34"/>
          <p:cNvSpPr txBox="1">
            <a:spLocks noChangeArrowheads="1"/>
          </p:cNvSpPr>
          <p:nvPr/>
        </p:nvSpPr>
        <p:spPr bwMode="auto">
          <a:xfrm>
            <a:off x="6858000" y="2717800"/>
            <a:ext cx="427038" cy="366713"/>
          </a:xfrm>
          <a:prstGeom prst="rect">
            <a:avLst/>
          </a:prstGeom>
          <a:noFill/>
          <a:ln w="9525">
            <a:noFill/>
            <a:miter lim="800000"/>
            <a:headEnd/>
            <a:tailEnd/>
          </a:ln>
        </p:spPr>
        <p:txBody>
          <a:bodyPr wrap="none">
            <a:prstTxWarp prst="textNoShape">
              <a:avLst/>
            </a:prstTxWarp>
            <a:spAutoFit/>
          </a:bodyPr>
          <a:lstStyle/>
          <a:p>
            <a:r>
              <a:rPr lang="en-US" sz="1800"/>
              <a:t>=1</a:t>
            </a:r>
          </a:p>
        </p:txBody>
      </p:sp>
      <p:sp>
        <p:nvSpPr>
          <p:cNvPr id="46118" name="Text Box 38"/>
          <p:cNvSpPr txBox="1">
            <a:spLocks noChangeArrowheads="1"/>
          </p:cNvSpPr>
          <p:nvPr/>
        </p:nvSpPr>
        <p:spPr bwMode="auto">
          <a:xfrm>
            <a:off x="5803900" y="4918075"/>
            <a:ext cx="825500"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D</a:t>
            </a:r>
            <a:r>
              <a:rPr lang="en-US" sz="2000" i="1"/>
              <a:t>w</a:t>
            </a:r>
            <a:r>
              <a:rPr lang="en-US" sz="2000" i="1" baseline="-25000"/>
              <a:t>i </a:t>
            </a:r>
            <a:r>
              <a:rPr lang="en-US" sz="2000" i="1"/>
              <a:t>=</a:t>
            </a:r>
            <a:r>
              <a:rPr lang="en-US" sz="2000"/>
              <a:t> </a:t>
            </a:r>
          </a:p>
        </p:txBody>
      </p:sp>
      <p:sp>
        <p:nvSpPr>
          <p:cNvPr id="46119" name="Text Box 39"/>
          <p:cNvSpPr txBox="1">
            <a:spLocks noChangeArrowheads="1"/>
          </p:cNvSpPr>
          <p:nvPr/>
        </p:nvSpPr>
        <p:spPr bwMode="auto">
          <a:xfrm>
            <a:off x="6545263" y="4918075"/>
            <a:ext cx="769937"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a:t>
            </a:r>
            <a:r>
              <a:rPr lang="en-US" sz="2000" i="1"/>
              <a:t>t - z</a:t>
            </a:r>
            <a:r>
              <a:rPr lang="en-US" sz="2000" i="1">
                <a:latin typeface="Symbol" pitchFamily="1" charset="2"/>
              </a:rPr>
              <a:t>)</a:t>
            </a:r>
            <a:r>
              <a:rPr lang="en-US" sz="2000"/>
              <a:t> </a:t>
            </a:r>
          </a:p>
        </p:txBody>
      </p:sp>
      <p:sp>
        <p:nvSpPr>
          <p:cNvPr id="46120" name="Text Box 40"/>
          <p:cNvSpPr txBox="1">
            <a:spLocks noChangeArrowheads="1"/>
          </p:cNvSpPr>
          <p:nvPr/>
        </p:nvSpPr>
        <p:spPr bwMode="auto">
          <a:xfrm>
            <a:off x="7162800" y="4918075"/>
            <a:ext cx="533400"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 </a:t>
            </a:r>
            <a:r>
              <a:rPr lang="en-US" sz="2000" i="1"/>
              <a:t>c</a:t>
            </a:r>
            <a:r>
              <a:rPr lang="en-US" sz="2000"/>
              <a:t> </a:t>
            </a:r>
          </a:p>
        </p:txBody>
      </p:sp>
      <p:sp>
        <p:nvSpPr>
          <p:cNvPr id="46121" name="Text Box 41"/>
          <p:cNvSpPr txBox="1">
            <a:spLocks noChangeArrowheads="1"/>
          </p:cNvSpPr>
          <p:nvPr/>
        </p:nvSpPr>
        <p:spPr bwMode="auto">
          <a:xfrm>
            <a:off x="7543800" y="4918075"/>
            <a:ext cx="625475"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 </a:t>
            </a:r>
            <a:r>
              <a:rPr lang="en-US" sz="2000" i="1"/>
              <a:t>x</a:t>
            </a:r>
            <a:r>
              <a:rPr lang="en-US" sz="2000" i="1" baseline="-25000"/>
              <a:t>i</a:t>
            </a:r>
            <a:r>
              <a:rPr lang="en-US"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6113"/>
                                        </p:tgtEl>
                                        <p:attrNameLst>
                                          <p:attrName>style.visibility</p:attrName>
                                        </p:attrNameLst>
                                      </p:cBhvr>
                                      <p:to>
                                        <p:strVal val="visible"/>
                                      </p:to>
                                    </p:set>
                                    <p:anim calcmode="lin" valueType="num">
                                      <p:cBhvr>
                                        <p:cTn id="13" dur="500" fill="hold"/>
                                        <p:tgtEl>
                                          <p:spTgt spid="46113"/>
                                        </p:tgtEl>
                                        <p:attrNameLst>
                                          <p:attrName>ppt_w</p:attrName>
                                        </p:attrNameLst>
                                      </p:cBhvr>
                                      <p:tavLst>
                                        <p:tav tm="0">
                                          <p:val>
                                            <p:fltVal val="0"/>
                                          </p:val>
                                        </p:tav>
                                        <p:tav tm="100000">
                                          <p:val>
                                            <p:strVal val="#ppt_w"/>
                                          </p:val>
                                        </p:tav>
                                      </p:tavLst>
                                    </p:anim>
                                    <p:anim calcmode="lin" valueType="num">
                                      <p:cBhvr>
                                        <p:cTn id="14" dur="500" fill="hold"/>
                                        <p:tgtEl>
                                          <p:spTgt spid="4611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6114"/>
                                        </p:tgtEl>
                                        <p:attrNameLst>
                                          <p:attrName>style.visibility</p:attrName>
                                        </p:attrNameLst>
                                      </p:cBhvr>
                                      <p:to>
                                        <p:strVal val="visible"/>
                                      </p:to>
                                    </p:set>
                                    <p:anim calcmode="lin" valueType="num">
                                      <p:cBhvr additive="base">
                                        <p:cTn id="19" dur="500" fill="hold"/>
                                        <p:tgtEl>
                                          <p:spTgt spid="46114"/>
                                        </p:tgtEl>
                                        <p:attrNameLst>
                                          <p:attrName>ppt_x</p:attrName>
                                        </p:attrNameLst>
                                      </p:cBhvr>
                                      <p:tavLst>
                                        <p:tav tm="0">
                                          <p:val>
                                            <p:strVal val="1+#ppt_w/2"/>
                                          </p:val>
                                        </p:tav>
                                        <p:tav tm="100000">
                                          <p:val>
                                            <p:strVal val="#ppt_x"/>
                                          </p:val>
                                        </p:tav>
                                      </p:tavLst>
                                    </p:anim>
                                    <p:anim calcmode="lin" valueType="num">
                                      <p:cBhvr additive="base">
                                        <p:cTn id="20" dur="500" fill="hold"/>
                                        <p:tgtEl>
                                          <p:spTgt spid="461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6118"/>
                                        </p:tgtEl>
                                        <p:attrNameLst>
                                          <p:attrName>style.visibility</p:attrName>
                                        </p:attrNameLst>
                                      </p:cBhvr>
                                      <p:to>
                                        <p:strVal val="visible"/>
                                      </p:to>
                                    </p:set>
                                    <p:anim calcmode="lin" valueType="num">
                                      <p:cBhvr>
                                        <p:cTn id="25" dur="1000" fill="hold"/>
                                        <p:tgtEl>
                                          <p:spTgt spid="46118"/>
                                        </p:tgtEl>
                                        <p:attrNameLst>
                                          <p:attrName>ppt_w</p:attrName>
                                        </p:attrNameLst>
                                      </p:cBhvr>
                                      <p:tavLst>
                                        <p:tav tm="0">
                                          <p:val>
                                            <p:fltVal val="0"/>
                                          </p:val>
                                        </p:tav>
                                        <p:tav tm="100000">
                                          <p:val>
                                            <p:strVal val="#ppt_w"/>
                                          </p:val>
                                        </p:tav>
                                      </p:tavLst>
                                    </p:anim>
                                    <p:anim calcmode="lin" valueType="num">
                                      <p:cBhvr>
                                        <p:cTn id="26" dur="1000" fill="hold"/>
                                        <p:tgtEl>
                                          <p:spTgt spid="46118"/>
                                        </p:tgtEl>
                                        <p:attrNameLst>
                                          <p:attrName>ppt_h</p:attrName>
                                        </p:attrNameLst>
                                      </p:cBhvr>
                                      <p:tavLst>
                                        <p:tav tm="0">
                                          <p:val>
                                            <p:fltVal val="0"/>
                                          </p:val>
                                        </p:tav>
                                        <p:tav tm="100000">
                                          <p:val>
                                            <p:strVal val="#ppt_h"/>
                                          </p:val>
                                        </p:tav>
                                      </p:tavLst>
                                    </p:anim>
                                    <p:anim calcmode="lin" valueType="num">
                                      <p:cBhvr>
                                        <p:cTn id="27" dur="1000" fill="hold"/>
                                        <p:tgtEl>
                                          <p:spTgt spid="461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61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46119"/>
                                        </p:tgtEl>
                                        <p:attrNameLst>
                                          <p:attrName>style.visibility</p:attrName>
                                        </p:attrNameLst>
                                      </p:cBhvr>
                                      <p:to>
                                        <p:strVal val="visible"/>
                                      </p:to>
                                    </p:set>
                                    <p:anim calcmode="lin" valueType="num">
                                      <p:cBhvr>
                                        <p:cTn id="33" dur="1000" fill="hold"/>
                                        <p:tgtEl>
                                          <p:spTgt spid="46119"/>
                                        </p:tgtEl>
                                        <p:attrNameLst>
                                          <p:attrName>ppt_w</p:attrName>
                                        </p:attrNameLst>
                                      </p:cBhvr>
                                      <p:tavLst>
                                        <p:tav tm="0">
                                          <p:val>
                                            <p:fltVal val="0"/>
                                          </p:val>
                                        </p:tav>
                                        <p:tav tm="100000">
                                          <p:val>
                                            <p:strVal val="#ppt_w"/>
                                          </p:val>
                                        </p:tav>
                                      </p:tavLst>
                                    </p:anim>
                                    <p:anim calcmode="lin" valueType="num">
                                      <p:cBhvr>
                                        <p:cTn id="34" dur="1000" fill="hold"/>
                                        <p:tgtEl>
                                          <p:spTgt spid="46119"/>
                                        </p:tgtEl>
                                        <p:attrNameLst>
                                          <p:attrName>ppt_h</p:attrName>
                                        </p:attrNameLst>
                                      </p:cBhvr>
                                      <p:tavLst>
                                        <p:tav tm="0">
                                          <p:val>
                                            <p:fltVal val="0"/>
                                          </p:val>
                                        </p:tav>
                                        <p:tav tm="100000">
                                          <p:val>
                                            <p:strVal val="#ppt_h"/>
                                          </p:val>
                                        </p:tav>
                                      </p:tavLst>
                                    </p:anim>
                                    <p:anim calcmode="lin" valueType="num">
                                      <p:cBhvr>
                                        <p:cTn id="35" dur="1000" fill="hold"/>
                                        <p:tgtEl>
                                          <p:spTgt spid="46119"/>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461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46120"/>
                                        </p:tgtEl>
                                        <p:attrNameLst>
                                          <p:attrName>style.visibility</p:attrName>
                                        </p:attrNameLst>
                                      </p:cBhvr>
                                      <p:to>
                                        <p:strVal val="visible"/>
                                      </p:to>
                                    </p:set>
                                    <p:anim calcmode="lin" valueType="num">
                                      <p:cBhvr>
                                        <p:cTn id="41" dur="1000" fill="hold"/>
                                        <p:tgtEl>
                                          <p:spTgt spid="46120"/>
                                        </p:tgtEl>
                                        <p:attrNameLst>
                                          <p:attrName>ppt_w</p:attrName>
                                        </p:attrNameLst>
                                      </p:cBhvr>
                                      <p:tavLst>
                                        <p:tav tm="0">
                                          <p:val>
                                            <p:fltVal val="0"/>
                                          </p:val>
                                        </p:tav>
                                        <p:tav tm="100000">
                                          <p:val>
                                            <p:strVal val="#ppt_w"/>
                                          </p:val>
                                        </p:tav>
                                      </p:tavLst>
                                    </p:anim>
                                    <p:anim calcmode="lin" valueType="num">
                                      <p:cBhvr>
                                        <p:cTn id="42" dur="1000" fill="hold"/>
                                        <p:tgtEl>
                                          <p:spTgt spid="46120"/>
                                        </p:tgtEl>
                                        <p:attrNameLst>
                                          <p:attrName>ppt_h</p:attrName>
                                        </p:attrNameLst>
                                      </p:cBhvr>
                                      <p:tavLst>
                                        <p:tav tm="0">
                                          <p:val>
                                            <p:fltVal val="0"/>
                                          </p:val>
                                        </p:tav>
                                        <p:tav tm="100000">
                                          <p:val>
                                            <p:strVal val="#ppt_h"/>
                                          </p:val>
                                        </p:tav>
                                      </p:tavLst>
                                    </p:anim>
                                    <p:anim calcmode="lin" valueType="num">
                                      <p:cBhvr>
                                        <p:cTn id="43" dur="1000" fill="hold"/>
                                        <p:tgtEl>
                                          <p:spTgt spid="46120"/>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461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46121"/>
                                        </p:tgtEl>
                                        <p:attrNameLst>
                                          <p:attrName>style.visibility</p:attrName>
                                        </p:attrNameLst>
                                      </p:cBhvr>
                                      <p:to>
                                        <p:strVal val="visible"/>
                                      </p:to>
                                    </p:set>
                                    <p:anim calcmode="lin" valueType="num">
                                      <p:cBhvr>
                                        <p:cTn id="49" dur="1000" fill="hold"/>
                                        <p:tgtEl>
                                          <p:spTgt spid="46121"/>
                                        </p:tgtEl>
                                        <p:attrNameLst>
                                          <p:attrName>ppt_w</p:attrName>
                                        </p:attrNameLst>
                                      </p:cBhvr>
                                      <p:tavLst>
                                        <p:tav tm="0">
                                          <p:val>
                                            <p:fltVal val="0"/>
                                          </p:val>
                                        </p:tav>
                                        <p:tav tm="100000">
                                          <p:val>
                                            <p:strVal val="#ppt_w"/>
                                          </p:val>
                                        </p:tav>
                                      </p:tavLst>
                                    </p:anim>
                                    <p:anim calcmode="lin" valueType="num">
                                      <p:cBhvr>
                                        <p:cTn id="50" dur="1000" fill="hold"/>
                                        <p:tgtEl>
                                          <p:spTgt spid="46121"/>
                                        </p:tgtEl>
                                        <p:attrNameLst>
                                          <p:attrName>ppt_h</p:attrName>
                                        </p:attrNameLst>
                                      </p:cBhvr>
                                      <p:tavLst>
                                        <p:tav tm="0">
                                          <p:val>
                                            <p:fltVal val="0"/>
                                          </p:val>
                                        </p:tav>
                                        <p:tav tm="100000">
                                          <p:val>
                                            <p:strVal val="#ppt_h"/>
                                          </p:val>
                                        </p:tav>
                                      </p:tavLst>
                                    </p:anim>
                                    <p:anim calcmode="lin" valueType="num">
                                      <p:cBhvr>
                                        <p:cTn id="51" dur="1000" fill="hold"/>
                                        <p:tgtEl>
                                          <p:spTgt spid="46121"/>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461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3" grpId="0" autoUpdateAnimBg="0"/>
      <p:bldP spid="46114" grpId="0" autoUpdateAnimBg="0"/>
      <p:bldP spid="46118" grpId="0" autoUpdateAnimBg="0"/>
      <p:bldP spid="46119" grpId="0" autoUpdateAnimBg="0"/>
      <p:bldP spid="46120" grpId="0" autoUpdateAnimBg="0"/>
      <p:bldP spid="4612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27B514C5-AB82-D34B-A0AA-D625612CC7E6}" type="slidenum">
              <a:rPr lang="en-US" smtClean="0">
                <a:latin typeface="Times New Roman" pitchFamily="1" charset="0"/>
              </a:rPr>
              <a:pPr/>
              <a:t>11</a:t>
            </a:fld>
            <a:endParaRPr lang="en-US" smtClean="0">
              <a:latin typeface="Times New Roman" pitchFamily="1" charset="0"/>
            </a:endParaRPr>
          </a:p>
        </p:txBody>
      </p:sp>
      <p:sp>
        <p:nvSpPr>
          <p:cNvPr id="47106" name="Rectangle 2"/>
          <p:cNvSpPr>
            <a:spLocks noGrp="1" noChangeArrowheads="1"/>
          </p:cNvSpPr>
          <p:nvPr>
            <p:ph type="title"/>
          </p:nvPr>
        </p:nvSpPr>
        <p:spPr/>
        <p:txBody>
          <a:bodyPr/>
          <a:lstStyle/>
          <a:p>
            <a:pPr eaLnBrk="1" hangingPunct="1">
              <a:defRPr/>
            </a:pPr>
            <a:r>
              <a:rPr lang="en-US">
                <a:ea typeface="+mj-ea"/>
                <a:cs typeface="+mj-cs"/>
              </a:rPr>
              <a:t>Perceptron Rule Learning</a:t>
            </a:r>
          </a:p>
        </p:txBody>
      </p:sp>
      <p:sp>
        <p:nvSpPr>
          <p:cNvPr id="37893" name="Rectangle 3"/>
          <p:cNvSpPr>
            <a:spLocks noGrp="1" noChangeArrowheads="1"/>
          </p:cNvSpPr>
          <p:nvPr>
            <p:ph type="body" idx="1"/>
          </p:nvPr>
        </p:nvSpPr>
        <p:spPr>
          <a:xfrm>
            <a:off x="685800" y="1676400"/>
            <a:ext cx="7772400" cy="4267200"/>
          </a:xfrm>
        </p:spPr>
        <p:txBody>
          <a:bodyPr>
            <a:normAutofit fontScale="92500" lnSpcReduction="10000"/>
          </a:bodyPr>
          <a:lstStyle/>
          <a:p>
            <a:pPr lvl="1" eaLnBrk="1" hangingPunct="1">
              <a:lnSpc>
                <a:spcPct val="90000"/>
              </a:lnSpc>
              <a:buFontTx/>
              <a:buNone/>
            </a:pPr>
            <a:r>
              <a:rPr lang="en-US" sz="1800" i="1" dirty="0">
                <a:latin typeface="Symbol" pitchFamily="1" charset="2"/>
              </a:rPr>
              <a:t>				</a:t>
            </a:r>
            <a:r>
              <a:rPr lang="en-US" sz="1800" dirty="0" err="1" smtClean="0">
                <a:latin typeface="Symbol" pitchFamily="1" charset="2"/>
              </a:rPr>
              <a:t>D</a:t>
            </a:r>
            <a:r>
              <a:rPr lang="en-US" sz="1800" i="1" dirty="0" err="1" smtClean="0"/>
              <a:t>w</a:t>
            </a:r>
            <a:r>
              <a:rPr lang="en-US" sz="1800" i="1" baseline="-25000" dirty="0" err="1" smtClean="0"/>
              <a:t>i</a:t>
            </a:r>
            <a:r>
              <a:rPr lang="en-US" sz="1800" i="1" dirty="0" smtClean="0"/>
              <a:t> </a:t>
            </a:r>
            <a:r>
              <a:rPr lang="en-US" sz="1800" i="1" dirty="0"/>
              <a:t>= </a:t>
            </a:r>
            <a:r>
              <a:rPr lang="en-US" sz="1800" i="1" dirty="0" err="1"/>
              <a:t>c</a:t>
            </a:r>
            <a:r>
              <a:rPr lang="en-US" sz="1800" i="1" dirty="0" err="1">
                <a:latin typeface="Symbol" pitchFamily="1" charset="2"/>
              </a:rPr>
              <a:t>(</a:t>
            </a:r>
            <a:r>
              <a:rPr lang="en-US" sz="1800" i="1" dirty="0" err="1" smtClean="0"/>
              <a:t>t</a:t>
            </a:r>
            <a:r>
              <a:rPr lang="en-US" sz="1800" i="1" dirty="0" smtClean="0"/>
              <a:t> </a:t>
            </a:r>
            <a:r>
              <a:rPr lang="en-US" sz="1800" i="1" dirty="0"/>
              <a:t>– </a:t>
            </a:r>
            <a:r>
              <a:rPr lang="en-US" sz="1800" i="1" dirty="0" err="1" smtClean="0"/>
              <a:t>z</a:t>
            </a:r>
            <a:r>
              <a:rPr lang="en-US" sz="1800" i="1" dirty="0" smtClean="0"/>
              <a:t>)</a:t>
            </a:r>
            <a:r>
              <a:rPr lang="en-US" sz="1800" i="1" dirty="0" smtClean="0">
                <a:latin typeface="Symbol" pitchFamily="1" charset="2"/>
              </a:rPr>
              <a:t> </a:t>
            </a:r>
            <a:r>
              <a:rPr lang="en-US" sz="1800" i="1" dirty="0"/>
              <a:t>x</a:t>
            </a:r>
            <a:r>
              <a:rPr lang="en-US" sz="1800" i="1" baseline="-25000" dirty="0"/>
              <a:t>i</a:t>
            </a:r>
            <a:endParaRPr lang="en-US" sz="1800" dirty="0" smtClean="0"/>
          </a:p>
          <a:p>
            <a:pPr eaLnBrk="1" hangingPunct="1">
              <a:lnSpc>
                <a:spcPct val="90000"/>
              </a:lnSpc>
            </a:pPr>
            <a:r>
              <a:rPr lang="en-US" sz="2000" dirty="0" smtClean="0">
                <a:ea typeface="ＭＳ Ｐゴシック" pitchFamily="1" charset="-128"/>
                <a:cs typeface="ＭＳ Ｐゴシック" pitchFamily="1" charset="-128"/>
              </a:rPr>
              <a:t>Where </a:t>
            </a:r>
            <a:r>
              <a:rPr lang="en-US" sz="2000" i="1" dirty="0" err="1" smtClean="0"/>
              <a:t>w</a:t>
            </a:r>
            <a:r>
              <a:rPr lang="en-US" sz="2000" i="1" baseline="-25000" dirty="0" err="1" smtClean="0"/>
              <a:t>i</a:t>
            </a:r>
            <a:r>
              <a:rPr lang="en-US" sz="2000" i="1" baseline="-25000" dirty="0" smtClean="0"/>
              <a:t> </a:t>
            </a:r>
            <a:r>
              <a:rPr lang="en-US" sz="2000" dirty="0" smtClean="0">
                <a:ea typeface="ＭＳ Ｐゴシック" pitchFamily="1" charset="-128"/>
                <a:cs typeface="ＭＳ Ｐゴシック" pitchFamily="1" charset="-128"/>
              </a:rPr>
              <a:t>is the weight from input </a:t>
            </a:r>
            <a:r>
              <a:rPr lang="en-US" sz="2000" i="1" dirty="0" err="1" smtClean="0">
                <a:ea typeface="ＭＳ Ｐゴシック" pitchFamily="1" charset="-128"/>
                <a:cs typeface="ＭＳ Ｐゴシック" pitchFamily="1" charset="-128"/>
              </a:rPr>
              <a:t>i</a:t>
            </a:r>
            <a:r>
              <a:rPr lang="en-US" sz="2000" dirty="0" smtClean="0">
                <a:ea typeface="ＭＳ Ｐゴシック" pitchFamily="1" charset="-128"/>
                <a:cs typeface="ＭＳ Ｐゴシック" pitchFamily="1" charset="-128"/>
              </a:rPr>
              <a:t> to perceptron node, </a:t>
            </a:r>
            <a:r>
              <a:rPr lang="en-US" sz="2000" i="1" dirty="0" err="1" smtClean="0">
                <a:ea typeface="ＭＳ Ｐゴシック" pitchFamily="1" charset="-128"/>
                <a:cs typeface="ＭＳ Ｐゴシック" pitchFamily="1" charset="-128"/>
              </a:rPr>
              <a:t>c</a:t>
            </a:r>
            <a:r>
              <a:rPr lang="en-US" sz="2000" dirty="0" smtClean="0">
                <a:ea typeface="ＭＳ Ｐゴシック" pitchFamily="1" charset="-128"/>
                <a:cs typeface="ＭＳ Ｐゴシック" pitchFamily="1" charset="-128"/>
              </a:rPr>
              <a:t> is the learning rate, </a:t>
            </a:r>
            <a:r>
              <a:rPr lang="en-US" sz="2000" i="1" dirty="0" err="1" smtClean="0">
                <a:ea typeface="ＭＳ Ｐゴシック" pitchFamily="1" charset="-128"/>
                <a:cs typeface="ＭＳ Ｐゴシック" pitchFamily="1" charset="-128"/>
              </a:rPr>
              <a:t>t</a:t>
            </a:r>
            <a:r>
              <a:rPr lang="en-US" sz="2000" i="1" baseline="-25000" dirty="0" err="1" smtClean="0">
                <a:ea typeface="ＭＳ Ｐゴシック" pitchFamily="1" charset="-128"/>
                <a:cs typeface="ＭＳ Ｐゴシック" pitchFamily="1" charset="-128"/>
              </a:rPr>
              <a:t>j</a:t>
            </a:r>
            <a:r>
              <a:rPr lang="en-US" sz="2000" dirty="0" smtClean="0">
                <a:ea typeface="ＭＳ Ｐゴシック" pitchFamily="1" charset="-128"/>
                <a:cs typeface="ＭＳ Ｐゴシック" pitchFamily="1" charset="-128"/>
              </a:rPr>
              <a:t> is the target for the current instance, </a:t>
            </a:r>
            <a:r>
              <a:rPr lang="en-US" sz="2000" i="1" dirty="0" err="1" smtClean="0">
                <a:ea typeface="ＭＳ Ｐゴシック" pitchFamily="1" charset="-128"/>
                <a:cs typeface="ＭＳ Ｐゴシック" pitchFamily="1" charset="-128"/>
              </a:rPr>
              <a:t>z</a:t>
            </a:r>
            <a:r>
              <a:rPr lang="en-US" sz="2000" dirty="0" smtClean="0">
                <a:ea typeface="ＭＳ Ｐゴシック" pitchFamily="1" charset="-128"/>
                <a:cs typeface="ＭＳ Ｐゴシック" pitchFamily="1" charset="-128"/>
              </a:rPr>
              <a:t> is the current output, and </a:t>
            </a:r>
            <a:r>
              <a:rPr lang="en-US" sz="2000" i="1" dirty="0" smtClean="0">
                <a:ea typeface="ＭＳ Ｐゴシック" pitchFamily="1" charset="-128"/>
                <a:cs typeface="ＭＳ Ｐゴシック" pitchFamily="1" charset="-128"/>
              </a:rPr>
              <a:t>x</a:t>
            </a:r>
            <a:r>
              <a:rPr lang="en-US" sz="2000" i="1" baseline="-25000" dirty="0" smtClean="0">
                <a:ea typeface="ＭＳ Ｐゴシック" pitchFamily="1" charset="-128"/>
                <a:cs typeface="ＭＳ Ｐゴシック" pitchFamily="1" charset="-128"/>
              </a:rPr>
              <a:t>i</a:t>
            </a:r>
            <a:r>
              <a:rPr lang="en-US" sz="2000" dirty="0" smtClean="0">
                <a:ea typeface="ＭＳ Ｐゴシック" pitchFamily="1" charset="-128"/>
                <a:cs typeface="ＭＳ Ｐゴシック" pitchFamily="1" charset="-128"/>
              </a:rPr>
              <a:t> is  </a:t>
            </a:r>
            <a:r>
              <a:rPr lang="en-US" sz="2000" i="1" dirty="0" err="1" smtClean="0">
                <a:ea typeface="ＭＳ Ｐゴシック" pitchFamily="1" charset="-128"/>
                <a:cs typeface="ＭＳ Ｐゴシック" pitchFamily="1" charset="-128"/>
              </a:rPr>
              <a:t>i</a:t>
            </a:r>
            <a:r>
              <a:rPr lang="en-US" sz="2000" baseline="30000" dirty="0" err="1" smtClean="0">
                <a:ea typeface="ＭＳ Ｐゴシック" pitchFamily="1" charset="-128"/>
                <a:cs typeface="ＭＳ Ｐゴシック" pitchFamily="1" charset="-128"/>
              </a:rPr>
              <a:t>th</a:t>
            </a:r>
            <a:r>
              <a:rPr lang="en-US" sz="2000" dirty="0" smtClean="0">
                <a:ea typeface="ＭＳ Ｐゴシック" pitchFamily="1" charset="-128"/>
                <a:cs typeface="ＭＳ Ｐゴシック" pitchFamily="1" charset="-128"/>
              </a:rPr>
              <a:t> input</a:t>
            </a:r>
          </a:p>
          <a:p>
            <a:pPr eaLnBrk="1" hangingPunct="1">
              <a:lnSpc>
                <a:spcPct val="90000"/>
              </a:lnSpc>
            </a:pPr>
            <a:r>
              <a:rPr lang="en-US" sz="2000" dirty="0" smtClean="0">
                <a:ea typeface="ＭＳ Ｐゴシック" pitchFamily="1" charset="-128"/>
                <a:cs typeface="ＭＳ Ｐゴシック" pitchFamily="1" charset="-128"/>
              </a:rPr>
              <a:t>Least </a:t>
            </a:r>
            <a:r>
              <a:rPr lang="en-US" sz="2000" dirty="0">
                <a:ea typeface="ＭＳ Ｐゴシック" pitchFamily="1" charset="-128"/>
                <a:cs typeface="ＭＳ Ｐゴシック" pitchFamily="1" charset="-128"/>
              </a:rPr>
              <a:t>perturbation principle </a:t>
            </a:r>
          </a:p>
          <a:p>
            <a:pPr lvl="1" eaLnBrk="1" hangingPunct="1">
              <a:lnSpc>
                <a:spcPct val="90000"/>
              </a:lnSpc>
            </a:pPr>
            <a:r>
              <a:rPr lang="en-US" sz="1800" dirty="0"/>
              <a:t>Only change weights if there is an error</a:t>
            </a:r>
          </a:p>
          <a:p>
            <a:pPr lvl="1" eaLnBrk="1" hangingPunct="1">
              <a:lnSpc>
                <a:spcPct val="90000"/>
              </a:lnSpc>
            </a:pPr>
            <a:r>
              <a:rPr lang="en-US" sz="1800" dirty="0"/>
              <a:t>small </a:t>
            </a:r>
            <a:r>
              <a:rPr lang="en-US" sz="1800" i="1" dirty="0" err="1"/>
              <a:t>c</a:t>
            </a:r>
            <a:r>
              <a:rPr lang="en-US" sz="1800" dirty="0"/>
              <a:t> rather than changing weights sufficient to make current pattern correct</a:t>
            </a:r>
          </a:p>
          <a:p>
            <a:pPr lvl="1" eaLnBrk="1" hangingPunct="1">
              <a:lnSpc>
                <a:spcPct val="90000"/>
              </a:lnSpc>
            </a:pPr>
            <a:r>
              <a:rPr lang="en-US" sz="1800" dirty="0"/>
              <a:t>Scale by </a:t>
            </a:r>
            <a:r>
              <a:rPr lang="en-US" sz="1800" i="1" dirty="0"/>
              <a:t>x</a:t>
            </a:r>
            <a:r>
              <a:rPr lang="en-US" sz="1800" i="1" baseline="-25000" dirty="0"/>
              <a:t>i</a:t>
            </a:r>
            <a:endParaRPr lang="en-US" sz="1800" dirty="0"/>
          </a:p>
          <a:p>
            <a:pPr eaLnBrk="1" hangingPunct="1">
              <a:lnSpc>
                <a:spcPct val="90000"/>
              </a:lnSpc>
            </a:pPr>
            <a:r>
              <a:rPr lang="en-US" sz="2000" dirty="0">
                <a:ea typeface="ＭＳ Ｐゴシック" pitchFamily="1" charset="-128"/>
                <a:cs typeface="ＭＳ Ｐゴシック" pitchFamily="1" charset="-128"/>
              </a:rPr>
              <a:t>Create a</a:t>
            </a:r>
            <a:r>
              <a:rPr lang="en-US" sz="2000" dirty="0" smtClean="0">
                <a:ea typeface="ＭＳ Ｐゴシック" pitchFamily="1" charset="-128"/>
                <a:cs typeface="ＭＳ Ｐゴシック" pitchFamily="1" charset="-128"/>
              </a:rPr>
              <a:t> perceptron node with </a:t>
            </a:r>
            <a:r>
              <a:rPr lang="en-US" sz="2000" i="1" dirty="0" err="1">
                <a:ea typeface="ＭＳ Ｐゴシック" pitchFamily="1" charset="-128"/>
                <a:cs typeface="ＭＳ Ｐゴシック" pitchFamily="1" charset="-128"/>
              </a:rPr>
              <a:t>n</a:t>
            </a:r>
            <a:r>
              <a:rPr lang="en-US" sz="2000" dirty="0">
                <a:ea typeface="ＭＳ Ｐゴシック" pitchFamily="1" charset="-128"/>
                <a:cs typeface="ＭＳ Ｐゴシック" pitchFamily="1" charset="-128"/>
              </a:rPr>
              <a:t> </a:t>
            </a:r>
            <a:r>
              <a:rPr lang="en-US" sz="2000" dirty="0" smtClean="0">
                <a:ea typeface="ＭＳ Ｐゴシック" pitchFamily="1" charset="-128"/>
                <a:cs typeface="ＭＳ Ｐゴシック" pitchFamily="1" charset="-128"/>
              </a:rPr>
              <a:t>inputs</a:t>
            </a:r>
          </a:p>
          <a:p>
            <a:pPr eaLnBrk="1" hangingPunct="1">
              <a:lnSpc>
                <a:spcPct val="90000"/>
              </a:lnSpc>
            </a:pPr>
            <a:r>
              <a:rPr lang="en-US" sz="2000" dirty="0">
                <a:ea typeface="ＭＳ Ｐゴシック" pitchFamily="1" charset="-128"/>
                <a:cs typeface="ＭＳ Ｐゴシック" pitchFamily="1" charset="-128"/>
              </a:rPr>
              <a:t>Iteratively apply a pattern from the training set and apply the perceptron rule</a:t>
            </a:r>
          </a:p>
          <a:p>
            <a:pPr eaLnBrk="1" hangingPunct="1">
              <a:lnSpc>
                <a:spcPct val="90000"/>
              </a:lnSpc>
            </a:pPr>
            <a:r>
              <a:rPr lang="en-US" sz="2000" dirty="0">
                <a:ea typeface="ＭＳ Ｐゴシック" pitchFamily="1" charset="-128"/>
                <a:cs typeface="ＭＳ Ｐゴシック" pitchFamily="1" charset="-128"/>
              </a:rPr>
              <a:t>Each iteration through the training set is an </a:t>
            </a:r>
            <a:r>
              <a:rPr lang="en-US" sz="2000" i="1" dirty="0">
                <a:ea typeface="ＭＳ Ｐゴシック" pitchFamily="1" charset="-128"/>
                <a:cs typeface="ＭＳ Ｐゴシック" pitchFamily="1" charset="-128"/>
              </a:rPr>
              <a:t>epoch</a:t>
            </a:r>
          </a:p>
          <a:p>
            <a:pPr eaLnBrk="1" hangingPunct="1">
              <a:lnSpc>
                <a:spcPct val="90000"/>
              </a:lnSpc>
            </a:pPr>
            <a:r>
              <a:rPr lang="en-US" sz="2000" dirty="0">
                <a:ea typeface="ＭＳ Ｐゴシック" pitchFamily="1" charset="-128"/>
                <a:cs typeface="ＭＳ Ｐゴシック" pitchFamily="1" charset="-128"/>
              </a:rPr>
              <a:t>Continue training until total training set error</a:t>
            </a:r>
            <a:r>
              <a:rPr lang="en-US" sz="2000" dirty="0" smtClean="0">
                <a:ea typeface="ＭＳ Ｐゴシック" pitchFamily="1" charset="-128"/>
                <a:cs typeface="ＭＳ Ｐゴシック" pitchFamily="1" charset="-128"/>
              </a:rPr>
              <a:t> ceases to improve</a:t>
            </a:r>
          </a:p>
          <a:p>
            <a:pPr eaLnBrk="1" hangingPunct="1">
              <a:lnSpc>
                <a:spcPct val="90000"/>
              </a:lnSpc>
            </a:pPr>
            <a:r>
              <a:rPr lang="en-US" sz="2000" dirty="0">
                <a:ea typeface="ＭＳ Ｐゴシック" pitchFamily="1" charset="-128"/>
                <a:cs typeface="ＭＳ Ｐゴシック" pitchFamily="1" charset="-128"/>
              </a:rPr>
              <a:t>Perceptron Convergence Theorem:  Guaranteed to find a solution in finite time if a solution exists</a:t>
            </a:r>
          </a:p>
          <a:p>
            <a:pPr eaLnBrk="1" hangingPunct="1">
              <a:lnSpc>
                <a:spcPct val="90000"/>
              </a:lnSpc>
            </a:pPr>
            <a:endParaRPr lang="en-US" sz="2000" dirty="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939" name="Footer Placeholder 4"/>
          <p:cNvSpPr>
            <a:spLocks noGrp="1"/>
          </p:cNvSpPr>
          <p:nvPr>
            <p:ph type="ftr" sz="quarter" idx="11"/>
          </p:nvPr>
        </p:nvSpPr>
        <p:spPr>
          <a:noFill/>
        </p:spPr>
        <p:txBody>
          <a:bodyPr/>
          <a:lstStyle/>
          <a:p>
            <a:r>
              <a:rPr lang="en-US" smtClean="0">
                <a:latin typeface="Times New Roman" pitchFamily="1" charset="0"/>
              </a:rPr>
              <a:t>CS 478 - Perceptrons</a:t>
            </a:r>
          </a:p>
        </p:txBody>
      </p:sp>
      <p:sp>
        <p:nvSpPr>
          <p:cNvPr id="39940" name="Slide Number Placeholder 5"/>
          <p:cNvSpPr>
            <a:spLocks noGrp="1"/>
          </p:cNvSpPr>
          <p:nvPr>
            <p:ph type="sldNum" sz="quarter" idx="12"/>
          </p:nvPr>
        </p:nvSpPr>
        <p:spPr>
          <a:noFill/>
        </p:spPr>
        <p:txBody>
          <a:bodyPr/>
          <a:lstStyle/>
          <a:p>
            <a:fld id="{A6999B7B-93CC-DC46-A27F-7E8436BA566D}" type="slidenum">
              <a:rPr lang="en-US" smtClean="0">
                <a:latin typeface="Times New Roman" pitchFamily="1" charset="0"/>
              </a:rPr>
              <a:pPr/>
              <a:t>12</a:t>
            </a:fld>
            <a:endParaRPr lang="en-US" smtClean="0">
              <a:latin typeface="Times New Roman" pitchFamily="1" charset="0"/>
            </a:endParaRPr>
          </a:p>
        </p:txBody>
      </p:sp>
      <p:sp>
        <p:nvSpPr>
          <p:cNvPr id="39941" name="Rectangle 4"/>
          <p:cNvSpPr>
            <a:spLocks noChangeArrowheads="1"/>
          </p:cNvSpPr>
          <p:nvPr/>
        </p:nvSpPr>
        <p:spPr bwMode="auto">
          <a:xfrm>
            <a:off x="2211388" y="1147763"/>
            <a:ext cx="184150" cy="457200"/>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39938" name="Object 2"/>
          <p:cNvGraphicFramePr>
            <a:graphicFrameLocks noChangeAspect="1"/>
          </p:cNvGraphicFramePr>
          <p:nvPr/>
        </p:nvGraphicFramePr>
        <p:xfrm>
          <a:off x="2211388" y="152400"/>
          <a:ext cx="4283075" cy="6019800"/>
        </p:xfrm>
        <a:graphic>
          <a:graphicData uri="http://schemas.openxmlformats.org/presentationml/2006/ole">
            <p:oleObj spid="_x0000_s39974" name="Document" r:id="rId4" imgW="21942857" imgH="30831746" progId="Word.Document.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BC325D39-5A4D-F040-A3FA-8AEE2E45BF9D}" type="slidenum">
              <a:rPr lang="en-US" smtClean="0">
                <a:latin typeface="Times New Roman" pitchFamily="1" charset="0"/>
              </a:rPr>
              <a:pPr/>
              <a:t>13</a:t>
            </a:fld>
            <a:endParaRPr lang="en-US" smtClean="0">
              <a:latin typeface="Times New Roman" pitchFamily="1" charset="0"/>
            </a:endParaRPr>
          </a:p>
        </p:txBody>
      </p:sp>
      <p:sp>
        <p:nvSpPr>
          <p:cNvPr id="182274" name="Rectangle 2"/>
          <p:cNvSpPr>
            <a:spLocks noGrp="1" noChangeArrowheads="1"/>
          </p:cNvSpPr>
          <p:nvPr>
            <p:ph type="title"/>
          </p:nvPr>
        </p:nvSpPr>
        <p:spPr/>
        <p:txBody>
          <a:bodyPr/>
          <a:lstStyle/>
          <a:p>
            <a:pPr eaLnBrk="1" hangingPunct="1">
              <a:defRPr/>
            </a:pPr>
            <a:r>
              <a:rPr lang="en-US">
                <a:ea typeface="+mj-ea"/>
                <a:cs typeface="+mj-cs"/>
              </a:rPr>
              <a:t>Augmented Pattern Vectors</a:t>
            </a:r>
          </a:p>
        </p:txBody>
      </p:sp>
      <p:sp>
        <p:nvSpPr>
          <p:cNvPr id="41989" name="Rectangle 3"/>
          <p:cNvSpPr>
            <a:spLocks noGrp="1" noChangeArrowheads="1"/>
          </p:cNvSpPr>
          <p:nvPr>
            <p:ph type="body" idx="1"/>
          </p:nvPr>
        </p:nvSpPr>
        <p:spPr/>
        <p:txBody>
          <a:bodyPr/>
          <a:lstStyle/>
          <a:p>
            <a:pPr eaLnBrk="1" hangingPunct="1">
              <a:lnSpc>
                <a:spcPct val="90000"/>
              </a:lnSpc>
              <a:buFont typeface="Wingdings" pitchFamily="1" charset="2"/>
              <a:buNone/>
            </a:pPr>
            <a:r>
              <a:rPr lang="en-US" dirty="0">
                <a:ea typeface="ＭＳ Ｐゴシック" pitchFamily="1" charset="-128"/>
                <a:cs typeface="ＭＳ Ｐゴシック" pitchFamily="1" charset="-128"/>
              </a:rPr>
              <a:t>1 0 1 -&gt; 0</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1 0 0 -&gt; 1</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Augmented Version</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1 0 1 1 -&gt; 0</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1 0 0 1 -&gt; 1</a:t>
            </a:r>
          </a:p>
          <a:p>
            <a:pPr eaLnBrk="1" hangingPunct="1">
              <a:lnSpc>
                <a:spcPct val="90000"/>
              </a:lnSpc>
            </a:pPr>
            <a:r>
              <a:rPr lang="en-US" dirty="0">
                <a:ea typeface="ＭＳ Ｐゴシック" pitchFamily="1" charset="-128"/>
                <a:cs typeface="ＭＳ Ｐゴシック" pitchFamily="1" charset="-128"/>
              </a:rPr>
              <a:t>Treat threshold like any other weight.  No special case.  Call it a </a:t>
            </a:r>
            <a:r>
              <a:rPr lang="en-US" i="1" dirty="0">
                <a:ea typeface="ＭＳ Ｐゴシック" pitchFamily="1" charset="-128"/>
                <a:cs typeface="ＭＳ Ｐゴシック" pitchFamily="1" charset="-128"/>
              </a:rPr>
              <a:t>bias </a:t>
            </a:r>
            <a:r>
              <a:rPr lang="en-US" dirty="0">
                <a:ea typeface="ＭＳ Ｐゴシック" pitchFamily="1" charset="-128"/>
                <a:cs typeface="ＭＳ Ｐゴシック" pitchFamily="1" charset="-128"/>
              </a:rPr>
              <a:t>since it biases the output up or down.</a:t>
            </a:r>
          </a:p>
          <a:p>
            <a:pPr eaLnBrk="1" hangingPunct="1">
              <a:lnSpc>
                <a:spcPct val="90000"/>
              </a:lnSpc>
            </a:pPr>
            <a:r>
              <a:rPr lang="en-US" dirty="0">
                <a:ea typeface="ＭＳ Ｐゴシック" pitchFamily="1" charset="-128"/>
                <a:cs typeface="ＭＳ Ｐゴシック" pitchFamily="1" charset="-128"/>
              </a:rPr>
              <a:t>Since we start with random weights anyways, can ignore the -</a:t>
            </a:r>
            <a:r>
              <a:rPr lang="en-US" i="1" dirty="0" err="1">
                <a:ea typeface="ＭＳ Ｐゴシック" pitchFamily="1" charset="-128"/>
                <a:cs typeface="ＭＳ Ｐゴシック" pitchFamily="1" charset="-128"/>
                <a:sym typeface="Symbol" pitchFamily="1" charset="2"/>
              </a:rPr>
              <a:t></a:t>
            </a:r>
            <a:r>
              <a:rPr lang="en-US" dirty="0">
                <a:ea typeface="ＭＳ Ｐゴシック" pitchFamily="1" charset="-128"/>
                <a:cs typeface="ＭＳ Ｐゴシック" pitchFamily="1" charset="-128"/>
                <a:sym typeface="Symbol" pitchFamily="1" charset="2"/>
              </a:rPr>
              <a:t> notion, and just think of the bias as an extra available weight</a:t>
            </a:r>
            <a:r>
              <a:rPr lang="en-US" dirty="0" smtClean="0">
                <a:ea typeface="ＭＳ Ｐゴシック" pitchFamily="1" charset="-128"/>
                <a:cs typeface="ＭＳ Ｐゴシック" pitchFamily="1" charset="-128"/>
                <a:sym typeface="Symbol" pitchFamily="1" charset="2"/>
              </a:rPr>
              <a:t>. (note the author uses a -1 input)</a:t>
            </a:r>
          </a:p>
          <a:p>
            <a:pPr eaLnBrk="1" hangingPunct="1">
              <a:lnSpc>
                <a:spcPct val="90000"/>
              </a:lnSpc>
            </a:pPr>
            <a:r>
              <a:rPr lang="en-US" dirty="0">
                <a:ea typeface="ＭＳ Ｐゴシック" pitchFamily="1" charset="-128"/>
                <a:cs typeface="ＭＳ Ｐゴシック" pitchFamily="1" charset="-128"/>
              </a:rPr>
              <a:t>Always use a bias weight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2"/>
          </p:nvPr>
        </p:nvSpPr>
        <p:spPr>
          <a:noFill/>
        </p:spPr>
        <p:txBody>
          <a:bodyPr/>
          <a:lstStyle/>
          <a:p>
            <a:fld id="{DB31E9C9-F044-E542-8073-12F6D72F8E91}" type="slidenum">
              <a:rPr lang="en-US" smtClean="0">
                <a:latin typeface="Times New Roman" pitchFamily="1" charset="0"/>
              </a:rPr>
              <a:pPr/>
              <a:t>14</a:t>
            </a:fld>
            <a:endParaRPr lang="en-US" smtClean="0">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dirty="0" smtClean="0">
                <a:ea typeface="+mj-ea"/>
                <a:cs typeface="+mj-cs"/>
              </a:rPr>
              <a:t>Perceptron Rule Example</a:t>
            </a:r>
            <a:endParaRPr lang="en-US" dirty="0">
              <a:ea typeface="+mj-ea"/>
              <a:cs typeface="+mj-cs"/>
            </a:endParaRPr>
          </a:p>
        </p:txBody>
      </p:sp>
      <p:sp>
        <p:nvSpPr>
          <p:cNvPr id="44037"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a:t>
            </a:r>
            <a:r>
              <a:rPr lang="en-US" sz="1600" dirty="0" smtClean="0">
                <a:ea typeface="ＭＳ Ｐゴシック" pitchFamily="1" charset="-128"/>
                <a:cs typeface="ＭＳ Ｐゴシック" pitchFamily="1" charset="-128"/>
              </a:rPr>
              <a:t> </a:t>
            </a:r>
            <a:r>
              <a:rPr lang="en-US" sz="1600" i="1" dirty="0" err="1" smtClean="0">
                <a:ea typeface="ＭＳ Ｐゴシック" pitchFamily="1" charset="-128"/>
                <a:cs typeface="ＭＳ Ｐゴシック" pitchFamily="1" charset="-128"/>
              </a:rPr>
              <a:t>c</a:t>
            </a:r>
            <a:r>
              <a:rPr lang="en-US" sz="1600" dirty="0" smtClean="0">
                <a:ea typeface="ＭＳ Ｐゴシック" pitchFamily="1" charset="-128"/>
                <a:cs typeface="ＭＳ Ｐゴシック" pitchFamily="1" charset="-128"/>
              </a:rPr>
              <a:t> of </a:t>
            </a:r>
            <a:r>
              <a:rPr lang="en-US" sz="1600" dirty="0">
                <a:ea typeface="ＭＳ Ｐゴシック" pitchFamily="1" charset="-128"/>
                <a:cs typeface="ＭＳ Ｐゴシック" pitchFamily="1" charset="-128"/>
              </a:rPr>
              <a:t>1 and initial weights all 0: </a:t>
            </a:r>
            <a:r>
              <a:rPr lang="en-US" sz="1600" dirty="0" smtClean="0">
                <a:ea typeface="ＭＳ Ｐゴシック" pitchFamily="1" charset="-128"/>
                <a:cs typeface="ＭＳ Ｐゴシック" pitchFamily="1" charset="-128"/>
              </a:rPr>
              <a:t> </a:t>
            </a:r>
            <a:r>
              <a:rPr lang="en-US" sz="1600" dirty="0" err="1" smtClean="0">
                <a:latin typeface="Symbol" pitchFamily="1" charset="2"/>
              </a:rPr>
              <a:t>D</a:t>
            </a:r>
            <a:r>
              <a:rPr lang="en-US" sz="1600" i="1" dirty="0" err="1" smtClean="0"/>
              <a:t>w</a:t>
            </a:r>
            <a:r>
              <a:rPr lang="en-US" sz="1600" i="1" baseline="-25000" dirty="0" err="1" smtClean="0"/>
              <a:t>i</a:t>
            </a:r>
            <a:r>
              <a:rPr lang="en-US" sz="1600" i="1" dirty="0" smtClean="0"/>
              <a:t> = </a:t>
            </a:r>
            <a:r>
              <a:rPr lang="en-US" sz="1600" i="1" dirty="0" err="1" smtClean="0"/>
              <a:t>c</a:t>
            </a:r>
            <a:r>
              <a:rPr lang="en-US" sz="1600" i="1" dirty="0" err="1" smtClean="0">
                <a:latin typeface="Symbol" pitchFamily="1" charset="2"/>
              </a:rPr>
              <a:t>(</a:t>
            </a:r>
            <a:r>
              <a:rPr lang="en-US" sz="1600" i="1" dirty="0" err="1" smtClean="0"/>
              <a:t>t</a:t>
            </a:r>
            <a:r>
              <a:rPr lang="en-US" sz="1600" i="1" dirty="0" smtClean="0"/>
              <a:t> – </a:t>
            </a:r>
            <a:r>
              <a:rPr lang="en-US" sz="1600" i="1" dirty="0" err="1" smtClean="0"/>
              <a:t>z</a:t>
            </a:r>
            <a:r>
              <a:rPr lang="en-US" sz="1600" i="1" dirty="0" smtClean="0"/>
              <a:t>)</a:t>
            </a:r>
            <a:r>
              <a:rPr lang="en-US" sz="1600" i="1" dirty="0" smtClean="0">
                <a:latin typeface="Symbol" pitchFamily="1" charset="2"/>
              </a:rPr>
              <a:t> </a:t>
            </a:r>
            <a:r>
              <a:rPr lang="en-US" sz="1600" i="1" dirty="0" smtClean="0"/>
              <a:t>x</a:t>
            </a:r>
            <a:r>
              <a:rPr lang="en-US" sz="1600" i="1" baseline="-25000" dirty="0" smtClean="0"/>
              <a:t>i</a:t>
            </a:r>
            <a:endParaRPr lang="en-US" sz="1600" dirty="0" smtClean="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a:t>
            </a:r>
          </a:p>
        </p:txBody>
      </p:sp>
      <p:sp>
        <p:nvSpPr>
          <p:cNvPr id="44038"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5"/>
          <p:cNvSpPr>
            <a:spLocks noGrp="1"/>
          </p:cNvSpPr>
          <p:nvPr>
            <p:ph type="sldNum" sz="quarter" idx="12"/>
          </p:nvPr>
        </p:nvSpPr>
        <p:spPr>
          <a:noFill/>
        </p:spPr>
        <p:txBody>
          <a:bodyPr/>
          <a:lstStyle/>
          <a:p>
            <a:fld id="{DC66372B-D961-B341-9242-7ED9A29851AF}" type="slidenum">
              <a:rPr lang="en-US" smtClean="0">
                <a:latin typeface="Times New Roman" pitchFamily="1" charset="0"/>
              </a:rPr>
              <a:pPr/>
              <a:t>15</a:t>
            </a:fld>
            <a:endParaRPr lang="en-US" smtClean="0">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46085"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a:t>
            </a:r>
            <a:r>
              <a:rPr lang="en-US" sz="1600" dirty="0" smtClean="0">
                <a:ea typeface="ＭＳ Ｐゴシック" pitchFamily="1" charset="-128"/>
                <a:cs typeface="ＭＳ Ｐゴシック" pitchFamily="1" charset="-128"/>
              </a:rPr>
              <a:t> </a:t>
            </a:r>
            <a:r>
              <a:rPr lang="en-US" sz="1600" i="1" dirty="0" err="1" smtClean="0">
                <a:ea typeface="ＭＳ Ｐゴシック" pitchFamily="1" charset="-128"/>
                <a:cs typeface="ＭＳ Ｐゴシック" pitchFamily="1" charset="-128"/>
              </a:rPr>
              <a:t>c</a:t>
            </a:r>
            <a:r>
              <a:rPr lang="en-US" sz="1600" dirty="0" smtClean="0">
                <a:ea typeface="ＭＳ Ｐゴシック" pitchFamily="1" charset="-128"/>
                <a:cs typeface="ＭＳ Ｐゴシック" pitchFamily="1" charset="-128"/>
              </a:rPr>
              <a:t> of </a:t>
            </a:r>
            <a:r>
              <a:rPr lang="en-US" sz="1600" dirty="0">
                <a:ea typeface="ＭＳ Ｐゴシック" pitchFamily="1" charset="-128"/>
                <a:cs typeface="ＭＳ Ｐゴシック" pitchFamily="1" charset="-128"/>
              </a:rPr>
              <a:t>1 and initial weights all 0: </a:t>
            </a:r>
            <a:r>
              <a:rPr lang="en-US" sz="1600" dirty="0" smtClean="0">
                <a:ea typeface="ＭＳ Ｐゴシック" pitchFamily="1" charset="-128"/>
                <a:cs typeface="ＭＳ Ｐゴシック" pitchFamily="1" charset="-128"/>
              </a:rPr>
              <a:t> </a:t>
            </a:r>
            <a:r>
              <a:rPr lang="en-US" sz="1600" dirty="0" err="1" smtClean="0">
                <a:latin typeface="Symbol" pitchFamily="1" charset="2"/>
              </a:rPr>
              <a:t>D</a:t>
            </a:r>
            <a:r>
              <a:rPr lang="en-US" sz="1600" i="1" dirty="0" err="1" smtClean="0"/>
              <a:t>w</a:t>
            </a:r>
            <a:r>
              <a:rPr lang="en-US" sz="1600" i="1" baseline="-25000" dirty="0" err="1" smtClean="0"/>
              <a:t>i</a:t>
            </a:r>
            <a:r>
              <a:rPr lang="en-US" sz="1600" i="1" dirty="0" smtClean="0"/>
              <a:t> = </a:t>
            </a:r>
            <a:r>
              <a:rPr lang="en-US" sz="1600" i="1" dirty="0" err="1" smtClean="0"/>
              <a:t>c</a:t>
            </a:r>
            <a:r>
              <a:rPr lang="en-US" sz="1600" i="1" dirty="0" err="1" smtClean="0">
                <a:latin typeface="Symbol" pitchFamily="1" charset="2"/>
              </a:rPr>
              <a:t>(</a:t>
            </a:r>
            <a:r>
              <a:rPr lang="en-US" sz="1600" i="1" dirty="0" err="1" smtClean="0"/>
              <a:t>t</a:t>
            </a:r>
            <a:r>
              <a:rPr lang="en-US" sz="1600" i="1" dirty="0" smtClean="0"/>
              <a:t> – </a:t>
            </a:r>
            <a:r>
              <a:rPr lang="en-US" sz="1600" i="1" dirty="0" err="1" smtClean="0"/>
              <a:t>z</a:t>
            </a:r>
            <a:r>
              <a:rPr lang="en-US" sz="1600" i="1" dirty="0" smtClean="0"/>
              <a:t>)</a:t>
            </a:r>
            <a:r>
              <a:rPr lang="en-US" sz="1600" i="1" dirty="0" smtClean="0">
                <a:latin typeface="Symbol" pitchFamily="1" charset="2"/>
              </a:rPr>
              <a:t> </a:t>
            </a:r>
            <a:r>
              <a:rPr lang="en-US" sz="1600" i="1" dirty="0" smtClean="0"/>
              <a:t>x</a:t>
            </a:r>
            <a:r>
              <a:rPr lang="en-US" sz="1600" i="1" baseline="-25000" dirty="0" smtClean="0"/>
              <a:t>i</a:t>
            </a:r>
            <a:endParaRPr lang="en-US" sz="1600" dirty="0" smtClean="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a:t>
            </a:r>
          </a:p>
        </p:txBody>
      </p:sp>
      <p:sp>
        <p:nvSpPr>
          <p:cNvPr id="46086"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616B79FE-8A89-4D4C-8673-6D38A5FDD28F}" type="slidenum">
              <a:rPr lang="en-US" smtClean="0">
                <a:latin typeface="Times New Roman" pitchFamily="1" charset="0"/>
              </a:rPr>
              <a:pPr/>
              <a:t>16</a:t>
            </a:fld>
            <a:endParaRPr lang="en-US" smtClean="0">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48133"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a:t>
            </a:r>
            <a:r>
              <a:rPr lang="en-US" sz="1600" dirty="0" smtClean="0">
                <a:ea typeface="ＭＳ Ｐゴシック" pitchFamily="1" charset="-128"/>
                <a:cs typeface="ＭＳ Ｐゴシック" pitchFamily="1" charset="-128"/>
              </a:rPr>
              <a:t> </a:t>
            </a:r>
            <a:r>
              <a:rPr lang="en-US" sz="1600" i="1" dirty="0" err="1" smtClean="0">
                <a:ea typeface="ＭＳ Ｐゴシック" pitchFamily="1" charset="-128"/>
                <a:cs typeface="ＭＳ Ｐゴシック" pitchFamily="1" charset="-128"/>
              </a:rPr>
              <a:t>c</a:t>
            </a:r>
            <a:r>
              <a:rPr lang="en-US" sz="1600" dirty="0" smtClean="0">
                <a:ea typeface="ＭＳ Ｐゴシック" pitchFamily="1" charset="-128"/>
                <a:cs typeface="ＭＳ Ｐゴシック" pitchFamily="1" charset="-128"/>
              </a:rPr>
              <a:t> of </a:t>
            </a:r>
            <a:r>
              <a:rPr lang="en-US" sz="1600" dirty="0">
                <a:ea typeface="ＭＳ Ｐゴシック" pitchFamily="1" charset="-128"/>
                <a:cs typeface="ＭＳ Ｐゴシック" pitchFamily="1" charset="-128"/>
              </a:rPr>
              <a:t>1 and initial weights all 0: </a:t>
            </a:r>
            <a:r>
              <a:rPr lang="en-US" sz="1600" dirty="0" smtClean="0">
                <a:ea typeface="ＭＳ Ｐゴシック" pitchFamily="1" charset="-128"/>
                <a:cs typeface="ＭＳ Ｐゴシック" pitchFamily="1" charset="-128"/>
              </a:rPr>
              <a:t> </a:t>
            </a:r>
            <a:r>
              <a:rPr lang="en-US" sz="1600" dirty="0" err="1" smtClean="0">
                <a:latin typeface="Symbol" pitchFamily="1" charset="2"/>
              </a:rPr>
              <a:t>D</a:t>
            </a:r>
            <a:r>
              <a:rPr lang="en-US" sz="1600" i="1" dirty="0" err="1" smtClean="0"/>
              <a:t>w</a:t>
            </a:r>
            <a:r>
              <a:rPr lang="en-US" sz="1600" i="1" baseline="-25000" dirty="0" err="1" smtClean="0"/>
              <a:t>i</a:t>
            </a:r>
            <a:r>
              <a:rPr lang="en-US" sz="1600" i="1" dirty="0" smtClean="0"/>
              <a:t> = </a:t>
            </a:r>
            <a:r>
              <a:rPr lang="en-US" sz="1600" i="1" dirty="0" err="1" smtClean="0"/>
              <a:t>c</a:t>
            </a:r>
            <a:r>
              <a:rPr lang="en-US" sz="1600" i="1" dirty="0" err="1" smtClean="0">
                <a:latin typeface="Symbol" pitchFamily="1" charset="2"/>
              </a:rPr>
              <a:t>(</a:t>
            </a:r>
            <a:r>
              <a:rPr lang="en-US" sz="1600" i="1" dirty="0" err="1" smtClean="0"/>
              <a:t>t</a:t>
            </a:r>
            <a:r>
              <a:rPr lang="en-US" sz="1600" i="1" dirty="0" smtClean="0"/>
              <a:t> – </a:t>
            </a:r>
            <a:r>
              <a:rPr lang="en-US" sz="1600" i="1" dirty="0" err="1" smtClean="0"/>
              <a:t>z</a:t>
            </a:r>
            <a:r>
              <a:rPr lang="en-US" sz="1600" i="1" dirty="0" smtClean="0"/>
              <a:t>)</a:t>
            </a:r>
            <a:r>
              <a:rPr lang="en-US" sz="1600" i="1" dirty="0" smtClean="0">
                <a:latin typeface="Symbol" pitchFamily="1" charset="2"/>
              </a:rPr>
              <a:t> </a:t>
            </a:r>
            <a:r>
              <a:rPr lang="en-US" sz="1600" i="1" dirty="0" smtClean="0"/>
              <a:t>x</a:t>
            </a:r>
            <a:r>
              <a:rPr lang="en-US" sz="1600" i="1" baseline="-25000" dirty="0" smtClean="0"/>
              <a:t>i</a:t>
            </a:r>
            <a:endParaRPr lang="en-US" sz="1600" dirty="0" smtClean="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a:t>
            </a:r>
          </a:p>
        </p:txBody>
      </p:sp>
      <p:sp>
        <p:nvSpPr>
          <p:cNvPr id="48134"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17</a:t>
            </a:fld>
            <a:endParaRPr lang="en-US" smtClean="0">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a:t>
            </a:r>
            <a:r>
              <a:rPr lang="en-US" sz="1600" dirty="0" smtClean="0">
                <a:ea typeface="ＭＳ Ｐゴシック" pitchFamily="1" charset="-128"/>
                <a:cs typeface="ＭＳ Ｐゴシック" pitchFamily="1" charset="-128"/>
              </a:rPr>
              <a:t> </a:t>
            </a:r>
            <a:r>
              <a:rPr lang="en-US" sz="1600" i="1" dirty="0" err="1" smtClean="0">
                <a:ea typeface="ＭＳ Ｐゴシック" pitchFamily="1" charset="-128"/>
                <a:cs typeface="ＭＳ Ｐゴシック" pitchFamily="1" charset="-128"/>
              </a:rPr>
              <a:t>c</a:t>
            </a:r>
            <a:r>
              <a:rPr lang="en-US" sz="1600" dirty="0" smtClean="0">
                <a:ea typeface="ＭＳ Ｐゴシック" pitchFamily="1" charset="-128"/>
                <a:cs typeface="ＭＳ Ｐゴシック" pitchFamily="1" charset="-128"/>
              </a:rPr>
              <a:t> of </a:t>
            </a:r>
            <a:r>
              <a:rPr lang="en-US" sz="1600" dirty="0">
                <a:ea typeface="ＭＳ Ｐゴシック" pitchFamily="1" charset="-128"/>
                <a:cs typeface="ＭＳ Ｐゴシック" pitchFamily="1" charset="-128"/>
              </a:rPr>
              <a:t>1 and initial weights all 0: </a:t>
            </a:r>
            <a:r>
              <a:rPr lang="en-US" sz="1600" dirty="0" smtClean="0">
                <a:ea typeface="ＭＳ Ｐゴシック" pitchFamily="1" charset="-128"/>
                <a:cs typeface="ＭＳ Ｐゴシック" pitchFamily="1" charset="-128"/>
              </a:rPr>
              <a:t> </a:t>
            </a:r>
            <a:r>
              <a:rPr lang="en-US" sz="1600" dirty="0" err="1" smtClean="0">
                <a:latin typeface="Symbol" pitchFamily="1" charset="2"/>
              </a:rPr>
              <a:t>D</a:t>
            </a:r>
            <a:r>
              <a:rPr lang="en-US" sz="1600" i="1" dirty="0" err="1" smtClean="0"/>
              <a:t>w</a:t>
            </a:r>
            <a:r>
              <a:rPr lang="en-US" sz="1600" i="1" baseline="-25000" dirty="0" err="1" smtClean="0"/>
              <a:t>i</a:t>
            </a:r>
            <a:r>
              <a:rPr lang="en-US" sz="1600" i="1" dirty="0" smtClean="0"/>
              <a:t> = </a:t>
            </a:r>
            <a:r>
              <a:rPr lang="en-US" sz="1600" i="1" dirty="0" err="1" smtClean="0"/>
              <a:t>c</a:t>
            </a:r>
            <a:r>
              <a:rPr lang="en-US" sz="1600" i="1" dirty="0" err="1" smtClean="0">
                <a:latin typeface="Symbol" pitchFamily="1" charset="2"/>
              </a:rPr>
              <a:t>(</a:t>
            </a:r>
            <a:r>
              <a:rPr lang="en-US" sz="1600" i="1" dirty="0" err="1" smtClean="0"/>
              <a:t>t</a:t>
            </a:r>
            <a:r>
              <a:rPr lang="en-US" sz="1600" i="1" dirty="0" smtClean="0"/>
              <a:t> – </a:t>
            </a:r>
            <a:r>
              <a:rPr lang="en-US" sz="1600" i="1" dirty="0" err="1" smtClean="0"/>
              <a:t>z</a:t>
            </a:r>
            <a:r>
              <a:rPr lang="en-US" sz="1600" i="1" dirty="0" smtClean="0"/>
              <a:t>)</a:t>
            </a:r>
            <a:r>
              <a:rPr lang="en-US" sz="1600" i="1" dirty="0" smtClean="0">
                <a:latin typeface="Symbol" pitchFamily="1" charset="2"/>
              </a:rPr>
              <a:t> </a:t>
            </a:r>
            <a:r>
              <a:rPr lang="en-US" sz="1600" i="1" dirty="0" smtClean="0"/>
              <a:t>x</a:t>
            </a:r>
            <a:r>
              <a:rPr lang="en-US" sz="1600" i="1" baseline="-25000" dirty="0" smtClean="0"/>
              <a:t>i</a:t>
            </a:r>
            <a:endParaRPr lang="en-US" sz="1600" dirty="0" smtClean="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		3	1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1 1  1	0	1 1 1 1	</a:t>
            </a:r>
            <a:r>
              <a:rPr lang="en-US" sz="1600" dirty="0" smtClean="0">
                <a:ea typeface="ＭＳ Ｐゴシック" pitchFamily="1" charset="-128"/>
                <a:cs typeface="ＭＳ Ｐゴシック" pitchFamily="1" charset="-128"/>
              </a:rPr>
              <a:t>			</a:t>
            </a:r>
            <a:endParaRPr lang="en-US" sz="1600" dirty="0">
              <a:ea typeface="ＭＳ Ｐゴシック" pitchFamily="1" charset="-128"/>
              <a:cs typeface="ＭＳ Ｐゴシック" pitchFamily="1" charset="-128"/>
            </a:endParaRP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18</a:t>
            </a:fld>
            <a:endParaRPr lang="en-US" smtClean="0">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a:t>
            </a:r>
            <a:r>
              <a:rPr lang="en-US" sz="1600" dirty="0" smtClean="0">
                <a:ea typeface="ＭＳ Ｐゴシック" pitchFamily="1" charset="-128"/>
                <a:cs typeface="ＭＳ Ｐゴシック" pitchFamily="1" charset="-128"/>
              </a:rPr>
              <a:t> </a:t>
            </a:r>
            <a:r>
              <a:rPr lang="en-US" sz="1600" i="1" dirty="0" err="1" smtClean="0">
                <a:ea typeface="ＭＳ Ｐゴシック" pitchFamily="1" charset="-128"/>
                <a:cs typeface="ＭＳ Ｐゴシック" pitchFamily="1" charset="-128"/>
              </a:rPr>
              <a:t>c</a:t>
            </a:r>
            <a:r>
              <a:rPr lang="en-US" sz="1600" dirty="0" smtClean="0">
                <a:ea typeface="ＭＳ Ｐゴシック" pitchFamily="1" charset="-128"/>
                <a:cs typeface="ＭＳ Ｐゴシック" pitchFamily="1" charset="-128"/>
              </a:rPr>
              <a:t> of </a:t>
            </a:r>
            <a:r>
              <a:rPr lang="en-US" sz="1600" dirty="0">
                <a:ea typeface="ＭＳ Ｐゴシック" pitchFamily="1" charset="-128"/>
                <a:cs typeface="ＭＳ Ｐゴシック" pitchFamily="1" charset="-128"/>
              </a:rPr>
              <a:t>1 and initial weights all 0: </a:t>
            </a:r>
            <a:r>
              <a:rPr lang="en-US" sz="1600" dirty="0" smtClean="0">
                <a:ea typeface="ＭＳ Ｐゴシック" pitchFamily="1" charset="-128"/>
                <a:cs typeface="ＭＳ Ｐゴシック" pitchFamily="1" charset="-128"/>
              </a:rPr>
              <a:t> </a:t>
            </a:r>
            <a:r>
              <a:rPr lang="en-US" sz="1600" dirty="0" err="1" smtClean="0">
                <a:latin typeface="Symbol" pitchFamily="1" charset="2"/>
              </a:rPr>
              <a:t>D</a:t>
            </a:r>
            <a:r>
              <a:rPr lang="en-US" sz="1600" i="1" dirty="0" err="1" smtClean="0"/>
              <a:t>w</a:t>
            </a:r>
            <a:r>
              <a:rPr lang="en-US" sz="1600" i="1" baseline="-25000" dirty="0" err="1" smtClean="0"/>
              <a:t>i</a:t>
            </a:r>
            <a:r>
              <a:rPr lang="en-US" sz="1600" i="1" dirty="0" smtClean="0"/>
              <a:t> = </a:t>
            </a:r>
            <a:r>
              <a:rPr lang="en-US" sz="1600" i="1" dirty="0" err="1" smtClean="0"/>
              <a:t>c</a:t>
            </a:r>
            <a:r>
              <a:rPr lang="en-US" sz="1600" i="1" dirty="0" err="1" smtClean="0">
                <a:latin typeface="Symbol" pitchFamily="1" charset="2"/>
              </a:rPr>
              <a:t>(</a:t>
            </a:r>
            <a:r>
              <a:rPr lang="en-US" sz="1600" i="1" dirty="0" err="1" smtClean="0"/>
              <a:t>t</a:t>
            </a:r>
            <a:r>
              <a:rPr lang="en-US" sz="1600" i="1" dirty="0" smtClean="0"/>
              <a:t> – </a:t>
            </a:r>
            <a:r>
              <a:rPr lang="en-US" sz="1600" i="1" dirty="0" err="1" smtClean="0"/>
              <a:t>z</a:t>
            </a:r>
            <a:r>
              <a:rPr lang="en-US" sz="1600" i="1" dirty="0" smtClean="0"/>
              <a:t>)</a:t>
            </a:r>
            <a:r>
              <a:rPr lang="en-US" sz="1600" i="1" dirty="0" smtClean="0">
                <a:latin typeface="Symbol" pitchFamily="1" charset="2"/>
              </a:rPr>
              <a:t> </a:t>
            </a:r>
            <a:r>
              <a:rPr lang="en-US" sz="1600" i="1" dirty="0" smtClean="0"/>
              <a:t>x</a:t>
            </a:r>
            <a:r>
              <a:rPr lang="en-US" sz="1600" i="1" baseline="-25000" dirty="0" smtClean="0"/>
              <a:t>i</a:t>
            </a:r>
            <a:endParaRPr lang="en-US" sz="1600" dirty="0" smtClean="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		3	1	0  0  0  0</a:t>
            </a: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0 1 1  1	0	1 1 1 1		3	1	0 -1 -1 -1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1 0 0 0	</a:t>
            </a:r>
            <a:r>
              <a:rPr lang="en-US" sz="1600" dirty="0" smtClean="0">
                <a:ea typeface="ＭＳ Ｐゴシック" pitchFamily="1" charset="-128"/>
                <a:cs typeface="ＭＳ Ｐゴシック" pitchFamily="1" charset="-128"/>
              </a:rPr>
              <a:t>	</a:t>
            </a:r>
            <a:endParaRPr lang="en-US" sz="1600" dirty="0">
              <a:ea typeface="ＭＳ Ｐゴシック" pitchFamily="1" charset="-128"/>
              <a:cs typeface="ＭＳ Ｐゴシック" pitchFamily="1" charset="-128"/>
            </a:endParaRP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19</a:t>
            </a:fld>
            <a:endParaRPr lang="en-US" smtClean="0">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a:t>
            </a:r>
            <a:r>
              <a:rPr lang="en-US" sz="1600" dirty="0" smtClean="0">
                <a:ea typeface="ＭＳ Ｐゴシック" pitchFamily="1" charset="-128"/>
                <a:cs typeface="ＭＳ Ｐゴシック" pitchFamily="1" charset="-128"/>
              </a:rPr>
              <a:t> </a:t>
            </a:r>
            <a:r>
              <a:rPr lang="en-US" sz="1600" i="1" dirty="0" err="1" smtClean="0">
                <a:ea typeface="ＭＳ Ｐゴシック" pitchFamily="1" charset="-128"/>
                <a:cs typeface="ＭＳ Ｐゴシック" pitchFamily="1" charset="-128"/>
              </a:rPr>
              <a:t>c</a:t>
            </a:r>
            <a:r>
              <a:rPr lang="en-US" sz="1600" dirty="0" smtClean="0">
                <a:ea typeface="ＭＳ Ｐゴシック" pitchFamily="1" charset="-128"/>
                <a:cs typeface="ＭＳ Ｐゴシック" pitchFamily="1" charset="-128"/>
              </a:rPr>
              <a:t> of </a:t>
            </a:r>
            <a:r>
              <a:rPr lang="en-US" sz="1600" dirty="0">
                <a:ea typeface="ＭＳ Ｐゴシック" pitchFamily="1" charset="-128"/>
                <a:cs typeface="ＭＳ Ｐゴシック" pitchFamily="1" charset="-128"/>
              </a:rPr>
              <a:t>1 and initial weights all 0: </a:t>
            </a:r>
            <a:r>
              <a:rPr lang="en-US" sz="1600" dirty="0" smtClean="0">
                <a:ea typeface="ＭＳ Ｐゴシック" pitchFamily="1" charset="-128"/>
                <a:cs typeface="ＭＳ Ｐゴシック" pitchFamily="1" charset="-128"/>
              </a:rPr>
              <a:t> </a:t>
            </a:r>
            <a:r>
              <a:rPr lang="en-US" sz="1600" dirty="0" err="1" smtClean="0">
                <a:latin typeface="Symbol" pitchFamily="1" charset="2"/>
              </a:rPr>
              <a:t>D</a:t>
            </a:r>
            <a:r>
              <a:rPr lang="en-US" sz="1600" i="1" dirty="0" err="1" smtClean="0"/>
              <a:t>w</a:t>
            </a:r>
            <a:r>
              <a:rPr lang="en-US" sz="1600" i="1" baseline="-25000" dirty="0" err="1" smtClean="0"/>
              <a:t>i</a:t>
            </a:r>
            <a:r>
              <a:rPr lang="en-US" sz="1600" i="1" dirty="0" smtClean="0"/>
              <a:t> = </a:t>
            </a:r>
            <a:r>
              <a:rPr lang="en-US" sz="1600" i="1" dirty="0" err="1" smtClean="0"/>
              <a:t>c</a:t>
            </a:r>
            <a:r>
              <a:rPr lang="en-US" sz="1600" i="1" dirty="0" err="1" smtClean="0">
                <a:latin typeface="Symbol" pitchFamily="1" charset="2"/>
              </a:rPr>
              <a:t>(</a:t>
            </a:r>
            <a:r>
              <a:rPr lang="en-US" sz="1600" i="1" dirty="0" err="1" smtClean="0"/>
              <a:t>t</a:t>
            </a:r>
            <a:r>
              <a:rPr lang="en-US" sz="1600" i="1" dirty="0" smtClean="0"/>
              <a:t> – </a:t>
            </a:r>
            <a:r>
              <a:rPr lang="en-US" sz="1600" i="1" dirty="0" err="1" smtClean="0"/>
              <a:t>z</a:t>
            </a:r>
            <a:r>
              <a:rPr lang="en-US" sz="1600" i="1" dirty="0" smtClean="0"/>
              <a:t>)</a:t>
            </a:r>
            <a:r>
              <a:rPr lang="en-US" sz="1600" i="1" dirty="0" smtClean="0">
                <a:latin typeface="Symbol" pitchFamily="1" charset="2"/>
              </a:rPr>
              <a:t> </a:t>
            </a:r>
            <a:r>
              <a:rPr lang="en-US" sz="1600" i="1" dirty="0" smtClean="0"/>
              <a:t>x</a:t>
            </a:r>
            <a:r>
              <a:rPr lang="en-US" sz="1600" i="1" baseline="-25000" dirty="0" smtClean="0"/>
              <a:t>i</a:t>
            </a:r>
            <a:endParaRPr lang="en-US" sz="1600" dirty="0" smtClean="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		3	1	0  0  0  0</a:t>
            </a: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0 1 1  1	0	1 1 1 1		3	1	0 -1 -1 -1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1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1 0 0 0		1	1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0 0 0		1	1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1 1  1	0	1 0 0 0		0	0	0  0  0  0</a:t>
            </a:r>
          </a:p>
          <a:p>
            <a:pPr eaLnBrk="1" hangingPunct="1">
              <a:lnSpc>
                <a:spcPct val="90000"/>
              </a:lnSpc>
              <a:buFont typeface="Wingdings" pitchFamily="1" charset="2"/>
              <a:buNone/>
            </a:pPr>
            <a:endParaRPr lang="en-US" sz="1600" dirty="0">
              <a:ea typeface="ＭＳ Ｐゴシック" pitchFamily="1" charset="-128"/>
              <a:cs typeface="ＭＳ Ｐゴシック" pitchFamily="1" charset="-128"/>
            </a:endParaRP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latin typeface="Times New Roman" pitchFamily="1" charset="0"/>
              </a:rPr>
              <a:t>CS 478 - Perceptrons</a:t>
            </a:r>
          </a:p>
        </p:txBody>
      </p:sp>
      <p:sp>
        <p:nvSpPr>
          <p:cNvPr id="21507" name="Slide Number Placeholder 5"/>
          <p:cNvSpPr>
            <a:spLocks noGrp="1"/>
          </p:cNvSpPr>
          <p:nvPr>
            <p:ph type="sldNum" sz="quarter" idx="12"/>
          </p:nvPr>
        </p:nvSpPr>
        <p:spPr>
          <a:noFill/>
        </p:spPr>
        <p:txBody>
          <a:bodyPr/>
          <a:lstStyle/>
          <a:p>
            <a:fld id="{BB9B9D63-4222-E140-8259-F8F231CDDC50}" type="slidenum">
              <a:rPr lang="en-US" smtClean="0">
                <a:latin typeface="Times New Roman" pitchFamily="1" charset="0"/>
              </a:rPr>
              <a:pPr/>
              <a:t>2</a:t>
            </a:fld>
            <a:endParaRPr lang="en-US" smtClean="0">
              <a:latin typeface="Times New Roman" pitchFamily="1" charset="0"/>
            </a:endParaRPr>
          </a:p>
        </p:txBody>
      </p:sp>
      <p:pic>
        <p:nvPicPr>
          <p:cNvPr id="21508" name="Picture 6"/>
          <p:cNvPicPr>
            <a:picLocks noChangeAspect="1" noChangeArrowheads="1"/>
          </p:cNvPicPr>
          <p:nvPr/>
        </p:nvPicPr>
        <p:blipFill>
          <a:blip r:embed="rId3"/>
          <a:srcRect/>
          <a:stretch>
            <a:fillRect/>
          </a:stretch>
        </p:blipFill>
        <p:spPr bwMode="auto">
          <a:xfrm>
            <a:off x="2282825" y="76200"/>
            <a:ext cx="4329113" cy="665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20</a:t>
            </a:fld>
            <a:endParaRPr lang="en-US" smtClean="0">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dirty="0" smtClean="0">
                <a:ea typeface="+mj-ea"/>
                <a:cs typeface="+mj-cs"/>
              </a:rPr>
              <a:t>Perceptron Homework</a:t>
            </a:r>
            <a:endParaRPr lang="en-US" dirty="0">
              <a:ea typeface="+mj-ea"/>
              <a:cs typeface="+mj-cs"/>
            </a:endParaRP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a:t>
            </a:r>
            <a:r>
              <a:rPr lang="en-US" sz="1600" dirty="0" smtClean="0">
                <a:ea typeface="ＭＳ Ｐゴシック" pitchFamily="1" charset="-128"/>
                <a:cs typeface="ＭＳ Ｐゴシック" pitchFamily="1" charset="-128"/>
              </a:rPr>
              <a:t> </a:t>
            </a:r>
            <a:r>
              <a:rPr lang="en-US" sz="1600" i="1" dirty="0" smtClean="0">
                <a:ea typeface="ＭＳ Ｐゴシック" pitchFamily="1" charset="-128"/>
                <a:cs typeface="ＭＳ Ｐゴシック" pitchFamily="1" charset="-128"/>
              </a:rPr>
              <a:t>c</a:t>
            </a:r>
            <a:r>
              <a:rPr lang="en-US" sz="1600" dirty="0" smtClean="0">
                <a:ea typeface="ＭＳ Ｐゴシック" pitchFamily="1" charset="-128"/>
                <a:cs typeface="ＭＳ Ｐゴシック" pitchFamily="1" charset="-128"/>
              </a:rPr>
              <a:t> of </a:t>
            </a:r>
            <a:r>
              <a:rPr lang="en-US" sz="1600" dirty="0">
                <a:ea typeface="ＭＳ Ｐゴシック" pitchFamily="1" charset="-128"/>
                <a:cs typeface="ＭＳ Ｐゴシック" pitchFamily="1" charset="-128"/>
              </a:rPr>
              <a:t>1 and initial weights all </a:t>
            </a:r>
            <a:r>
              <a:rPr lang="en-US" sz="1600" dirty="0" smtClean="0">
                <a:ea typeface="ＭＳ Ｐゴシック" pitchFamily="1" charset="-128"/>
                <a:cs typeface="ＭＳ Ｐゴシック" pitchFamily="1" charset="-128"/>
              </a:rPr>
              <a:t>1:  </a:t>
            </a:r>
            <a:r>
              <a:rPr lang="en-US" sz="1600" dirty="0" err="1" smtClean="0">
                <a:latin typeface="Symbol" pitchFamily="1" charset="2"/>
              </a:rPr>
              <a:t>D</a:t>
            </a:r>
            <a:r>
              <a:rPr lang="en-US" sz="1600" i="1" dirty="0" err="1" smtClean="0"/>
              <a:t>w</a:t>
            </a:r>
            <a:r>
              <a:rPr lang="en-US" sz="1600" i="1" baseline="-25000" dirty="0" err="1" smtClean="0"/>
              <a:t>i</a:t>
            </a:r>
            <a:r>
              <a:rPr lang="en-US" sz="1600" i="1" dirty="0" smtClean="0"/>
              <a:t> = c</a:t>
            </a:r>
            <a:r>
              <a:rPr lang="en-US" sz="1600" i="1" dirty="0" smtClean="0">
                <a:latin typeface="Symbol" pitchFamily="1" charset="2"/>
              </a:rPr>
              <a:t>(</a:t>
            </a:r>
            <a:r>
              <a:rPr lang="en-US" sz="1600" i="1" dirty="0" smtClean="0"/>
              <a:t>t – z)</a:t>
            </a:r>
            <a:r>
              <a:rPr lang="en-US" sz="1600" i="1" dirty="0" smtClean="0">
                <a:latin typeface="Symbol" pitchFamily="1" charset="2"/>
              </a:rPr>
              <a:t> </a:t>
            </a:r>
            <a:r>
              <a:rPr lang="en-US" sz="1600" i="1" dirty="0" smtClean="0"/>
              <a:t>x</a:t>
            </a:r>
            <a:r>
              <a:rPr lang="en-US" sz="1600" i="1" baseline="-25000" dirty="0" smtClean="0"/>
              <a:t>i</a:t>
            </a:r>
            <a:endParaRPr lang="en-US" sz="1600" dirty="0" smtClean="0">
              <a:ea typeface="ＭＳ Ｐゴシック" pitchFamily="1" charset="-128"/>
              <a:cs typeface="ＭＳ Ｐゴシック" pitchFamily="1" charset="-128"/>
            </a:endParaRPr>
          </a:p>
          <a:p>
            <a:pPr eaLnBrk="1" hangingPunct="1">
              <a:lnSpc>
                <a:spcPct val="90000"/>
              </a:lnSpc>
            </a:pPr>
            <a:r>
              <a:rPr lang="en-US" sz="1600" dirty="0" smtClean="0">
                <a:ea typeface="ＭＳ Ｐゴシック" pitchFamily="1" charset="-128"/>
                <a:cs typeface="ＭＳ Ｐゴシック" pitchFamily="1" charset="-128"/>
              </a:rPr>
              <a:t>Show weights after each patter for just one epoch</a:t>
            </a:r>
          </a:p>
          <a:p>
            <a:pPr eaLnBrk="1" hangingPunct="1">
              <a:lnSpc>
                <a:spcPct val="90000"/>
              </a:lnSpc>
            </a:pPr>
            <a:r>
              <a:rPr lang="en-US" sz="1600" dirty="0" smtClean="0">
                <a:ea typeface="ＭＳ Ｐゴシック" pitchFamily="1" charset="-128"/>
                <a:cs typeface="ＭＳ Ｐゴシック" pitchFamily="1" charset="-128"/>
              </a:rPr>
              <a:t>Training </a:t>
            </a:r>
            <a:r>
              <a:rPr lang="en-US" sz="1600" dirty="0">
                <a:ea typeface="ＭＳ Ｐゴシック" pitchFamily="1" charset="-128"/>
                <a:cs typeface="ＭＳ Ｐゴシック" pitchFamily="1" charset="-128"/>
              </a:rPr>
              <a:t>set	</a:t>
            </a:r>
            <a:r>
              <a:rPr lang="en-US" sz="1600" dirty="0" smtClean="0">
                <a:ea typeface="ＭＳ Ｐゴシック" pitchFamily="1" charset="-128"/>
                <a:cs typeface="ＭＳ Ｐゴシック" pitchFamily="1" charset="-128"/>
              </a:rPr>
              <a:t>1 </a:t>
            </a:r>
            <a:r>
              <a:rPr lang="en-US" sz="1600" dirty="0">
                <a:ea typeface="ＭＳ Ｐゴシック" pitchFamily="1" charset="-128"/>
                <a:cs typeface="ＭＳ Ｐゴシック" pitchFamily="1" charset="-128"/>
              </a:rPr>
              <a:t>0 1 -&gt; 0</a:t>
            </a:r>
          </a:p>
          <a:p>
            <a:pPr lvl="4" eaLnBrk="1" hangingPunct="1">
              <a:lnSpc>
                <a:spcPct val="90000"/>
              </a:lnSpc>
              <a:buFontTx/>
              <a:buNone/>
            </a:pPr>
            <a:r>
              <a:rPr lang="en-US" sz="1600" dirty="0">
                <a:ea typeface="ＭＳ Ｐゴシック" pitchFamily="1" charset="-128"/>
              </a:rPr>
              <a:t>1 1 </a:t>
            </a:r>
            <a:r>
              <a:rPr lang="en-US" sz="1600" dirty="0" smtClean="0">
                <a:ea typeface="ＭＳ Ｐゴシック" pitchFamily="1" charset="-128"/>
              </a:rPr>
              <a:t>0 </a:t>
            </a:r>
            <a:r>
              <a:rPr lang="en-US" sz="1600" dirty="0">
                <a:ea typeface="ＭＳ Ｐゴシック" pitchFamily="1" charset="-128"/>
              </a:rPr>
              <a:t>-&gt; </a:t>
            </a:r>
            <a:r>
              <a:rPr lang="en-US" sz="1600" dirty="0" smtClean="0">
                <a:ea typeface="ＭＳ Ｐゴシック" pitchFamily="1" charset="-128"/>
              </a:rPr>
              <a:t>0</a:t>
            </a:r>
            <a:endParaRPr lang="en-US" sz="1600" dirty="0">
              <a:ea typeface="ＭＳ Ｐゴシック" pitchFamily="1" charset="-128"/>
            </a:endParaRP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a:t>
            </a:r>
            <a:r>
              <a:rPr lang="en-US" sz="1600">
                <a:ea typeface="ＭＳ Ｐゴシック" pitchFamily="1" charset="-128"/>
              </a:rPr>
              <a:t>1 </a:t>
            </a:r>
            <a:r>
              <a:rPr lang="en-US" sz="1600" smtClean="0">
                <a:ea typeface="ＭＳ Ｐゴシック" pitchFamily="1" charset="-128"/>
              </a:rPr>
              <a:t>1 </a:t>
            </a:r>
            <a:r>
              <a:rPr lang="en-US" sz="1600" dirty="0">
                <a:ea typeface="ＭＳ Ｐゴシック" pitchFamily="1" charset="-128"/>
              </a:rPr>
              <a:t>-&gt; </a:t>
            </a:r>
            <a:r>
              <a:rPr lang="en-US" sz="1600" dirty="0" smtClean="0">
                <a:ea typeface="ＭＳ Ｐゴシック" pitchFamily="1" charset="-128"/>
              </a:rPr>
              <a:t>1</a:t>
            </a:r>
            <a:endParaRPr lang="en-US" sz="1600" dirty="0">
              <a:ea typeface="ＭＳ Ｐゴシック" pitchFamily="1" charset="-128"/>
            </a:endParaRP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smtClean="0">
                <a:latin typeface="Symbol" pitchFamily="1" charset="2"/>
                <a:ea typeface="ＭＳ Ｐゴシック" pitchFamily="1" charset="-128"/>
                <a:cs typeface="ＭＳ Ｐゴシック" pitchFamily="1" charset="-128"/>
              </a:rPr>
              <a:t>D</a:t>
            </a:r>
            <a:r>
              <a:rPr lang="en-US" sz="1600" i="1" u="sng" dirty="0" smtClean="0">
                <a:ea typeface="ＭＳ Ｐゴシック" pitchFamily="1" charset="-128"/>
                <a:cs typeface="ＭＳ Ｐゴシック" pitchFamily="1" charset="-128"/>
              </a:rPr>
              <a:t>W</a:t>
            </a:r>
          </a:p>
          <a:p>
            <a:pPr eaLnBrk="1" hangingPunct="1">
              <a:lnSpc>
                <a:spcPct val="90000"/>
              </a:lnSpc>
              <a:buNone/>
            </a:pPr>
            <a:r>
              <a:rPr lang="en-US" sz="1600" dirty="0">
                <a:ea typeface="ＭＳ Ｐゴシック" pitchFamily="1" charset="-128"/>
                <a:cs typeface="ＭＳ Ｐゴシック" pitchFamily="1" charset="-128"/>
              </a:rPr>
              <a:t>	</a:t>
            </a:r>
            <a:r>
              <a:rPr lang="en-US" sz="1600" dirty="0" smtClean="0">
                <a:ea typeface="ＭＳ Ｐゴシック" pitchFamily="1" charset="-128"/>
                <a:cs typeface="ＭＳ Ｐゴシック" pitchFamily="1" charset="-128"/>
              </a:rPr>
              <a:t>	</a:t>
            </a:r>
            <a:r>
              <a:rPr lang="en-US" sz="1600" dirty="0">
                <a:ea typeface="ＭＳ Ｐゴシック" pitchFamily="1" charset="-128"/>
                <a:cs typeface="ＭＳ Ｐゴシック" pitchFamily="1" charset="-128"/>
              </a:rPr>
              <a:t>	1  1  1  1</a:t>
            </a:r>
            <a:endParaRPr lang="en-US" sz="1600" i="1" u="sng" dirty="0">
              <a:ea typeface="ＭＳ Ｐゴシック" pitchFamily="1" charset="-128"/>
              <a:cs typeface="ＭＳ Ｐゴシック" pitchFamily="1" charset="-128"/>
            </a:endParaRP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extLst>
      <p:ext uri="{BB962C8B-B14F-4D97-AF65-F5344CB8AC3E}">
        <p14:creationId xmlns:p14="http://schemas.microsoft.com/office/powerpoint/2010/main" xmlns="" val="3987753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5"/>
          <p:cNvSpPr>
            <a:spLocks noGrp="1"/>
          </p:cNvSpPr>
          <p:nvPr>
            <p:ph type="sldNum" sz="quarter" idx="12"/>
          </p:nvPr>
        </p:nvSpPr>
        <p:spPr>
          <a:noFill/>
        </p:spPr>
        <p:txBody>
          <a:bodyPr/>
          <a:lstStyle/>
          <a:p>
            <a:fld id="{0CF5888D-8C9B-4942-B284-BFA888A21831}" type="slidenum">
              <a:rPr lang="en-US" smtClean="0">
                <a:latin typeface="Times New Roman" pitchFamily="1" charset="0"/>
              </a:rPr>
              <a:pPr/>
              <a:t>21</a:t>
            </a:fld>
            <a:endParaRPr lang="en-US" smtClean="0">
              <a:latin typeface="Times New Roman" pitchFamily="1" charset="0"/>
            </a:endParaRPr>
          </a:p>
        </p:txBody>
      </p:sp>
      <p:sp>
        <p:nvSpPr>
          <p:cNvPr id="180226" name="Rectangle 2"/>
          <p:cNvSpPr>
            <a:spLocks noGrp="1" noChangeArrowheads="1"/>
          </p:cNvSpPr>
          <p:nvPr>
            <p:ph type="title"/>
          </p:nvPr>
        </p:nvSpPr>
        <p:spPr/>
        <p:txBody>
          <a:bodyPr/>
          <a:lstStyle/>
          <a:p>
            <a:pPr eaLnBrk="1" hangingPunct="1">
              <a:defRPr/>
            </a:pPr>
            <a:r>
              <a:rPr lang="en-US">
                <a:latin typeface="Times" charset="0"/>
                <a:ea typeface="+mj-ea"/>
                <a:cs typeface="+mj-cs"/>
              </a:rPr>
              <a:t>Training Sets and Noise</a:t>
            </a:r>
          </a:p>
        </p:txBody>
      </p:sp>
      <p:sp>
        <p:nvSpPr>
          <p:cNvPr id="52229" name="Rectangle 3"/>
          <p:cNvSpPr>
            <a:spLocks noGrp="1" noChangeArrowheads="1"/>
          </p:cNvSpPr>
          <p:nvPr>
            <p:ph type="body" idx="1"/>
          </p:nvPr>
        </p:nvSpPr>
        <p:spPr/>
        <p:txBody>
          <a:bodyPr/>
          <a:lstStyle/>
          <a:p>
            <a:pPr eaLnBrk="1" hangingPunct="1">
              <a:spcBef>
                <a:spcPts val="500"/>
              </a:spcBef>
            </a:pPr>
            <a:r>
              <a:rPr lang="en-US" smtClean="0">
                <a:latin typeface="Times" pitchFamily="1" charset="0"/>
                <a:ea typeface="ＭＳ Ｐゴシック" pitchFamily="1" charset="-128"/>
                <a:cs typeface="ＭＳ Ｐゴシック" pitchFamily="1" charset="-128"/>
              </a:rPr>
              <a:t>Assume a Probability of Error at each bit</a:t>
            </a:r>
          </a:p>
          <a:p>
            <a:pPr eaLnBrk="1" hangingPunct="1">
              <a:spcBef>
                <a:spcPts val="500"/>
              </a:spcBef>
            </a:pPr>
            <a:endParaRPr lang="en-US" smtClean="0">
              <a:latin typeface="Times" pitchFamily="1" charset="0"/>
              <a:ea typeface="ＭＳ Ｐゴシック" pitchFamily="1" charset="-128"/>
              <a:cs typeface="ＭＳ Ｐゴシック" pitchFamily="1" charset="-128"/>
            </a:endParaRPr>
          </a:p>
          <a:p>
            <a:pPr eaLnBrk="1" hangingPunct="1">
              <a:spcBef>
                <a:spcPts val="500"/>
              </a:spcBef>
            </a:pPr>
            <a:r>
              <a:rPr lang="en-US" smtClean="0">
                <a:latin typeface="Times" pitchFamily="1" charset="0"/>
                <a:ea typeface="ＭＳ Ｐゴシック" pitchFamily="1" charset="-128"/>
                <a:cs typeface="ＭＳ Ｐゴシック" pitchFamily="1" charset="-128"/>
              </a:rPr>
              <a:t>0 0 1 0 1 1 0 0 1 1 0  -&gt; 0 1 1 0</a:t>
            </a:r>
          </a:p>
          <a:p>
            <a:pPr eaLnBrk="1" hangingPunct="1">
              <a:spcBef>
                <a:spcPts val="500"/>
              </a:spcBef>
            </a:pPr>
            <a:r>
              <a:rPr lang="en-US" smtClean="0">
                <a:latin typeface="Times" pitchFamily="1" charset="0"/>
                <a:ea typeface="ＭＳ Ｐゴシック" pitchFamily="1" charset="-128"/>
                <a:cs typeface="ＭＳ Ｐゴシック" pitchFamily="1" charset="-128"/>
              </a:rPr>
              <a:t>i.e. P(error) = .05</a:t>
            </a:r>
          </a:p>
          <a:p>
            <a:pPr eaLnBrk="1" hangingPunct="1">
              <a:spcBef>
                <a:spcPts val="500"/>
              </a:spcBef>
            </a:pPr>
            <a:endParaRPr lang="en-US" smtClean="0">
              <a:latin typeface="Times" pitchFamily="1" charset="0"/>
              <a:ea typeface="ＭＳ Ｐゴシック" pitchFamily="1" charset="-128"/>
              <a:cs typeface="ＭＳ Ｐゴシック" pitchFamily="1" charset="-128"/>
            </a:endParaRPr>
          </a:p>
          <a:p>
            <a:pPr eaLnBrk="1" hangingPunct="1">
              <a:spcBef>
                <a:spcPts val="500"/>
              </a:spcBef>
            </a:pPr>
            <a:r>
              <a:rPr lang="en-US" smtClean="0">
                <a:latin typeface="Times" pitchFamily="1" charset="0"/>
                <a:ea typeface="ＭＳ Ｐゴシック" pitchFamily="1" charset="-128"/>
                <a:cs typeface="ＭＳ Ｐゴシック" pitchFamily="1" charset="-128"/>
              </a:rPr>
              <a:t>Or a probability that the algorithm is applied wrong (opposite) occasionally</a:t>
            </a:r>
          </a:p>
          <a:p>
            <a:pPr eaLnBrk="1" hangingPunct="1">
              <a:spcBef>
                <a:spcPts val="500"/>
              </a:spcBef>
            </a:pPr>
            <a:endParaRPr lang="en-US" smtClean="0">
              <a:latin typeface="Times" pitchFamily="1" charset="0"/>
              <a:ea typeface="ＭＳ Ｐゴシック" pitchFamily="1" charset="-128"/>
              <a:cs typeface="ＭＳ Ｐゴシック" pitchFamily="1" charset="-128"/>
            </a:endParaRPr>
          </a:p>
          <a:p>
            <a:pPr eaLnBrk="1" hangingPunct="1">
              <a:spcBef>
                <a:spcPts val="500"/>
              </a:spcBef>
            </a:pPr>
            <a:r>
              <a:rPr lang="en-US" smtClean="0">
                <a:latin typeface="Times" pitchFamily="1" charset="0"/>
                <a:ea typeface="ＭＳ Ｐゴシック" pitchFamily="1" charset="-128"/>
                <a:cs typeface="ＭＳ Ｐゴシック" pitchFamily="1" charset="-128"/>
              </a:rPr>
              <a:t>Averages out over learning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4275" name="Footer Placeholder 4"/>
          <p:cNvSpPr>
            <a:spLocks noGrp="1"/>
          </p:cNvSpPr>
          <p:nvPr>
            <p:ph type="ftr" sz="quarter" idx="11"/>
          </p:nvPr>
        </p:nvSpPr>
        <p:spPr>
          <a:noFill/>
        </p:spPr>
        <p:txBody>
          <a:bodyPr/>
          <a:lstStyle/>
          <a:p>
            <a:r>
              <a:rPr lang="en-US" smtClean="0">
                <a:latin typeface="Times New Roman" pitchFamily="1" charset="0"/>
              </a:rPr>
              <a:t>CS 478 - Perceptrons</a:t>
            </a:r>
          </a:p>
        </p:txBody>
      </p:sp>
      <p:sp>
        <p:nvSpPr>
          <p:cNvPr id="54276" name="Slide Number Placeholder 5"/>
          <p:cNvSpPr>
            <a:spLocks noGrp="1"/>
          </p:cNvSpPr>
          <p:nvPr>
            <p:ph type="sldNum" sz="quarter" idx="12"/>
          </p:nvPr>
        </p:nvSpPr>
        <p:spPr>
          <a:noFill/>
        </p:spPr>
        <p:txBody>
          <a:bodyPr/>
          <a:lstStyle/>
          <a:p>
            <a:fld id="{BF094928-8DE8-CE4C-B200-87688F2B379F}" type="slidenum">
              <a:rPr lang="en-US" smtClean="0">
                <a:latin typeface="Times New Roman" pitchFamily="1" charset="0"/>
              </a:rPr>
              <a:pPr/>
              <a:t>22</a:t>
            </a:fld>
            <a:endParaRPr lang="en-US" smtClean="0">
              <a:latin typeface="Times New Roman" pitchFamily="1" charset="0"/>
            </a:endParaRPr>
          </a:p>
        </p:txBody>
      </p:sp>
      <p:graphicFrame>
        <p:nvGraphicFramePr>
          <p:cNvPr id="54274" name="Object 2"/>
          <p:cNvGraphicFramePr>
            <a:graphicFrameLocks noChangeAspect="1"/>
          </p:cNvGraphicFramePr>
          <p:nvPr/>
        </p:nvGraphicFramePr>
        <p:xfrm>
          <a:off x="2286000" y="152400"/>
          <a:ext cx="4195763" cy="6157913"/>
        </p:xfrm>
        <a:graphic>
          <a:graphicData uri="http://schemas.openxmlformats.org/presentationml/2006/ole">
            <p:oleObj spid="_x0000_s54310" name="Document" r:id="rId4" imgW="5476320" imgH="8045640" progId="Word.Document.8">
              <p:embed/>
            </p:oleObj>
          </a:graphicData>
        </a:graphic>
      </p:graphicFrame>
      <p:sp>
        <p:nvSpPr>
          <p:cNvPr id="54277" name="TextBox 4"/>
          <p:cNvSpPr txBox="1">
            <a:spLocks noChangeArrowheads="1"/>
          </p:cNvSpPr>
          <p:nvPr/>
        </p:nvSpPr>
        <p:spPr bwMode="auto">
          <a:xfrm>
            <a:off x="6019800" y="5537200"/>
            <a:ext cx="2362200" cy="1016000"/>
          </a:xfrm>
          <a:prstGeom prst="rect">
            <a:avLst/>
          </a:prstGeom>
          <a:noFill/>
          <a:ln w="9525">
            <a:noFill/>
            <a:miter lim="800000"/>
            <a:headEnd/>
            <a:tailEnd/>
          </a:ln>
        </p:spPr>
        <p:txBody>
          <a:bodyPr>
            <a:prstTxWarp prst="textNoShape">
              <a:avLst/>
            </a:prstTxWarp>
            <a:spAutoFit/>
          </a:bodyPr>
          <a:lstStyle/>
          <a:p>
            <a:r>
              <a:rPr lang="en-US" sz="2000">
                <a:solidFill>
                  <a:schemeClr val="bg2"/>
                </a:solidFill>
              </a:rPr>
              <a:t>If no bias then the hyperplane must go through the origin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EB2AFA71-1B87-EB4D-8E53-DF810D0F2823}" type="slidenum">
              <a:rPr lang="en-US" smtClean="0">
                <a:latin typeface="Times New Roman" pitchFamily="1" charset="0"/>
              </a:rPr>
              <a:pPr/>
              <a:t>23</a:t>
            </a:fld>
            <a:endParaRPr lang="en-US" smtClean="0">
              <a:latin typeface="Times New Roman" pitchFamily="1" charset="0"/>
            </a:endParaRPr>
          </a:p>
        </p:txBody>
      </p:sp>
      <p:sp>
        <p:nvSpPr>
          <p:cNvPr id="34818" name="Rectangle 2"/>
          <p:cNvSpPr>
            <a:spLocks noGrp="1" noChangeArrowheads="1"/>
          </p:cNvSpPr>
          <p:nvPr>
            <p:ph type="title"/>
          </p:nvPr>
        </p:nvSpPr>
        <p:spPr/>
        <p:txBody>
          <a:bodyPr/>
          <a:lstStyle/>
          <a:p>
            <a:pPr eaLnBrk="1" hangingPunct="1">
              <a:defRPr/>
            </a:pPr>
            <a:r>
              <a:rPr lang="en-US">
                <a:ea typeface="+mj-ea"/>
                <a:cs typeface="+mj-cs"/>
              </a:rPr>
              <a:t>Linear Separability</a:t>
            </a:r>
          </a:p>
        </p:txBody>
      </p:sp>
      <p:sp>
        <p:nvSpPr>
          <p:cNvPr id="56325" name="Line 5"/>
          <p:cNvSpPr>
            <a:spLocks noChangeShapeType="1"/>
          </p:cNvSpPr>
          <p:nvPr/>
        </p:nvSpPr>
        <p:spPr bwMode="auto">
          <a:xfrm>
            <a:off x="2286000" y="2514600"/>
            <a:ext cx="0" cy="2362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6326" name="Line 6"/>
          <p:cNvSpPr>
            <a:spLocks noChangeShapeType="1"/>
          </p:cNvSpPr>
          <p:nvPr/>
        </p:nvSpPr>
        <p:spPr bwMode="auto">
          <a:xfrm>
            <a:off x="2286000" y="48768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4823" name="Line 7"/>
          <p:cNvSpPr>
            <a:spLocks noChangeShapeType="1"/>
          </p:cNvSpPr>
          <p:nvPr/>
        </p:nvSpPr>
        <p:spPr bwMode="auto">
          <a:xfrm flipV="1">
            <a:off x="2895600" y="2362200"/>
            <a:ext cx="1524000" cy="22098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6328" name="AutoShape 15"/>
          <p:cNvSpPr>
            <a:spLocks noChangeArrowheads="1"/>
          </p:cNvSpPr>
          <p:nvPr/>
        </p:nvSpPr>
        <p:spPr bwMode="auto">
          <a:xfrm>
            <a:off x="4267200" y="2819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29" name="AutoShape 17"/>
          <p:cNvSpPr>
            <a:spLocks noChangeArrowheads="1"/>
          </p:cNvSpPr>
          <p:nvPr/>
        </p:nvSpPr>
        <p:spPr bwMode="auto">
          <a:xfrm>
            <a:off x="3657600" y="3581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0" name="AutoShape 18"/>
          <p:cNvSpPr>
            <a:spLocks noChangeArrowheads="1"/>
          </p:cNvSpPr>
          <p:nvPr/>
        </p:nvSpPr>
        <p:spPr bwMode="auto">
          <a:xfrm>
            <a:off x="4038600" y="3352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1" name="AutoShape 19"/>
          <p:cNvSpPr>
            <a:spLocks noChangeArrowheads="1"/>
          </p:cNvSpPr>
          <p:nvPr/>
        </p:nvSpPr>
        <p:spPr bwMode="auto">
          <a:xfrm>
            <a:off x="4114800" y="3124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2" name="AutoShape 20"/>
          <p:cNvSpPr>
            <a:spLocks noChangeArrowheads="1"/>
          </p:cNvSpPr>
          <p:nvPr/>
        </p:nvSpPr>
        <p:spPr bwMode="auto">
          <a:xfrm>
            <a:off x="3657600" y="41910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3" name="AutoShape 21"/>
          <p:cNvSpPr>
            <a:spLocks noChangeArrowheads="1"/>
          </p:cNvSpPr>
          <p:nvPr/>
        </p:nvSpPr>
        <p:spPr bwMode="auto">
          <a:xfrm>
            <a:off x="3962400" y="3733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4" name="AutoShape 22"/>
          <p:cNvSpPr>
            <a:spLocks noChangeArrowheads="1"/>
          </p:cNvSpPr>
          <p:nvPr/>
        </p:nvSpPr>
        <p:spPr bwMode="auto">
          <a:xfrm>
            <a:off x="4572000" y="3505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5" name="AutoShape 23"/>
          <p:cNvSpPr>
            <a:spLocks noChangeArrowheads="1"/>
          </p:cNvSpPr>
          <p:nvPr/>
        </p:nvSpPr>
        <p:spPr bwMode="auto">
          <a:xfrm>
            <a:off x="4267200" y="40386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6" name="AutoShape 24"/>
          <p:cNvSpPr>
            <a:spLocks noChangeArrowheads="1"/>
          </p:cNvSpPr>
          <p:nvPr/>
        </p:nvSpPr>
        <p:spPr bwMode="auto">
          <a:xfrm>
            <a:off x="3048000" y="3352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37" name="AutoShape 25"/>
          <p:cNvSpPr>
            <a:spLocks noChangeArrowheads="1"/>
          </p:cNvSpPr>
          <p:nvPr/>
        </p:nvSpPr>
        <p:spPr bwMode="auto">
          <a:xfrm>
            <a:off x="3276600" y="2743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38" name="AutoShape 26"/>
          <p:cNvSpPr>
            <a:spLocks noChangeArrowheads="1"/>
          </p:cNvSpPr>
          <p:nvPr/>
        </p:nvSpPr>
        <p:spPr bwMode="auto">
          <a:xfrm>
            <a:off x="2667000" y="3733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39" name="AutoShape 27"/>
          <p:cNvSpPr>
            <a:spLocks noChangeArrowheads="1"/>
          </p:cNvSpPr>
          <p:nvPr/>
        </p:nvSpPr>
        <p:spPr bwMode="auto">
          <a:xfrm>
            <a:off x="3505200" y="32004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40" name="AutoShape 28"/>
          <p:cNvSpPr>
            <a:spLocks noChangeArrowheads="1"/>
          </p:cNvSpPr>
          <p:nvPr/>
        </p:nvSpPr>
        <p:spPr bwMode="auto">
          <a:xfrm>
            <a:off x="2819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41" name="AutoShape 29"/>
          <p:cNvSpPr>
            <a:spLocks noChangeArrowheads="1"/>
          </p:cNvSpPr>
          <p:nvPr/>
        </p:nvSpPr>
        <p:spPr bwMode="auto">
          <a:xfrm>
            <a:off x="3657600" y="26670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42" name="AutoShape 30"/>
          <p:cNvSpPr>
            <a:spLocks noChangeArrowheads="1"/>
          </p:cNvSpPr>
          <p:nvPr/>
        </p:nvSpPr>
        <p:spPr bwMode="auto">
          <a:xfrm>
            <a:off x="3200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 calcmode="lin" valueType="num">
                                      <p:cBhvr additive="base">
                                        <p:cTn id="7" dur="500" fill="hold"/>
                                        <p:tgtEl>
                                          <p:spTgt spid="34823"/>
                                        </p:tgtEl>
                                        <p:attrNameLst>
                                          <p:attrName>ppt_x</p:attrName>
                                        </p:attrNameLst>
                                      </p:cBhvr>
                                      <p:tavLst>
                                        <p:tav tm="0">
                                          <p:val>
                                            <p:strVal val="0-#ppt_w/2"/>
                                          </p:val>
                                        </p:tav>
                                        <p:tav tm="100000">
                                          <p:val>
                                            <p:strVal val="#ppt_x"/>
                                          </p:val>
                                        </p:tav>
                                      </p:tavLst>
                                    </p:anim>
                                    <p:anim calcmode="lin" valueType="num">
                                      <p:cBhvr additive="base">
                                        <p:cTn id="8"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p:cNvSpPr>
            <a:spLocks noGrp="1"/>
          </p:cNvSpPr>
          <p:nvPr>
            <p:ph type="sldNum" sz="quarter" idx="12"/>
          </p:nvPr>
        </p:nvSpPr>
        <p:spPr>
          <a:noFill/>
        </p:spPr>
        <p:txBody>
          <a:bodyPr/>
          <a:lstStyle/>
          <a:p>
            <a:fld id="{07F63756-D92E-B64E-B3B3-DCC8B8B45493}" type="slidenum">
              <a:rPr lang="en-US" smtClean="0">
                <a:latin typeface="Times New Roman" pitchFamily="1" charset="0"/>
              </a:rPr>
              <a:pPr/>
              <a:t>24</a:t>
            </a:fld>
            <a:endParaRPr lang="en-US" smtClean="0">
              <a:latin typeface="Times New Roman" pitchFamily="1" charset="0"/>
            </a:endParaRPr>
          </a:p>
        </p:txBody>
      </p:sp>
      <p:sp>
        <p:nvSpPr>
          <p:cNvPr id="35842" name="Rectangle 2"/>
          <p:cNvSpPr>
            <a:spLocks noGrp="1" noChangeArrowheads="1"/>
          </p:cNvSpPr>
          <p:nvPr>
            <p:ph type="title"/>
          </p:nvPr>
        </p:nvSpPr>
        <p:spPr/>
        <p:txBody>
          <a:bodyPr/>
          <a:lstStyle/>
          <a:p>
            <a:pPr eaLnBrk="1" hangingPunct="1">
              <a:defRPr/>
            </a:pPr>
            <a:r>
              <a:rPr lang="en-US">
                <a:ea typeface="+mj-ea"/>
                <a:cs typeface="+mj-cs"/>
              </a:rPr>
              <a:t>Linear Separability and Generalization</a:t>
            </a:r>
          </a:p>
        </p:txBody>
      </p:sp>
      <p:sp>
        <p:nvSpPr>
          <p:cNvPr id="58373" name="Line 5"/>
          <p:cNvSpPr>
            <a:spLocks noChangeShapeType="1"/>
          </p:cNvSpPr>
          <p:nvPr/>
        </p:nvSpPr>
        <p:spPr bwMode="auto">
          <a:xfrm>
            <a:off x="2286000" y="2514600"/>
            <a:ext cx="0" cy="2362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8374" name="Line 6"/>
          <p:cNvSpPr>
            <a:spLocks noChangeShapeType="1"/>
          </p:cNvSpPr>
          <p:nvPr/>
        </p:nvSpPr>
        <p:spPr bwMode="auto">
          <a:xfrm>
            <a:off x="2286000" y="48768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47" name="Line 7"/>
          <p:cNvSpPr>
            <a:spLocks noChangeShapeType="1"/>
          </p:cNvSpPr>
          <p:nvPr/>
        </p:nvSpPr>
        <p:spPr bwMode="auto">
          <a:xfrm flipV="1">
            <a:off x="2895600" y="2362200"/>
            <a:ext cx="1524000" cy="22098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8376" name="AutoShape 8"/>
          <p:cNvSpPr>
            <a:spLocks noChangeArrowheads="1"/>
          </p:cNvSpPr>
          <p:nvPr/>
        </p:nvSpPr>
        <p:spPr bwMode="auto">
          <a:xfrm>
            <a:off x="4267200" y="2819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77" name="AutoShape 9"/>
          <p:cNvSpPr>
            <a:spLocks noChangeArrowheads="1"/>
          </p:cNvSpPr>
          <p:nvPr/>
        </p:nvSpPr>
        <p:spPr bwMode="auto">
          <a:xfrm>
            <a:off x="3657600" y="3581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78" name="AutoShape 10"/>
          <p:cNvSpPr>
            <a:spLocks noChangeArrowheads="1"/>
          </p:cNvSpPr>
          <p:nvPr/>
        </p:nvSpPr>
        <p:spPr bwMode="auto">
          <a:xfrm>
            <a:off x="4038600" y="3352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79" name="AutoShape 11"/>
          <p:cNvSpPr>
            <a:spLocks noChangeArrowheads="1"/>
          </p:cNvSpPr>
          <p:nvPr/>
        </p:nvSpPr>
        <p:spPr bwMode="auto">
          <a:xfrm>
            <a:off x="4114800" y="3124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0" name="AutoShape 12"/>
          <p:cNvSpPr>
            <a:spLocks noChangeArrowheads="1"/>
          </p:cNvSpPr>
          <p:nvPr/>
        </p:nvSpPr>
        <p:spPr bwMode="auto">
          <a:xfrm>
            <a:off x="3657600" y="41910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1" name="AutoShape 13"/>
          <p:cNvSpPr>
            <a:spLocks noChangeArrowheads="1"/>
          </p:cNvSpPr>
          <p:nvPr/>
        </p:nvSpPr>
        <p:spPr bwMode="auto">
          <a:xfrm>
            <a:off x="3962400" y="3733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2" name="AutoShape 14"/>
          <p:cNvSpPr>
            <a:spLocks noChangeArrowheads="1"/>
          </p:cNvSpPr>
          <p:nvPr/>
        </p:nvSpPr>
        <p:spPr bwMode="auto">
          <a:xfrm>
            <a:off x="4572000" y="3505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3" name="AutoShape 15"/>
          <p:cNvSpPr>
            <a:spLocks noChangeArrowheads="1"/>
          </p:cNvSpPr>
          <p:nvPr/>
        </p:nvSpPr>
        <p:spPr bwMode="auto">
          <a:xfrm>
            <a:off x="4267200" y="40386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4" name="AutoShape 16"/>
          <p:cNvSpPr>
            <a:spLocks noChangeArrowheads="1"/>
          </p:cNvSpPr>
          <p:nvPr/>
        </p:nvSpPr>
        <p:spPr bwMode="auto">
          <a:xfrm>
            <a:off x="3048000" y="3352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5" name="AutoShape 17"/>
          <p:cNvSpPr>
            <a:spLocks noChangeArrowheads="1"/>
          </p:cNvSpPr>
          <p:nvPr/>
        </p:nvSpPr>
        <p:spPr bwMode="auto">
          <a:xfrm>
            <a:off x="3276600" y="2743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6" name="AutoShape 18"/>
          <p:cNvSpPr>
            <a:spLocks noChangeArrowheads="1"/>
          </p:cNvSpPr>
          <p:nvPr/>
        </p:nvSpPr>
        <p:spPr bwMode="auto">
          <a:xfrm>
            <a:off x="2667000" y="3733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7" name="AutoShape 19"/>
          <p:cNvSpPr>
            <a:spLocks noChangeArrowheads="1"/>
          </p:cNvSpPr>
          <p:nvPr/>
        </p:nvSpPr>
        <p:spPr bwMode="auto">
          <a:xfrm>
            <a:off x="3505200" y="32004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8" name="AutoShape 20"/>
          <p:cNvSpPr>
            <a:spLocks noChangeArrowheads="1"/>
          </p:cNvSpPr>
          <p:nvPr/>
        </p:nvSpPr>
        <p:spPr bwMode="auto">
          <a:xfrm>
            <a:off x="2819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9" name="AutoShape 21"/>
          <p:cNvSpPr>
            <a:spLocks noChangeArrowheads="1"/>
          </p:cNvSpPr>
          <p:nvPr/>
        </p:nvSpPr>
        <p:spPr bwMode="auto">
          <a:xfrm>
            <a:off x="3657600" y="26670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90" name="AutoShape 22"/>
          <p:cNvSpPr>
            <a:spLocks noChangeArrowheads="1"/>
          </p:cNvSpPr>
          <p:nvPr/>
        </p:nvSpPr>
        <p:spPr bwMode="auto">
          <a:xfrm>
            <a:off x="3200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63" name="AutoShape 23"/>
          <p:cNvSpPr>
            <a:spLocks noChangeArrowheads="1"/>
          </p:cNvSpPr>
          <p:nvPr/>
        </p:nvSpPr>
        <p:spPr bwMode="auto">
          <a:xfrm>
            <a:off x="3429000" y="2971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92" name="AutoShape 24"/>
          <p:cNvSpPr>
            <a:spLocks noChangeArrowheads="1"/>
          </p:cNvSpPr>
          <p:nvPr/>
        </p:nvSpPr>
        <p:spPr bwMode="auto">
          <a:xfrm>
            <a:off x="3048000" y="3733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65" name="AutoShape 25"/>
          <p:cNvSpPr>
            <a:spLocks noChangeArrowheads="1"/>
          </p:cNvSpPr>
          <p:nvPr/>
        </p:nvSpPr>
        <p:spPr bwMode="auto">
          <a:xfrm>
            <a:off x="3886200" y="3505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66" name="Text Box 26"/>
          <p:cNvSpPr txBox="1">
            <a:spLocks noChangeArrowheads="1"/>
          </p:cNvSpPr>
          <p:nvPr/>
        </p:nvSpPr>
        <p:spPr bwMode="auto">
          <a:xfrm>
            <a:off x="1355725" y="5299075"/>
            <a:ext cx="5686425" cy="457200"/>
          </a:xfrm>
          <a:prstGeom prst="rect">
            <a:avLst/>
          </a:prstGeom>
          <a:noFill/>
          <a:ln w="9525">
            <a:noFill/>
            <a:miter lim="800000"/>
            <a:headEnd/>
            <a:tailEnd/>
          </a:ln>
        </p:spPr>
        <p:txBody>
          <a:bodyPr wrap="none">
            <a:prstTxWarp prst="textNoShape">
              <a:avLst/>
            </a:prstTxWarp>
            <a:spAutoFit/>
          </a:bodyPr>
          <a:lstStyle/>
          <a:p>
            <a:r>
              <a:rPr lang="en-US"/>
              <a:t>When is data noise vs. a legitimate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5847"/>
                                        </p:tgtEl>
                                        <p:attrNameLst>
                                          <p:attrName>style.visibility</p:attrName>
                                        </p:attrNameLst>
                                      </p:cBhvr>
                                      <p:to>
                                        <p:strVal val="visible"/>
                                      </p:to>
                                    </p:set>
                                    <p:anim calcmode="lin" valueType="num">
                                      <p:cBhvr>
                                        <p:cTn id="15" dur="1000" fill="hold"/>
                                        <p:tgtEl>
                                          <p:spTgt spid="35847"/>
                                        </p:tgtEl>
                                        <p:attrNameLst>
                                          <p:attrName>ppt_w</p:attrName>
                                        </p:attrNameLst>
                                      </p:cBhvr>
                                      <p:tavLst>
                                        <p:tav tm="0">
                                          <p:val>
                                            <p:fltVal val="0"/>
                                          </p:val>
                                        </p:tav>
                                        <p:tav tm="100000">
                                          <p:val>
                                            <p:strVal val="#ppt_w"/>
                                          </p:val>
                                        </p:tav>
                                      </p:tavLst>
                                    </p:anim>
                                    <p:anim calcmode="lin" valueType="num">
                                      <p:cBhvr>
                                        <p:cTn id="16" dur="1000" fill="hold"/>
                                        <p:tgtEl>
                                          <p:spTgt spid="35847"/>
                                        </p:tgtEl>
                                        <p:attrNameLst>
                                          <p:attrName>ppt_h</p:attrName>
                                        </p:attrNameLst>
                                      </p:cBhvr>
                                      <p:tavLst>
                                        <p:tav tm="0">
                                          <p:val>
                                            <p:fltVal val="0"/>
                                          </p:val>
                                        </p:tav>
                                        <p:tav tm="100000">
                                          <p:val>
                                            <p:strVal val="#ppt_h"/>
                                          </p:val>
                                        </p:tav>
                                      </p:tavLst>
                                    </p:anim>
                                    <p:anim calcmode="lin" valueType="num">
                                      <p:cBhvr>
                                        <p:cTn id="17" dur="1000" fill="hold"/>
                                        <p:tgtEl>
                                          <p:spTgt spid="3584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58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35866"/>
                                        </p:tgtEl>
                                        <p:attrNameLst>
                                          <p:attrName>style.visibility</p:attrName>
                                        </p:attrNameLst>
                                      </p:cBhvr>
                                      <p:to>
                                        <p:strVal val="visible"/>
                                      </p:to>
                                    </p:set>
                                    <p:anim calcmode="lin" valueType="num">
                                      <p:cBhvr>
                                        <p:cTn id="23" dur="500" fill="hold"/>
                                        <p:tgtEl>
                                          <p:spTgt spid="35866"/>
                                        </p:tgtEl>
                                        <p:attrNameLst>
                                          <p:attrName>ppt_w</p:attrName>
                                        </p:attrNameLst>
                                      </p:cBhvr>
                                      <p:tavLst>
                                        <p:tav tm="0">
                                          <p:val>
                                            <p:fltVal val="0"/>
                                          </p:val>
                                        </p:tav>
                                        <p:tav tm="100000">
                                          <p:val>
                                            <p:strVal val="#ppt_w"/>
                                          </p:val>
                                        </p:tav>
                                      </p:tavLst>
                                    </p:anim>
                                    <p:anim calcmode="lin" valueType="num">
                                      <p:cBhvr>
                                        <p:cTn id="24" dur="500" fill="hold"/>
                                        <p:tgtEl>
                                          <p:spTgt spid="358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p:bldP spid="35863" grpId="0" animBg="1"/>
      <p:bldP spid="35865" grpId="0" animBg="1"/>
      <p:bldP spid="3586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p:cNvSpPr>
            <a:spLocks noGrp="1"/>
          </p:cNvSpPr>
          <p:nvPr>
            <p:ph type="sldNum" sz="quarter" idx="12"/>
          </p:nvPr>
        </p:nvSpPr>
        <p:spPr>
          <a:noFill/>
        </p:spPr>
        <p:txBody>
          <a:bodyPr/>
          <a:lstStyle/>
          <a:p>
            <a:fld id="{0E142D34-5057-504A-BF6D-C700A693BB5B}" type="slidenum">
              <a:rPr lang="en-US" smtClean="0">
                <a:latin typeface="Times New Roman" pitchFamily="1" charset="0"/>
              </a:rPr>
              <a:pPr/>
              <a:t>25</a:t>
            </a:fld>
            <a:endParaRPr lang="en-US" smtClean="0">
              <a:latin typeface="Times New Roman" pitchFamily="1" charset="0"/>
            </a:endParaRPr>
          </a:p>
        </p:txBody>
      </p:sp>
      <p:sp>
        <p:nvSpPr>
          <p:cNvPr id="48130" name="Rectangle 2"/>
          <p:cNvSpPr>
            <a:spLocks noGrp="1" noChangeArrowheads="1"/>
          </p:cNvSpPr>
          <p:nvPr>
            <p:ph type="title"/>
          </p:nvPr>
        </p:nvSpPr>
        <p:spPr/>
        <p:txBody>
          <a:bodyPr/>
          <a:lstStyle/>
          <a:p>
            <a:pPr eaLnBrk="1" hangingPunct="1">
              <a:defRPr/>
            </a:pPr>
            <a:r>
              <a:rPr lang="en-US">
                <a:ea typeface="+mj-ea"/>
                <a:cs typeface="+mj-cs"/>
              </a:rPr>
              <a:t>Limited Functionality of Hyperplane</a:t>
            </a:r>
          </a:p>
        </p:txBody>
      </p:sp>
      <p:sp>
        <p:nvSpPr>
          <p:cNvPr id="60421" name="Line 4"/>
          <p:cNvSpPr>
            <a:spLocks noChangeShapeType="1"/>
          </p:cNvSpPr>
          <p:nvPr/>
        </p:nvSpPr>
        <p:spPr bwMode="auto">
          <a:xfrm>
            <a:off x="2286000" y="2514600"/>
            <a:ext cx="0" cy="2362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0422" name="Line 5"/>
          <p:cNvSpPr>
            <a:spLocks noChangeShapeType="1"/>
          </p:cNvSpPr>
          <p:nvPr/>
        </p:nvSpPr>
        <p:spPr bwMode="auto">
          <a:xfrm>
            <a:off x="2286000" y="48768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8134" name="Line 6"/>
          <p:cNvSpPr>
            <a:spLocks noChangeShapeType="1"/>
          </p:cNvSpPr>
          <p:nvPr/>
        </p:nvSpPr>
        <p:spPr bwMode="auto">
          <a:xfrm flipV="1">
            <a:off x="2895600" y="2362200"/>
            <a:ext cx="1524000" cy="22098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0424" name="AutoShape 7"/>
          <p:cNvSpPr>
            <a:spLocks noChangeArrowheads="1"/>
          </p:cNvSpPr>
          <p:nvPr/>
        </p:nvSpPr>
        <p:spPr bwMode="auto">
          <a:xfrm>
            <a:off x="4267200" y="2819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5" name="AutoShape 8"/>
          <p:cNvSpPr>
            <a:spLocks noChangeArrowheads="1"/>
          </p:cNvSpPr>
          <p:nvPr/>
        </p:nvSpPr>
        <p:spPr bwMode="auto">
          <a:xfrm>
            <a:off x="3657600" y="3581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6" name="AutoShape 9"/>
          <p:cNvSpPr>
            <a:spLocks noChangeArrowheads="1"/>
          </p:cNvSpPr>
          <p:nvPr/>
        </p:nvSpPr>
        <p:spPr bwMode="auto">
          <a:xfrm>
            <a:off x="4038600" y="3352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7" name="AutoShape 10"/>
          <p:cNvSpPr>
            <a:spLocks noChangeArrowheads="1"/>
          </p:cNvSpPr>
          <p:nvPr/>
        </p:nvSpPr>
        <p:spPr bwMode="auto">
          <a:xfrm>
            <a:off x="4114800" y="3124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8" name="AutoShape 11"/>
          <p:cNvSpPr>
            <a:spLocks noChangeArrowheads="1"/>
          </p:cNvSpPr>
          <p:nvPr/>
        </p:nvSpPr>
        <p:spPr bwMode="auto">
          <a:xfrm>
            <a:off x="3657600" y="41910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9" name="AutoShape 12"/>
          <p:cNvSpPr>
            <a:spLocks noChangeArrowheads="1"/>
          </p:cNvSpPr>
          <p:nvPr/>
        </p:nvSpPr>
        <p:spPr bwMode="auto">
          <a:xfrm>
            <a:off x="3962400" y="3733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30" name="AutoShape 13"/>
          <p:cNvSpPr>
            <a:spLocks noChangeArrowheads="1"/>
          </p:cNvSpPr>
          <p:nvPr/>
        </p:nvSpPr>
        <p:spPr bwMode="auto">
          <a:xfrm>
            <a:off x="4572000" y="3505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31" name="AutoShape 14"/>
          <p:cNvSpPr>
            <a:spLocks noChangeArrowheads="1"/>
          </p:cNvSpPr>
          <p:nvPr/>
        </p:nvSpPr>
        <p:spPr bwMode="auto">
          <a:xfrm>
            <a:off x="4267200" y="40386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32" name="AutoShape 15"/>
          <p:cNvSpPr>
            <a:spLocks noChangeArrowheads="1"/>
          </p:cNvSpPr>
          <p:nvPr/>
        </p:nvSpPr>
        <p:spPr bwMode="auto">
          <a:xfrm>
            <a:off x="3048000" y="3352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3" name="AutoShape 16"/>
          <p:cNvSpPr>
            <a:spLocks noChangeArrowheads="1"/>
          </p:cNvSpPr>
          <p:nvPr/>
        </p:nvSpPr>
        <p:spPr bwMode="auto">
          <a:xfrm>
            <a:off x="3276600" y="2743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4" name="AutoShape 17"/>
          <p:cNvSpPr>
            <a:spLocks noChangeArrowheads="1"/>
          </p:cNvSpPr>
          <p:nvPr/>
        </p:nvSpPr>
        <p:spPr bwMode="auto">
          <a:xfrm>
            <a:off x="4827588" y="3516313"/>
            <a:ext cx="128587"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5" name="AutoShape 18"/>
          <p:cNvSpPr>
            <a:spLocks noChangeArrowheads="1"/>
          </p:cNvSpPr>
          <p:nvPr/>
        </p:nvSpPr>
        <p:spPr bwMode="auto">
          <a:xfrm>
            <a:off x="3505200" y="32004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6" name="AutoShape 19"/>
          <p:cNvSpPr>
            <a:spLocks noChangeArrowheads="1"/>
          </p:cNvSpPr>
          <p:nvPr/>
        </p:nvSpPr>
        <p:spPr bwMode="auto">
          <a:xfrm>
            <a:off x="2819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7" name="AutoShape 20"/>
          <p:cNvSpPr>
            <a:spLocks noChangeArrowheads="1"/>
          </p:cNvSpPr>
          <p:nvPr/>
        </p:nvSpPr>
        <p:spPr bwMode="auto">
          <a:xfrm>
            <a:off x="3657600" y="26670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8" name="AutoShape 21"/>
          <p:cNvSpPr>
            <a:spLocks noChangeArrowheads="1"/>
          </p:cNvSpPr>
          <p:nvPr/>
        </p:nvSpPr>
        <p:spPr bwMode="auto">
          <a:xfrm>
            <a:off x="3200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9" name="AutoShape 22"/>
          <p:cNvSpPr>
            <a:spLocks noChangeArrowheads="1"/>
          </p:cNvSpPr>
          <p:nvPr/>
        </p:nvSpPr>
        <p:spPr bwMode="auto">
          <a:xfrm>
            <a:off x="5129213" y="3781425"/>
            <a:ext cx="128587"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0" name="AutoShape 23"/>
          <p:cNvSpPr>
            <a:spLocks noChangeArrowheads="1"/>
          </p:cNvSpPr>
          <p:nvPr/>
        </p:nvSpPr>
        <p:spPr bwMode="auto">
          <a:xfrm>
            <a:off x="4764088" y="3733800"/>
            <a:ext cx="128587"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1" name="AutoShape 24"/>
          <p:cNvSpPr>
            <a:spLocks noChangeArrowheads="1"/>
          </p:cNvSpPr>
          <p:nvPr/>
        </p:nvSpPr>
        <p:spPr bwMode="auto">
          <a:xfrm>
            <a:off x="4635500" y="42545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2" name="AutoShape 25"/>
          <p:cNvSpPr>
            <a:spLocks noChangeArrowheads="1"/>
          </p:cNvSpPr>
          <p:nvPr/>
        </p:nvSpPr>
        <p:spPr bwMode="auto">
          <a:xfrm>
            <a:off x="4572000" y="3910013"/>
            <a:ext cx="128588"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3" name="AutoShape 26"/>
          <p:cNvSpPr>
            <a:spLocks noChangeArrowheads="1"/>
          </p:cNvSpPr>
          <p:nvPr/>
        </p:nvSpPr>
        <p:spPr bwMode="auto">
          <a:xfrm>
            <a:off x="4202113" y="4367213"/>
            <a:ext cx="128587"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4" name="AutoShape 27"/>
          <p:cNvSpPr>
            <a:spLocks noChangeArrowheads="1"/>
          </p:cNvSpPr>
          <p:nvPr/>
        </p:nvSpPr>
        <p:spPr bwMode="auto">
          <a:xfrm>
            <a:off x="4025900" y="4062413"/>
            <a:ext cx="128588"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 calcmode="lin" valueType="num">
                                      <p:cBhvr additive="base">
                                        <p:cTn id="7" dur="500" fill="hold"/>
                                        <p:tgtEl>
                                          <p:spTgt spid="48134"/>
                                        </p:tgtEl>
                                        <p:attrNameLst>
                                          <p:attrName>ppt_x</p:attrName>
                                        </p:attrNameLst>
                                      </p:cBhvr>
                                      <p:tavLst>
                                        <p:tav tm="0">
                                          <p:val>
                                            <p:strVal val="0-#ppt_w/2"/>
                                          </p:val>
                                        </p:tav>
                                        <p:tav tm="100000">
                                          <p:val>
                                            <p:strVal val="#ppt_x"/>
                                          </p:val>
                                        </p:tav>
                                      </p:tavLst>
                                    </p:anim>
                                    <p:anim calcmode="lin" valueType="num">
                                      <p:cBhvr additive="base">
                                        <p:cTn id="8"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7772400" cy="838200"/>
          </a:xfrm>
        </p:spPr>
        <p:txBody>
          <a:bodyPr/>
          <a:lstStyle/>
          <a:p>
            <a:pPr>
              <a:defRPr/>
            </a:pPr>
            <a:r>
              <a:rPr lang="en-US" dirty="0" smtClean="0"/>
              <a:t>How to Handle Multi-Class Output</a:t>
            </a:r>
            <a:endParaRPr lang="en-US" dirty="0"/>
          </a:p>
        </p:txBody>
      </p:sp>
      <p:sp>
        <p:nvSpPr>
          <p:cNvPr id="3" name="Content Placeholder 2"/>
          <p:cNvSpPr>
            <a:spLocks noGrp="1"/>
          </p:cNvSpPr>
          <p:nvPr>
            <p:ph idx="1"/>
          </p:nvPr>
        </p:nvSpPr>
        <p:spPr>
          <a:xfrm>
            <a:off x="685800" y="1028700"/>
            <a:ext cx="7772400" cy="5067300"/>
          </a:xfrm>
        </p:spPr>
        <p:txBody>
          <a:bodyPr>
            <a:normAutofit lnSpcReduction="10000"/>
          </a:bodyPr>
          <a:lstStyle/>
          <a:p>
            <a:pPr>
              <a:buFont typeface="Wingdings" charset="2"/>
              <a:buChar char="l"/>
              <a:defRPr/>
            </a:pPr>
            <a:r>
              <a:rPr lang="en-US" dirty="0" smtClean="0"/>
              <a:t>This is an issue with any learning model which only supports binary classification (perceptron, SVM, etc.)</a:t>
            </a:r>
          </a:p>
          <a:p>
            <a:pPr eaLnBrk="1" hangingPunct="1">
              <a:buFont typeface="Wingdings" charset="2"/>
              <a:buChar char="l"/>
              <a:defRPr/>
            </a:pPr>
            <a:r>
              <a:rPr lang="en-US" dirty="0" smtClean="0"/>
              <a:t>Create 1 perceptron for each output class, where the training set considers all other classes to be negative examples</a:t>
            </a:r>
          </a:p>
          <a:p>
            <a:pPr lvl="1" eaLnBrk="1" hangingPunct="1">
              <a:defRPr/>
            </a:pPr>
            <a:r>
              <a:rPr lang="en-US" dirty="0" smtClean="0"/>
              <a:t>Run all perceptrons on novel data and set the output to the class of the perceptron which outputs high</a:t>
            </a:r>
          </a:p>
          <a:p>
            <a:pPr lvl="1" eaLnBrk="1" hangingPunct="1">
              <a:defRPr/>
            </a:pPr>
            <a:r>
              <a:rPr lang="en-US" dirty="0" smtClean="0"/>
              <a:t>If there is a tie, choose the perceptron with the highest net value</a:t>
            </a:r>
          </a:p>
          <a:p>
            <a:pPr eaLnBrk="1" hangingPunct="1">
              <a:buFont typeface="Wingdings" charset="2"/>
              <a:buChar char="l"/>
              <a:defRPr/>
            </a:pPr>
            <a:r>
              <a:rPr lang="en-US" dirty="0" smtClean="0"/>
              <a:t>Create 1 perceptron for each pair of output classes, where the training set only contains examples from the 2 classes </a:t>
            </a:r>
          </a:p>
          <a:p>
            <a:pPr lvl="1" eaLnBrk="1" hangingPunct="1">
              <a:defRPr/>
            </a:pPr>
            <a:r>
              <a:rPr lang="en-US" dirty="0" smtClean="0"/>
              <a:t>Run all perceptrons on novel data and set the output to be the class with the most wins (votes) from the perceptrons</a:t>
            </a:r>
          </a:p>
          <a:p>
            <a:pPr lvl="1" eaLnBrk="1" hangingPunct="1">
              <a:defRPr/>
            </a:pPr>
            <a:r>
              <a:rPr lang="en-US" dirty="0" smtClean="0"/>
              <a:t>In case of a tie, use the net values to decide</a:t>
            </a:r>
          </a:p>
          <a:p>
            <a:pPr lvl="1" eaLnBrk="1" hangingPunct="1">
              <a:defRPr/>
            </a:pPr>
            <a:r>
              <a:rPr lang="en-US" dirty="0" smtClean="0"/>
              <a:t>Number of models grows by the square of the output classes</a:t>
            </a:r>
            <a:endParaRPr lang="en-US" dirty="0"/>
          </a:p>
        </p:txBody>
      </p:sp>
      <p:sp>
        <p:nvSpPr>
          <p:cNvPr id="62469" name="Slide Number Placeholder 4"/>
          <p:cNvSpPr>
            <a:spLocks noGrp="1"/>
          </p:cNvSpPr>
          <p:nvPr>
            <p:ph type="sldNum" sz="quarter" idx="12"/>
          </p:nvPr>
        </p:nvSpPr>
        <p:spPr>
          <a:noFill/>
        </p:spPr>
        <p:txBody>
          <a:bodyPr/>
          <a:lstStyle/>
          <a:p>
            <a:fld id="{B83D2634-92FE-1141-ACB1-C4E1D4CCB44B}" type="slidenum">
              <a:rPr lang="en-US" smtClean="0">
                <a:latin typeface="Times New Roman" pitchFamily="1" charset="0"/>
              </a:rPr>
              <a:pPr/>
              <a:t>26</a:t>
            </a:fld>
            <a:endParaRPr lang="en-US" smtClean="0">
              <a:latin typeface="Times New Roman" pitchFamily="1"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p:cNvSpPr>
            <a:spLocks noGrp="1"/>
          </p:cNvSpPr>
          <p:nvPr>
            <p:ph type="sldNum" sz="quarter" idx="12"/>
          </p:nvPr>
        </p:nvSpPr>
        <p:spPr>
          <a:noFill/>
        </p:spPr>
        <p:txBody>
          <a:bodyPr/>
          <a:lstStyle/>
          <a:p>
            <a:fld id="{8AE3F2DB-FDF0-574B-B28C-2FB737FE1860}" type="slidenum">
              <a:rPr lang="en-US" smtClean="0">
                <a:latin typeface="Times New Roman" pitchFamily="1" charset="0"/>
              </a:rPr>
              <a:pPr/>
              <a:t>27</a:t>
            </a:fld>
            <a:endParaRPr lang="en-US" smtClean="0">
              <a:latin typeface="Times New Roman" pitchFamily="1" charset="0"/>
            </a:endParaRPr>
          </a:p>
        </p:txBody>
      </p:sp>
      <p:sp>
        <p:nvSpPr>
          <p:cNvPr id="19458" name="Rectangle 2"/>
          <p:cNvSpPr>
            <a:spLocks noGrp="1" noChangeArrowheads="1"/>
          </p:cNvSpPr>
          <p:nvPr>
            <p:ph type="title"/>
          </p:nvPr>
        </p:nvSpPr>
        <p:spPr/>
        <p:txBody>
          <a:bodyPr lIns="90488" tIns="44450" rIns="90488" bIns="44450"/>
          <a:lstStyle/>
          <a:p>
            <a:pPr eaLnBrk="1" hangingPunct="1">
              <a:defRPr/>
            </a:pPr>
            <a:r>
              <a:rPr lang="en-US">
                <a:ea typeface="+mj-ea"/>
                <a:cs typeface="+mj-cs"/>
              </a:rPr>
              <a:t>UC Irvine Machine Learning Data Base</a:t>
            </a:r>
            <a:br>
              <a:rPr lang="en-US">
                <a:ea typeface="+mj-ea"/>
                <a:cs typeface="+mj-cs"/>
              </a:rPr>
            </a:br>
            <a:r>
              <a:rPr lang="en-US">
                <a:ea typeface="+mj-ea"/>
                <a:cs typeface="+mj-cs"/>
              </a:rPr>
              <a:t>Iris Data Set</a:t>
            </a:r>
          </a:p>
        </p:txBody>
      </p:sp>
      <p:sp>
        <p:nvSpPr>
          <p:cNvPr id="33797" name="Rectangle 3"/>
          <p:cNvSpPr>
            <a:spLocks noChangeArrowheads="1"/>
          </p:cNvSpPr>
          <p:nvPr/>
        </p:nvSpPr>
        <p:spPr bwMode="auto">
          <a:xfrm>
            <a:off x="914400" y="1906588"/>
            <a:ext cx="3441700" cy="4483100"/>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800" dirty="0">
                <a:latin typeface="+mn-lt"/>
              </a:rPr>
              <a:t>4.8,3.0,1.4,0.3,	Iris-</a:t>
            </a:r>
            <a:r>
              <a:rPr lang="en-US" sz="1800" dirty="0" err="1">
                <a:latin typeface="+mn-lt"/>
              </a:rPr>
              <a:t>setosa</a:t>
            </a:r>
            <a:endParaRPr lang="en-US" sz="1800" dirty="0">
              <a:latin typeface="+mn-lt"/>
            </a:endParaRPr>
          </a:p>
          <a:p>
            <a:pPr eaLnBrk="0" hangingPunct="0"/>
            <a:r>
              <a:rPr lang="en-US" sz="1800" dirty="0">
                <a:latin typeface="+mn-lt"/>
              </a:rPr>
              <a:t>5.1,3.8,1.6,0.2,	Iris-</a:t>
            </a:r>
            <a:r>
              <a:rPr lang="en-US" sz="1800" dirty="0" err="1">
                <a:latin typeface="+mn-lt"/>
              </a:rPr>
              <a:t>setosa</a:t>
            </a:r>
            <a:endParaRPr lang="en-US" sz="1800" dirty="0">
              <a:latin typeface="+mn-lt"/>
            </a:endParaRPr>
          </a:p>
          <a:p>
            <a:pPr eaLnBrk="0" hangingPunct="0"/>
            <a:r>
              <a:rPr lang="en-US" sz="1800" dirty="0">
                <a:latin typeface="+mn-lt"/>
              </a:rPr>
              <a:t>4.6,3.2,1.4,0.2,	Iris-</a:t>
            </a:r>
            <a:r>
              <a:rPr lang="en-US" sz="1800" dirty="0" err="1">
                <a:latin typeface="+mn-lt"/>
              </a:rPr>
              <a:t>setosa</a:t>
            </a:r>
            <a:endParaRPr lang="en-US" sz="1800" dirty="0">
              <a:latin typeface="+mn-lt"/>
            </a:endParaRPr>
          </a:p>
          <a:p>
            <a:pPr eaLnBrk="0" hangingPunct="0"/>
            <a:r>
              <a:rPr lang="en-US" sz="1800" dirty="0">
                <a:latin typeface="+mn-lt"/>
              </a:rPr>
              <a:t>5.3,3.7,1.5,0.2,	Iris-</a:t>
            </a:r>
            <a:r>
              <a:rPr lang="en-US" sz="1800" dirty="0" err="1">
                <a:latin typeface="+mn-lt"/>
              </a:rPr>
              <a:t>setosa</a:t>
            </a:r>
            <a:endParaRPr lang="en-US" sz="1800" dirty="0">
              <a:latin typeface="+mn-lt"/>
            </a:endParaRPr>
          </a:p>
          <a:p>
            <a:pPr eaLnBrk="0" hangingPunct="0"/>
            <a:r>
              <a:rPr lang="en-US" sz="1800" dirty="0">
                <a:latin typeface="+mn-lt"/>
              </a:rPr>
              <a:t>5.0,3.3,1.4,0.2,	Iris-</a:t>
            </a:r>
            <a:r>
              <a:rPr lang="en-US" sz="1800" dirty="0" err="1">
                <a:latin typeface="+mn-lt"/>
              </a:rPr>
              <a:t>setosa</a:t>
            </a:r>
            <a:endParaRPr lang="en-US" sz="1800" dirty="0">
              <a:latin typeface="+mn-lt"/>
            </a:endParaRPr>
          </a:p>
          <a:p>
            <a:pPr eaLnBrk="0" hangingPunct="0"/>
            <a:r>
              <a:rPr lang="en-US" sz="1800" dirty="0">
                <a:latin typeface="+mn-lt"/>
              </a:rPr>
              <a:t>7.0,3.2,4.7,1.4,	Iris-</a:t>
            </a:r>
            <a:r>
              <a:rPr lang="en-US" sz="1800" dirty="0" err="1">
                <a:latin typeface="+mn-lt"/>
              </a:rPr>
              <a:t>versicolor</a:t>
            </a:r>
            <a:endParaRPr lang="en-US" sz="1800" dirty="0">
              <a:latin typeface="+mn-lt"/>
            </a:endParaRPr>
          </a:p>
          <a:p>
            <a:pPr eaLnBrk="0" hangingPunct="0"/>
            <a:r>
              <a:rPr lang="en-US" sz="1800" dirty="0">
                <a:latin typeface="+mn-lt"/>
              </a:rPr>
              <a:t>6.4,3.2,4.5,1.5,	Iris-</a:t>
            </a:r>
            <a:r>
              <a:rPr lang="en-US" sz="1800" dirty="0" err="1">
                <a:latin typeface="+mn-lt"/>
              </a:rPr>
              <a:t>versicolor</a:t>
            </a:r>
            <a:endParaRPr lang="en-US" sz="1800" dirty="0">
              <a:latin typeface="+mn-lt"/>
            </a:endParaRPr>
          </a:p>
          <a:p>
            <a:pPr eaLnBrk="0" hangingPunct="0"/>
            <a:r>
              <a:rPr lang="en-US" sz="1800" dirty="0">
                <a:latin typeface="+mn-lt"/>
              </a:rPr>
              <a:t>6.9,3.1,4.9,1.5,	Iris-</a:t>
            </a:r>
            <a:r>
              <a:rPr lang="en-US" sz="1800" dirty="0" err="1">
                <a:latin typeface="+mn-lt"/>
              </a:rPr>
              <a:t>versicolor</a:t>
            </a:r>
            <a:endParaRPr lang="en-US" sz="1800" dirty="0">
              <a:latin typeface="+mn-lt"/>
            </a:endParaRPr>
          </a:p>
          <a:p>
            <a:pPr eaLnBrk="0" hangingPunct="0"/>
            <a:r>
              <a:rPr lang="en-US" sz="1800" dirty="0">
                <a:latin typeface="+mn-lt"/>
              </a:rPr>
              <a:t>5.5,2.3,4.0,1.3,	Iris-</a:t>
            </a:r>
            <a:r>
              <a:rPr lang="en-US" sz="1800" dirty="0" err="1">
                <a:latin typeface="+mn-lt"/>
              </a:rPr>
              <a:t>versicolor</a:t>
            </a:r>
            <a:endParaRPr lang="en-US" sz="1800" dirty="0">
              <a:latin typeface="+mn-lt"/>
            </a:endParaRPr>
          </a:p>
          <a:p>
            <a:pPr eaLnBrk="0" hangingPunct="0"/>
            <a:r>
              <a:rPr lang="en-US" sz="1800" dirty="0">
                <a:latin typeface="+mn-lt"/>
              </a:rPr>
              <a:t>6.5,2.8,4.6,1.5,	Iris-</a:t>
            </a:r>
            <a:r>
              <a:rPr lang="en-US" sz="1800" dirty="0" err="1">
                <a:latin typeface="+mn-lt"/>
              </a:rPr>
              <a:t>versicolor</a:t>
            </a:r>
            <a:endParaRPr lang="en-US" sz="1800" dirty="0">
              <a:latin typeface="+mn-lt"/>
            </a:endParaRPr>
          </a:p>
          <a:p>
            <a:pPr eaLnBrk="0" hangingPunct="0"/>
            <a:r>
              <a:rPr lang="en-US" sz="1800" dirty="0">
                <a:latin typeface="+mn-lt"/>
              </a:rPr>
              <a:t>6.0,2.2,5.0,1.5,	Iris-</a:t>
            </a:r>
            <a:r>
              <a:rPr lang="en-US" sz="1800" dirty="0" err="1">
                <a:latin typeface="+mn-lt"/>
              </a:rPr>
              <a:t>viginica</a:t>
            </a:r>
            <a:endParaRPr lang="en-US" sz="1800" dirty="0">
              <a:latin typeface="+mn-lt"/>
            </a:endParaRPr>
          </a:p>
          <a:p>
            <a:pPr eaLnBrk="0" hangingPunct="0"/>
            <a:r>
              <a:rPr lang="en-US" sz="1800" dirty="0">
                <a:latin typeface="+mn-lt"/>
              </a:rPr>
              <a:t>6.9,3.2,5.7,2.3,	Iris-</a:t>
            </a:r>
            <a:r>
              <a:rPr lang="en-US" sz="1800" dirty="0" err="1">
                <a:latin typeface="+mn-lt"/>
              </a:rPr>
              <a:t>viginica</a:t>
            </a:r>
            <a:endParaRPr lang="en-US" sz="1800" dirty="0">
              <a:latin typeface="+mn-lt"/>
            </a:endParaRPr>
          </a:p>
          <a:p>
            <a:pPr eaLnBrk="0" hangingPunct="0"/>
            <a:r>
              <a:rPr lang="en-US" sz="1800" dirty="0">
                <a:latin typeface="+mn-lt"/>
              </a:rPr>
              <a:t>5.6,2.8,4.9,2.0,	Iris-</a:t>
            </a:r>
            <a:r>
              <a:rPr lang="en-US" sz="1800" dirty="0" err="1">
                <a:latin typeface="+mn-lt"/>
              </a:rPr>
              <a:t>viginica</a:t>
            </a:r>
            <a:endParaRPr lang="en-US" sz="1800" dirty="0">
              <a:latin typeface="+mn-lt"/>
            </a:endParaRPr>
          </a:p>
          <a:p>
            <a:pPr eaLnBrk="0" hangingPunct="0"/>
            <a:r>
              <a:rPr lang="en-US" sz="1800" dirty="0">
                <a:latin typeface="+mn-lt"/>
              </a:rPr>
              <a:t>7.7,2.8,6.7,2.0,	Iris-</a:t>
            </a:r>
            <a:r>
              <a:rPr lang="en-US" sz="1800" dirty="0" err="1">
                <a:latin typeface="+mn-lt"/>
              </a:rPr>
              <a:t>viginica</a:t>
            </a:r>
            <a:endParaRPr lang="en-US" sz="1800" dirty="0">
              <a:latin typeface="+mn-lt"/>
            </a:endParaRPr>
          </a:p>
          <a:p>
            <a:pPr eaLnBrk="0" hangingPunct="0"/>
            <a:r>
              <a:rPr lang="en-US" sz="1800" dirty="0">
                <a:latin typeface="+mn-lt"/>
              </a:rPr>
              <a:t>6.3,2.7,4.9,1.8,	Iris-</a:t>
            </a:r>
            <a:r>
              <a:rPr lang="en-US" sz="1800" dirty="0" err="1">
                <a:latin typeface="+mn-lt"/>
              </a:rPr>
              <a:t>viginica</a:t>
            </a:r>
            <a:endParaRPr lang="en-US" sz="1800" dirty="0">
              <a:latin typeface="+mn-lt"/>
            </a:endParaRPr>
          </a:p>
          <a:p>
            <a:endParaRPr lang="en-US" sz="1800" dirty="0">
              <a:latin typeface="Arial" pitchFamily="1" charset="0"/>
            </a:endParaRPr>
          </a:p>
        </p:txBody>
      </p:sp>
      <p:pic>
        <p:nvPicPr>
          <p:cNvPr id="4" name="Picture 3"/>
          <p:cNvPicPr>
            <a:picLocks noChangeAspect="1"/>
          </p:cNvPicPr>
          <p:nvPr/>
        </p:nvPicPr>
        <p:blipFill>
          <a:blip r:embed="rId3"/>
          <a:stretch>
            <a:fillRect/>
          </a:stretch>
        </p:blipFill>
        <p:spPr>
          <a:xfrm>
            <a:off x="4621389" y="1828800"/>
            <a:ext cx="4162778" cy="4495800"/>
          </a:xfrm>
          <a:prstGeom prst="rect">
            <a:avLst/>
          </a:prstGeom>
        </p:spPr>
      </p:pic>
    </p:spTree>
    <p:extLst>
      <p:ext uri="{BB962C8B-B14F-4D97-AF65-F5344CB8AC3E}">
        <p14:creationId xmlns:p14="http://schemas.microsoft.com/office/powerpoint/2010/main" xmlns="" val="293592524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838200"/>
          </a:xfrm>
        </p:spPr>
        <p:txBody>
          <a:bodyPr/>
          <a:lstStyle/>
          <a:p>
            <a:pPr>
              <a:defRPr/>
            </a:pPr>
            <a:r>
              <a:rPr lang="en-US" dirty="0" smtClean="0"/>
              <a:t>Objective Functions: Accuracy/Error</a:t>
            </a:r>
            <a:endParaRPr lang="en-US" dirty="0"/>
          </a:p>
        </p:txBody>
      </p:sp>
      <p:sp>
        <p:nvSpPr>
          <p:cNvPr id="56323" name="Content Placeholder 2"/>
          <p:cNvSpPr>
            <a:spLocks noGrp="1"/>
          </p:cNvSpPr>
          <p:nvPr>
            <p:ph idx="1"/>
          </p:nvPr>
        </p:nvSpPr>
        <p:spPr>
          <a:xfrm>
            <a:off x="685800" y="1219200"/>
            <a:ext cx="7772400" cy="4876800"/>
          </a:xfrm>
        </p:spPr>
        <p:txBody>
          <a:bodyPr>
            <a:normAutofit fontScale="92500" lnSpcReduction="20000"/>
          </a:bodyPr>
          <a:lstStyle/>
          <a:p>
            <a:pPr>
              <a:buFont typeface="Wingdings" charset="2"/>
              <a:buChar char="l"/>
              <a:defRPr/>
            </a:pPr>
            <a:r>
              <a:rPr lang="en-US" dirty="0" smtClean="0"/>
              <a:t>How do we judge the quality of a particular model (e.g. Perceptron with a particular setting of weights)</a:t>
            </a:r>
          </a:p>
          <a:p>
            <a:pPr>
              <a:buFont typeface="Wingdings" charset="2"/>
              <a:buChar char="l"/>
              <a:defRPr/>
            </a:pPr>
            <a:r>
              <a:rPr lang="en-US" dirty="0" smtClean="0"/>
              <a:t>Consider how accurate the model is on the data set</a:t>
            </a:r>
          </a:p>
          <a:p>
            <a:pPr lvl="1">
              <a:defRPr/>
            </a:pPr>
            <a:r>
              <a:rPr lang="en-US" i="1" dirty="0" smtClean="0"/>
              <a:t>Classification accuracy </a:t>
            </a:r>
            <a:r>
              <a:rPr lang="en-US" dirty="0" smtClean="0"/>
              <a:t>=  # Correct/Total instances</a:t>
            </a:r>
          </a:p>
          <a:p>
            <a:pPr lvl="1">
              <a:defRPr/>
            </a:pPr>
            <a:r>
              <a:rPr lang="en-US" i="1" dirty="0" smtClean="0"/>
              <a:t>Classification error</a:t>
            </a:r>
            <a:r>
              <a:rPr lang="en-US" dirty="0" smtClean="0"/>
              <a:t> =  # Misclassified/Total instances (= 1 – acc)</a:t>
            </a:r>
          </a:p>
          <a:p>
            <a:pPr>
              <a:buFont typeface="Wingdings" charset="2"/>
              <a:buChar char="l"/>
              <a:defRPr/>
            </a:pPr>
            <a:r>
              <a:rPr lang="en-US" dirty="0" smtClean="0"/>
              <a:t>Usually minimize a Loss function (aka cost, error)</a:t>
            </a:r>
          </a:p>
          <a:p>
            <a:pPr>
              <a:buFont typeface="Wingdings" charset="2"/>
              <a:buChar char="l"/>
              <a:defRPr/>
            </a:pPr>
            <a:r>
              <a:rPr lang="en-US" dirty="0" smtClean="0"/>
              <a:t>For real valued outputs and/or targets</a:t>
            </a:r>
          </a:p>
          <a:p>
            <a:pPr lvl="1">
              <a:defRPr/>
            </a:pPr>
            <a:r>
              <a:rPr lang="en-US" dirty="0" smtClean="0"/>
              <a:t>Pattern error = Target – output</a:t>
            </a:r>
          </a:p>
          <a:p>
            <a:pPr lvl="2">
              <a:buFont typeface="Wingdings" charset="2"/>
              <a:buChar char="l"/>
              <a:defRPr/>
            </a:pPr>
            <a:r>
              <a:rPr lang="en-US" dirty="0" smtClean="0"/>
              <a:t>Errors could cancel each other: </a:t>
            </a:r>
            <a:r>
              <a:rPr lang="en-US" sz="1600" dirty="0" err="1" smtClean="0">
                <a:latin typeface="Symbol" charset="2"/>
              </a:rPr>
              <a:t>S</a:t>
            </a:r>
            <a:r>
              <a:rPr lang="en-US" dirty="0" err="1" smtClean="0"/>
              <a:t>|</a:t>
            </a:r>
            <a:r>
              <a:rPr lang="en-US" i="1" dirty="0" err="1" smtClean="0"/>
              <a:t>t</a:t>
            </a:r>
            <a:r>
              <a:rPr lang="en-US" i="1" baseline="-25000" dirty="0" err="1" smtClean="0"/>
              <a:t>i</a:t>
            </a:r>
            <a:r>
              <a:rPr lang="en-US" i="1" dirty="0" smtClean="0"/>
              <a:t> </a:t>
            </a:r>
            <a:r>
              <a:rPr lang="en-US" i="1" dirty="0"/>
              <a:t>– </a:t>
            </a:r>
            <a:r>
              <a:rPr lang="en-US" i="1" dirty="0" err="1" smtClean="0"/>
              <a:t>z</a:t>
            </a:r>
            <a:r>
              <a:rPr lang="en-US" i="1" baseline="-25000" dirty="0" err="1" smtClean="0"/>
              <a:t>i</a:t>
            </a:r>
            <a:r>
              <a:rPr lang="en-US" dirty="0" smtClean="0"/>
              <a:t>|  (L1 loss)</a:t>
            </a:r>
            <a:r>
              <a:rPr lang="en-US" dirty="0" smtClean="0">
                <a:latin typeface="Symbol" charset="2"/>
              </a:rPr>
              <a:t> </a:t>
            </a:r>
            <a:endParaRPr lang="en-US" dirty="0" smtClean="0"/>
          </a:p>
          <a:p>
            <a:pPr lvl="2">
              <a:buFont typeface="Wingdings" charset="2"/>
              <a:buChar char="l"/>
              <a:defRPr/>
            </a:pPr>
            <a:r>
              <a:rPr lang="en-US" dirty="0" smtClean="0"/>
              <a:t>Common approach is </a:t>
            </a:r>
            <a:r>
              <a:rPr lang="en-US" i="1" dirty="0" smtClean="0"/>
              <a:t>Squared Error </a:t>
            </a:r>
            <a:r>
              <a:rPr lang="en-US" dirty="0" smtClean="0"/>
              <a:t>= </a:t>
            </a:r>
            <a:r>
              <a:rPr lang="en-US" sz="2000" dirty="0" smtClean="0">
                <a:latin typeface="Symbol" charset="2"/>
              </a:rPr>
              <a:t>S</a:t>
            </a:r>
            <a:r>
              <a:rPr lang="en-US" dirty="0" smtClean="0"/>
              <a:t>(</a:t>
            </a:r>
            <a:r>
              <a:rPr lang="en-US" i="1" dirty="0" err="1" smtClean="0"/>
              <a:t>t</a:t>
            </a:r>
            <a:r>
              <a:rPr lang="en-US" i="1" baseline="-25000" dirty="0" err="1" smtClean="0"/>
              <a:t>i</a:t>
            </a:r>
            <a:r>
              <a:rPr lang="en-US" i="1" dirty="0" smtClean="0"/>
              <a:t> – </a:t>
            </a:r>
            <a:r>
              <a:rPr lang="en-US" i="1" dirty="0" err="1" smtClean="0"/>
              <a:t>z</a:t>
            </a:r>
            <a:r>
              <a:rPr lang="en-US" i="1" baseline="-25000" dirty="0" err="1" smtClean="0"/>
              <a:t>i</a:t>
            </a:r>
            <a:r>
              <a:rPr lang="en-US" dirty="0" smtClean="0"/>
              <a:t>)</a:t>
            </a:r>
            <a:r>
              <a:rPr lang="en-US" baseline="30000" dirty="0" smtClean="0"/>
              <a:t>2</a:t>
            </a:r>
            <a:r>
              <a:rPr lang="en-US" dirty="0"/>
              <a:t> </a:t>
            </a:r>
            <a:r>
              <a:rPr lang="en-US" dirty="0" smtClean="0"/>
              <a:t>  (L2 loss)</a:t>
            </a:r>
            <a:r>
              <a:rPr lang="en-US" dirty="0" smtClean="0">
                <a:latin typeface="Symbol" charset="2"/>
              </a:rPr>
              <a:t>  </a:t>
            </a:r>
          </a:p>
          <a:p>
            <a:pPr lvl="1">
              <a:defRPr/>
            </a:pPr>
            <a:r>
              <a:rPr lang="en-US" dirty="0" smtClean="0"/>
              <a:t>Total sum squared error = </a:t>
            </a:r>
            <a:r>
              <a:rPr lang="en-US" dirty="0" smtClean="0">
                <a:latin typeface="Symbol" charset="2"/>
              </a:rPr>
              <a:t>S </a:t>
            </a:r>
            <a:r>
              <a:rPr lang="en-US" dirty="0" smtClean="0"/>
              <a:t>Pattern Errors = </a:t>
            </a:r>
            <a:r>
              <a:rPr lang="en-US" sz="2054" dirty="0" smtClean="0">
                <a:latin typeface="Symbol" charset="2"/>
              </a:rPr>
              <a:t>S</a:t>
            </a:r>
            <a:r>
              <a:rPr lang="en-US" sz="1800" dirty="0" smtClean="0">
                <a:latin typeface="Symbol" charset="2"/>
              </a:rPr>
              <a:t> </a:t>
            </a:r>
            <a:r>
              <a:rPr lang="en-US" dirty="0" smtClean="0">
                <a:latin typeface="Symbol" charset="2"/>
              </a:rPr>
              <a:t>S </a:t>
            </a:r>
            <a:r>
              <a:rPr lang="en-US" dirty="0" smtClean="0"/>
              <a:t>(</a:t>
            </a:r>
            <a:r>
              <a:rPr lang="en-US" i="1" dirty="0" err="1" smtClean="0"/>
              <a:t>t</a:t>
            </a:r>
            <a:r>
              <a:rPr lang="en-US" i="1" baseline="-25000" dirty="0" err="1" smtClean="0"/>
              <a:t>i</a:t>
            </a:r>
            <a:r>
              <a:rPr lang="en-US" i="1" dirty="0" smtClean="0"/>
              <a:t> – z</a:t>
            </a:r>
            <a:r>
              <a:rPr lang="en-US" i="1" baseline="-25000" dirty="0" smtClean="0"/>
              <a:t>i</a:t>
            </a:r>
            <a:r>
              <a:rPr lang="en-US" dirty="0" smtClean="0"/>
              <a:t>)</a:t>
            </a:r>
            <a:r>
              <a:rPr lang="en-US" baseline="30000" dirty="0" smtClean="0"/>
              <a:t>2</a:t>
            </a:r>
            <a:r>
              <a:rPr lang="en-US" dirty="0" smtClean="0"/>
              <a:t> </a:t>
            </a:r>
          </a:p>
          <a:p>
            <a:pPr>
              <a:buFont typeface="Wingdings" charset="2"/>
              <a:buChar char="l"/>
              <a:defRPr/>
            </a:pPr>
            <a:r>
              <a:rPr lang="en-US" dirty="0" smtClean="0"/>
              <a:t>For nominal data, pattern error is typically 1 for a mismatch and 0 for a match</a:t>
            </a:r>
          </a:p>
          <a:p>
            <a:pPr lvl="1">
              <a:defRPr/>
            </a:pPr>
            <a:r>
              <a:rPr lang="en-US" dirty="0" smtClean="0"/>
              <a:t>For nominal (including binary) output and targets, SSE and classification error are equivalent</a:t>
            </a:r>
          </a:p>
        </p:txBody>
      </p:sp>
      <p:sp>
        <p:nvSpPr>
          <p:cNvPr id="63493" name="Slide Number Placeholder 4"/>
          <p:cNvSpPr>
            <a:spLocks noGrp="1"/>
          </p:cNvSpPr>
          <p:nvPr>
            <p:ph type="sldNum" sz="quarter" idx="12"/>
          </p:nvPr>
        </p:nvSpPr>
        <p:spPr>
          <a:noFill/>
        </p:spPr>
        <p:txBody>
          <a:bodyPr/>
          <a:lstStyle/>
          <a:p>
            <a:fld id="{E334C855-F04E-2048-B9E1-46BD8328D1CF}" type="slidenum">
              <a:rPr lang="en-US" smtClean="0">
                <a:latin typeface="Times New Roman" pitchFamily="1" charset="0"/>
              </a:rPr>
              <a:pPr/>
              <a:t>28</a:t>
            </a:fld>
            <a:endParaRPr lang="en-US" smtClean="0">
              <a:latin typeface="Times New Roman" pitchFamily="1"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Mean Squared Error</a:t>
            </a:r>
            <a:endParaRPr lang="en-US" dirty="0"/>
          </a:p>
        </p:txBody>
      </p:sp>
      <p:sp>
        <p:nvSpPr>
          <p:cNvPr id="64515" name="Content Placeholder 2"/>
          <p:cNvSpPr>
            <a:spLocks noGrp="1"/>
          </p:cNvSpPr>
          <p:nvPr>
            <p:ph idx="1"/>
          </p:nvPr>
        </p:nvSpPr>
        <p:spPr/>
        <p:txBody>
          <a:bodyPr/>
          <a:lstStyle/>
          <a:p>
            <a:r>
              <a:rPr lang="en-US" dirty="0" smtClean="0">
                <a:ea typeface="ＭＳ Ｐゴシック" pitchFamily="1" charset="-128"/>
                <a:cs typeface="ＭＳ Ｐゴシック" pitchFamily="1" charset="-128"/>
              </a:rPr>
              <a:t>Mean Squared Error (MSE) – SSE/</a:t>
            </a:r>
            <a:r>
              <a:rPr lang="en-US" i="1" dirty="0" smtClean="0">
                <a:ea typeface="ＭＳ Ｐゴシック" pitchFamily="1" charset="-128"/>
                <a:cs typeface="ＭＳ Ｐゴシック" pitchFamily="1" charset="-128"/>
              </a:rPr>
              <a:t>n</a:t>
            </a:r>
            <a:r>
              <a:rPr lang="en-US" dirty="0" smtClean="0">
                <a:ea typeface="ＭＳ Ｐゴシック" pitchFamily="1" charset="-128"/>
                <a:cs typeface="ＭＳ Ｐゴシック" pitchFamily="1" charset="-128"/>
              </a:rPr>
              <a:t> where </a:t>
            </a:r>
            <a:r>
              <a:rPr lang="en-US" i="1" dirty="0" smtClean="0">
                <a:ea typeface="ＭＳ Ｐゴシック" pitchFamily="1" charset="-128"/>
                <a:cs typeface="ＭＳ Ｐゴシック" pitchFamily="1" charset="-128"/>
              </a:rPr>
              <a:t>n</a:t>
            </a:r>
            <a:r>
              <a:rPr lang="en-US" dirty="0" smtClean="0">
                <a:ea typeface="ＭＳ Ｐゴシック" pitchFamily="1" charset="-128"/>
                <a:cs typeface="ＭＳ Ｐゴシック" pitchFamily="1" charset="-128"/>
              </a:rPr>
              <a:t> is the number of instances in the data set</a:t>
            </a:r>
          </a:p>
          <a:p>
            <a:pPr lvl="1"/>
            <a:r>
              <a:rPr lang="en-US" dirty="0" smtClean="0"/>
              <a:t>This can be nice because it normalizes the error for data sets of different sizes</a:t>
            </a:r>
          </a:p>
          <a:p>
            <a:pPr lvl="1"/>
            <a:r>
              <a:rPr lang="en-US" dirty="0" smtClean="0"/>
              <a:t>MSE is the average squared error per pattern</a:t>
            </a:r>
          </a:p>
          <a:p>
            <a:r>
              <a:rPr lang="en-US" dirty="0" smtClean="0">
                <a:ea typeface="ＭＳ Ｐゴシック" pitchFamily="1" charset="-128"/>
                <a:cs typeface="ＭＳ Ｐゴシック" pitchFamily="1" charset="-128"/>
              </a:rPr>
              <a:t>Root Mean Squared Error (RMSE) – is the square root of the MSE</a:t>
            </a:r>
          </a:p>
          <a:p>
            <a:pPr lvl="1"/>
            <a:r>
              <a:rPr lang="en-US" dirty="0" smtClean="0"/>
              <a:t>This puts the error value back into the same units as the features and can thus be more intuitive</a:t>
            </a:r>
          </a:p>
          <a:p>
            <a:pPr lvl="2"/>
            <a:r>
              <a:rPr lang="en-US" dirty="0" smtClean="0"/>
              <a:t>Since we squared the error on the SSE</a:t>
            </a:r>
          </a:p>
          <a:p>
            <a:pPr lvl="1"/>
            <a:r>
              <a:rPr lang="en-US" dirty="0" smtClean="0"/>
              <a:t>RMSE is the average distance (error) of targets from the outputs in the same scale as the features</a:t>
            </a:r>
          </a:p>
          <a:p>
            <a:pPr lvl="1"/>
            <a:endParaRPr lang="en-US" dirty="0" smtClean="0"/>
          </a:p>
        </p:txBody>
      </p:sp>
      <p:sp>
        <p:nvSpPr>
          <p:cNvPr id="64517" name="Slide Number Placeholder 4"/>
          <p:cNvSpPr>
            <a:spLocks noGrp="1"/>
          </p:cNvSpPr>
          <p:nvPr>
            <p:ph type="sldNum" sz="quarter" idx="12"/>
          </p:nvPr>
        </p:nvSpPr>
        <p:spPr>
          <a:noFill/>
        </p:spPr>
        <p:txBody>
          <a:bodyPr/>
          <a:lstStyle/>
          <a:p>
            <a:fld id="{0FBDE844-E8D1-034A-8C1A-AAA220C2B083}" type="slidenum">
              <a:rPr lang="en-US" smtClean="0">
                <a:latin typeface="Times New Roman" pitchFamily="1" charset="0"/>
              </a:rPr>
              <a:pPr/>
              <a:t>29</a:t>
            </a:fld>
            <a:endParaRPr lang="en-US" smtClean="0">
              <a:latin typeface="Times New Roman" pitchFamily="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A74A49EE-26C5-9E4E-A56A-BF0A6014121A}" type="slidenum">
              <a:rPr lang="en-US" smtClean="0">
                <a:latin typeface="Times New Roman" pitchFamily="1" charset="0"/>
              </a:rPr>
              <a:pPr/>
              <a:t>3</a:t>
            </a:fld>
            <a:endParaRPr lang="en-US" smtClean="0">
              <a:latin typeface="Times New Roman" pitchFamily="1" charset="0"/>
            </a:endParaRPr>
          </a:p>
        </p:txBody>
      </p:sp>
      <p:sp>
        <p:nvSpPr>
          <p:cNvPr id="157698" name="Rectangle 2"/>
          <p:cNvSpPr>
            <a:spLocks noGrp="1" noChangeArrowheads="1"/>
          </p:cNvSpPr>
          <p:nvPr>
            <p:ph type="title"/>
          </p:nvPr>
        </p:nvSpPr>
        <p:spPr/>
        <p:txBody>
          <a:bodyPr/>
          <a:lstStyle/>
          <a:p>
            <a:pPr eaLnBrk="1" hangingPunct="1">
              <a:defRPr/>
            </a:pPr>
            <a:r>
              <a:rPr lang="en-US">
                <a:ea typeface="+mj-ea"/>
                <a:cs typeface="+mj-cs"/>
              </a:rPr>
              <a:t>Basic Neuron</a:t>
            </a:r>
          </a:p>
        </p:txBody>
      </p:sp>
      <p:pic>
        <p:nvPicPr>
          <p:cNvPr id="23557" name="Picture 4" descr="neuron"/>
          <p:cNvPicPr>
            <a:picLocks noChangeAspect="1" noChangeArrowheads="1"/>
          </p:cNvPicPr>
          <p:nvPr/>
        </p:nvPicPr>
        <p:blipFill>
          <a:blip r:embed="rId3"/>
          <a:srcRect l="15573" t="30077" r="14590" b="27011"/>
          <a:stretch>
            <a:fillRect/>
          </a:stretch>
        </p:blipFill>
        <p:spPr bwMode="auto">
          <a:xfrm>
            <a:off x="1524000" y="1371600"/>
            <a:ext cx="6019800" cy="4748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5"/>
          <p:cNvSpPr>
            <a:spLocks noGrp="1"/>
          </p:cNvSpPr>
          <p:nvPr>
            <p:ph type="sldNum" sz="quarter" idx="12"/>
          </p:nvPr>
        </p:nvSpPr>
        <p:spPr>
          <a:noFill/>
        </p:spPr>
        <p:txBody>
          <a:bodyPr/>
          <a:lstStyle/>
          <a:p>
            <a:fld id="{CC1EDC96-3F23-EF43-BFC8-8CDAFB9A6591}" type="slidenum">
              <a:rPr lang="en-US" smtClean="0">
                <a:latin typeface="Times New Roman" pitchFamily="1" charset="0"/>
              </a:rPr>
              <a:pPr/>
              <a:t>30</a:t>
            </a:fld>
            <a:endParaRPr lang="en-US" smtClean="0">
              <a:latin typeface="Times New Roman" pitchFamily="1" charset="0"/>
            </a:endParaRPr>
          </a:p>
        </p:txBody>
      </p:sp>
      <p:sp>
        <p:nvSpPr>
          <p:cNvPr id="39938" name="Rectangle 2"/>
          <p:cNvSpPr>
            <a:spLocks noGrp="1" noChangeArrowheads="1"/>
          </p:cNvSpPr>
          <p:nvPr>
            <p:ph type="title"/>
          </p:nvPr>
        </p:nvSpPr>
        <p:spPr/>
        <p:txBody>
          <a:bodyPr/>
          <a:lstStyle/>
          <a:p>
            <a:pPr eaLnBrk="1" hangingPunct="1">
              <a:defRPr/>
            </a:pPr>
            <a:r>
              <a:rPr lang="en-US"/>
              <a:t>Gradient Descent Learning: Minimize (Maximze) the Objective Function</a:t>
            </a:r>
          </a:p>
        </p:txBody>
      </p:sp>
      <p:sp>
        <p:nvSpPr>
          <p:cNvPr id="65541" name="Line 4"/>
          <p:cNvSpPr>
            <a:spLocks noChangeShapeType="1"/>
          </p:cNvSpPr>
          <p:nvPr/>
        </p:nvSpPr>
        <p:spPr bwMode="auto">
          <a:xfrm>
            <a:off x="1997075" y="2057400"/>
            <a:ext cx="0" cy="32766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5542" name="Line 5"/>
          <p:cNvSpPr>
            <a:spLocks noChangeShapeType="1"/>
          </p:cNvSpPr>
          <p:nvPr/>
        </p:nvSpPr>
        <p:spPr bwMode="auto">
          <a:xfrm>
            <a:off x="1997075" y="5334000"/>
            <a:ext cx="4800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5543" name="Freeform 6"/>
          <p:cNvSpPr>
            <a:spLocks/>
          </p:cNvSpPr>
          <p:nvPr/>
        </p:nvSpPr>
        <p:spPr bwMode="auto">
          <a:xfrm>
            <a:off x="2225675" y="2882900"/>
            <a:ext cx="4114800" cy="2286000"/>
          </a:xfrm>
          <a:custGeom>
            <a:avLst/>
            <a:gdLst>
              <a:gd name="T0" fmla="*/ 0 w 2592"/>
              <a:gd name="T1" fmla="*/ 2147483647 h 1440"/>
              <a:gd name="T2" fmla="*/ 2147483647 w 2592"/>
              <a:gd name="T3" fmla="*/ 2147483647 h 1440"/>
              <a:gd name="T4" fmla="*/ 2147483647 w 2592"/>
              <a:gd name="T5" fmla="*/ 2147483647 h 1440"/>
              <a:gd name="T6" fmla="*/ 2147483647 w 2592"/>
              <a:gd name="T7" fmla="*/ 2147483647 h 1440"/>
              <a:gd name="T8" fmla="*/ 2147483647 w 2592"/>
              <a:gd name="T9" fmla="*/ 2147483647 h 1440"/>
              <a:gd name="T10" fmla="*/ 2147483647 w 2592"/>
              <a:gd name="T11" fmla="*/ 2147483647 h 1440"/>
              <a:gd name="T12" fmla="*/ 2147483647 w 2592"/>
              <a:gd name="T13" fmla="*/ 2147483647 h 1440"/>
              <a:gd name="T14" fmla="*/ 2147483647 w 2592"/>
              <a:gd name="T15" fmla="*/ 2147483647 h 1440"/>
              <a:gd name="T16" fmla="*/ 2147483647 w 2592"/>
              <a:gd name="T17" fmla="*/ 2147483647 h 1440"/>
              <a:gd name="T18" fmla="*/ 2147483647 w 2592"/>
              <a:gd name="T19" fmla="*/ 2147483647 h 1440"/>
              <a:gd name="T20" fmla="*/ 2147483647 w 2592"/>
              <a:gd name="T21" fmla="*/ 2147483647 h 1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2"/>
              <a:gd name="T34" fmla="*/ 0 h 1440"/>
              <a:gd name="T35" fmla="*/ 2592 w 2592"/>
              <a:gd name="T36" fmla="*/ 1440 h 1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2" h="1440">
                <a:moveTo>
                  <a:pt x="0" y="56"/>
                </a:moveTo>
                <a:cubicBezTo>
                  <a:pt x="128" y="348"/>
                  <a:pt x="256" y="640"/>
                  <a:pt x="336" y="728"/>
                </a:cubicBezTo>
                <a:cubicBezTo>
                  <a:pt x="416" y="816"/>
                  <a:pt x="424" y="488"/>
                  <a:pt x="480" y="584"/>
                </a:cubicBezTo>
                <a:cubicBezTo>
                  <a:pt x="536" y="680"/>
                  <a:pt x="608" y="1384"/>
                  <a:pt x="672" y="1304"/>
                </a:cubicBezTo>
                <a:cubicBezTo>
                  <a:pt x="736" y="1224"/>
                  <a:pt x="800" y="208"/>
                  <a:pt x="864" y="104"/>
                </a:cubicBezTo>
                <a:cubicBezTo>
                  <a:pt x="928" y="0"/>
                  <a:pt x="960" y="672"/>
                  <a:pt x="1056" y="680"/>
                </a:cubicBezTo>
                <a:cubicBezTo>
                  <a:pt x="1152" y="688"/>
                  <a:pt x="1304" y="40"/>
                  <a:pt x="1440" y="152"/>
                </a:cubicBezTo>
                <a:cubicBezTo>
                  <a:pt x="1576" y="264"/>
                  <a:pt x="1752" y="1264"/>
                  <a:pt x="1872" y="1352"/>
                </a:cubicBezTo>
                <a:cubicBezTo>
                  <a:pt x="1992" y="1440"/>
                  <a:pt x="2088" y="784"/>
                  <a:pt x="2160" y="680"/>
                </a:cubicBezTo>
                <a:cubicBezTo>
                  <a:pt x="2232" y="576"/>
                  <a:pt x="2232" y="808"/>
                  <a:pt x="2304" y="728"/>
                </a:cubicBezTo>
                <a:cubicBezTo>
                  <a:pt x="2376" y="648"/>
                  <a:pt x="2484" y="424"/>
                  <a:pt x="2592" y="200"/>
                </a:cubicBezTo>
              </a:path>
            </a:pathLst>
          </a:custGeom>
          <a:noFill/>
          <a:ln w="12700">
            <a:solidFill>
              <a:srgbClr val="FFFF00"/>
            </a:solidFill>
            <a:round/>
            <a:headEnd/>
            <a:tailEnd/>
          </a:ln>
        </p:spPr>
        <p:txBody>
          <a:bodyPr wrap="none">
            <a:prstTxWarp prst="textNoShape">
              <a:avLst/>
            </a:prstTxWarp>
          </a:bodyPr>
          <a:lstStyle/>
          <a:p>
            <a:endParaRPr lang="en-US"/>
          </a:p>
        </p:txBody>
      </p:sp>
      <p:sp>
        <p:nvSpPr>
          <p:cNvPr id="65544" name="Line 7"/>
          <p:cNvSpPr>
            <a:spLocks noChangeShapeType="1"/>
          </p:cNvSpPr>
          <p:nvPr/>
        </p:nvSpPr>
        <p:spPr bwMode="auto">
          <a:xfrm>
            <a:off x="1997075" y="4724400"/>
            <a:ext cx="4800600" cy="0"/>
          </a:xfrm>
          <a:prstGeom prst="line">
            <a:avLst/>
          </a:prstGeom>
          <a:noFill/>
          <a:ln w="9525">
            <a:solidFill>
              <a:schemeClr val="tx1"/>
            </a:solidFill>
            <a:prstDash val="dash"/>
            <a:round/>
            <a:headEnd/>
            <a:tailEnd/>
          </a:ln>
        </p:spPr>
        <p:txBody>
          <a:bodyPr wrap="none">
            <a:prstTxWarp prst="textNoShape">
              <a:avLst/>
            </a:prstTxWarp>
          </a:bodyPr>
          <a:lstStyle/>
          <a:p>
            <a:endParaRPr lang="en-US"/>
          </a:p>
        </p:txBody>
      </p:sp>
      <p:sp>
        <p:nvSpPr>
          <p:cNvPr id="65545" name="Text Box 8"/>
          <p:cNvSpPr txBox="1">
            <a:spLocks noChangeArrowheads="1"/>
          </p:cNvSpPr>
          <p:nvPr/>
        </p:nvSpPr>
        <p:spPr bwMode="auto">
          <a:xfrm>
            <a:off x="609600" y="2616200"/>
            <a:ext cx="1387475" cy="1508125"/>
          </a:xfrm>
          <a:prstGeom prst="rect">
            <a:avLst/>
          </a:prstGeom>
          <a:noFill/>
          <a:ln w="9525">
            <a:noFill/>
            <a:miter lim="800000"/>
            <a:headEnd/>
            <a:tailEnd/>
          </a:ln>
        </p:spPr>
        <p:txBody>
          <a:bodyPr wrap="square">
            <a:prstTxWarp prst="textNoShape">
              <a:avLst/>
            </a:prstTxWarp>
            <a:spAutoFit/>
          </a:bodyPr>
          <a:lstStyle/>
          <a:p>
            <a:r>
              <a:rPr lang="en-US" sz="1800" dirty="0"/>
              <a:t>SSE:</a:t>
            </a:r>
          </a:p>
          <a:p>
            <a:r>
              <a:rPr lang="en-US" sz="1800" dirty="0"/>
              <a:t>Sum Squared</a:t>
            </a:r>
          </a:p>
          <a:p>
            <a:r>
              <a:rPr lang="en-US" sz="1800" dirty="0"/>
              <a:t>Error</a:t>
            </a:r>
          </a:p>
          <a:p>
            <a:r>
              <a:rPr lang="en-US" sz="2000" dirty="0">
                <a:latin typeface="Symbol" pitchFamily="1" charset="2"/>
              </a:rPr>
              <a:t>S</a:t>
            </a:r>
            <a:r>
              <a:rPr lang="en-US" sz="1800" dirty="0"/>
              <a:t> (</a:t>
            </a:r>
            <a:r>
              <a:rPr lang="en-US" sz="1800" i="1" dirty="0" err="1"/>
              <a:t>t</a:t>
            </a:r>
            <a:r>
              <a:rPr lang="en-US" sz="1800" i="1" baseline="-25000" dirty="0" err="1"/>
              <a:t>i</a:t>
            </a:r>
            <a:r>
              <a:rPr lang="en-US" sz="1800" i="1" dirty="0"/>
              <a:t> – z</a:t>
            </a:r>
            <a:r>
              <a:rPr lang="en-US" sz="1800" i="1" baseline="-25000" dirty="0"/>
              <a:t>i</a:t>
            </a:r>
            <a:r>
              <a:rPr lang="en-US" sz="1800" dirty="0"/>
              <a:t>)</a:t>
            </a:r>
            <a:r>
              <a:rPr lang="en-US" sz="1800" baseline="30000" dirty="0"/>
              <a:t>2</a:t>
            </a:r>
            <a:endParaRPr lang="en-US" sz="1800" dirty="0"/>
          </a:p>
        </p:txBody>
      </p:sp>
      <p:sp>
        <p:nvSpPr>
          <p:cNvPr id="65546" name="Text Box 9"/>
          <p:cNvSpPr txBox="1">
            <a:spLocks noChangeArrowheads="1"/>
          </p:cNvSpPr>
          <p:nvPr/>
        </p:nvSpPr>
        <p:spPr bwMode="auto">
          <a:xfrm>
            <a:off x="1600200" y="4994275"/>
            <a:ext cx="336550" cy="457200"/>
          </a:xfrm>
          <a:prstGeom prst="rect">
            <a:avLst/>
          </a:prstGeom>
          <a:noFill/>
          <a:ln w="9525">
            <a:noFill/>
            <a:miter lim="800000"/>
            <a:headEnd/>
            <a:tailEnd/>
          </a:ln>
        </p:spPr>
        <p:txBody>
          <a:bodyPr wrap="none">
            <a:prstTxWarp prst="textNoShape">
              <a:avLst/>
            </a:prstTxWarp>
            <a:spAutoFit/>
          </a:bodyPr>
          <a:lstStyle/>
          <a:p>
            <a:r>
              <a:rPr lang="en-US"/>
              <a:t>0</a:t>
            </a:r>
          </a:p>
        </p:txBody>
      </p:sp>
      <p:sp>
        <p:nvSpPr>
          <p:cNvPr id="65547" name="Text Box 10"/>
          <p:cNvSpPr txBox="1">
            <a:spLocks noChangeArrowheads="1"/>
          </p:cNvSpPr>
          <p:nvPr/>
        </p:nvSpPr>
        <p:spPr bwMode="auto">
          <a:xfrm>
            <a:off x="3429000" y="2159000"/>
            <a:ext cx="2206625" cy="457200"/>
          </a:xfrm>
          <a:prstGeom prst="rect">
            <a:avLst/>
          </a:prstGeom>
          <a:noFill/>
          <a:ln w="9525">
            <a:noFill/>
            <a:miter lim="800000"/>
            <a:headEnd/>
            <a:tailEnd/>
          </a:ln>
        </p:spPr>
        <p:txBody>
          <a:bodyPr wrap="none">
            <a:prstTxWarp prst="textNoShape">
              <a:avLst/>
            </a:prstTxWarp>
            <a:spAutoFit/>
          </a:bodyPr>
          <a:lstStyle/>
          <a:p>
            <a:r>
              <a:rPr lang="en-US"/>
              <a:t>Error Landscape</a:t>
            </a:r>
          </a:p>
        </p:txBody>
      </p:sp>
      <p:sp>
        <p:nvSpPr>
          <p:cNvPr id="65548" name="Text Box 11"/>
          <p:cNvSpPr txBox="1">
            <a:spLocks noChangeArrowheads="1"/>
          </p:cNvSpPr>
          <p:nvPr/>
        </p:nvSpPr>
        <p:spPr bwMode="auto">
          <a:xfrm>
            <a:off x="3565525" y="5375275"/>
            <a:ext cx="2003425" cy="457200"/>
          </a:xfrm>
          <a:prstGeom prst="rect">
            <a:avLst/>
          </a:prstGeom>
          <a:noFill/>
          <a:ln w="9525">
            <a:noFill/>
            <a:miter lim="800000"/>
            <a:headEnd/>
            <a:tailEnd/>
          </a:ln>
        </p:spPr>
        <p:txBody>
          <a:bodyPr wrap="none">
            <a:prstTxWarp prst="textNoShape">
              <a:avLst/>
            </a:prstTxWarp>
            <a:spAutoFit/>
          </a:bodyPr>
          <a:lstStyle/>
          <a:p>
            <a:r>
              <a:rPr lang="en-US"/>
              <a:t>Weight Values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Slide Number Placeholder 5"/>
          <p:cNvSpPr>
            <a:spLocks noGrp="1"/>
          </p:cNvSpPr>
          <p:nvPr>
            <p:ph type="sldNum" sz="quarter" idx="12"/>
          </p:nvPr>
        </p:nvSpPr>
        <p:spPr>
          <a:noFill/>
        </p:spPr>
        <p:txBody>
          <a:bodyPr/>
          <a:lstStyle/>
          <a:p>
            <a:fld id="{C25874ED-289E-1142-A311-E228FF9DE5BC}" type="slidenum">
              <a:rPr lang="en-US" smtClean="0">
                <a:latin typeface="Times New Roman" pitchFamily="1" charset="0"/>
              </a:rPr>
              <a:pPr/>
              <a:t>31</a:t>
            </a:fld>
            <a:endParaRPr lang="en-US" smtClean="0">
              <a:latin typeface="Times New Roman" pitchFamily="1" charset="0"/>
            </a:endParaRPr>
          </a:p>
        </p:txBody>
      </p:sp>
      <p:sp>
        <p:nvSpPr>
          <p:cNvPr id="67589" name="Rectangle 3"/>
          <p:cNvSpPr>
            <a:spLocks noGrp="1" noChangeArrowheads="1"/>
          </p:cNvSpPr>
          <p:nvPr>
            <p:ph type="body" idx="1"/>
          </p:nvPr>
        </p:nvSpPr>
        <p:spPr/>
        <p:txBody>
          <a:bodyPr/>
          <a:lstStyle/>
          <a:p>
            <a:pPr eaLnBrk="1" hangingPunct="1"/>
            <a:r>
              <a:rPr lang="en-US" dirty="0">
                <a:ea typeface="ＭＳ Ｐゴシック" pitchFamily="1" charset="-128"/>
                <a:cs typeface="ＭＳ Ｐゴシック" pitchFamily="1" charset="-128"/>
              </a:rPr>
              <a:t>Goal</a:t>
            </a:r>
            <a:r>
              <a:rPr lang="en-US" dirty="0" smtClean="0">
                <a:ea typeface="ＭＳ Ｐゴシック" pitchFamily="1" charset="-128"/>
                <a:cs typeface="ＭＳ Ｐゴシック" pitchFamily="1" charset="-128"/>
              </a:rPr>
              <a:t> is to </a:t>
            </a:r>
            <a:r>
              <a:rPr lang="en-US" dirty="0">
                <a:ea typeface="ＭＳ Ｐゴシック" pitchFamily="1" charset="-128"/>
                <a:cs typeface="ＭＳ Ｐゴシック" pitchFamily="1" charset="-128"/>
              </a:rPr>
              <a:t>decrease overall error (or other objective function) each time a weight is changed</a:t>
            </a:r>
          </a:p>
          <a:p>
            <a:pPr algn="ctr" eaLnBrk="1" hangingPunct="1"/>
            <a:r>
              <a:rPr lang="en-US" dirty="0">
                <a:ea typeface="ＭＳ Ｐゴシック" pitchFamily="1" charset="-128"/>
                <a:cs typeface="ＭＳ Ｐゴシック" pitchFamily="1" charset="-128"/>
              </a:rPr>
              <a:t>Total Sum Squared error one possible objective function </a:t>
            </a:r>
            <a:r>
              <a:rPr lang="en-US" i="1" dirty="0">
                <a:ea typeface="ＭＳ Ｐゴシック" pitchFamily="1" charset="-128"/>
                <a:cs typeface="ＭＳ Ｐゴシック" pitchFamily="1" charset="-128"/>
              </a:rPr>
              <a:t>E</a:t>
            </a:r>
            <a:r>
              <a:rPr lang="en-US" dirty="0">
                <a:ea typeface="ＭＳ Ｐゴシック" pitchFamily="1" charset="-128"/>
                <a:cs typeface="ＭＳ Ｐゴシック" pitchFamily="1" charset="-128"/>
              </a:rPr>
              <a:t>: </a:t>
            </a:r>
            <a:r>
              <a:rPr lang="en-US" sz="2800" dirty="0">
                <a:latin typeface="Symbol" pitchFamily="1" charset="2"/>
                <a:ea typeface="ＭＳ Ｐゴシック" pitchFamily="1" charset="-128"/>
                <a:cs typeface="ＭＳ Ｐゴシック" pitchFamily="1" charset="-128"/>
              </a:rPr>
              <a:t>S</a:t>
            </a:r>
            <a:r>
              <a:rPr lang="en-US" dirty="0">
                <a:ea typeface="ＭＳ Ｐゴシック" pitchFamily="1" charset="-128"/>
                <a:cs typeface="ＭＳ Ｐゴシック" pitchFamily="1" charset="-128"/>
              </a:rPr>
              <a:t> (</a:t>
            </a:r>
            <a:r>
              <a:rPr lang="en-US" i="1" dirty="0" err="1">
                <a:ea typeface="ＭＳ Ｐゴシック" pitchFamily="1" charset="-128"/>
                <a:cs typeface="ＭＳ Ｐゴシック" pitchFamily="1" charset="-128"/>
              </a:rPr>
              <a:t>t</a:t>
            </a:r>
            <a:r>
              <a:rPr lang="en-US" i="1" baseline="-25000" dirty="0" err="1">
                <a:ea typeface="ＭＳ Ｐゴシック" pitchFamily="1" charset="-128"/>
                <a:cs typeface="ＭＳ Ｐゴシック" pitchFamily="1" charset="-128"/>
              </a:rPr>
              <a:t>i</a:t>
            </a:r>
            <a:r>
              <a:rPr lang="en-US" i="1" dirty="0">
                <a:ea typeface="ＭＳ Ｐゴシック" pitchFamily="1" charset="-128"/>
                <a:cs typeface="ＭＳ Ｐゴシック" pitchFamily="1" charset="-128"/>
              </a:rPr>
              <a:t> – z</a:t>
            </a:r>
            <a:r>
              <a:rPr lang="en-US" i="1" baseline="-25000" dirty="0">
                <a:ea typeface="ＭＳ Ｐゴシック" pitchFamily="1" charset="-128"/>
                <a:cs typeface="ＭＳ Ｐゴシック" pitchFamily="1" charset="-128"/>
              </a:rPr>
              <a:t>i</a:t>
            </a:r>
            <a:r>
              <a:rPr lang="en-US" dirty="0">
                <a:ea typeface="ＭＳ Ｐゴシック" pitchFamily="1" charset="-128"/>
                <a:cs typeface="ＭＳ Ｐゴシック" pitchFamily="1" charset="-128"/>
              </a:rPr>
              <a:t>)</a:t>
            </a:r>
            <a:r>
              <a:rPr lang="en-US" baseline="30000" dirty="0">
                <a:ea typeface="ＭＳ Ｐゴシック" pitchFamily="1" charset="-128"/>
                <a:cs typeface="ＭＳ Ｐゴシック" pitchFamily="1" charset="-128"/>
              </a:rPr>
              <a:t>2</a:t>
            </a:r>
            <a:endParaRPr lang="en-US" dirty="0">
              <a:ea typeface="ＭＳ Ｐゴシック" pitchFamily="1" charset="-128"/>
              <a:cs typeface="ＭＳ Ｐゴシック" pitchFamily="1" charset="-128"/>
            </a:endParaRPr>
          </a:p>
          <a:p>
            <a:pPr eaLnBrk="1" hangingPunct="1"/>
            <a:r>
              <a:rPr lang="en-US" dirty="0">
                <a:ea typeface="ＭＳ Ｐゴシック" pitchFamily="1" charset="-128"/>
                <a:cs typeface="ＭＳ Ｐゴシック" pitchFamily="1" charset="-128"/>
              </a:rPr>
              <a:t>Seek a weight changing algorithm such that           is negative</a:t>
            </a:r>
          </a:p>
          <a:p>
            <a:pPr eaLnBrk="1" hangingPunct="1"/>
            <a:r>
              <a:rPr lang="en-US" dirty="0">
                <a:ea typeface="ＭＳ Ｐゴシック" pitchFamily="1" charset="-128"/>
                <a:cs typeface="ＭＳ Ｐゴシック" pitchFamily="1" charset="-128"/>
              </a:rPr>
              <a:t>If a formula can be found then we have a gradient descent learning algorithm</a:t>
            </a:r>
          </a:p>
          <a:p>
            <a:pPr eaLnBrk="1" hangingPunct="1"/>
            <a:r>
              <a:rPr lang="en-US" dirty="0">
                <a:ea typeface="ＭＳ Ｐゴシック" pitchFamily="1" charset="-128"/>
                <a:cs typeface="ＭＳ Ｐゴシック" pitchFamily="1" charset="-128"/>
              </a:rPr>
              <a:t>Delta rule is a variant of the perceptron rule which gives a gradient descent learning algorithm</a:t>
            </a:r>
          </a:p>
        </p:txBody>
      </p:sp>
      <p:sp>
        <p:nvSpPr>
          <p:cNvPr id="51202" name="Rectangle 2"/>
          <p:cNvSpPr>
            <a:spLocks noGrp="1" noChangeArrowheads="1"/>
          </p:cNvSpPr>
          <p:nvPr>
            <p:ph type="title"/>
          </p:nvPr>
        </p:nvSpPr>
        <p:spPr/>
        <p:txBody>
          <a:bodyPr/>
          <a:lstStyle/>
          <a:p>
            <a:pPr eaLnBrk="1" hangingPunct="1">
              <a:defRPr/>
            </a:pPr>
            <a:r>
              <a:rPr lang="en-US">
                <a:ea typeface="+mj-ea"/>
                <a:cs typeface="+mj-cs"/>
              </a:rPr>
              <a:t>Deriving a Gradient Descent Learning Algorithm</a:t>
            </a:r>
          </a:p>
        </p:txBody>
      </p:sp>
      <p:graphicFrame>
        <p:nvGraphicFramePr>
          <p:cNvPr id="67586" name="Object 2"/>
          <p:cNvGraphicFramePr>
            <a:graphicFrameLocks noChangeAspect="1"/>
          </p:cNvGraphicFramePr>
          <p:nvPr/>
        </p:nvGraphicFramePr>
        <p:xfrm>
          <a:off x="6553200" y="3200400"/>
          <a:ext cx="574675" cy="838200"/>
        </p:xfrm>
        <a:graphic>
          <a:graphicData uri="http://schemas.openxmlformats.org/presentationml/2006/ole">
            <p:oleObj spid="_x0000_s67622" name="Equation" r:id="rId4" imgW="292320" imgH="429480" progId="">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5"/>
          <p:cNvSpPr>
            <a:spLocks noGrp="1"/>
          </p:cNvSpPr>
          <p:nvPr>
            <p:ph type="sldNum" sz="quarter" idx="12"/>
          </p:nvPr>
        </p:nvSpPr>
        <p:spPr>
          <a:noFill/>
        </p:spPr>
        <p:txBody>
          <a:bodyPr/>
          <a:lstStyle/>
          <a:p>
            <a:fld id="{6E53DAD2-0A11-2747-8EA2-18D58588B556}" type="slidenum">
              <a:rPr lang="en-US" smtClean="0">
                <a:latin typeface="Times New Roman" pitchFamily="1" charset="0"/>
              </a:rPr>
              <a:pPr/>
              <a:t>32</a:t>
            </a:fld>
            <a:endParaRPr lang="en-US" smtClean="0">
              <a:latin typeface="Times New Roman" pitchFamily="1" charset="0"/>
            </a:endParaRPr>
          </a:p>
        </p:txBody>
      </p:sp>
      <p:sp>
        <p:nvSpPr>
          <p:cNvPr id="183298" name="Rectangle 2"/>
          <p:cNvSpPr>
            <a:spLocks noGrp="1" noChangeArrowheads="1"/>
          </p:cNvSpPr>
          <p:nvPr>
            <p:ph type="title"/>
          </p:nvPr>
        </p:nvSpPr>
        <p:spPr/>
        <p:txBody>
          <a:bodyPr/>
          <a:lstStyle/>
          <a:p>
            <a:pPr eaLnBrk="1" hangingPunct="1">
              <a:defRPr/>
            </a:pPr>
            <a:r>
              <a:rPr lang="en-US">
                <a:ea typeface="+mj-ea"/>
                <a:cs typeface="+mj-cs"/>
              </a:rPr>
              <a:t>Delta rule algorithm</a:t>
            </a:r>
          </a:p>
        </p:txBody>
      </p:sp>
      <p:sp>
        <p:nvSpPr>
          <p:cNvPr id="69638" name="Rectangle 3"/>
          <p:cNvSpPr>
            <a:spLocks noGrp="1" noChangeArrowheads="1"/>
          </p:cNvSpPr>
          <p:nvPr>
            <p:ph type="body" idx="1"/>
          </p:nvPr>
        </p:nvSpPr>
        <p:spPr/>
        <p:txBody>
          <a:bodyPr/>
          <a:lstStyle/>
          <a:p>
            <a:pPr eaLnBrk="1" hangingPunct="1">
              <a:lnSpc>
                <a:spcPct val="80000"/>
              </a:lnSpc>
            </a:pPr>
            <a:r>
              <a:rPr lang="en-US" sz="1900" smtClean="0">
                <a:ea typeface="ＭＳ Ｐゴシック" pitchFamily="1" charset="-128"/>
                <a:cs typeface="ＭＳ Ｐゴシック" pitchFamily="1" charset="-128"/>
              </a:rPr>
              <a:t>Delta rule uses (target - net) before the net value goes through the threshold in the learning rule to decide weight update</a:t>
            </a:r>
          </a:p>
          <a:p>
            <a:pPr eaLnBrk="1" hangingPunct="1">
              <a:lnSpc>
                <a:spcPct val="80000"/>
              </a:lnSpc>
            </a:pPr>
            <a:endParaRPr lang="en-US" sz="1900" smtClean="0">
              <a:ea typeface="ＭＳ Ｐゴシック" pitchFamily="1" charset="-128"/>
              <a:cs typeface="ＭＳ Ｐゴシック" pitchFamily="1" charset="-128"/>
            </a:endParaRPr>
          </a:p>
          <a:p>
            <a:pPr eaLnBrk="1" hangingPunct="1">
              <a:lnSpc>
                <a:spcPct val="80000"/>
              </a:lnSpc>
            </a:pPr>
            <a:endParaRPr lang="en-US" sz="1900" smtClean="0">
              <a:ea typeface="ＭＳ Ｐゴシック" pitchFamily="1" charset="-128"/>
              <a:cs typeface="ＭＳ Ｐゴシック" pitchFamily="1" charset="-128"/>
            </a:endParaRPr>
          </a:p>
          <a:p>
            <a:pPr eaLnBrk="1" hangingPunct="1">
              <a:lnSpc>
                <a:spcPct val="80000"/>
              </a:lnSpc>
            </a:pPr>
            <a:endParaRPr lang="en-US" sz="1900" smtClean="0">
              <a:ea typeface="ＭＳ Ｐゴシック" pitchFamily="1" charset="-128"/>
              <a:cs typeface="ＭＳ Ｐゴシック" pitchFamily="1" charset="-128"/>
            </a:endParaRPr>
          </a:p>
          <a:p>
            <a:pPr eaLnBrk="1" hangingPunct="1">
              <a:lnSpc>
                <a:spcPct val="80000"/>
              </a:lnSpc>
            </a:pPr>
            <a:r>
              <a:rPr lang="en-US" sz="1900" smtClean="0">
                <a:ea typeface="ＭＳ Ｐゴシック" pitchFamily="1" charset="-128"/>
                <a:cs typeface="ＭＳ Ｐゴシック" pitchFamily="1" charset="-128"/>
              </a:rPr>
              <a:t>Weights are updated even when the output would be correct</a:t>
            </a:r>
          </a:p>
          <a:p>
            <a:pPr eaLnBrk="1" hangingPunct="1">
              <a:lnSpc>
                <a:spcPct val="80000"/>
              </a:lnSpc>
            </a:pPr>
            <a:r>
              <a:rPr lang="en-US" sz="1900" smtClean="0">
                <a:ea typeface="ＭＳ Ｐゴシック" pitchFamily="1" charset="-128"/>
                <a:cs typeface="ＭＳ Ｐゴシック" pitchFamily="1" charset="-128"/>
              </a:rPr>
              <a:t>Because this model is single layer and because of the SSE objective function, the error surface is guaranteed to be parabolic with only one minima</a:t>
            </a:r>
          </a:p>
          <a:p>
            <a:pPr eaLnBrk="1" hangingPunct="1">
              <a:lnSpc>
                <a:spcPct val="80000"/>
              </a:lnSpc>
            </a:pPr>
            <a:r>
              <a:rPr lang="en-US" sz="1900" smtClean="0">
                <a:ea typeface="ＭＳ Ｐゴシック" pitchFamily="1" charset="-128"/>
                <a:cs typeface="ＭＳ Ｐゴシック" pitchFamily="1" charset="-128"/>
              </a:rPr>
              <a:t>Learning rate</a:t>
            </a:r>
          </a:p>
          <a:p>
            <a:pPr lvl="1" eaLnBrk="1" hangingPunct="1">
              <a:lnSpc>
                <a:spcPct val="90000"/>
              </a:lnSpc>
            </a:pPr>
            <a:r>
              <a:rPr lang="en-US" sz="1900" smtClean="0"/>
              <a:t>If learning rate is too large can jump around global minimum</a:t>
            </a:r>
          </a:p>
          <a:p>
            <a:pPr lvl="1" eaLnBrk="1" hangingPunct="1">
              <a:lnSpc>
                <a:spcPct val="90000"/>
              </a:lnSpc>
            </a:pPr>
            <a:r>
              <a:rPr lang="en-US" sz="1900" smtClean="0"/>
              <a:t>If too small, will work, but will take a longer time</a:t>
            </a:r>
          </a:p>
          <a:p>
            <a:pPr lvl="1" eaLnBrk="1" hangingPunct="1">
              <a:lnSpc>
                <a:spcPct val="90000"/>
              </a:lnSpc>
            </a:pPr>
            <a:r>
              <a:rPr lang="en-US" sz="1900" smtClean="0"/>
              <a:t>Can decrease learning rate over time to give higher speed and still attain the global minimum (although exact minimum is still just for training set and thus…)</a:t>
            </a:r>
          </a:p>
          <a:p>
            <a:pPr eaLnBrk="1" hangingPunct="1">
              <a:lnSpc>
                <a:spcPct val="80000"/>
              </a:lnSpc>
            </a:pPr>
            <a:endParaRPr lang="en-US" sz="1500" smtClean="0">
              <a:ea typeface="ＭＳ Ｐゴシック" pitchFamily="1" charset="-128"/>
              <a:cs typeface="ＭＳ Ｐゴシック" pitchFamily="1" charset="-128"/>
            </a:endParaRPr>
          </a:p>
          <a:p>
            <a:pPr eaLnBrk="1" hangingPunct="1">
              <a:lnSpc>
                <a:spcPct val="80000"/>
              </a:lnSpc>
            </a:pPr>
            <a:endParaRPr lang="en-US" sz="1500" smtClean="0">
              <a:ea typeface="ＭＳ Ｐゴシック" pitchFamily="1" charset="-128"/>
              <a:cs typeface="ＭＳ Ｐゴシック" pitchFamily="1" charset="-128"/>
            </a:endParaRPr>
          </a:p>
        </p:txBody>
      </p:sp>
      <p:graphicFrame>
        <p:nvGraphicFramePr>
          <p:cNvPr id="7" name="Object 2"/>
          <p:cNvGraphicFramePr>
            <a:graphicFrameLocks noChangeAspect="1"/>
          </p:cNvGraphicFramePr>
          <p:nvPr>
            <p:extLst>
              <p:ext uri="{D42A27DB-BD31-4B8C-83A1-F6EECF244321}">
                <p14:modId xmlns:p14="http://schemas.microsoft.com/office/powerpoint/2010/main" xmlns="" val="841455697"/>
              </p:ext>
            </p:extLst>
          </p:nvPr>
        </p:nvGraphicFramePr>
        <p:xfrm>
          <a:off x="3434088" y="2438400"/>
          <a:ext cx="2006600" cy="406400"/>
        </p:xfrm>
        <a:graphic>
          <a:graphicData uri="http://schemas.openxmlformats.org/presentationml/2006/ole">
            <p:oleObj spid="_x0000_s69670" name="Equation" r:id="rId4" imgW="1051200" imgH="200880" progId="">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Batch vs Stochastic Update</a:t>
            </a:r>
            <a:endParaRPr lang="en-US" dirty="0"/>
          </a:p>
        </p:txBody>
      </p:sp>
      <p:sp>
        <p:nvSpPr>
          <p:cNvPr id="71683" name="Content Placeholder 2"/>
          <p:cNvSpPr>
            <a:spLocks noGrp="1"/>
          </p:cNvSpPr>
          <p:nvPr>
            <p:ph idx="1"/>
          </p:nvPr>
        </p:nvSpPr>
        <p:spPr/>
        <p:txBody>
          <a:bodyPr/>
          <a:lstStyle/>
          <a:p>
            <a:pPr eaLnBrk="1" hangingPunct="1">
              <a:lnSpc>
                <a:spcPct val="90000"/>
              </a:lnSpc>
            </a:pPr>
            <a:r>
              <a:rPr lang="en-US" sz="2000" dirty="0" smtClean="0">
                <a:ea typeface="ＭＳ Ｐゴシック" pitchFamily="1" charset="-128"/>
                <a:cs typeface="ＭＳ Ｐゴシック" pitchFamily="1" charset="-128"/>
              </a:rPr>
              <a:t>To get the true gradient with the delta rule, we need to sum errors over the entire training set and only update weights at the end of each epoch</a:t>
            </a:r>
          </a:p>
          <a:p>
            <a:pPr eaLnBrk="1" hangingPunct="1">
              <a:lnSpc>
                <a:spcPct val="90000"/>
              </a:lnSpc>
            </a:pPr>
            <a:r>
              <a:rPr lang="en-US" sz="2000" dirty="0" smtClean="0">
                <a:ea typeface="ＭＳ Ｐゴシック" pitchFamily="1" charset="-128"/>
                <a:cs typeface="ＭＳ Ｐゴシック" pitchFamily="1" charset="-128"/>
              </a:rPr>
              <a:t>Batch (gradient) vs stochastic (on-line, incremental)</a:t>
            </a:r>
          </a:p>
          <a:p>
            <a:pPr lvl="1" eaLnBrk="1" hangingPunct="1">
              <a:lnSpc>
                <a:spcPct val="90000"/>
              </a:lnSpc>
            </a:pPr>
            <a:r>
              <a:rPr lang="en-US" sz="1600" dirty="0" smtClean="0"/>
              <a:t>With the stochastic delta rule algorithm, you update after every pattern, just like with the perceptron algorithm (even though that means each change may not be exactly along the true gradient)</a:t>
            </a:r>
          </a:p>
          <a:p>
            <a:pPr lvl="1" eaLnBrk="1" hangingPunct="1">
              <a:lnSpc>
                <a:spcPct val="90000"/>
              </a:lnSpc>
            </a:pPr>
            <a:r>
              <a:rPr lang="en-US" sz="1600" dirty="0" smtClean="0"/>
              <a:t>Stochastic is more efficient and best to use in almost all cases, though not all have figured it out yet</a:t>
            </a:r>
          </a:p>
          <a:p>
            <a:pPr lvl="2" eaLnBrk="1" hangingPunct="1">
              <a:lnSpc>
                <a:spcPct val="90000"/>
              </a:lnSpc>
            </a:pPr>
            <a:r>
              <a:rPr lang="en-US" sz="1400" dirty="0" smtClean="0"/>
              <a:t>We’ll take about this a little bit when we get to Backpropagation</a:t>
            </a:r>
          </a:p>
          <a:p>
            <a:pPr lvl="1" eaLnBrk="1" hangingPunct="1">
              <a:lnSpc>
                <a:spcPct val="90000"/>
              </a:lnSpc>
            </a:pPr>
            <a:endParaRPr lang="en-US" sz="1600" dirty="0" smtClean="0"/>
          </a:p>
        </p:txBody>
      </p:sp>
      <p:sp>
        <p:nvSpPr>
          <p:cNvPr id="71685" name="Slide Number Placeholder 4"/>
          <p:cNvSpPr>
            <a:spLocks noGrp="1"/>
          </p:cNvSpPr>
          <p:nvPr>
            <p:ph type="sldNum" sz="quarter" idx="12"/>
          </p:nvPr>
        </p:nvSpPr>
        <p:spPr>
          <a:noFill/>
        </p:spPr>
        <p:txBody>
          <a:bodyPr/>
          <a:lstStyle/>
          <a:p>
            <a:fld id="{4DE6B085-8E89-0B4F-B396-5AA3508F5DE2}" type="slidenum">
              <a:rPr lang="en-US" smtClean="0">
                <a:latin typeface="Times New Roman" pitchFamily="1" charset="0"/>
              </a:rPr>
              <a:pPr/>
              <a:t>33</a:t>
            </a:fld>
            <a:endParaRPr lang="en-US" smtClean="0">
              <a:latin typeface="Times New Roman" pitchFamily="1"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p:cNvSpPr>
            <a:spLocks noGrp="1"/>
          </p:cNvSpPr>
          <p:nvPr>
            <p:ph type="sldNum" sz="quarter" idx="12"/>
          </p:nvPr>
        </p:nvSpPr>
        <p:spPr>
          <a:noFill/>
        </p:spPr>
        <p:txBody>
          <a:bodyPr/>
          <a:lstStyle/>
          <a:p>
            <a:fld id="{00F7DF6A-2235-AE41-8BEF-26CD7A3B0AE4}" type="slidenum">
              <a:rPr lang="en-US" smtClean="0">
                <a:latin typeface="Times New Roman" pitchFamily="1" charset="0"/>
              </a:rPr>
              <a:pPr/>
              <a:t>34</a:t>
            </a:fld>
            <a:endParaRPr lang="en-US" smtClean="0">
              <a:latin typeface="Times New Roman" pitchFamily="1" charset="0"/>
            </a:endParaRPr>
          </a:p>
        </p:txBody>
      </p:sp>
      <p:sp>
        <p:nvSpPr>
          <p:cNvPr id="184322" name="Rectangle 2"/>
          <p:cNvSpPr>
            <a:spLocks noGrp="1" noChangeArrowheads="1"/>
          </p:cNvSpPr>
          <p:nvPr>
            <p:ph type="title"/>
          </p:nvPr>
        </p:nvSpPr>
        <p:spPr>
          <a:xfrm>
            <a:off x="685800" y="304800"/>
            <a:ext cx="7772400" cy="838200"/>
          </a:xfrm>
        </p:spPr>
        <p:txBody>
          <a:bodyPr/>
          <a:lstStyle/>
          <a:p>
            <a:pPr eaLnBrk="1" hangingPunct="1">
              <a:defRPr/>
            </a:pPr>
            <a:r>
              <a:rPr lang="en-US" dirty="0">
                <a:ea typeface="+mj-ea"/>
                <a:cs typeface="+mj-cs"/>
              </a:rPr>
              <a:t>Perceptron rule vs Delta rule</a:t>
            </a:r>
          </a:p>
        </p:txBody>
      </p:sp>
      <p:sp>
        <p:nvSpPr>
          <p:cNvPr id="72709" name="Rectangle 3"/>
          <p:cNvSpPr>
            <a:spLocks noGrp="1" noChangeArrowheads="1"/>
          </p:cNvSpPr>
          <p:nvPr>
            <p:ph type="body" idx="1"/>
          </p:nvPr>
        </p:nvSpPr>
        <p:spPr>
          <a:xfrm>
            <a:off x="685800" y="1219200"/>
            <a:ext cx="7772400" cy="4648200"/>
          </a:xfrm>
        </p:spPr>
        <p:txBody>
          <a:bodyPr/>
          <a:lstStyle/>
          <a:p>
            <a:pPr eaLnBrk="1" hangingPunct="1">
              <a:lnSpc>
                <a:spcPct val="90000"/>
              </a:lnSpc>
            </a:pPr>
            <a:r>
              <a:rPr lang="en-US" dirty="0">
                <a:ea typeface="ＭＳ Ｐゴシック" pitchFamily="1" charset="-128"/>
                <a:cs typeface="ＭＳ Ｐゴシック" pitchFamily="1" charset="-128"/>
              </a:rPr>
              <a:t>Perceptron rule (target - </a:t>
            </a:r>
            <a:r>
              <a:rPr lang="en-US" dirty="0" err="1">
                <a:ea typeface="ＭＳ Ｐゴシック" pitchFamily="1" charset="-128"/>
                <a:cs typeface="ＭＳ Ｐゴシック" pitchFamily="1" charset="-128"/>
              </a:rPr>
              <a:t>thresholded</a:t>
            </a:r>
            <a:r>
              <a:rPr lang="en-US" dirty="0">
                <a:ea typeface="ＭＳ Ｐゴシック" pitchFamily="1" charset="-128"/>
                <a:cs typeface="ＭＳ Ｐゴシック" pitchFamily="1" charset="-128"/>
              </a:rPr>
              <a:t> output) guaranteed to converge to a separating </a:t>
            </a:r>
            <a:r>
              <a:rPr lang="en-US" dirty="0" err="1">
                <a:ea typeface="ＭＳ Ｐゴシック" pitchFamily="1" charset="-128"/>
                <a:cs typeface="ＭＳ Ｐゴシック" pitchFamily="1" charset="-128"/>
              </a:rPr>
              <a:t>hyperplane</a:t>
            </a:r>
            <a:r>
              <a:rPr lang="en-US" dirty="0">
                <a:ea typeface="ＭＳ Ｐゴシック" pitchFamily="1" charset="-128"/>
                <a:cs typeface="ＭＳ Ｐゴシック" pitchFamily="1" charset="-128"/>
              </a:rPr>
              <a:t> if the problem is linearly separable.  Otherwise may not converge</a:t>
            </a:r>
            <a:r>
              <a:rPr lang="en-US" dirty="0" smtClean="0">
                <a:ea typeface="ＭＳ Ｐゴシック" pitchFamily="1" charset="-128"/>
                <a:cs typeface="ＭＳ Ｐゴシック" pitchFamily="1" charset="-128"/>
              </a:rPr>
              <a:t> – could get </a:t>
            </a:r>
            <a:r>
              <a:rPr lang="en-US" dirty="0">
                <a:ea typeface="ＭＳ Ｐゴシック" pitchFamily="1" charset="-128"/>
                <a:cs typeface="ＭＳ Ｐゴシック" pitchFamily="1" charset="-128"/>
              </a:rPr>
              <a:t>in cycle</a:t>
            </a:r>
          </a:p>
          <a:p>
            <a:pPr eaLnBrk="1" hangingPunct="1">
              <a:lnSpc>
                <a:spcPct val="90000"/>
              </a:lnSpc>
            </a:pPr>
            <a:r>
              <a:rPr lang="en-US" dirty="0">
                <a:ea typeface="ＭＳ Ｐゴシック" pitchFamily="1" charset="-128"/>
                <a:cs typeface="ＭＳ Ｐゴシック" pitchFamily="1" charset="-128"/>
              </a:rPr>
              <a:t>Singe layer Delta rule guaranteed to have only one global minimum.  Thus it will converge to the best SSE solution whether the problem is linearly separable or not.</a:t>
            </a:r>
          </a:p>
          <a:p>
            <a:pPr lvl="1" eaLnBrk="1" hangingPunct="1">
              <a:lnSpc>
                <a:spcPct val="90000"/>
              </a:lnSpc>
            </a:pPr>
            <a:r>
              <a:rPr lang="en-US" dirty="0"/>
              <a:t>Could have a higher misclassification rate than with the perceptron rule and a less intuitive decision surface – we will discuss </a:t>
            </a:r>
            <a:r>
              <a:rPr lang="en-US" dirty="0" smtClean="0"/>
              <a:t>this later with </a:t>
            </a:r>
            <a:r>
              <a:rPr lang="en-US" dirty="0"/>
              <a:t>regression</a:t>
            </a:r>
          </a:p>
          <a:p>
            <a:pPr eaLnBrk="1" hangingPunct="1">
              <a:lnSpc>
                <a:spcPct val="90000"/>
              </a:lnSpc>
            </a:pPr>
            <a:r>
              <a:rPr lang="en-US" dirty="0">
                <a:ea typeface="ＭＳ Ｐゴシック" pitchFamily="1" charset="-128"/>
                <a:cs typeface="ＭＳ Ｐゴシック" pitchFamily="1" charset="-128"/>
              </a:rPr>
              <a:t>Stopping Criteria – For these models stop when no longer making progress</a:t>
            </a:r>
          </a:p>
          <a:p>
            <a:pPr lvl="1" eaLnBrk="1" hangingPunct="1">
              <a:lnSpc>
                <a:spcPct val="90000"/>
              </a:lnSpc>
            </a:pPr>
            <a:r>
              <a:rPr lang="en-US" dirty="0"/>
              <a:t>When you have gone a few epochs with no significant improvement/change between </a:t>
            </a:r>
            <a:r>
              <a:rPr lang="en-US" dirty="0" smtClean="0"/>
              <a:t>epochs (including oscillations)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8851" name="Footer Placeholder 4"/>
          <p:cNvSpPr>
            <a:spLocks noGrp="1"/>
          </p:cNvSpPr>
          <p:nvPr>
            <p:ph type="ftr" sz="quarter" idx="11"/>
          </p:nvPr>
        </p:nvSpPr>
        <p:spPr>
          <a:noFill/>
        </p:spPr>
        <p:txBody>
          <a:bodyPr/>
          <a:lstStyle/>
          <a:p>
            <a:r>
              <a:rPr lang="en-US" smtClean="0">
                <a:latin typeface="Times New Roman" pitchFamily="1" charset="0"/>
              </a:rPr>
              <a:t>CS 478 - Perceptrons</a:t>
            </a:r>
          </a:p>
        </p:txBody>
      </p:sp>
      <p:sp>
        <p:nvSpPr>
          <p:cNvPr id="78852" name="Slide Number Placeholder 5"/>
          <p:cNvSpPr>
            <a:spLocks noGrp="1"/>
          </p:cNvSpPr>
          <p:nvPr>
            <p:ph type="sldNum" sz="quarter" idx="12"/>
          </p:nvPr>
        </p:nvSpPr>
        <p:spPr>
          <a:noFill/>
        </p:spPr>
        <p:txBody>
          <a:bodyPr/>
          <a:lstStyle/>
          <a:p>
            <a:fld id="{F6B10C63-4738-B448-9E0C-4EE9E173C11F}" type="slidenum">
              <a:rPr lang="en-US" smtClean="0">
                <a:latin typeface="Times New Roman" pitchFamily="1" charset="0"/>
              </a:rPr>
              <a:pPr/>
              <a:t>35</a:t>
            </a:fld>
            <a:endParaRPr lang="en-US" smtClean="0">
              <a:latin typeface="Times New Roman" pitchFamily="1" charset="0"/>
            </a:endParaRPr>
          </a:p>
        </p:txBody>
      </p:sp>
      <p:graphicFrame>
        <p:nvGraphicFramePr>
          <p:cNvPr id="78850" name="Object 2"/>
          <p:cNvGraphicFramePr>
            <a:graphicFrameLocks noChangeAspect="1"/>
          </p:cNvGraphicFramePr>
          <p:nvPr/>
        </p:nvGraphicFramePr>
        <p:xfrm>
          <a:off x="1827213" y="771525"/>
          <a:ext cx="5487987" cy="5316538"/>
        </p:xfrm>
        <a:graphic>
          <a:graphicData uri="http://schemas.openxmlformats.org/presentationml/2006/ole">
            <p:oleObj spid="_x0000_s78886" name="Document" r:id="rId4" imgW="5476320" imgH="5302800" progId="Word.Document.8">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36</a:t>
            </a:fld>
            <a:endParaRPr lang="en-US" smtClean="0">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a:t>
            </a:r>
            <a:r>
              <a:rPr lang="en-US" sz="2000" dirty="0" smtClean="0">
                <a:latin typeface="Times" pitchFamily="1" charset="0"/>
                <a:ea typeface="ＭＳ Ｐゴシック" pitchFamily="1" charset="-128"/>
                <a:cs typeface="ＭＳ Ｐゴシック" pitchFamily="1" charset="-128"/>
              </a:rPr>
              <a:t>dimensions</a:t>
            </a:r>
            <a:endParaRPr lang="en-US" sz="2000" dirty="0">
              <a:latin typeface="Times"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37</a:t>
            </a:fld>
            <a:endParaRPr lang="en-US" smtClean="0">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dimensions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P = 2</a:t>
            </a:r>
            <a:r>
              <a:rPr lang="en-US" sz="2000" i="1" baseline="3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a:t>
            </a:r>
            <a:r>
              <a:rPr lang="en-US" sz="2000" dirty="0" smtClean="0">
                <a:latin typeface="Times" pitchFamily="1" charset="0"/>
                <a:ea typeface="ＭＳ Ｐゴシック" pitchFamily="1" charset="-128"/>
                <a:cs typeface="ＭＳ Ｐゴシック" pitchFamily="1" charset="-128"/>
              </a:rPr>
              <a:t>Patterns</a:t>
            </a:r>
            <a:endParaRPr lang="en-US" sz="2000" dirty="0">
              <a:latin typeface="Times"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38</a:t>
            </a:fld>
            <a:endParaRPr lang="en-US" smtClean="0">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dimensions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P = 2</a:t>
            </a:r>
            <a:r>
              <a:rPr lang="en-US" sz="2000" i="1" baseline="3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Patterns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2</a:t>
            </a:r>
            <a:r>
              <a:rPr lang="en-US" sz="2000" i="1" baseline="30000" dirty="0">
                <a:latin typeface="Times" pitchFamily="1" charset="0"/>
                <a:ea typeface="ＭＳ Ｐゴシック" pitchFamily="1" charset="-128"/>
                <a:cs typeface="ＭＳ Ｐゴシック" pitchFamily="1" charset="-128"/>
              </a:rPr>
              <a:t>P</a:t>
            </a:r>
            <a:r>
              <a:rPr lang="en-US" sz="2000" dirty="0">
                <a:latin typeface="Times" pitchFamily="1" charset="0"/>
                <a:ea typeface="ＭＳ Ｐゴシック" pitchFamily="1" charset="-128"/>
                <a:cs typeface="ＭＳ Ｐゴシック" pitchFamily="1" charset="-128"/>
              </a:rPr>
              <a:t> = </a:t>
            </a:r>
            <a:r>
              <a:rPr lang="en-US" sz="2000" i="1" dirty="0" smtClean="0">
                <a:latin typeface="Times" pitchFamily="1" charset="0"/>
                <a:ea typeface="ＭＳ Ｐゴシック" pitchFamily="1" charset="-128"/>
                <a:cs typeface="ＭＳ Ｐゴシック" pitchFamily="1" charset="-128"/>
              </a:rPr>
              <a:t>2</a:t>
            </a:r>
            <a:r>
              <a:rPr lang="en-US" sz="2000" i="1" baseline="30000" dirty="0" smtClean="0">
                <a:latin typeface="Times" pitchFamily="1" charset="0"/>
                <a:ea typeface="ＭＳ Ｐゴシック" pitchFamily="1" charset="-128"/>
                <a:cs typeface="ＭＳ Ｐゴシック" pitchFamily="1" charset="-128"/>
              </a:rPr>
              <a:t>2</a:t>
            </a:r>
            <a:r>
              <a:rPr lang="en-US" sz="2000" i="1" baseline="50000" dirty="0" smtClean="0">
                <a:latin typeface="Times" pitchFamily="1" charset="0"/>
                <a:ea typeface="ＭＳ Ｐゴシック" pitchFamily="1" charset="-128"/>
                <a:cs typeface="ＭＳ Ｐゴシック" pitchFamily="1" charset="-128"/>
              </a:rPr>
              <a:t>d</a:t>
            </a:r>
            <a:r>
              <a:rPr lang="en-US" sz="2000" dirty="0" smtClean="0">
                <a:latin typeface="Times" pitchFamily="1" charset="0"/>
                <a:ea typeface="ＭＳ Ｐゴシック" pitchFamily="1" charset="-128"/>
                <a:cs typeface="ＭＳ Ｐゴシック" pitchFamily="1" charset="-128"/>
              </a:rPr>
              <a:t>= </a:t>
            </a:r>
            <a:r>
              <a:rPr lang="en-US" sz="2000" dirty="0">
                <a:latin typeface="Times" pitchFamily="1" charset="0"/>
                <a:ea typeface="ＭＳ Ｐゴシック" pitchFamily="1" charset="-128"/>
                <a:cs typeface="ＭＳ Ｐゴシック" pitchFamily="1" charset="-128"/>
              </a:rPr>
              <a:t># of Functions</a:t>
            </a:r>
          </a:p>
          <a:p>
            <a:pPr eaLnBrk="1" hangingPunct="1">
              <a:lnSpc>
                <a:spcPct val="90000"/>
              </a:lnSpc>
              <a:spcBef>
                <a:spcPts val="500"/>
              </a:spcBef>
              <a:buFont typeface="Wingdings" pitchFamily="1" charset="2"/>
              <a:buNone/>
            </a:pPr>
            <a:r>
              <a:rPr lang="en-US" sz="2000" i="1" u="sng" dirty="0" err="1">
                <a:latin typeface="Times" pitchFamily="1" charset="0"/>
                <a:ea typeface="ＭＳ Ｐゴシック" pitchFamily="1" charset="-128"/>
                <a:cs typeface="ＭＳ Ｐゴシック" pitchFamily="1" charset="-128"/>
              </a:rPr>
              <a:t>n</a:t>
            </a:r>
            <a:r>
              <a:rPr lang="en-US" sz="2000" u="sng" dirty="0">
                <a:latin typeface="Times" pitchFamily="1" charset="0"/>
                <a:ea typeface="ＭＳ Ｐゴシック" pitchFamily="1" charset="-128"/>
                <a:cs typeface="ＭＳ Ｐゴシック" pitchFamily="1" charset="-128"/>
              </a:rPr>
              <a:t>		Total Functions	Linearly Separable Functions</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0		2			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1		4			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2		16			</a:t>
            </a:r>
            <a:r>
              <a:rPr lang="en-US" sz="2000" dirty="0" smtClean="0">
                <a:latin typeface="Times" pitchFamily="1" charset="0"/>
                <a:ea typeface="ＭＳ Ｐゴシック" pitchFamily="1" charset="-128"/>
                <a:cs typeface="ＭＳ Ｐゴシック" pitchFamily="1" charset="-128"/>
              </a:rPr>
              <a:t>14</a:t>
            </a:r>
            <a:endParaRPr lang="en-US" sz="2000" dirty="0">
              <a:latin typeface="Times" pitchFamily="1" charset="0"/>
              <a:ea typeface="ＭＳ Ｐゴシック" pitchFamily="1" charset="-128"/>
              <a:cs typeface="ＭＳ Ｐゴシック" pitchFamily="1"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39</a:t>
            </a:fld>
            <a:endParaRPr lang="en-US" smtClean="0">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dimensions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P = 2</a:t>
            </a:r>
            <a:r>
              <a:rPr lang="en-US" sz="2000" i="1" baseline="3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Patterns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2</a:t>
            </a:r>
            <a:r>
              <a:rPr lang="en-US" sz="2000" i="1" baseline="30000" dirty="0">
                <a:latin typeface="Times" pitchFamily="1" charset="0"/>
                <a:ea typeface="ＭＳ Ｐゴシック" pitchFamily="1" charset="-128"/>
                <a:cs typeface="ＭＳ Ｐゴシック" pitchFamily="1" charset="-128"/>
              </a:rPr>
              <a:t>P</a:t>
            </a:r>
            <a:r>
              <a:rPr lang="en-US" sz="2000" dirty="0">
                <a:latin typeface="Times" pitchFamily="1" charset="0"/>
                <a:ea typeface="ＭＳ Ｐゴシック" pitchFamily="1" charset="-128"/>
                <a:cs typeface="ＭＳ Ｐゴシック" pitchFamily="1" charset="-128"/>
              </a:rPr>
              <a:t> = </a:t>
            </a:r>
            <a:r>
              <a:rPr lang="en-US" sz="2000" i="1" dirty="0" smtClean="0">
                <a:latin typeface="Times" pitchFamily="1" charset="0"/>
                <a:ea typeface="ＭＳ Ｐゴシック" pitchFamily="1" charset="-128"/>
                <a:cs typeface="ＭＳ Ｐゴシック" pitchFamily="1" charset="-128"/>
              </a:rPr>
              <a:t>2</a:t>
            </a:r>
            <a:r>
              <a:rPr lang="en-US" sz="2000" i="1" baseline="30000" dirty="0" smtClean="0">
                <a:latin typeface="Times" pitchFamily="1" charset="0"/>
                <a:ea typeface="ＭＳ Ｐゴシック" pitchFamily="1" charset="-128"/>
                <a:cs typeface="ＭＳ Ｐゴシック" pitchFamily="1" charset="-128"/>
              </a:rPr>
              <a:t>2</a:t>
            </a:r>
            <a:r>
              <a:rPr lang="en-US" sz="2000" i="1" baseline="50000" dirty="0" smtClean="0">
                <a:latin typeface="Times" pitchFamily="1" charset="0"/>
                <a:ea typeface="ＭＳ Ｐゴシック" pitchFamily="1" charset="-128"/>
                <a:cs typeface="ＭＳ Ｐゴシック" pitchFamily="1" charset="-128"/>
              </a:rPr>
              <a:t>d</a:t>
            </a:r>
            <a:r>
              <a:rPr lang="en-US" sz="2000" dirty="0" smtClean="0">
                <a:latin typeface="Times" pitchFamily="1" charset="0"/>
                <a:ea typeface="ＭＳ Ｐゴシック" pitchFamily="1" charset="-128"/>
                <a:cs typeface="ＭＳ Ｐゴシック" pitchFamily="1" charset="-128"/>
              </a:rPr>
              <a:t>= </a:t>
            </a:r>
            <a:r>
              <a:rPr lang="en-US" sz="2000" dirty="0">
                <a:latin typeface="Times" pitchFamily="1" charset="0"/>
                <a:ea typeface="ＭＳ Ｐゴシック" pitchFamily="1" charset="-128"/>
                <a:cs typeface="ＭＳ Ｐゴシック" pitchFamily="1" charset="-128"/>
              </a:rPr>
              <a:t># of Functions</a:t>
            </a:r>
          </a:p>
          <a:p>
            <a:pPr eaLnBrk="1" hangingPunct="1">
              <a:lnSpc>
                <a:spcPct val="90000"/>
              </a:lnSpc>
              <a:spcBef>
                <a:spcPts val="500"/>
              </a:spcBef>
              <a:buFont typeface="Wingdings" pitchFamily="1" charset="2"/>
              <a:buNone/>
            </a:pPr>
            <a:r>
              <a:rPr lang="en-US" sz="2000" i="1" u="sng" dirty="0" err="1">
                <a:latin typeface="Times" pitchFamily="1" charset="0"/>
                <a:ea typeface="ＭＳ Ｐゴシック" pitchFamily="1" charset="-128"/>
                <a:cs typeface="ＭＳ Ｐゴシック" pitchFamily="1" charset="-128"/>
              </a:rPr>
              <a:t>n</a:t>
            </a:r>
            <a:r>
              <a:rPr lang="en-US" sz="2000" u="sng" dirty="0">
                <a:latin typeface="Times" pitchFamily="1" charset="0"/>
                <a:ea typeface="ＭＳ Ｐゴシック" pitchFamily="1" charset="-128"/>
                <a:cs typeface="ＭＳ Ｐゴシック" pitchFamily="1" charset="-128"/>
              </a:rPr>
              <a:t>		Total Functions	Linearly Separable Functions</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0		2			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1		4			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2		16			14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3		256			104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4		65536			1882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5		4.3 × 10</a:t>
            </a:r>
            <a:r>
              <a:rPr lang="en-US" sz="2000" baseline="30000" dirty="0">
                <a:latin typeface="Times" pitchFamily="1" charset="0"/>
                <a:ea typeface="ＭＳ Ｐゴシック" pitchFamily="1" charset="-128"/>
                <a:cs typeface="ＭＳ Ｐゴシック" pitchFamily="1" charset="-128"/>
              </a:rPr>
              <a:t>9		</a:t>
            </a:r>
            <a:r>
              <a:rPr lang="en-US" sz="2000" dirty="0">
                <a:latin typeface="Times" pitchFamily="1" charset="0"/>
                <a:ea typeface="ＭＳ Ｐゴシック" pitchFamily="1" charset="-128"/>
                <a:cs typeface="ＭＳ Ｐゴシック" pitchFamily="1" charset="-128"/>
              </a:rPr>
              <a:t>94572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6		1.8 × 10</a:t>
            </a:r>
            <a:r>
              <a:rPr lang="en-US" sz="2000" baseline="30000" dirty="0">
                <a:latin typeface="Times" pitchFamily="1" charset="0"/>
                <a:ea typeface="ＭＳ Ｐゴシック" pitchFamily="1" charset="-128"/>
                <a:cs typeface="ＭＳ Ｐゴシック" pitchFamily="1" charset="-128"/>
              </a:rPr>
              <a:t>19			</a:t>
            </a:r>
            <a:r>
              <a:rPr lang="en-US" sz="2000" dirty="0">
                <a:latin typeface="Times" pitchFamily="1" charset="0"/>
                <a:ea typeface="ＭＳ Ｐゴシック" pitchFamily="1" charset="-128"/>
                <a:cs typeface="ＭＳ Ｐゴシック" pitchFamily="1" charset="-128"/>
              </a:rPr>
              <a:t>1.5 × 10</a:t>
            </a:r>
            <a:r>
              <a:rPr lang="en-US" sz="2000" baseline="30000" dirty="0">
                <a:latin typeface="Times" pitchFamily="1" charset="0"/>
                <a:ea typeface="ＭＳ Ｐゴシック" pitchFamily="1" charset="-128"/>
                <a:cs typeface="ＭＳ Ｐゴシック" pitchFamily="1" charset="-128"/>
              </a:rPr>
              <a:t>7</a:t>
            </a:r>
            <a:endParaRPr lang="en-US" sz="2000" dirty="0">
              <a:latin typeface="Times" pitchFamily="1" charset="0"/>
              <a:ea typeface="ＭＳ Ｐゴシック" pitchFamily="1" charset="-128"/>
              <a:cs typeface="ＭＳ Ｐゴシック" pitchFamily="1" charset="-128"/>
            </a:endParaRP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7		3.4 × 10</a:t>
            </a:r>
            <a:r>
              <a:rPr lang="en-US" sz="2000" baseline="30000" dirty="0">
                <a:latin typeface="Times" pitchFamily="1" charset="0"/>
                <a:ea typeface="ＭＳ Ｐゴシック" pitchFamily="1" charset="-128"/>
                <a:cs typeface="ＭＳ Ｐゴシック" pitchFamily="1" charset="-128"/>
              </a:rPr>
              <a:t>38			</a:t>
            </a:r>
            <a:r>
              <a:rPr lang="en-US" sz="2000" dirty="0">
                <a:latin typeface="Times" pitchFamily="1" charset="0"/>
                <a:ea typeface="ＭＳ Ｐゴシック" pitchFamily="1" charset="-128"/>
                <a:cs typeface="ＭＳ Ｐゴシック" pitchFamily="1" charset="-128"/>
              </a:rPr>
              <a:t>8.4 × 10</a:t>
            </a:r>
            <a:r>
              <a:rPr lang="en-US" sz="2000" baseline="30000" dirty="0">
                <a:latin typeface="Times" pitchFamily="1" charset="0"/>
                <a:ea typeface="ＭＳ Ｐゴシック" pitchFamily="1" charset="-128"/>
                <a:cs typeface="ＭＳ Ｐゴシック" pitchFamily="1" charset="-128"/>
              </a:rPr>
              <a:t>9</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latin typeface="Times New Roman" pitchFamily="1" charset="0"/>
              </a:rPr>
              <a:t>CS 478 - Perceptrons</a:t>
            </a:r>
          </a:p>
        </p:txBody>
      </p:sp>
      <p:sp>
        <p:nvSpPr>
          <p:cNvPr id="25603" name="Slide Number Placeholder 5"/>
          <p:cNvSpPr>
            <a:spLocks noGrp="1"/>
          </p:cNvSpPr>
          <p:nvPr>
            <p:ph type="sldNum" sz="quarter" idx="12"/>
          </p:nvPr>
        </p:nvSpPr>
        <p:spPr>
          <a:noFill/>
        </p:spPr>
        <p:txBody>
          <a:bodyPr/>
          <a:lstStyle/>
          <a:p>
            <a:fld id="{FF41F9F3-9011-D64C-BEE3-AF056CB9A4AE}" type="slidenum">
              <a:rPr lang="en-US" smtClean="0">
                <a:latin typeface="Times New Roman" pitchFamily="1" charset="0"/>
              </a:rPr>
              <a:pPr/>
              <a:t>4</a:t>
            </a:fld>
            <a:endParaRPr lang="en-US" smtClean="0">
              <a:latin typeface="Times New Roman" pitchFamily="1" charset="0"/>
            </a:endParaRPr>
          </a:p>
        </p:txBody>
      </p:sp>
      <p:sp>
        <p:nvSpPr>
          <p:cNvPr id="158722" name="Rectangle 2"/>
          <p:cNvSpPr>
            <a:spLocks noGrp="1" noChangeArrowheads="1"/>
          </p:cNvSpPr>
          <p:nvPr>
            <p:ph type="title"/>
          </p:nvPr>
        </p:nvSpPr>
        <p:spPr/>
        <p:txBody>
          <a:bodyPr/>
          <a:lstStyle/>
          <a:p>
            <a:pPr eaLnBrk="1" hangingPunct="1">
              <a:defRPr/>
            </a:pPr>
            <a:r>
              <a:rPr lang="en-US">
                <a:ea typeface="+mj-ea"/>
                <a:cs typeface="+mj-cs"/>
              </a:rPr>
              <a:t>Expanded Neuron</a:t>
            </a:r>
          </a:p>
        </p:txBody>
      </p:sp>
      <p:pic>
        <p:nvPicPr>
          <p:cNvPr id="25605" name="Picture 4" descr="neuron 2"/>
          <p:cNvPicPr>
            <a:picLocks noChangeAspect="1" noChangeArrowheads="1"/>
          </p:cNvPicPr>
          <p:nvPr/>
        </p:nvPicPr>
        <p:blipFill>
          <a:blip r:embed="rId3"/>
          <a:srcRect t="8644" b="8644"/>
          <a:stretch>
            <a:fillRect/>
          </a:stretch>
        </p:blipFill>
        <p:spPr bwMode="auto">
          <a:xfrm>
            <a:off x="1828800" y="0"/>
            <a:ext cx="6362700" cy="6754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2947" name="Footer Placeholder 4"/>
          <p:cNvSpPr>
            <a:spLocks noGrp="1"/>
          </p:cNvSpPr>
          <p:nvPr>
            <p:ph type="ftr" sz="quarter" idx="11"/>
          </p:nvPr>
        </p:nvSpPr>
        <p:spPr>
          <a:noFill/>
        </p:spPr>
        <p:txBody>
          <a:bodyPr/>
          <a:lstStyle/>
          <a:p>
            <a:r>
              <a:rPr lang="en-US" smtClean="0">
                <a:latin typeface="Times New Roman" pitchFamily="1" charset="0"/>
              </a:rPr>
              <a:t>CS 478 - Perceptrons</a:t>
            </a:r>
          </a:p>
        </p:txBody>
      </p:sp>
      <p:sp>
        <p:nvSpPr>
          <p:cNvPr id="82948" name="Slide Number Placeholder 5"/>
          <p:cNvSpPr>
            <a:spLocks noGrp="1"/>
          </p:cNvSpPr>
          <p:nvPr>
            <p:ph type="sldNum" sz="quarter" idx="12"/>
          </p:nvPr>
        </p:nvSpPr>
        <p:spPr>
          <a:noFill/>
        </p:spPr>
        <p:txBody>
          <a:bodyPr/>
          <a:lstStyle/>
          <a:p>
            <a:fld id="{B24DA485-FB8C-CC47-BF2C-3695DAEEA7C1}" type="slidenum">
              <a:rPr lang="en-US" smtClean="0">
                <a:latin typeface="Times New Roman" pitchFamily="1" charset="0"/>
              </a:rPr>
              <a:pPr/>
              <a:t>40</a:t>
            </a:fld>
            <a:endParaRPr lang="en-US" smtClean="0">
              <a:latin typeface="Times New Roman" pitchFamily="1" charset="0"/>
            </a:endParaRPr>
          </a:p>
        </p:txBody>
      </p:sp>
      <p:graphicFrame>
        <p:nvGraphicFramePr>
          <p:cNvPr id="82946" name="Object 2"/>
          <p:cNvGraphicFramePr>
            <a:graphicFrameLocks noChangeAspect="1"/>
          </p:cNvGraphicFramePr>
          <p:nvPr/>
        </p:nvGraphicFramePr>
        <p:xfrm>
          <a:off x="2286000" y="304800"/>
          <a:ext cx="4546600" cy="5956300"/>
        </p:xfrm>
        <a:graphic>
          <a:graphicData uri="http://schemas.openxmlformats.org/presentationml/2006/ole">
            <p:oleObj spid="_x0000_s82982" name="Document" r:id="rId4" imgW="5476320" imgH="7185960" progId="Word.Document.8">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pPr>
              <a:defRPr/>
            </a:pPr>
            <a:r>
              <a:rPr lang="en-US" dirty="0" smtClean="0">
                <a:latin typeface="+mn-lt"/>
              </a:rPr>
              <a:t>Linear Models which are Non-Linear in the Input Space</a:t>
            </a:r>
            <a:endParaRPr lang="en-US" dirty="0">
              <a:latin typeface="+mn-lt"/>
            </a:endParaRPr>
          </a:p>
        </p:txBody>
      </p:sp>
      <p:sp>
        <p:nvSpPr>
          <p:cNvPr id="3" name="Content Placeholder 2"/>
          <p:cNvSpPr>
            <a:spLocks noGrp="1"/>
          </p:cNvSpPr>
          <p:nvPr>
            <p:ph idx="1"/>
          </p:nvPr>
        </p:nvSpPr>
        <p:spPr>
          <a:xfrm>
            <a:off x="685800" y="1524000"/>
            <a:ext cx="7772400" cy="4724400"/>
          </a:xfrm>
        </p:spPr>
        <p:txBody>
          <a:bodyPr>
            <a:normAutofit fontScale="92500" lnSpcReduction="10000"/>
          </a:bodyPr>
          <a:lstStyle/>
          <a:p>
            <a:pPr>
              <a:buFont typeface="Wingdings" charset="2"/>
              <a:buChar char="l"/>
              <a:defRPr/>
            </a:pPr>
            <a:r>
              <a:rPr lang="en-US" dirty="0" smtClean="0"/>
              <a:t>So far we have used</a:t>
            </a:r>
          </a:p>
          <a:p>
            <a:pPr>
              <a:buFont typeface="Wingdings" charset="2"/>
              <a:buChar char="l"/>
              <a:defRPr/>
            </a:pPr>
            <a:endParaRPr lang="en-US" dirty="0" smtClean="0"/>
          </a:p>
          <a:p>
            <a:pPr>
              <a:buFont typeface="Wingdings" charset="2"/>
              <a:buChar char="l"/>
              <a:defRPr/>
            </a:pPr>
            <a:r>
              <a:rPr lang="en-US" dirty="0" smtClean="0"/>
              <a:t>We could preprocess the inputs in a non-linear way and do</a:t>
            </a:r>
          </a:p>
          <a:p>
            <a:pPr>
              <a:buFont typeface="Wingdings" charset="2"/>
              <a:buChar char="l"/>
              <a:defRPr/>
            </a:pPr>
            <a:endParaRPr lang="en-US" dirty="0" smtClean="0"/>
          </a:p>
          <a:p>
            <a:pPr>
              <a:buFont typeface="Wingdings" charset="2"/>
              <a:buChar char="l"/>
              <a:defRPr/>
            </a:pPr>
            <a:endParaRPr lang="en-US" dirty="0" smtClean="0"/>
          </a:p>
          <a:p>
            <a:pPr>
              <a:buFont typeface="Wingdings" charset="2"/>
              <a:buChar char="l"/>
              <a:defRPr/>
            </a:pPr>
            <a:r>
              <a:rPr lang="en-US" dirty="0" smtClean="0"/>
              <a:t>To the perceptron algorithm it looks just the same and can use the same learning algorithm, it just has different inputs - SVM</a:t>
            </a:r>
          </a:p>
          <a:p>
            <a:pPr>
              <a:buFont typeface="Wingdings" charset="2"/>
              <a:buChar char="l"/>
              <a:defRPr/>
            </a:pPr>
            <a:r>
              <a:rPr lang="en-US" dirty="0" smtClean="0"/>
              <a:t>For example, for a problem with two inputs </a:t>
            </a:r>
            <a:r>
              <a:rPr lang="en-US" i="1" dirty="0" err="1" smtClean="0"/>
              <a:t>x</a:t>
            </a:r>
            <a:r>
              <a:rPr lang="en-US" dirty="0" smtClean="0"/>
              <a:t> and </a:t>
            </a:r>
            <a:r>
              <a:rPr lang="en-US" i="1" dirty="0" err="1" smtClean="0"/>
              <a:t>y</a:t>
            </a:r>
            <a:r>
              <a:rPr lang="en-US" dirty="0" smtClean="0"/>
              <a:t> (plus the bias), we could also add the inputs </a:t>
            </a:r>
            <a:r>
              <a:rPr lang="en-US" i="1" dirty="0" smtClean="0"/>
              <a:t>x</a:t>
            </a:r>
            <a:r>
              <a:rPr lang="en-US" baseline="30000" dirty="0" smtClean="0"/>
              <a:t>2</a:t>
            </a:r>
            <a:r>
              <a:rPr lang="en-US" dirty="0" smtClean="0"/>
              <a:t>, </a:t>
            </a:r>
            <a:r>
              <a:rPr lang="en-US" i="1" dirty="0" smtClean="0"/>
              <a:t>y</a:t>
            </a:r>
            <a:r>
              <a:rPr lang="en-US" baseline="30000" dirty="0" smtClean="0"/>
              <a:t>2</a:t>
            </a:r>
            <a:r>
              <a:rPr lang="en-US" dirty="0" smtClean="0"/>
              <a:t>, and </a:t>
            </a:r>
            <a:r>
              <a:rPr lang="en-US" i="1" dirty="0" err="1" smtClean="0"/>
              <a:t>x</a:t>
            </a:r>
            <a:r>
              <a:rPr lang="en-US" dirty="0" err="1" smtClean="0"/>
              <a:t>·</a:t>
            </a:r>
            <a:r>
              <a:rPr lang="en-US" i="1" dirty="0" err="1" smtClean="0"/>
              <a:t>y</a:t>
            </a:r>
            <a:endParaRPr lang="en-US" i="1" dirty="0" smtClean="0"/>
          </a:p>
          <a:p>
            <a:pPr>
              <a:buFont typeface="Wingdings" charset="2"/>
              <a:buChar char="l"/>
              <a:defRPr/>
            </a:pPr>
            <a:r>
              <a:rPr lang="en-US" dirty="0" smtClean="0"/>
              <a:t>The perceptron would just think it is a 5 dimensional task, and it is linear in those 5 dimensions</a:t>
            </a:r>
          </a:p>
          <a:p>
            <a:pPr lvl="1">
              <a:defRPr/>
            </a:pPr>
            <a:r>
              <a:rPr lang="en-US" dirty="0" smtClean="0"/>
              <a:t>But what kind of decision surfaces would it allow for the original 2-</a:t>
            </a:r>
            <a:r>
              <a:rPr lang="en-US" i="1" dirty="0" smtClean="0"/>
              <a:t>d</a:t>
            </a:r>
            <a:r>
              <a:rPr lang="en-US" dirty="0" smtClean="0"/>
              <a:t> input space?</a:t>
            </a:r>
          </a:p>
          <a:p>
            <a:pPr>
              <a:buFont typeface="Wingdings" charset="2"/>
              <a:buChar char="l"/>
              <a:defRPr/>
            </a:pPr>
            <a:endParaRPr lang="en-US" dirty="0"/>
          </a:p>
        </p:txBody>
      </p:sp>
      <p:sp>
        <p:nvSpPr>
          <p:cNvPr id="84999" name="Slide Number Placeholder 4"/>
          <p:cNvSpPr>
            <a:spLocks noGrp="1"/>
          </p:cNvSpPr>
          <p:nvPr>
            <p:ph type="sldNum" sz="quarter" idx="12"/>
          </p:nvPr>
        </p:nvSpPr>
        <p:spPr>
          <a:noFill/>
        </p:spPr>
        <p:txBody>
          <a:bodyPr/>
          <a:lstStyle/>
          <a:p>
            <a:fld id="{79ECEBC1-C039-904F-957D-54A7C760EBC1}" type="slidenum">
              <a:rPr lang="en-US" smtClean="0">
                <a:latin typeface="Times New Roman" pitchFamily="1" charset="0"/>
              </a:rPr>
              <a:pPr/>
              <a:t>41</a:t>
            </a:fld>
            <a:endParaRPr lang="en-US" smtClean="0">
              <a:latin typeface="Times New Roman" pitchFamily="1" charset="0"/>
            </a:endParaRPr>
          </a:p>
        </p:txBody>
      </p:sp>
      <p:graphicFrame>
        <p:nvGraphicFramePr>
          <p:cNvPr id="84994" name="Object 2"/>
          <p:cNvGraphicFramePr>
            <a:graphicFrameLocks noChangeAspect="1"/>
          </p:cNvGraphicFramePr>
          <p:nvPr/>
        </p:nvGraphicFramePr>
        <p:xfrm>
          <a:off x="3657600" y="1371600"/>
          <a:ext cx="2439988" cy="755650"/>
        </p:xfrm>
        <a:graphic>
          <a:graphicData uri="http://schemas.openxmlformats.org/presentationml/2006/ole">
            <p:oleObj spid="_x0000_s85052" name="Equation" r:id="rId4" imgW="1425960" imgH="429480" progId="">
              <p:embed/>
            </p:oleObj>
          </a:graphicData>
        </a:graphic>
      </p:graphicFrame>
      <p:graphicFrame>
        <p:nvGraphicFramePr>
          <p:cNvPr id="84995" name="Object 3"/>
          <p:cNvGraphicFramePr>
            <a:graphicFrameLocks noChangeAspect="1"/>
          </p:cNvGraphicFramePr>
          <p:nvPr>
            <p:extLst>
              <p:ext uri="{D42A27DB-BD31-4B8C-83A1-F6EECF244321}">
                <p14:modId xmlns:p14="http://schemas.microsoft.com/office/powerpoint/2010/main" xmlns="" val="946408399"/>
              </p:ext>
            </p:extLst>
          </p:nvPr>
        </p:nvGraphicFramePr>
        <p:xfrm>
          <a:off x="3505200" y="2651698"/>
          <a:ext cx="2763838" cy="755650"/>
        </p:xfrm>
        <a:graphic>
          <a:graphicData uri="http://schemas.openxmlformats.org/presentationml/2006/ole">
            <p:oleObj spid="_x0000_s85053" name="Equation" r:id="rId5" imgW="1618200" imgH="429480" progId="">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Quadric Machine</a:t>
            </a:r>
            <a:endParaRPr lang="en-US" dirty="0"/>
          </a:p>
        </p:txBody>
      </p:sp>
      <p:sp>
        <p:nvSpPr>
          <p:cNvPr id="87043" name="Content Placeholder 2"/>
          <p:cNvSpPr>
            <a:spLocks noGrp="1"/>
          </p:cNvSpPr>
          <p:nvPr>
            <p:ph idx="1"/>
          </p:nvPr>
        </p:nvSpPr>
        <p:spPr/>
        <p:txBody>
          <a:bodyPr/>
          <a:lstStyle/>
          <a:p>
            <a:r>
              <a:rPr lang="en-US" dirty="0" smtClean="0">
                <a:ea typeface="ＭＳ Ｐゴシック" pitchFamily="1" charset="-128"/>
                <a:cs typeface="ＭＳ Ｐゴシック" pitchFamily="1" charset="-128"/>
              </a:rPr>
              <a:t>All quadratic surfaces (2</a:t>
            </a:r>
            <a:r>
              <a:rPr lang="en-US" baseline="30000" dirty="0" smtClean="0">
                <a:ea typeface="ＭＳ Ｐゴシック" pitchFamily="1" charset="-128"/>
                <a:cs typeface="ＭＳ Ｐゴシック" pitchFamily="1" charset="-128"/>
              </a:rPr>
              <a:t>nd</a:t>
            </a:r>
            <a:r>
              <a:rPr lang="en-US" dirty="0" smtClean="0">
                <a:ea typeface="ＭＳ Ｐゴシック" pitchFamily="1" charset="-128"/>
                <a:cs typeface="ＭＳ Ｐゴシック" pitchFamily="1" charset="-128"/>
              </a:rPr>
              <a:t> order)</a:t>
            </a:r>
          </a:p>
          <a:p>
            <a:pPr lvl="1"/>
            <a:r>
              <a:rPr lang="en-US" dirty="0" smtClean="0"/>
              <a:t>ellipsoid</a:t>
            </a:r>
          </a:p>
          <a:p>
            <a:pPr lvl="1"/>
            <a:r>
              <a:rPr lang="en-US" dirty="0" smtClean="0"/>
              <a:t>parabola</a:t>
            </a:r>
          </a:p>
          <a:p>
            <a:pPr lvl="1"/>
            <a:r>
              <a:rPr lang="en-US" dirty="0" smtClean="0"/>
              <a:t>etc.</a:t>
            </a:r>
          </a:p>
          <a:p>
            <a:r>
              <a:rPr lang="en-US" dirty="0" smtClean="0">
                <a:ea typeface="ＭＳ Ｐゴシック" pitchFamily="1" charset="-128"/>
                <a:cs typeface="ＭＳ Ｐゴシック" pitchFamily="1" charset="-128"/>
              </a:rPr>
              <a:t>That significantly increases the number of problems that can be solved</a:t>
            </a:r>
            <a:endParaRPr lang="en-US" dirty="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But still many problem which are not </a:t>
            </a:r>
            <a:r>
              <a:rPr lang="en-US" dirty="0" err="1" smtClean="0">
                <a:ea typeface="ＭＳ Ｐゴシック" pitchFamily="1" charset="-128"/>
                <a:cs typeface="ＭＳ Ｐゴシック" pitchFamily="1" charset="-128"/>
              </a:rPr>
              <a:t>quadrically</a:t>
            </a:r>
            <a:r>
              <a:rPr lang="en-US" dirty="0" smtClean="0">
                <a:ea typeface="ＭＳ Ｐゴシック" pitchFamily="1" charset="-128"/>
                <a:cs typeface="ＭＳ Ｐゴシック" pitchFamily="1" charset="-128"/>
              </a:rPr>
              <a:t> separable</a:t>
            </a:r>
          </a:p>
          <a:p>
            <a:r>
              <a:rPr lang="en-US" dirty="0" smtClean="0">
                <a:ea typeface="ＭＳ Ｐゴシック" pitchFamily="1" charset="-128"/>
                <a:cs typeface="ＭＳ Ｐゴシック" pitchFamily="1" charset="-128"/>
              </a:rPr>
              <a:t>Could go to 3</a:t>
            </a:r>
            <a:r>
              <a:rPr lang="en-US" baseline="30000" dirty="0" smtClean="0">
                <a:ea typeface="ＭＳ Ｐゴシック" pitchFamily="1" charset="-128"/>
                <a:cs typeface="ＭＳ Ｐゴシック" pitchFamily="1" charset="-128"/>
              </a:rPr>
              <a:t>rd</a:t>
            </a:r>
            <a:r>
              <a:rPr lang="en-US" dirty="0" smtClean="0">
                <a:ea typeface="ＭＳ Ｐゴシック" pitchFamily="1" charset="-128"/>
                <a:cs typeface="ＭＳ Ｐゴシック" pitchFamily="1" charset="-128"/>
              </a:rPr>
              <a:t> and higher order features, but number of possible features grows exponentially</a:t>
            </a:r>
          </a:p>
          <a:p>
            <a:r>
              <a:rPr lang="en-US" dirty="0" smtClean="0">
                <a:ea typeface="ＭＳ Ｐゴシック" pitchFamily="1" charset="-128"/>
                <a:cs typeface="ＭＳ Ｐゴシック" pitchFamily="1" charset="-128"/>
              </a:rPr>
              <a:t>Multi-layer neural networks will allow us to discover high-order features automatically from the input space</a:t>
            </a:r>
          </a:p>
        </p:txBody>
      </p:sp>
      <p:sp>
        <p:nvSpPr>
          <p:cNvPr id="87045" name="Slide Number Placeholder 4"/>
          <p:cNvSpPr>
            <a:spLocks noGrp="1"/>
          </p:cNvSpPr>
          <p:nvPr>
            <p:ph type="sldNum" sz="quarter" idx="12"/>
          </p:nvPr>
        </p:nvSpPr>
        <p:spPr>
          <a:noFill/>
        </p:spPr>
        <p:txBody>
          <a:bodyPr/>
          <a:lstStyle/>
          <a:p>
            <a:fld id="{759FF71B-AAEE-9041-BC95-9833E195F680}" type="slidenum">
              <a:rPr lang="en-US" smtClean="0">
                <a:latin typeface="Times New Roman" pitchFamily="1" charset="0"/>
              </a:rPr>
              <a:pPr/>
              <a:t>42</a:t>
            </a:fld>
            <a:endParaRPr lang="en-US" smtClean="0">
              <a:latin typeface="Times New Roman" pitchFamily="1"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Quadric Example</a:t>
            </a:r>
            <a:endParaRPr lang="en-US" dirty="0"/>
          </a:p>
        </p:txBody>
      </p:sp>
      <p:sp>
        <p:nvSpPr>
          <p:cNvPr id="3" name="Content Placeholder 2"/>
          <p:cNvSpPr>
            <a:spLocks noGrp="1"/>
          </p:cNvSpPr>
          <p:nvPr>
            <p:ph idx="1"/>
          </p:nvPr>
        </p:nvSpPr>
        <p:spPr>
          <a:xfrm>
            <a:off x="685800" y="4438710"/>
            <a:ext cx="7772400" cy="1657290"/>
          </a:xfrm>
        </p:spPr>
        <p:txBody>
          <a:bodyPr/>
          <a:lstStyle/>
          <a:p>
            <a:r>
              <a:rPr lang="en-US" dirty="0" smtClean="0"/>
              <a:t>Perceptron with just feature </a:t>
            </a:r>
            <a:r>
              <a:rPr lang="en-US" i="1" dirty="0" smtClean="0"/>
              <a:t>f</a:t>
            </a:r>
            <a:r>
              <a:rPr lang="en-US" i="1" baseline="-25000" dirty="0" smtClean="0"/>
              <a:t>1</a:t>
            </a:r>
            <a:r>
              <a:rPr lang="en-US" dirty="0" smtClean="0"/>
              <a:t> cannot separate the data</a:t>
            </a:r>
          </a:p>
          <a:p>
            <a:r>
              <a:rPr lang="en-US" dirty="0" smtClean="0"/>
              <a:t>Could we add a transformed feature to our perceptron?</a:t>
            </a:r>
            <a:endParaRPr lang="en-US" dirty="0"/>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43</a:t>
            </a:fld>
            <a:endParaRPr lang="en-US"/>
          </a:p>
        </p:txBody>
      </p:sp>
      <p:cxnSp>
        <p:nvCxnSpPr>
          <p:cNvPr id="9" name="Straight Connector 8"/>
          <p:cNvCxnSpPr/>
          <p:nvPr/>
        </p:nvCxnSpPr>
        <p:spPr bwMode="auto">
          <a:xfrm>
            <a:off x="879608" y="3656012"/>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21" name="TextBox 20"/>
          <p:cNvSpPr txBox="1"/>
          <p:nvPr/>
        </p:nvSpPr>
        <p:spPr>
          <a:xfrm>
            <a:off x="868829" y="3810000"/>
            <a:ext cx="2305478" cy="338554"/>
          </a:xfrm>
          <a:prstGeom prst="rect">
            <a:avLst/>
          </a:prstGeom>
          <a:noFill/>
        </p:spPr>
        <p:txBody>
          <a:bodyPr wrap="square" rtlCol="0">
            <a:spAutoFit/>
          </a:bodyPr>
          <a:lstStyle/>
          <a:p>
            <a:r>
              <a:rPr lang="en-US" sz="1600" dirty="0" smtClean="0"/>
              <a:t>-3   -2   -1    0   1    2    3</a:t>
            </a:r>
            <a:endParaRPr lang="en-US" sz="1600" dirty="0"/>
          </a:p>
        </p:txBody>
      </p:sp>
      <p:sp>
        <p:nvSpPr>
          <p:cNvPr id="22" name="Oval 21"/>
          <p:cNvSpPr/>
          <p:nvPr/>
        </p:nvSpPr>
        <p:spPr bwMode="auto">
          <a:xfrm>
            <a:off x="1676400" y="36195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3" name="Oval 22"/>
          <p:cNvSpPr/>
          <p:nvPr/>
        </p:nvSpPr>
        <p:spPr bwMode="auto">
          <a:xfrm>
            <a:off x="2244592" y="361791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4" name="Oval 23"/>
          <p:cNvSpPr/>
          <p:nvPr/>
        </p:nvSpPr>
        <p:spPr bwMode="auto">
          <a:xfrm>
            <a:off x="2547310" y="36195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6" name="Oval 25"/>
          <p:cNvSpPr/>
          <p:nvPr/>
        </p:nvSpPr>
        <p:spPr bwMode="auto">
          <a:xfrm>
            <a:off x="1371600" y="3617912"/>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7" name="Oval 26"/>
          <p:cNvSpPr/>
          <p:nvPr/>
        </p:nvSpPr>
        <p:spPr bwMode="auto">
          <a:xfrm>
            <a:off x="2857500" y="3621216"/>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8" name="Oval 27"/>
          <p:cNvSpPr/>
          <p:nvPr/>
        </p:nvSpPr>
        <p:spPr bwMode="auto">
          <a:xfrm>
            <a:off x="1040706" y="3622804"/>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0" name="Oval 29"/>
          <p:cNvSpPr/>
          <p:nvPr/>
        </p:nvSpPr>
        <p:spPr bwMode="auto">
          <a:xfrm>
            <a:off x="1981200" y="3624895"/>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charset="0"/>
              </a:rPr>
              <a:t> </a:t>
            </a:r>
            <a:endParaRPr kumimoji="0" lang="en-US" sz="2400" b="0" i="0" u="none" strike="noStrike" cap="none" normalizeH="0" baseline="0" dirty="0">
              <a:ln>
                <a:noFill/>
              </a:ln>
              <a:solidFill>
                <a:srgbClr val="FF0000"/>
              </a:solidFill>
              <a:effectLst/>
              <a:latin typeface="Times New Roman" charset="0"/>
            </a:endParaRPr>
          </a:p>
        </p:txBody>
      </p:sp>
      <p:sp>
        <p:nvSpPr>
          <p:cNvPr id="35" name="TextBox 34"/>
          <p:cNvSpPr txBox="1"/>
          <p:nvPr/>
        </p:nvSpPr>
        <p:spPr>
          <a:xfrm>
            <a:off x="1874371" y="4038600"/>
            <a:ext cx="411629" cy="400110"/>
          </a:xfrm>
          <a:prstGeom prst="rect">
            <a:avLst/>
          </a:prstGeom>
          <a:noFill/>
        </p:spPr>
        <p:txBody>
          <a:bodyPr wrap="square" rtlCol="0">
            <a:spAutoFit/>
          </a:bodyPr>
          <a:lstStyle/>
          <a:p>
            <a:r>
              <a:rPr lang="en-US" sz="2000" i="1" dirty="0" smtClean="0"/>
              <a:t>f</a:t>
            </a:r>
            <a:r>
              <a:rPr lang="en-US" sz="2000" i="1" baseline="-25000" dirty="0" smtClean="0"/>
              <a:t>1</a:t>
            </a:r>
            <a:endParaRPr lang="en-US" sz="20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Quadric Example</a:t>
            </a:r>
            <a:endParaRPr lang="en-US" dirty="0"/>
          </a:p>
        </p:txBody>
      </p:sp>
      <p:sp>
        <p:nvSpPr>
          <p:cNvPr id="3" name="Content Placeholder 2"/>
          <p:cNvSpPr>
            <a:spLocks noGrp="1"/>
          </p:cNvSpPr>
          <p:nvPr>
            <p:ph idx="1"/>
          </p:nvPr>
        </p:nvSpPr>
        <p:spPr>
          <a:xfrm>
            <a:off x="685800" y="4438710"/>
            <a:ext cx="7772400" cy="1657290"/>
          </a:xfrm>
        </p:spPr>
        <p:txBody>
          <a:bodyPr/>
          <a:lstStyle/>
          <a:p>
            <a:r>
              <a:rPr lang="en-US" dirty="0" smtClean="0"/>
              <a:t>Perceptron with just feature </a:t>
            </a:r>
            <a:r>
              <a:rPr lang="en-US" i="1" dirty="0" smtClean="0"/>
              <a:t>f</a:t>
            </a:r>
            <a:r>
              <a:rPr lang="en-US" i="1" baseline="-25000" dirty="0" smtClean="0"/>
              <a:t>1</a:t>
            </a:r>
            <a:r>
              <a:rPr lang="en-US" dirty="0" smtClean="0"/>
              <a:t> cannot separate the data</a:t>
            </a:r>
          </a:p>
          <a:p>
            <a:r>
              <a:rPr lang="en-US" dirty="0" smtClean="0"/>
              <a:t>Could we add a transformed feature to our perceptron?</a:t>
            </a:r>
          </a:p>
          <a:p>
            <a:r>
              <a:rPr lang="en-US" dirty="0" smtClean="0"/>
              <a:t> </a:t>
            </a:r>
            <a:r>
              <a:rPr lang="en-US" i="1" dirty="0" smtClean="0"/>
              <a:t>f</a:t>
            </a:r>
            <a:r>
              <a:rPr lang="en-US" i="1" baseline="-25000" dirty="0" smtClean="0"/>
              <a:t>2</a:t>
            </a:r>
            <a:r>
              <a:rPr lang="en-US" dirty="0" smtClean="0"/>
              <a:t> = </a:t>
            </a:r>
            <a:r>
              <a:rPr lang="en-US" i="1" dirty="0" smtClean="0"/>
              <a:t>f</a:t>
            </a:r>
            <a:r>
              <a:rPr lang="en-US" i="1" baseline="-25000" dirty="0" smtClean="0"/>
              <a:t>1</a:t>
            </a:r>
            <a:r>
              <a:rPr lang="en-US" i="1" baseline="30000" dirty="0" smtClean="0"/>
              <a:t>2</a:t>
            </a:r>
            <a:r>
              <a:rPr lang="en-US" dirty="0" smtClean="0"/>
              <a:t> </a:t>
            </a:r>
            <a:endParaRPr lang="en-US" dirty="0"/>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44</a:t>
            </a:fld>
            <a:endParaRPr lang="en-US"/>
          </a:p>
        </p:txBody>
      </p:sp>
      <p:cxnSp>
        <p:nvCxnSpPr>
          <p:cNvPr id="9" name="Straight Connector 8"/>
          <p:cNvCxnSpPr/>
          <p:nvPr/>
        </p:nvCxnSpPr>
        <p:spPr bwMode="auto">
          <a:xfrm>
            <a:off x="879608" y="3656012"/>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21" name="TextBox 20"/>
          <p:cNvSpPr txBox="1"/>
          <p:nvPr/>
        </p:nvSpPr>
        <p:spPr>
          <a:xfrm>
            <a:off x="868829" y="3810000"/>
            <a:ext cx="2305478" cy="338554"/>
          </a:xfrm>
          <a:prstGeom prst="rect">
            <a:avLst/>
          </a:prstGeom>
          <a:noFill/>
        </p:spPr>
        <p:txBody>
          <a:bodyPr wrap="square" rtlCol="0">
            <a:spAutoFit/>
          </a:bodyPr>
          <a:lstStyle/>
          <a:p>
            <a:r>
              <a:rPr lang="en-US" sz="1600" dirty="0" smtClean="0"/>
              <a:t>-3   -2   -1    0   1    2    3</a:t>
            </a:r>
            <a:endParaRPr lang="en-US" sz="1600" dirty="0"/>
          </a:p>
        </p:txBody>
      </p:sp>
      <p:sp>
        <p:nvSpPr>
          <p:cNvPr id="22" name="Oval 21"/>
          <p:cNvSpPr/>
          <p:nvPr/>
        </p:nvSpPr>
        <p:spPr bwMode="auto">
          <a:xfrm>
            <a:off x="1676400" y="36195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3" name="Oval 22"/>
          <p:cNvSpPr/>
          <p:nvPr/>
        </p:nvSpPr>
        <p:spPr bwMode="auto">
          <a:xfrm>
            <a:off x="2244592" y="361791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4" name="Oval 23"/>
          <p:cNvSpPr/>
          <p:nvPr/>
        </p:nvSpPr>
        <p:spPr bwMode="auto">
          <a:xfrm>
            <a:off x="2547310" y="36195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6" name="Oval 25"/>
          <p:cNvSpPr/>
          <p:nvPr/>
        </p:nvSpPr>
        <p:spPr bwMode="auto">
          <a:xfrm>
            <a:off x="1371600" y="3617912"/>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7" name="Oval 26"/>
          <p:cNvSpPr/>
          <p:nvPr/>
        </p:nvSpPr>
        <p:spPr bwMode="auto">
          <a:xfrm>
            <a:off x="2857500" y="3621216"/>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8" name="Oval 27"/>
          <p:cNvSpPr/>
          <p:nvPr/>
        </p:nvSpPr>
        <p:spPr bwMode="auto">
          <a:xfrm>
            <a:off x="1040706" y="3622804"/>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0" name="Oval 29"/>
          <p:cNvSpPr/>
          <p:nvPr/>
        </p:nvSpPr>
        <p:spPr bwMode="auto">
          <a:xfrm>
            <a:off x="1981200" y="3624895"/>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charset="0"/>
              </a:rPr>
              <a:t> </a:t>
            </a:r>
            <a:endParaRPr kumimoji="0" lang="en-US" sz="2400" b="0" i="0" u="none" strike="noStrike" cap="none" normalizeH="0" baseline="0" dirty="0">
              <a:ln>
                <a:noFill/>
              </a:ln>
              <a:solidFill>
                <a:srgbClr val="FF0000"/>
              </a:solidFill>
              <a:effectLst/>
              <a:latin typeface="Times New Roman" charset="0"/>
            </a:endParaRPr>
          </a:p>
        </p:txBody>
      </p:sp>
      <p:sp>
        <p:nvSpPr>
          <p:cNvPr id="35" name="TextBox 34"/>
          <p:cNvSpPr txBox="1"/>
          <p:nvPr/>
        </p:nvSpPr>
        <p:spPr>
          <a:xfrm>
            <a:off x="1874371" y="4038600"/>
            <a:ext cx="411629" cy="400110"/>
          </a:xfrm>
          <a:prstGeom prst="rect">
            <a:avLst/>
          </a:prstGeom>
          <a:noFill/>
        </p:spPr>
        <p:txBody>
          <a:bodyPr wrap="square" rtlCol="0">
            <a:spAutoFit/>
          </a:bodyPr>
          <a:lstStyle/>
          <a:p>
            <a:r>
              <a:rPr lang="en-US" sz="2000" i="1" dirty="0" smtClean="0"/>
              <a:t>f</a:t>
            </a:r>
            <a:r>
              <a:rPr lang="en-US" sz="2000" i="1" baseline="-25000" dirty="0" smtClean="0"/>
              <a:t>1</a:t>
            </a:r>
            <a:endParaRPr lang="en-US" sz="2000"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Quadric Example</a:t>
            </a:r>
            <a:endParaRPr lang="en-US" dirty="0"/>
          </a:p>
        </p:txBody>
      </p:sp>
      <p:sp>
        <p:nvSpPr>
          <p:cNvPr id="3" name="Content Placeholder 2"/>
          <p:cNvSpPr>
            <a:spLocks noGrp="1"/>
          </p:cNvSpPr>
          <p:nvPr>
            <p:ph idx="1"/>
          </p:nvPr>
        </p:nvSpPr>
        <p:spPr>
          <a:xfrm>
            <a:off x="685800" y="4438710"/>
            <a:ext cx="7772400" cy="1657290"/>
          </a:xfrm>
        </p:spPr>
        <p:txBody>
          <a:bodyPr/>
          <a:lstStyle/>
          <a:p>
            <a:r>
              <a:rPr lang="en-US" dirty="0" smtClean="0"/>
              <a:t>Perceptron with just feature </a:t>
            </a:r>
            <a:r>
              <a:rPr lang="en-US" i="1" dirty="0" smtClean="0"/>
              <a:t>f</a:t>
            </a:r>
            <a:r>
              <a:rPr lang="en-US" i="1" baseline="-25000" dirty="0" smtClean="0"/>
              <a:t>1</a:t>
            </a:r>
            <a:r>
              <a:rPr lang="en-US" dirty="0" smtClean="0"/>
              <a:t> cannot separate the data</a:t>
            </a:r>
          </a:p>
          <a:p>
            <a:r>
              <a:rPr lang="en-US" dirty="0" smtClean="0"/>
              <a:t>Could we add another feature to our perceptron </a:t>
            </a:r>
            <a:r>
              <a:rPr lang="en-US" i="1" dirty="0" smtClean="0"/>
              <a:t>f</a:t>
            </a:r>
            <a:r>
              <a:rPr lang="en-US" i="1" baseline="-25000" dirty="0" smtClean="0"/>
              <a:t>2</a:t>
            </a:r>
            <a:r>
              <a:rPr lang="en-US" dirty="0" smtClean="0"/>
              <a:t> = </a:t>
            </a:r>
            <a:r>
              <a:rPr lang="en-US" i="1" dirty="0" smtClean="0"/>
              <a:t>f</a:t>
            </a:r>
            <a:r>
              <a:rPr lang="en-US" i="1" baseline="-25000" dirty="0" smtClean="0"/>
              <a:t>1</a:t>
            </a:r>
            <a:r>
              <a:rPr lang="en-US" i="1" baseline="30000" dirty="0" smtClean="0"/>
              <a:t>2</a:t>
            </a:r>
            <a:r>
              <a:rPr lang="en-US" dirty="0" smtClean="0"/>
              <a:t> </a:t>
            </a:r>
          </a:p>
          <a:p>
            <a:r>
              <a:rPr lang="en-US" dirty="0" smtClean="0"/>
              <a:t>Note could also think of this as just using feature </a:t>
            </a:r>
            <a:r>
              <a:rPr lang="en-US" i="1" dirty="0" smtClean="0"/>
              <a:t>f</a:t>
            </a:r>
            <a:r>
              <a:rPr lang="en-US" i="1" baseline="-25000" dirty="0" smtClean="0"/>
              <a:t>1</a:t>
            </a:r>
            <a:r>
              <a:rPr lang="en-US" dirty="0" smtClean="0"/>
              <a:t> but now allowing a quadric surface to separate the data</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45</a:t>
            </a:fld>
            <a:endParaRPr lang="en-US"/>
          </a:p>
        </p:txBody>
      </p:sp>
      <p:cxnSp>
        <p:nvCxnSpPr>
          <p:cNvPr id="9" name="Straight Connector 8"/>
          <p:cNvCxnSpPr/>
          <p:nvPr/>
        </p:nvCxnSpPr>
        <p:spPr bwMode="auto">
          <a:xfrm>
            <a:off x="879608" y="3656012"/>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21" name="TextBox 20"/>
          <p:cNvSpPr txBox="1"/>
          <p:nvPr/>
        </p:nvSpPr>
        <p:spPr>
          <a:xfrm>
            <a:off x="868829" y="3810000"/>
            <a:ext cx="2305478" cy="338554"/>
          </a:xfrm>
          <a:prstGeom prst="rect">
            <a:avLst/>
          </a:prstGeom>
          <a:noFill/>
        </p:spPr>
        <p:txBody>
          <a:bodyPr wrap="square" rtlCol="0">
            <a:spAutoFit/>
          </a:bodyPr>
          <a:lstStyle/>
          <a:p>
            <a:r>
              <a:rPr lang="en-US" sz="1600" dirty="0" smtClean="0"/>
              <a:t>-3   -2   -1    0   1    2    3</a:t>
            </a:r>
            <a:endParaRPr lang="en-US" sz="1600" dirty="0"/>
          </a:p>
        </p:txBody>
      </p:sp>
      <p:sp>
        <p:nvSpPr>
          <p:cNvPr id="22" name="Oval 21"/>
          <p:cNvSpPr/>
          <p:nvPr/>
        </p:nvSpPr>
        <p:spPr bwMode="auto">
          <a:xfrm>
            <a:off x="1676400" y="36195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3" name="Oval 22"/>
          <p:cNvSpPr/>
          <p:nvPr/>
        </p:nvSpPr>
        <p:spPr bwMode="auto">
          <a:xfrm>
            <a:off x="2244592" y="361791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4" name="Oval 23"/>
          <p:cNvSpPr/>
          <p:nvPr/>
        </p:nvSpPr>
        <p:spPr bwMode="auto">
          <a:xfrm>
            <a:off x="2547310" y="36195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6" name="Oval 25"/>
          <p:cNvSpPr/>
          <p:nvPr/>
        </p:nvSpPr>
        <p:spPr bwMode="auto">
          <a:xfrm>
            <a:off x="1371600" y="3617912"/>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7" name="Oval 26"/>
          <p:cNvSpPr/>
          <p:nvPr/>
        </p:nvSpPr>
        <p:spPr bwMode="auto">
          <a:xfrm>
            <a:off x="2857500" y="3621216"/>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8" name="Oval 27"/>
          <p:cNvSpPr/>
          <p:nvPr/>
        </p:nvSpPr>
        <p:spPr bwMode="auto">
          <a:xfrm>
            <a:off x="1040706" y="3622804"/>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0" name="Oval 29"/>
          <p:cNvSpPr/>
          <p:nvPr/>
        </p:nvSpPr>
        <p:spPr bwMode="auto">
          <a:xfrm>
            <a:off x="1981200" y="3624895"/>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charset="0"/>
              </a:rPr>
              <a:t> </a:t>
            </a:r>
            <a:endParaRPr kumimoji="0" lang="en-US" sz="2400" b="0" i="0" u="none" strike="noStrike" cap="none" normalizeH="0" baseline="0" dirty="0">
              <a:ln>
                <a:noFill/>
              </a:ln>
              <a:solidFill>
                <a:srgbClr val="FF0000"/>
              </a:solidFill>
              <a:effectLst/>
              <a:latin typeface="Times New Roman" charset="0"/>
            </a:endParaRPr>
          </a:p>
        </p:txBody>
      </p:sp>
      <p:sp>
        <p:nvSpPr>
          <p:cNvPr id="35" name="TextBox 34"/>
          <p:cNvSpPr txBox="1"/>
          <p:nvPr/>
        </p:nvSpPr>
        <p:spPr>
          <a:xfrm>
            <a:off x="1874371" y="4038600"/>
            <a:ext cx="411629" cy="400110"/>
          </a:xfrm>
          <a:prstGeom prst="rect">
            <a:avLst/>
          </a:prstGeom>
          <a:noFill/>
        </p:spPr>
        <p:txBody>
          <a:bodyPr wrap="square" rtlCol="0">
            <a:spAutoFit/>
          </a:bodyPr>
          <a:lstStyle/>
          <a:p>
            <a:r>
              <a:rPr lang="en-US" sz="2000" i="1" dirty="0" smtClean="0"/>
              <a:t>f</a:t>
            </a:r>
            <a:r>
              <a:rPr lang="en-US" sz="2000" i="1" baseline="-25000" dirty="0" smtClean="0"/>
              <a:t>1</a:t>
            </a:r>
            <a:endParaRPr lang="en-US" sz="2000" i="1" dirty="0"/>
          </a:p>
        </p:txBody>
      </p:sp>
      <p:cxnSp>
        <p:nvCxnSpPr>
          <p:cNvPr id="36" name="Straight Connector 35"/>
          <p:cNvCxnSpPr/>
          <p:nvPr/>
        </p:nvCxnSpPr>
        <p:spPr bwMode="auto">
          <a:xfrm>
            <a:off x="5401501" y="3678849"/>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37" name="TextBox 36"/>
          <p:cNvSpPr txBox="1"/>
          <p:nvPr/>
        </p:nvSpPr>
        <p:spPr>
          <a:xfrm>
            <a:off x="5390722" y="3810000"/>
            <a:ext cx="2305478" cy="338554"/>
          </a:xfrm>
          <a:prstGeom prst="rect">
            <a:avLst/>
          </a:prstGeom>
          <a:noFill/>
        </p:spPr>
        <p:txBody>
          <a:bodyPr wrap="square" rtlCol="0">
            <a:spAutoFit/>
          </a:bodyPr>
          <a:lstStyle/>
          <a:p>
            <a:r>
              <a:rPr lang="en-US" sz="1600" dirty="0" smtClean="0"/>
              <a:t>-3   -2   -1    0   1    2    3</a:t>
            </a:r>
            <a:endParaRPr lang="en-US" sz="1600" dirty="0"/>
          </a:p>
        </p:txBody>
      </p:sp>
      <p:sp>
        <p:nvSpPr>
          <p:cNvPr id="38" name="Oval 37"/>
          <p:cNvSpPr/>
          <p:nvPr/>
        </p:nvSpPr>
        <p:spPr bwMode="auto">
          <a:xfrm>
            <a:off x="6198293" y="3354388"/>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9" name="Oval 38"/>
          <p:cNvSpPr/>
          <p:nvPr/>
        </p:nvSpPr>
        <p:spPr bwMode="auto">
          <a:xfrm>
            <a:off x="6766485" y="33528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0" name="Oval 39"/>
          <p:cNvSpPr/>
          <p:nvPr/>
        </p:nvSpPr>
        <p:spPr bwMode="auto">
          <a:xfrm>
            <a:off x="7069203" y="2820988"/>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1" name="Oval 40"/>
          <p:cNvSpPr/>
          <p:nvPr/>
        </p:nvSpPr>
        <p:spPr bwMode="auto">
          <a:xfrm>
            <a:off x="5893493" y="28194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2" name="Oval 41"/>
          <p:cNvSpPr/>
          <p:nvPr/>
        </p:nvSpPr>
        <p:spPr bwMode="auto">
          <a:xfrm>
            <a:off x="7379393" y="16764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3" name="Oval 42"/>
          <p:cNvSpPr/>
          <p:nvPr/>
        </p:nvSpPr>
        <p:spPr bwMode="auto">
          <a:xfrm>
            <a:off x="5562599" y="1677988"/>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4" name="Oval 43"/>
          <p:cNvSpPr/>
          <p:nvPr/>
        </p:nvSpPr>
        <p:spPr bwMode="auto">
          <a:xfrm>
            <a:off x="6503093" y="364773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charset="0"/>
              </a:rPr>
              <a:t> </a:t>
            </a:r>
            <a:endParaRPr kumimoji="0" lang="en-US" sz="2400" b="0" i="0" u="none" strike="noStrike" cap="none" normalizeH="0" baseline="0" dirty="0">
              <a:ln>
                <a:noFill/>
              </a:ln>
              <a:solidFill>
                <a:srgbClr val="FF0000"/>
              </a:solidFill>
              <a:effectLst/>
              <a:latin typeface="Times New Roman" charset="0"/>
            </a:endParaRPr>
          </a:p>
        </p:txBody>
      </p:sp>
      <p:sp>
        <p:nvSpPr>
          <p:cNvPr id="45" name="TextBox 44"/>
          <p:cNvSpPr txBox="1"/>
          <p:nvPr/>
        </p:nvSpPr>
        <p:spPr>
          <a:xfrm>
            <a:off x="4998571" y="2362200"/>
            <a:ext cx="411629" cy="400110"/>
          </a:xfrm>
          <a:prstGeom prst="rect">
            <a:avLst/>
          </a:prstGeom>
          <a:noFill/>
        </p:spPr>
        <p:txBody>
          <a:bodyPr wrap="square" rtlCol="0">
            <a:spAutoFit/>
          </a:bodyPr>
          <a:lstStyle/>
          <a:p>
            <a:r>
              <a:rPr lang="en-US" sz="2000" i="1" dirty="0" smtClean="0"/>
              <a:t>f</a:t>
            </a:r>
            <a:r>
              <a:rPr lang="en-US" sz="2000" i="1" baseline="-25000" dirty="0" smtClean="0"/>
              <a:t>2</a:t>
            </a:r>
            <a:endParaRPr lang="en-US" sz="2000" i="1" dirty="0"/>
          </a:p>
        </p:txBody>
      </p:sp>
      <p:sp>
        <p:nvSpPr>
          <p:cNvPr id="46" name="TextBox 45"/>
          <p:cNvSpPr txBox="1"/>
          <p:nvPr/>
        </p:nvSpPr>
        <p:spPr>
          <a:xfrm>
            <a:off x="6398346" y="4031992"/>
            <a:ext cx="411629" cy="400110"/>
          </a:xfrm>
          <a:prstGeom prst="rect">
            <a:avLst/>
          </a:prstGeom>
          <a:noFill/>
        </p:spPr>
        <p:txBody>
          <a:bodyPr wrap="square" rtlCol="0">
            <a:spAutoFit/>
          </a:bodyPr>
          <a:lstStyle/>
          <a:p>
            <a:r>
              <a:rPr lang="en-US" sz="2000" i="1" dirty="0" smtClean="0"/>
              <a:t>f</a:t>
            </a:r>
            <a:r>
              <a:rPr lang="en-US" sz="2000" i="1" baseline="-25000" dirty="0" smtClean="0"/>
              <a:t>1</a:t>
            </a:r>
            <a:endParaRPr lang="en-US" sz="2000"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r>
              <a:rPr lang="en-US" dirty="0" smtClean="0"/>
              <a:t>Quadric Machine Homework	</a:t>
            </a:r>
            <a:endParaRPr lang="en-US" dirty="0"/>
          </a:p>
        </p:txBody>
      </p:sp>
      <p:sp>
        <p:nvSpPr>
          <p:cNvPr id="3" name="Content Placeholder 2"/>
          <p:cNvSpPr>
            <a:spLocks noGrp="1"/>
          </p:cNvSpPr>
          <p:nvPr>
            <p:ph idx="1"/>
          </p:nvPr>
        </p:nvSpPr>
        <p:spPr>
          <a:xfrm>
            <a:off x="685800" y="1219200"/>
            <a:ext cx="7772400" cy="2590800"/>
          </a:xfrm>
        </p:spPr>
        <p:txBody>
          <a:bodyPr>
            <a:normAutofit fontScale="70000" lnSpcReduction="20000"/>
          </a:bodyPr>
          <a:lstStyle/>
          <a:p>
            <a:pPr eaLnBrk="1" hangingPunct="1">
              <a:lnSpc>
                <a:spcPct val="110000"/>
              </a:lnSpc>
            </a:pPr>
            <a:r>
              <a:rPr lang="en-US" dirty="0">
                <a:ea typeface="ＭＳ Ｐゴシック" pitchFamily="1" charset="-128"/>
                <a:cs typeface="ＭＳ Ｐゴシック" pitchFamily="1" charset="-128"/>
              </a:rPr>
              <a:t>Assume a </a:t>
            </a:r>
            <a:r>
              <a:rPr lang="en-US" dirty="0" smtClean="0">
                <a:ea typeface="ＭＳ Ｐゴシック" pitchFamily="1" charset="-128"/>
                <a:cs typeface="ＭＳ Ｐゴシック" pitchFamily="1" charset="-128"/>
              </a:rPr>
              <a:t>2 </a:t>
            </a:r>
            <a:r>
              <a:rPr lang="en-US" dirty="0">
                <a:ea typeface="ＭＳ Ｐゴシック" pitchFamily="1" charset="-128"/>
                <a:cs typeface="ＭＳ Ｐゴシック" pitchFamily="1" charset="-128"/>
              </a:rPr>
              <a:t>input perceptron </a:t>
            </a:r>
            <a:r>
              <a:rPr lang="en-US" dirty="0" smtClean="0">
                <a:ea typeface="ＭＳ Ｐゴシック" pitchFamily="1" charset="-128"/>
                <a:cs typeface="ＭＳ Ｐゴシック" pitchFamily="1" charset="-128"/>
              </a:rPr>
              <a:t>expanded to be a quadric perceptron (</a:t>
            </a:r>
            <a:r>
              <a:rPr lang="en-US" dirty="0">
                <a:ea typeface="ＭＳ Ｐゴシック" pitchFamily="1" charset="-128"/>
                <a:cs typeface="ＭＳ Ｐゴシック" pitchFamily="1" charset="-128"/>
              </a:rPr>
              <a:t>it outputs </a:t>
            </a:r>
            <a:r>
              <a:rPr lang="en-US" dirty="0" smtClean="0">
                <a:ea typeface="ＭＳ Ｐゴシック" pitchFamily="1" charset="-128"/>
                <a:cs typeface="ＭＳ Ｐゴシック" pitchFamily="1" charset="-128"/>
              </a:rPr>
              <a:t>1 </a:t>
            </a:r>
            <a:r>
              <a:rPr lang="en-US" dirty="0">
                <a:ea typeface="ＭＳ Ｐゴシック" pitchFamily="1" charset="-128"/>
                <a:cs typeface="ＭＳ Ｐゴシック" pitchFamily="1" charset="-128"/>
              </a:rPr>
              <a:t>if  net &gt; 0, else 0</a:t>
            </a:r>
            <a:r>
              <a:rPr lang="en-US" dirty="0" smtClean="0">
                <a:ea typeface="ＭＳ Ｐゴシック" pitchFamily="1" charset="-128"/>
                <a:cs typeface="ＭＳ Ｐゴシック" pitchFamily="1" charset="-128"/>
              </a:rPr>
              <a:t>).  Note that with binary inputs of -1, 1, that x</a:t>
            </a:r>
            <a:r>
              <a:rPr lang="en-US" baseline="30000" dirty="0" smtClean="0">
                <a:ea typeface="ＭＳ Ｐゴシック" pitchFamily="1" charset="-128"/>
                <a:cs typeface="ＭＳ Ｐゴシック" pitchFamily="1" charset="-128"/>
              </a:rPr>
              <a:t>2</a:t>
            </a:r>
            <a:r>
              <a:rPr lang="en-US" dirty="0" smtClean="0">
                <a:ea typeface="ＭＳ Ｐゴシック" pitchFamily="1" charset="-128"/>
                <a:cs typeface="ＭＳ Ｐゴシック" pitchFamily="1" charset="-128"/>
              </a:rPr>
              <a:t> and y</a:t>
            </a:r>
            <a:r>
              <a:rPr lang="en-US" baseline="30000" dirty="0" smtClean="0">
                <a:ea typeface="ＭＳ Ｐゴシック" pitchFamily="1" charset="-128"/>
                <a:cs typeface="ＭＳ Ｐゴシック" pitchFamily="1" charset="-128"/>
              </a:rPr>
              <a:t>2</a:t>
            </a:r>
            <a:r>
              <a:rPr lang="en-US" dirty="0" smtClean="0">
                <a:ea typeface="ＭＳ Ｐゴシック" pitchFamily="1" charset="-128"/>
                <a:cs typeface="ＭＳ Ｐゴシック" pitchFamily="1" charset="-128"/>
              </a:rPr>
              <a:t> would always be 1 and thus do not add info and are not needed (they would just act like to more bias weights)</a:t>
            </a:r>
            <a:endParaRPr lang="en-US" dirty="0">
              <a:ea typeface="ＭＳ Ｐゴシック" pitchFamily="1" charset="-128"/>
              <a:cs typeface="ＭＳ Ｐゴシック" pitchFamily="1" charset="-128"/>
            </a:endParaRPr>
          </a:p>
          <a:p>
            <a:pPr eaLnBrk="1" hangingPunct="1">
              <a:lnSpc>
                <a:spcPct val="110000"/>
              </a:lnSpc>
            </a:pPr>
            <a:r>
              <a:rPr lang="en-US" dirty="0">
                <a:ea typeface="ＭＳ Ｐゴシック" pitchFamily="1" charset="-128"/>
                <a:cs typeface="ＭＳ Ｐゴシック" pitchFamily="1" charset="-128"/>
              </a:rPr>
              <a:t>Assume a learning rate </a:t>
            </a:r>
            <a:r>
              <a:rPr lang="en-US" i="1" dirty="0">
                <a:ea typeface="ＭＳ Ｐゴシック" pitchFamily="1" charset="-128"/>
                <a:cs typeface="ＭＳ Ｐゴシック" pitchFamily="1" charset="-128"/>
              </a:rPr>
              <a:t>c</a:t>
            </a:r>
            <a:r>
              <a:rPr lang="en-US" dirty="0">
                <a:ea typeface="ＭＳ Ｐゴシック" pitchFamily="1" charset="-128"/>
                <a:cs typeface="ＭＳ Ｐゴシック" pitchFamily="1" charset="-128"/>
              </a:rPr>
              <a:t> of </a:t>
            </a:r>
            <a:r>
              <a:rPr lang="en-US" dirty="0" smtClean="0">
                <a:ea typeface="ＭＳ Ｐゴシック" pitchFamily="1" charset="-128"/>
                <a:cs typeface="ＭＳ Ｐゴシック" pitchFamily="1" charset="-128"/>
              </a:rPr>
              <a:t>.4 </a:t>
            </a:r>
            <a:r>
              <a:rPr lang="en-US" dirty="0">
                <a:ea typeface="ＭＳ Ｐゴシック" pitchFamily="1" charset="-128"/>
                <a:cs typeface="ＭＳ Ｐゴシック" pitchFamily="1" charset="-128"/>
              </a:rPr>
              <a:t>and initial weights all </a:t>
            </a:r>
            <a:r>
              <a:rPr lang="en-US" dirty="0" smtClean="0">
                <a:ea typeface="ＭＳ Ｐゴシック" pitchFamily="1" charset="-128"/>
                <a:cs typeface="ＭＳ Ｐゴシック" pitchFamily="1" charset="-128"/>
              </a:rPr>
              <a:t>0:  </a:t>
            </a:r>
            <a:r>
              <a:rPr lang="en-US" dirty="0" err="1">
                <a:latin typeface="Symbol" pitchFamily="1" charset="2"/>
              </a:rPr>
              <a:t>D</a:t>
            </a:r>
            <a:r>
              <a:rPr lang="en-US" i="1" dirty="0" err="1"/>
              <a:t>w</a:t>
            </a:r>
            <a:r>
              <a:rPr lang="en-US" i="1" baseline="-25000" dirty="0" err="1"/>
              <a:t>i</a:t>
            </a:r>
            <a:r>
              <a:rPr lang="en-US" i="1" dirty="0"/>
              <a:t> = c</a:t>
            </a:r>
            <a:r>
              <a:rPr lang="en-US" i="1" dirty="0">
                <a:latin typeface="Symbol" pitchFamily="1" charset="2"/>
              </a:rPr>
              <a:t>(</a:t>
            </a:r>
            <a:r>
              <a:rPr lang="en-US" i="1" dirty="0"/>
              <a:t>t – z)</a:t>
            </a:r>
            <a:r>
              <a:rPr lang="en-US" i="1" dirty="0">
                <a:latin typeface="Symbol" pitchFamily="1" charset="2"/>
              </a:rPr>
              <a:t> </a:t>
            </a:r>
            <a:r>
              <a:rPr lang="en-US" i="1" dirty="0"/>
              <a:t>x</a:t>
            </a:r>
            <a:r>
              <a:rPr lang="en-US" i="1" baseline="-25000" dirty="0"/>
              <a:t>i</a:t>
            </a:r>
            <a:endParaRPr lang="en-US" dirty="0">
              <a:ea typeface="ＭＳ Ｐゴシック" pitchFamily="1" charset="-128"/>
              <a:cs typeface="ＭＳ Ｐゴシック" pitchFamily="1" charset="-128"/>
            </a:endParaRPr>
          </a:p>
          <a:p>
            <a:pPr eaLnBrk="1" hangingPunct="1">
              <a:lnSpc>
                <a:spcPct val="110000"/>
              </a:lnSpc>
            </a:pPr>
            <a:r>
              <a:rPr lang="en-US" dirty="0">
                <a:ea typeface="ＭＳ Ｐゴシック" pitchFamily="1" charset="-128"/>
                <a:cs typeface="ＭＳ Ｐゴシック" pitchFamily="1" charset="-128"/>
              </a:rPr>
              <a:t>Show weights after each </a:t>
            </a:r>
            <a:r>
              <a:rPr lang="en-US" dirty="0" smtClean="0">
                <a:ea typeface="ＭＳ Ｐゴシック" pitchFamily="1" charset="-128"/>
                <a:cs typeface="ＭＳ Ｐゴシック" pitchFamily="1" charset="-128"/>
              </a:rPr>
              <a:t>pattern </a:t>
            </a:r>
            <a:r>
              <a:rPr lang="en-US" dirty="0">
                <a:ea typeface="ＭＳ Ｐゴシック" pitchFamily="1" charset="-128"/>
                <a:cs typeface="ＭＳ Ｐゴシック" pitchFamily="1" charset="-128"/>
              </a:rPr>
              <a:t>for </a:t>
            </a:r>
            <a:r>
              <a:rPr lang="en-US" dirty="0" smtClean="0">
                <a:ea typeface="ＭＳ Ｐゴシック" pitchFamily="1" charset="-128"/>
                <a:cs typeface="ＭＳ Ｐゴシック" pitchFamily="1" charset="-128"/>
              </a:rPr>
              <a:t>one epoch with </a:t>
            </a:r>
            <a:r>
              <a:rPr lang="en-US" dirty="0" smtClean="0"/>
              <a:t>the </a:t>
            </a:r>
            <a:r>
              <a:rPr lang="en-US" dirty="0"/>
              <a:t>following non-linearly separable </a:t>
            </a:r>
            <a:r>
              <a:rPr lang="en-US" dirty="0" smtClean="0"/>
              <a:t>training set.</a:t>
            </a:r>
            <a:endParaRPr lang="en-US" dirty="0">
              <a:ea typeface="ＭＳ Ｐゴシック" pitchFamily="1" charset="-128"/>
              <a:cs typeface="ＭＳ Ｐゴシック" pitchFamily="1" charset="-128"/>
            </a:endParaRPr>
          </a:p>
          <a:p>
            <a:pPr>
              <a:lnSpc>
                <a:spcPct val="110000"/>
              </a:lnSpc>
            </a:pPr>
            <a:r>
              <a:rPr lang="en-US" dirty="0" smtClean="0"/>
              <a:t>Has it learned to solve the problem after just one epoch?</a:t>
            </a:r>
          </a:p>
          <a:p>
            <a:pPr>
              <a:lnSpc>
                <a:spcPct val="110000"/>
              </a:lnSpc>
            </a:pPr>
            <a:r>
              <a:rPr lang="en-US" dirty="0" smtClean="0"/>
              <a:t>Which of the quadric features are actually needed to solve this training set?</a:t>
            </a:r>
          </a:p>
          <a:p>
            <a:endParaRPr lang="en-US" dirty="0" smtClean="0"/>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46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3500074687"/>
              </p:ext>
            </p:extLst>
          </p:nvPr>
        </p:nvGraphicFramePr>
        <p:xfrm>
          <a:off x="3352800" y="4114800"/>
          <a:ext cx="2438401" cy="1837185"/>
        </p:xfrm>
        <a:graphic>
          <a:graphicData uri="http://schemas.openxmlformats.org/drawingml/2006/table">
            <a:tbl>
              <a:tblPr firstRow="1" bandRow="1">
                <a:tableStyleId>{93296810-A885-4BE3-A3E7-6D5BEEA58F35}</a:tableStyleId>
              </a:tblPr>
              <a:tblGrid>
                <a:gridCol w="742122"/>
                <a:gridCol w="742122"/>
                <a:gridCol w="954157"/>
              </a:tblGrid>
              <a:tr h="367437">
                <a:tc>
                  <a:txBody>
                    <a:bodyPr/>
                    <a:lstStyle/>
                    <a:p>
                      <a:r>
                        <a:rPr lang="en-US" sz="1600" b="0" dirty="0" smtClean="0"/>
                        <a:t>x</a:t>
                      </a:r>
                      <a:endParaRPr lang="en-US" sz="1600" b="0" dirty="0"/>
                    </a:p>
                  </a:txBody>
                  <a:tcPr/>
                </a:tc>
                <a:tc>
                  <a:txBody>
                    <a:bodyPr/>
                    <a:lstStyle/>
                    <a:p>
                      <a:r>
                        <a:rPr lang="en-US" sz="1600" b="0" dirty="0" smtClean="0"/>
                        <a:t>y</a:t>
                      </a:r>
                      <a:endParaRPr lang="en-US" sz="1600" b="0" dirty="0"/>
                    </a:p>
                  </a:txBody>
                  <a:tcPr/>
                </a:tc>
                <a:tc>
                  <a:txBody>
                    <a:bodyPr/>
                    <a:lstStyle/>
                    <a:p>
                      <a:r>
                        <a:rPr lang="en-US" sz="1600" b="0" dirty="0" smtClean="0"/>
                        <a:t>Target</a:t>
                      </a:r>
                      <a:endParaRPr lang="en-US" sz="1600" b="0" dirty="0"/>
                    </a:p>
                  </a:txBody>
                  <a:tcPr/>
                </a:tc>
              </a:tr>
              <a:tr h="367437">
                <a:tc>
                  <a:txBody>
                    <a:bodyPr/>
                    <a:lstStyle/>
                    <a:p>
                      <a:r>
                        <a:rPr lang="en-US" sz="1600" dirty="0" smtClean="0"/>
                        <a:t>-1</a:t>
                      </a:r>
                    </a:p>
                  </a:txBody>
                  <a:tcPr/>
                </a:tc>
                <a:tc>
                  <a:txBody>
                    <a:bodyPr/>
                    <a:lstStyle/>
                    <a:p>
                      <a:r>
                        <a:rPr lang="en-US" sz="1600" dirty="0" smtClean="0"/>
                        <a:t>-1</a:t>
                      </a:r>
                    </a:p>
                  </a:txBody>
                  <a:tcPr/>
                </a:tc>
                <a:tc>
                  <a:txBody>
                    <a:bodyPr/>
                    <a:lstStyle/>
                    <a:p>
                      <a:r>
                        <a:rPr lang="en-US" sz="1600" dirty="0" smtClean="0"/>
                        <a:t>0</a:t>
                      </a:r>
                      <a:endParaRPr lang="en-US" sz="1600" dirty="0"/>
                    </a:p>
                  </a:txBody>
                  <a:tcPr/>
                </a:tc>
              </a:tr>
              <a:tr h="367437">
                <a:tc>
                  <a:txBody>
                    <a:bodyPr/>
                    <a:lstStyle/>
                    <a:p>
                      <a:r>
                        <a:rPr lang="en-US" sz="1600" dirty="0" smtClean="0"/>
                        <a:t>-1</a:t>
                      </a:r>
                      <a:endParaRPr lang="en-US" sz="1600" dirty="0"/>
                    </a:p>
                  </a:txBody>
                  <a:tcPr/>
                </a:tc>
                <a:tc>
                  <a:txBody>
                    <a:bodyPr/>
                    <a:lstStyle/>
                    <a:p>
                      <a:r>
                        <a:rPr lang="en-US" sz="1600" smtClean="0"/>
                        <a:t>1</a:t>
                      </a:r>
                      <a:endParaRPr lang="en-US" sz="1600" dirty="0"/>
                    </a:p>
                  </a:txBody>
                  <a:tcPr/>
                </a:tc>
                <a:tc>
                  <a:txBody>
                    <a:bodyPr/>
                    <a:lstStyle/>
                    <a:p>
                      <a:r>
                        <a:rPr lang="en-US" sz="1600" smtClean="0"/>
                        <a:t>1</a:t>
                      </a:r>
                      <a:endParaRPr lang="en-US" sz="1600" dirty="0"/>
                    </a:p>
                  </a:txBody>
                  <a:tcPr/>
                </a:tc>
              </a:tr>
              <a:tr h="367437">
                <a:tc>
                  <a:txBody>
                    <a:bodyPr/>
                    <a:lstStyle/>
                    <a:p>
                      <a:r>
                        <a:rPr lang="en-US" sz="1600" smtClean="0"/>
                        <a:t>1</a:t>
                      </a:r>
                      <a:endParaRPr lang="en-US" sz="1600" dirty="0"/>
                    </a:p>
                  </a:txBody>
                  <a:tcPr/>
                </a:tc>
                <a:tc>
                  <a:txBody>
                    <a:bodyPr/>
                    <a:lstStyle/>
                    <a:p>
                      <a:r>
                        <a:rPr lang="en-US" sz="1600" dirty="0" smtClean="0"/>
                        <a:t>-1</a:t>
                      </a:r>
                      <a:endParaRPr lang="en-US" sz="1600" dirty="0"/>
                    </a:p>
                  </a:txBody>
                  <a:tcPr/>
                </a:tc>
                <a:tc>
                  <a:txBody>
                    <a:bodyPr/>
                    <a:lstStyle/>
                    <a:p>
                      <a:r>
                        <a:rPr lang="en-US" sz="1600" smtClean="0"/>
                        <a:t>1</a:t>
                      </a:r>
                      <a:endParaRPr lang="en-US" sz="1600" dirty="0"/>
                    </a:p>
                  </a:txBody>
                  <a:tcPr/>
                </a:tc>
              </a:tr>
              <a:tr h="367437">
                <a:tc>
                  <a:txBody>
                    <a:bodyPr/>
                    <a:lstStyle/>
                    <a:p>
                      <a:r>
                        <a:rPr lang="en-US" sz="1600" smtClean="0"/>
                        <a:t>1</a:t>
                      </a:r>
                      <a:endParaRPr lang="en-US" sz="1600" dirty="0"/>
                    </a:p>
                  </a:txBody>
                  <a:tcPr/>
                </a:tc>
                <a:tc>
                  <a:txBody>
                    <a:bodyPr/>
                    <a:lstStyle/>
                    <a:p>
                      <a:r>
                        <a:rPr lang="en-US" sz="1600" smtClean="0"/>
                        <a:t>1</a:t>
                      </a:r>
                      <a:endParaRPr lang="en-US" sz="1600" dirty="0"/>
                    </a:p>
                  </a:txBody>
                  <a:tcPr/>
                </a:tc>
                <a:tc>
                  <a:txBody>
                    <a:bodyPr/>
                    <a:lstStyle/>
                    <a:p>
                      <a:r>
                        <a:rPr lang="en-US" sz="1600" dirty="0" smtClean="0"/>
                        <a:t>0</a:t>
                      </a:r>
                      <a:endParaRPr lang="en-US" sz="1600" dirty="0"/>
                    </a:p>
                  </a:txBody>
                  <a:tcPr/>
                </a:tc>
              </a:tr>
            </a:tbl>
          </a:graphicData>
        </a:graphic>
      </p:graphicFrame>
    </p:spTree>
    <p:extLst>
      <p:ext uri="{BB962C8B-B14F-4D97-AF65-F5344CB8AC3E}">
        <p14:creationId xmlns:p14="http://schemas.microsoft.com/office/powerpoint/2010/main" xmlns="" val="196887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A6979E0-9A5B-DF4B-BDBC-4A8AF2BD7A65}" type="slidenum">
              <a:rPr lang="en-US" smtClean="0">
                <a:latin typeface="Times New Roman" pitchFamily="1" charset="0"/>
              </a:rPr>
              <a:pPr/>
              <a:t>5</a:t>
            </a:fld>
            <a:endParaRPr lang="en-US" smtClean="0">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a:ea typeface="+mj-ea"/>
                <a:cs typeface="+mj-cs"/>
              </a:rPr>
              <a:t>Perceptron Learning Algorithm</a:t>
            </a:r>
          </a:p>
        </p:txBody>
      </p:sp>
      <p:sp>
        <p:nvSpPr>
          <p:cNvPr id="27653" name="Rectangle 3"/>
          <p:cNvSpPr>
            <a:spLocks noGrp="1" noChangeArrowheads="1"/>
          </p:cNvSpPr>
          <p:nvPr>
            <p:ph type="body" idx="1"/>
          </p:nvPr>
        </p:nvSpPr>
        <p:spPr/>
        <p:txBody>
          <a:bodyPr/>
          <a:lstStyle/>
          <a:p>
            <a:pPr eaLnBrk="1" hangingPunct="1"/>
            <a:r>
              <a:rPr lang="en-US">
                <a:ea typeface="ＭＳ Ｐゴシック" pitchFamily="1" charset="-128"/>
                <a:cs typeface="ＭＳ Ｐゴシック" pitchFamily="1" charset="-128"/>
              </a:rPr>
              <a:t>First neural network learning model in the 1960’s</a:t>
            </a:r>
          </a:p>
          <a:p>
            <a:pPr eaLnBrk="1" hangingPunct="1"/>
            <a:r>
              <a:rPr lang="en-US">
                <a:ea typeface="ＭＳ Ｐゴシック" pitchFamily="1" charset="-128"/>
                <a:cs typeface="ＭＳ Ｐゴシック" pitchFamily="1" charset="-128"/>
              </a:rPr>
              <a:t>Simple and limited (single layer models)</a:t>
            </a:r>
          </a:p>
          <a:p>
            <a:pPr eaLnBrk="1" hangingPunct="1"/>
            <a:r>
              <a:rPr lang="en-US">
                <a:ea typeface="ＭＳ Ｐゴシック" pitchFamily="1" charset="-128"/>
                <a:cs typeface="ＭＳ Ｐゴシック" pitchFamily="1" charset="-128"/>
              </a:rPr>
              <a:t>Basic concepts are similar for multi-layer models so this is a good learning tool</a:t>
            </a:r>
          </a:p>
          <a:p>
            <a:pPr eaLnBrk="1" hangingPunct="1"/>
            <a:r>
              <a:rPr lang="en-US">
                <a:ea typeface="ＭＳ Ｐゴシック" pitchFamily="1" charset="-128"/>
                <a:cs typeface="ＭＳ Ｐゴシック" pitchFamily="1" charset="-128"/>
              </a:rPr>
              <a:t>Still used in many current applications (modems,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a:noFill/>
        </p:spPr>
        <p:txBody>
          <a:bodyPr/>
          <a:lstStyle/>
          <a:p>
            <a:fld id="{A168040A-EA3D-6E4A-A1C2-10B892982BF3}" type="slidenum">
              <a:rPr lang="en-US">
                <a:latin typeface="Times New Roman" charset="0"/>
              </a:rPr>
              <a:pPr/>
              <a:t>6</a:t>
            </a:fld>
            <a:endParaRPr lang="en-US">
              <a:latin typeface="Times New Roman" charset="0"/>
            </a:endParaRPr>
          </a:p>
        </p:txBody>
      </p:sp>
      <p:sp>
        <p:nvSpPr>
          <p:cNvPr id="48134" name="Rectangle 53"/>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3010" name="Rectangle 2"/>
          <p:cNvSpPr>
            <a:spLocks noGrp="1" noChangeArrowheads="1"/>
          </p:cNvSpPr>
          <p:nvPr>
            <p:ph type="title"/>
          </p:nvPr>
        </p:nvSpPr>
        <p:spPr/>
        <p:txBody>
          <a:bodyPr/>
          <a:lstStyle/>
          <a:p>
            <a:pPr>
              <a:defRPr/>
            </a:pPr>
            <a:r>
              <a:rPr lang="en-US"/>
              <a:t>Perceptron Node – Threshold Logic Unit</a:t>
            </a:r>
          </a:p>
        </p:txBody>
      </p:sp>
      <p:sp>
        <p:nvSpPr>
          <p:cNvPr id="48136" name="Rectangle 5"/>
          <p:cNvSpPr>
            <a:spLocks noChangeArrowheads="1"/>
          </p:cNvSpPr>
          <p:nvPr/>
        </p:nvSpPr>
        <p:spPr bwMode="auto">
          <a:xfrm>
            <a:off x="2266950" y="1790700"/>
            <a:ext cx="9144000" cy="0"/>
          </a:xfrm>
          <a:prstGeom prst="rect">
            <a:avLst/>
          </a:prstGeom>
          <a:noFill/>
          <a:ln w="9525">
            <a:noFill/>
            <a:miter lim="800000"/>
            <a:headEnd/>
            <a:tailEnd/>
          </a:ln>
        </p:spPr>
        <p:txBody>
          <a:bodyPr>
            <a:prstTxWarp prst="textNoShape">
              <a:avLst/>
            </a:prstTxWarp>
            <a:spAutoFit/>
          </a:bodyPr>
          <a:lstStyle/>
          <a:p>
            <a:endParaRPr lang="en-US"/>
          </a:p>
        </p:txBody>
      </p:sp>
      <p:sp>
        <p:nvSpPr>
          <p:cNvPr id="48137" name="Oval 52"/>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b="0"/>
          </a:p>
        </p:txBody>
      </p:sp>
      <p:sp>
        <p:nvSpPr>
          <p:cNvPr id="48138" name="Line 5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39" name="Line 57"/>
          <p:cNvSpPr>
            <a:spLocks noChangeShapeType="1"/>
          </p:cNvSpPr>
          <p:nvPr/>
        </p:nvSpPr>
        <p:spPr bwMode="auto">
          <a:xfrm>
            <a:off x="4318000" y="2901950"/>
            <a:ext cx="836613"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0" name="Line 5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1" name="Line 62"/>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2" name="Line 63"/>
          <p:cNvSpPr>
            <a:spLocks noChangeShapeType="1"/>
          </p:cNvSpPr>
          <p:nvPr/>
        </p:nvSpPr>
        <p:spPr bwMode="auto">
          <a:xfrm>
            <a:off x="2641600" y="290195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3" name="Line 64"/>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4" name="Text Box 68"/>
          <p:cNvSpPr txBox="1">
            <a:spLocks noChangeArrowheads="1"/>
          </p:cNvSpPr>
          <p:nvPr/>
        </p:nvSpPr>
        <p:spPr bwMode="auto">
          <a:xfrm>
            <a:off x="2266950" y="2054225"/>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1</a:t>
            </a:r>
            <a:endParaRPr lang="en-US" sz="2000" b="0"/>
          </a:p>
        </p:txBody>
      </p:sp>
      <p:sp>
        <p:nvSpPr>
          <p:cNvPr id="48145" name="Text Box 69"/>
          <p:cNvSpPr txBox="1">
            <a:spLocks noChangeArrowheads="1"/>
          </p:cNvSpPr>
          <p:nvPr/>
        </p:nvSpPr>
        <p:spPr bwMode="auto">
          <a:xfrm>
            <a:off x="2266950" y="3411538"/>
            <a:ext cx="419100"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i="1" baseline="-25000"/>
              <a:t>n</a:t>
            </a:r>
            <a:endParaRPr lang="en-US" sz="2000" b="0"/>
          </a:p>
        </p:txBody>
      </p:sp>
      <p:sp>
        <p:nvSpPr>
          <p:cNvPr id="48146" name="Text Box 70"/>
          <p:cNvSpPr txBox="1">
            <a:spLocks noChangeArrowheads="1"/>
          </p:cNvSpPr>
          <p:nvPr/>
        </p:nvSpPr>
        <p:spPr bwMode="auto">
          <a:xfrm>
            <a:off x="2266950" y="2693988"/>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2</a:t>
            </a:r>
            <a:endParaRPr lang="en-US" sz="2000" b="0"/>
          </a:p>
        </p:txBody>
      </p:sp>
      <p:sp>
        <p:nvSpPr>
          <p:cNvPr id="48147" name="Text Box 71"/>
          <p:cNvSpPr txBox="1">
            <a:spLocks noChangeArrowheads="1"/>
          </p:cNvSpPr>
          <p:nvPr/>
        </p:nvSpPr>
        <p:spPr bwMode="auto">
          <a:xfrm>
            <a:off x="3784600" y="2087737"/>
            <a:ext cx="425450" cy="369332"/>
          </a:xfrm>
          <a:prstGeom prst="rect">
            <a:avLst/>
          </a:prstGeom>
          <a:solidFill>
            <a:schemeClr val="bg1"/>
          </a:solidFill>
          <a:ln w="9525">
            <a:noFill/>
            <a:miter lim="800000"/>
            <a:headEnd/>
            <a:tailEnd/>
          </a:ln>
        </p:spPr>
        <p:txBody>
          <a:bodyPr wrap="square">
            <a:prstTxWarp prst="textNoShape">
              <a:avLst/>
            </a:prstTxWarp>
            <a:spAutoFit/>
          </a:bodyPr>
          <a:lstStyle/>
          <a:p>
            <a:r>
              <a:rPr lang="en-US" sz="1800" b="0" i="1" dirty="0"/>
              <a:t>w</a:t>
            </a:r>
            <a:r>
              <a:rPr lang="en-US" sz="1800" b="0" baseline="-25000" dirty="0"/>
              <a:t>1</a:t>
            </a:r>
            <a:endParaRPr lang="en-US" sz="1800" b="0" dirty="0"/>
          </a:p>
        </p:txBody>
      </p:sp>
      <p:sp>
        <p:nvSpPr>
          <p:cNvPr id="48148" name="Rectangle 76"/>
          <p:cNvSpPr>
            <a:spLocks noChangeArrowheads="1"/>
          </p:cNvSpPr>
          <p:nvPr/>
        </p:nvSpPr>
        <p:spPr bwMode="auto">
          <a:xfrm>
            <a:off x="3632200" y="2693988"/>
            <a:ext cx="685800" cy="414337"/>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49" name="Text Box 77"/>
          <p:cNvSpPr txBox="1">
            <a:spLocks noChangeArrowheads="1"/>
          </p:cNvSpPr>
          <p:nvPr/>
        </p:nvSpPr>
        <p:spPr bwMode="auto">
          <a:xfrm>
            <a:off x="3784600" y="2717800"/>
            <a:ext cx="425450" cy="366713"/>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baseline="-25000"/>
              <a:t>2</a:t>
            </a:r>
            <a:endParaRPr lang="en-US" sz="1800" b="0"/>
          </a:p>
        </p:txBody>
      </p:sp>
      <p:sp>
        <p:nvSpPr>
          <p:cNvPr id="48150" name="Rectangle 78"/>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51" name="Text Box 79"/>
          <p:cNvSpPr txBox="1">
            <a:spLocks noChangeArrowheads="1"/>
          </p:cNvSpPr>
          <p:nvPr/>
        </p:nvSpPr>
        <p:spPr bwMode="auto">
          <a:xfrm>
            <a:off x="3784600" y="3452813"/>
            <a:ext cx="425450" cy="368300"/>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i="1" baseline="-25000"/>
              <a:t>n</a:t>
            </a:r>
            <a:endParaRPr lang="en-US" sz="1800" b="0"/>
          </a:p>
        </p:txBody>
      </p:sp>
      <p:sp>
        <p:nvSpPr>
          <p:cNvPr id="48152" name="Line 80"/>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53" name="Text Box 81"/>
          <p:cNvSpPr txBox="1">
            <a:spLocks noChangeArrowheads="1"/>
          </p:cNvSpPr>
          <p:nvPr/>
        </p:nvSpPr>
        <p:spPr bwMode="auto">
          <a:xfrm>
            <a:off x="6664325" y="2693988"/>
            <a:ext cx="293688" cy="369887"/>
          </a:xfrm>
          <a:prstGeom prst="rect">
            <a:avLst/>
          </a:prstGeom>
          <a:noFill/>
          <a:ln w="9525">
            <a:noFill/>
            <a:miter lim="800000"/>
            <a:headEnd/>
            <a:tailEnd/>
          </a:ln>
        </p:spPr>
        <p:txBody>
          <a:bodyPr wrap="none">
            <a:prstTxWarp prst="textNoShape">
              <a:avLst/>
            </a:prstTxWarp>
            <a:spAutoFit/>
          </a:bodyPr>
          <a:lstStyle/>
          <a:p>
            <a:r>
              <a:rPr lang="en-US" sz="1800" b="0" i="1"/>
              <a:t>z</a:t>
            </a:r>
            <a:endParaRPr lang="en-US" sz="1800" b="0"/>
          </a:p>
        </p:txBody>
      </p:sp>
      <p:graphicFrame>
        <p:nvGraphicFramePr>
          <p:cNvPr id="48130" name="Object 2"/>
          <p:cNvGraphicFramePr>
            <a:graphicFrameLocks noChangeAspect="1"/>
          </p:cNvGraphicFramePr>
          <p:nvPr/>
        </p:nvGraphicFramePr>
        <p:xfrm>
          <a:off x="5583238" y="2786063"/>
          <a:ext cx="188912" cy="231775"/>
        </p:xfrm>
        <a:graphic>
          <a:graphicData uri="http://schemas.openxmlformats.org/presentationml/2006/ole">
            <p:oleObj spid="_x0000_s94268" name="Equation" r:id="rId4" imgW="100440" imgH="127800" progId="">
              <p:embed/>
            </p:oleObj>
          </a:graphicData>
        </a:graphic>
      </p:graphicFrame>
      <p:graphicFrame>
        <p:nvGraphicFramePr>
          <p:cNvPr id="48131" name="Object 3"/>
          <p:cNvGraphicFramePr>
            <a:graphicFrameLocks noChangeAspect="1"/>
          </p:cNvGraphicFramePr>
          <p:nvPr/>
        </p:nvGraphicFramePr>
        <p:xfrm>
          <a:off x="5562600" y="4460875"/>
          <a:ext cx="2522537" cy="1517650"/>
        </p:xfrm>
        <a:graphic>
          <a:graphicData uri="http://schemas.openxmlformats.org/presentationml/2006/ole">
            <p:oleObj spid="_x0000_s94269" name="Equation" r:id="rId5" imgW="1490040" imgH="877680" progId="">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a:noFill/>
        </p:spPr>
        <p:txBody>
          <a:bodyPr/>
          <a:lstStyle/>
          <a:p>
            <a:fld id="{A168040A-EA3D-6E4A-A1C2-10B892982BF3}" type="slidenum">
              <a:rPr lang="en-US">
                <a:latin typeface="Times New Roman" charset="0"/>
              </a:rPr>
              <a:pPr/>
              <a:t>7</a:t>
            </a:fld>
            <a:endParaRPr lang="en-US">
              <a:latin typeface="Times New Roman" charset="0"/>
            </a:endParaRPr>
          </a:p>
        </p:txBody>
      </p:sp>
      <p:sp>
        <p:nvSpPr>
          <p:cNvPr id="48134" name="Rectangle 53"/>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3010" name="Rectangle 2"/>
          <p:cNvSpPr>
            <a:spLocks noGrp="1" noChangeArrowheads="1"/>
          </p:cNvSpPr>
          <p:nvPr>
            <p:ph type="title"/>
          </p:nvPr>
        </p:nvSpPr>
        <p:spPr/>
        <p:txBody>
          <a:bodyPr/>
          <a:lstStyle/>
          <a:p>
            <a:pPr>
              <a:defRPr/>
            </a:pPr>
            <a:r>
              <a:rPr lang="en-US"/>
              <a:t>Perceptron Node – Threshold Logic Unit</a:t>
            </a:r>
          </a:p>
        </p:txBody>
      </p:sp>
      <p:sp>
        <p:nvSpPr>
          <p:cNvPr id="48136" name="Rectangle 5"/>
          <p:cNvSpPr>
            <a:spLocks noChangeArrowheads="1"/>
          </p:cNvSpPr>
          <p:nvPr/>
        </p:nvSpPr>
        <p:spPr bwMode="auto">
          <a:xfrm>
            <a:off x="2266950" y="1790700"/>
            <a:ext cx="9144000" cy="0"/>
          </a:xfrm>
          <a:prstGeom prst="rect">
            <a:avLst/>
          </a:prstGeom>
          <a:noFill/>
          <a:ln w="9525">
            <a:noFill/>
            <a:miter lim="800000"/>
            <a:headEnd/>
            <a:tailEnd/>
          </a:ln>
        </p:spPr>
        <p:txBody>
          <a:bodyPr>
            <a:prstTxWarp prst="textNoShape">
              <a:avLst/>
            </a:prstTxWarp>
            <a:spAutoFit/>
          </a:bodyPr>
          <a:lstStyle/>
          <a:p>
            <a:endParaRPr lang="en-US"/>
          </a:p>
        </p:txBody>
      </p:sp>
      <p:sp>
        <p:nvSpPr>
          <p:cNvPr id="48137" name="Oval 52"/>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b="0"/>
          </a:p>
        </p:txBody>
      </p:sp>
      <p:sp>
        <p:nvSpPr>
          <p:cNvPr id="48138" name="Line 5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39" name="Line 57"/>
          <p:cNvSpPr>
            <a:spLocks noChangeShapeType="1"/>
          </p:cNvSpPr>
          <p:nvPr/>
        </p:nvSpPr>
        <p:spPr bwMode="auto">
          <a:xfrm>
            <a:off x="4318000" y="2901950"/>
            <a:ext cx="836613"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0" name="Line 5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1" name="Line 62"/>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2" name="Line 63"/>
          <p:cNvSpPr>
            <a:spLocks noChangeShapeType="1"/>
          </p:cNvSpPr>
          <p:nvPr/>
        </p:nvSpPr>
        <p:spPr bwMode="auto">
          <a:xfrm>
            <a:off x="2641600" y="290195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3" name="Line 64"/>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4" name="Text Box 68"/>
          <p:cNvSpPr txBox="1">
            <a:spLocks noChangeArrowheads="1"/>
          </p:cNvSpPr>
          <p:nvPr/>
        </p:nvSpPr>
        <p:spPr bwMode="auto">
          <a:xfrm>
            <a:off x="2266950" y="2054225"/>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1</a:t>
            </a:r>
            <a:endParaRPr lang="en-US" sz="2000" b="0"/>
          </a:p>
        </p:txBody>
      </p:sp>
      <p:sp>
        <p:nvSpPr>
          <p:cNvPr id="48145" name="Text Box 69"/>
          <p:cNvSpPr txBox="1">
            <a:spLocks noChangeArrowheads="1"/>
          </p:cNvSpPr>
          <p:nvPr/>
        </p:nvSpPr>
        <p:spPr bwMode="auto">
          <a:xfrm>
            <a:off x="2266950" y="3411538"/>
            <a:ext cx="419100"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i="1" baseline="-25000"/>
              <a:t>n</a:t>
            </a:r>
            <a:endParaRPr lang="en-US" sz="2000" b="0"/>
          </a:p>
        </p:txBody>
      </p:sp>
      <p:sp>
        <p:nvSpPr>
          <p:cNvPr id="48146" name="Text Box 70"/>
          <p:cNvSpPr txBox="1">
            <a:spLocks noChangeArrowheads="1"/>
          </p:cNvSpPr>
          <p:nvPr/>
        </p:nvSpPr>
        <p:spPr bwMode="auto">
          <a:xfrm>
            <a:off x="2266950" y="2693988"/>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2</a:t>
            </a:r>
            <a:endParaRPr lang="en-US" sz="2000" b="0"/>
          </a:p>
        </p:txBody>
      </p:sp>
      <p:sp>
        <p:nvSpPr>
          <p:cNvPr id="48147" name="Text Box 71"/>
          <p:cNvSpPr txBox="1">
            <a:spLocks noChangeArrowheads="1"/>
          </p:cNvSpPr>
          <p:nvPr/>
        </p:nvSpPr>
        <p:spPr bwMode="auto">
          <a:xfrm>
            <a:off x="3784600" y="2101850"/>
            <a:ext cx="425450" cy="366713"/>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baseline="-25000"/>
              <a:t>1</a:t>
            </a:r>
            <a:endParaRPr lang="en-US" sz="1800" b="0"/>
          </a:p>
        </p:txBody>
      </p:sp>
      <p:sp>
        <p:nvSpPr>
          <p:cNvPr id="48148" name="Rectangle 76"/>
          <p:cNvSpPr>
            <a:spLocks noChangeArrowheads="1"/>
          </p:cNvSpPr>
          <p:nvPr/>
        </p:nvSpPr>
        <p:spPr bwMode="auto">
          <a:xfrm>
            <a:off x="3632200" y="2693988"/>
            <a:ext cx="685800" cy="414337"/>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49" name="Text Box 77"/>
          <p:cNvSpPr txBox="1">
            <a:spLocks noChangeArrowheads="1"/>
          </p:cNvSpPr>
          <p:nvPr/>
        </p:nvSpPr>
        <p:spPr bwMode="auto">
          <a:xfrm>
            <a:off x="3784600" y="2717800"/>
            <a:ext cx="425450" cy="366713"/>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baseline="-25000"/>
              <a:t>2</a:t>
            </a:r>
            <a:endParaRPr lang="en-US" sz="1800" b="0"/>
          </a:p>
        </p:txBody>
      </p:sp>
      <p:sp>
        <p:nvSpPr>
          <p:cNvPr id="48150" name="Rectangle 78"/>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51" name="Text Box 79"/>
          <p:cNvSpPr txBox="1">
            <a:spLocks noChangeArrowheads="1"/>
          </p:cNvSpPr>
          <p:nvPr/>
        </p:nvSpPr>
        <p:spPr bwMode="auto">
          <a:xfrm>
            <a:off x="3784600" y="3452813"/>
            <a:ext cx="425450" cy="368300"/>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i="1" baseline="-25000"/>
              <a:t>n</a:t>
            </a:r>
            <a:endParaRPr lang="en-US" sz="1800" b="0"/>
          </a:p>
        </p:txBody>
      </p:sp>
      <p:sp>
        <p:nvSpPr>
          <p:cNvPr id="48152" name="Line 80"/>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53" name="Text Box 81"/>
          <p:cNvSpPr txBox="1">
            <a:spLocks noChangeArrowheads="1"/>
          </p:cNvSpPr>
          <p:nvPr/>
        </p:nvSpPr>
        <p:spPr bwMode="auto">
          <a:xfrm>
            <a:off x="6664325" y="2693988"/>
            <a:ext cx="293688" cy="369887"/>
          </a:xfrm>
          <a:prstGeom prst="rect">
            <a:avLst/>
          </a:prstGeom>
          <a:noFill/>
          <a:ln w="9525">
            <a:noFill/>
            <a:miter lim="800000"/>
            <a:headEnd/>
            <a:tailEnd/>
          </a:ln>
        </p:spPr>
        <p:txBody>
          <a:bodyPr wrap="none">
            <a:prstTxWarp prst="textNoShape">
              <a:avLst/>
            </a:prstTxWarp>
            <a:spAutoFit/>
          </a:bodyPr>
          <a:lstStyle/>
          <a:p>
            <a:r>
              <a:rPr lang="en-US" sz="1800" b="0" i="1"/>
              <a:t>z</a:t>
            </a:r>
            <a:endParaRPr lang="en-US" sz="1800" b="0"/>
          </a:p>
        </p:txBody>
      </p:sp>
      <p:graphicFrame>
        <p:nvGraphicFramePr>
          <p:cNvPr id="48130" name="Object 2"/>
          <p:cNvGraphicFramePr>
            <a:graphicFrameLocks noChangeAspect="1"/>
          </p:cNvGraphicFramePr>
          <p:nvPr/>
        </p:nvGraphicFramePr>
        <p:xfrm>
          <a:off x="5562600" y="2754313"/>
          <a:ext cx="231775" cy="295275"/>
        </p:xfrm>
        <a:graphic>
          <a:graphicData uri="http://schemas.openxmlformats.org/presentationml/2006/ole">
            <p:oleObj spid="_x0000_s96316" name="Equation" r:id="rId4" imgW="127800" imgH="164520" progId="">
              <p:embed/>
            </p:oleObj>
          </a:graphicData>
        </a:graphic>
      </p:graphicFrame>
      <p:graphicFrame>
        <p:nvGraphicFramePr>
          <p:cNvPr id="48131" name="Object 3"/>
          <p:cNvGraphicFramePr>
            <a:graphicFrameLocks noChangeAspect="1"/>
          </p:cNvGraphicFramePr>
          <p:nvPr/>
        </p:nvGraphicFramePr>
        <p:xfrm>
          <a:off x="5562600" y="4460875"/>
          <a:ext cx="2522537" cy="1517650"/>
        </p:xfrm>
        <a:graphic>
          <a:graphicData uri="http://schemas.openxmlformats.org/presentationml/2006/ole">
            <p:oleObj spid="_x0000_s96317" name="Equation" r:id="rId5" imgW="1490040" imgH="877680" progId="">
              <p:embed/>
            </p:oleObj>
          </a:graphicData>
        </a:graphic>
      </p:graphicFrame>
      <p:sp>
        <p:nvSpPr>
          <p:cNvPr id="26" name="TextBox 25"/>
          <p:cNvSpPr txBox="1"/>
          <p:nvPr/>
        </p:nvSpPr>
        <p:spPr>
          <a:xfrm>
            <a:off x="381000" y="4648200"/>
            <a:ext cx="4495800" cy="1323439"/>
          </a:xfrm>
          <a:prstGeom prst="rect">
            <a:avLst/>
          </a:prstGeom>
          <a:noFill/>
        </p:spPr>
        <p:txBody>
          <a:bodyPr wrap="square" rtlCol="0">
            <a:spAutoFit/>
          </a:bodyPr>
          <a:lstStyle/>
          <a:p>
            <a:pPr>
              <a:buFont typeface="Arial"/>
              <a:buChar char="•"/>
            </a:pPr>
            <a:r>
              <a:rPr lang="en-US" sz="2000" b="0" dirty="0" smtClean="0"/>
              <a:t> Learn weights such that an objective function is maximized.</a:t>
            </a:r>
          </a:p>
          <a:p>
            <a:pPr>
              <a:buFont typeface="Arial"/>
              <a:buChar char="•"/>
            </a:pPr>
            <a:r>
              <a:rPr lang="en-US" sz="2000" b="0" dirty="0" smtClean="0"/>
              <a:t> What objective function should we use?</a:t>
            </a:r>
          </a:p>
          <a:p>
            <a:pPr>
              <a:buFont typeface="Arial"/>
              <a:buChar char="•"/>
            </a:pPr>
            <a:r>
              <a:rPr lang="en-US" sz="2000" b="0" dirty="0" smtClean="0"/>
              <a:t> What learning algorithm should we use?</a:t>
            </a:r>
            <a:endParaRPr lang="en-US" sz="20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5"/>
          <p:cNvSpPr>
            <a:spLocks noGrp="1"/>
          </p:cNvSpPr>
          <p:nvPr>
            <p:ph type="sldNum" sz="quarter" idx="12"/>
          </p:nvPr>
        </p:nvSpPr>
        <p:spPr>
          <a:noFill/>
        </p:spPr>
        <p:txBody>
          <a:bodyPr/>
          <a:lstStyle/>
          <a:p>
            <a:fld id="{0D96CD96-B9D8-1F4B-B6E8-844BF2685D49}" type="slidenum">
              <a:rPr lang="en-US" smtClean="0">
                <a:latin typeface="Times New Roman" pitchFamily="1" charset="0"/>
              </a:rPr>
              <a:pPr/>
              <a:t>8</a:t>
            </a:fld>
            <a:endParaRPr lang="en-US" smtClean="0">
              <a:latin typeface="Times New Roman" pitchFamily="1" charset="0"/>
            </a:endParaRPr>
          </a:p>
        </p:txBody>
      </p:sp>
      <p:sp>
        <p:nvSpPr>
          <p:cNvPr id="44034" name="Rectangle 2"/>
          <p:cNvSpPr>
            <a:spLocks noGrp="1" noChangeArrowheads="1"/>
          </p:cNvSpPr>
          <p:nvPr>
            <p:ph type="title"/>
          </p:nvPr>
        </p:nvSpPr>
        <p:spPr/>
        <p:txBody>
          <a:bodyPr/>
          <a:lstStyle/>
          <a:p>
            <a:pPr eaLnBrk="1" hangingPunct="1">
              <a:defRPr/>
            </a:pPr>
            <a:r>
              <a:rPr lang="en-US">
                <a:ea typeface="+mj-ea"/>
                <a:cs typeface="+mj-cs"/>
              </a:rPr>
              <a:t>Perceptron Learning Algorithm</a:t>
            </a:r>
          </a:p>
        </p:txBody>
      </p:sp>
      <p:sp>
        <p:nvSpPr>
          <p:cNvPr id="31750" name="Rectangle 4"/>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1751" name="Oval 5"/>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1752" name="Line 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3" name="Line 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4" name="Line 9"/>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5" name="Line 11"/>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6" name="Text Box 12"/>
          <p:cNvSpPr txBox="1">
            <a:spLocks noChangeArrowheads="1"/>
          </p:cNvSpPr>
          <p:nvPr/>
        </p:nvSpPr>
        <p:spPr bwMode="auto">
          <a:xfrm>
            <a:off x="2266950" y="2054225"/>
            <a:ext cx="379413" cy="396875"/>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endParaRPr lang="en-US" sz="2000"/>
          </a:p>
        </p:txBody>
      </p:sp>
      <p:sp>
        <p:nvSpPr>
          <p:cNvPr id="31757" name="Text Box 13"/>
          <p:cNvSpPr txBox="1">
            <a:spLocks noChangeArrowheads="1"/>
          </p:cNvSpPr>
          <p:nvPr/>
        </p:nvSpPr>
        <p:spPr bwMode="auto">
          <a:xfrm>
            <a:off x="2266950" y="3411538"/>
            <a:ext cx="379413" cy="396875"/>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endParaRPr lang="en-US" sz="2000"/>
          </a:p>
        </p:txBody>
      </p:sp>
      <p:sp>
        <p:nvSpPr>
          <p:cNvPr id="31758" name="Rectangle 18"/>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1759" name="Line 20"/>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60" name="Text Box 21"/>
          <p:cNvSpPr txBox="1">
            <a:spLocks noChangeArrowheads="1"/>
          </p:cNvSpPr>
          <p:nvPr/>
        </p:nvSpPr>
        <p:spPr bwMode="auto">
          <a:xfrm>
            <a:off x="6664325" y="2693988"/>
            <a:ext cx="273050" cy="366712"/>
          </a:xfrm>
          <a:prstGeom prst="rect">
            <a:avLst/>
          </a:prstGeom>
          <a:noFill/>
          <a:ln w="9525">
            <a:noFill/>
            <a:miter lim="800000"/>
            <a:headEnd/>
            <a:tailEnd/>
          </a:ln>
        </p:spPr>
        <p:txBody>
          <a:bodyPr wrap="none">
            <a:prstTxWarp prst="textNoShape">
              <a:avLst/>
            </a:prstTxWarp>
            <a:spAutoFit/>
          </a:bodyPr>
          <a:lstStyle/>
          <a:p>
            <a:r>
              <a:rPr lang="en-US" sz="1800" i="1"/>
              <a:t>z</a:t>
            </a:r>
            <a:endParaRPr lang="en-US" sz="1800"/>
          </a:p>
        </p:txBody>
      </p:sp>
      <p:graphicFrame>
        <p:nvGraphicFramePr>
          <p:cNvPr id="31746" name="Object 2"/>
          <p:cNvGraphicFramePr>
            <a:graphicFrameLocks noChangeAspect="1"/>
          </p:cNvGraphicFramePr>
          <p:nvPr/>
        </p:nvGraphicFramePr>
        <p:xfrm>
          <a:off x="2884488" y="4460875"/>
          <a:ext cx="2522537" cy="1517650"/>
        </p:xfrm>
        <a:graphic>
          <a:graphicData uri="http://schemas.openxmlformats.org/presentationml/2006/ole">
            <p:oleObj spid="_x0000_s31782" name="Equation" r:id="rId4" imgW="1490040" imgH="877680" progId="">
              <p:embed/>
            </p:oleObj>
          </a:graphicData>
        </a:graphic>
      </p:graphicFrame>
      <p:sp>
        <p:nvSpPr>
          <p:cNvPr id="44056" name="Text Box 24"/>
          <p:cNvSpPr txBox="1">
            <a:spLocks noChangeArrowheads="1"/>
          </p:cNvSpPr>
          <p:nvPr/>
        </p:nvSpPr>
        <p:spPr bwMode="auto">
          <a:xfrm>
            <a:off x="3810000" y="2071688"/>
            <a:ext cx="374650" cy="396875"/>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44057" name="Text Box 25"/>
          <p:cNvSpPr txBox="1">
            <a:spLocks noChangeArrowheads="1"/>
          </p:cNvSpPr>
          <p:nvPr/>
        </p:nvSpPr>
        <p:spPr bwMode="auto">
          <a:xfrm>
            <a:off x="3810000" y="3411538"/>
            <a:ext cx="458788" cy="396875"/>
          </a:xfrm>
          <a:prstGeom prst="rect">
            <a:avLst/>
          </a:prstGeom>
          <a:noFill/>
          <a:ln w="9525">
            <a:noFill/>
            <a:miter lim="800000"/>
            <a:headEnd/>
            <a:tailEnd/>
          </a:ln>
        </p:spPr>
        <p:txBody>
          <a:bodyPr wrap="none">
            <a:prstTxWarp prst="textNoShape">
              <a:avLst/>
            </a:prstTxWarp>
            <a:spAutoFit/>
          </a:bodyPr>
          <a:lstStyle/>
          <a:p>
            <a:r>
              <a:rPr lang="en-US" sz="2000"/>
              <a:t>-.2</a:t>
            </a:r>
          </a:p>
        </p:txBody>
      </p:sp>
      <p:sp>
        <p:nvSpPr>
          <p:cNvPr id="44058" name="Text Box 26"/>
          <p:cNvSpPr txBox="1">
            <a:spLocks noChangeArrowheads="1"/>
          </p:cNvSpPr>
          <p:nvPr/>
        </p:nvSpPr>
        <p:spPr bwMode="auto">
          <a:xfrm>
            <a:off x="5486400" y="2746375"/>
            <a:ext cx="374650" cy="396875"/>
          </a:xfrm>
          <a:prstGeom prst="rect">
            <a:avLst/>
          </a:prstGeom>
          <a:noFill/>
          <a:ln w="9525">
            <a:noFill/>
            <a:miter lim="800000"/>
            <a:headEnd/>
            <a:tailEnd/>
          </a:ln>
        </p:spPr>
        <p:txBody>
          <a:bodyPr wrap="none">
            <a:prstTxWarp prst="textNoShape">
              <a:avLst/>
            </a:prstTxWarp>
            <a:spAutoFit/>
          </a:bodyPr>
          <a:lstStyle/>
          <a:p>
            <a:r>
              <a:rPr lang="en-US" sz="2000"/>
              <a:t>.1</a:t>
            </a:r>
          </a:p>
        </p:txBody>
      </p:sp>
      <p:grpSp>
        <p:nvGrpSpPr>
          <p:cNvPr id="31764" name="Group 58"/>
          <p:cNvGrpSpPr>
            <a:grpSpLocks/>
          </p:cNvGrpSpPr>
          <p:nvPr/>
        </p:nvGrpSpPr>
        <p:grpSpPr bwMode="auto">
          <a:xfrm>
            <a:off x="701675" y="4460875"/>
            <a:ext cx="1127125" cy="1250950"/>
            <a:chOff x="442" y="2810"/>
            <a:chExt cx="710" cy="788"/>
          </a:xfrm>
        </p:grpSpPr>
        <p:sp>
          <p:nvSpPr>
            <p:cNvPr id="31765" name="Text Box 59"/>
            <p:cNvSpPr txBox="1">
              <a:spLocks noChangeArrowheads="1"/>
            </p:cNvSpPr>
            <p:nvPr/>
          </p:nvSpPr>
          <p:spPr bwMode="auto">
            <a:xfrm>
              <a:off x="442"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p>
          </p:txBody>
        </p:sp>
        <p:sp>
          <p:nvSpPr>
            <p:cNvPr id="31766" name="Text Box 60"/>
            <p:cNvSpPr txBox="1">
              <a:spLocks noChangeArrowheads="1"/>
            </p:cNvSpPr>
            <p:nvPr/>
          </p:nvSpPr>
          <p:spPr bwMode="auto">
            <a:xfrm>
              <a:off x="690"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p>
          </p:txBody>
        </p:sp>
        <p:sp>
          <p:nvSpPr>
            <p:cNvPr id="31767" name="Text Box 61"/>
            <p:cNvSpPr txBox="1">
              <a:spLocks noChangeArrowheads="1"/>
            </p:cNvSpPr>
            <p:nvPr/>
          </p:nvSpPr>
          <p:spPr bwMode="auto">
            <a:xfrm>
              <a:off x="938" y="2810"/>
              <a:ext cx="214" cy="250"/>
            </a:xfrm>
            <a:prstGeom prst="rect">
              <a:avLst/>
            </a:prstGeom>
            <a:noFill/>
            <a:ln w="9525">
              <a:noFill/>
              <a:miter lim="800000"/>
              <a:headEnd/>
              <a:tailEnd/>
            </a:ln>
          </p:spPr>
          <p:txBody>
            <a:bodyPr>
              <a:prstTxWarp prst="textNoShape">
                <a:avLst/>
              </a:prstTxWarp>
              <a:spAutoFit/>
            </a:bodyPr>
            <a:lstStyle/>
            <a:p>
              <a:r>
                <a:rPr lang="en-US" sz="2000" i="1"/>
                <a:t>t</a:t>
              </a:r>
              <a:endParaRPr lang="en-US" sz="2000"/>
            </a:p>
          </p:txBody>
        </p:sp>
        <p:sp>
          <p:nvSpPr>
            <p:cNvPr id="31768" name="Line 62"/>
            <p:cNvSpPr>
              <a:spLocks noChangeShapeType="1"/>
            </p:cNvSpPr>
            <p:nvPr/>
          </p:nvSpPr>
          <p:spPr bwMode="auto">
            <a:xfrm>
              <a:off x="442" y="3060"/>
              <a:ext cx="710" cy="1"/>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1769" name="Line 63"/>
            <p:cNvSpPr>
              <a:spLocks noChangeShapeType="1"/>
            </p:cNvSpPr>
            <p:nvPr/>
          </p:nvSpPr>
          <p:spPr bwMode="auto">
            <a:xfrm>
              <a:off x="938" y="3060"/>
              <a:ext cx="1" cy="49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1770" name="Text Box 64"/>
            <p:cNvSpPr txBox="1">
              <a:spLocks noChangeArrowheads="1"/>
            </p:cNvSpPr>
            <p:nvPr/>
          </p:nvSpPr>
          <p:spPr bwMode="auto">
            <a:xfrm>
              <a:off x="938" y="3348"/>
              <a:ext cx="196" cy="250"/>
            </a:xfrm>
            <a:prstGeom prst="rect">
              <a:avLst/>
            </a:prstGeom>
            <a:noFill/>
            <a:ln w="9525">
              <a:noFill/>
              <a:miter lim="800000"/>
              <a:headEnd/>
              <a:tailEnd/>
            </a:ln>
          </p:spPr>
          <p:txBody>
            <a:bodyPr wrap="none">
              <a:prstTxWarp prst="textNoShape">
                <a:avLst/>
              </a:prstTxWarp>
              <a:spAutoFit/>
            </a:bodyPr>
            <a:lstStyle/>
            <a:p>
              <a:r>
                <a:rPr lang="en-US" sz="2000"/>
                <a:t>0</a:t>
              </a:r>
            </a:p>
          </p:txBody>
        </p:sp>
        <p:sp>
          <p:nvSpPr>
            <p:cNvPr id="31771" name="Text Box 65"/>
            <p:cNvSpPr txBox="1">
              <a:spLocks noChangeArrowheads="1"/>
            </p:cNvSpPr>
            <p:nvPr/>
          </p:nvSpPr>
          <p:spPr bwMode="auto">
            <a:xfrm>
              <a:off x="938" y="3098"/>
              <a:ext cx="19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1772" name="Text Box 66"/>
            <p:cNvSpPr txBox="1">
              <a:spLocks noChangeArrowheads="1"/>
            </p:cNvSpPr>
            <p:nvPr/>
          </p:nvSpPr>
          <p:spPr bwMode="auto">
            <a:xfrm>
              <a:off x="690" y="3348"/>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1773" name="Text Box 67"/>
            <p:cNvSpPr txBox="1">
              <a:spLocks noChangeArrowheads="1"/>
            </p:cNvSpPr>
            <p:nvPr/>
          </p:nvSpPr>
          <p:spPr bwMode="auto">
            <a:xfrm>
              <a:off x="690" y="3098"/>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sp>
          <p:nvSpPr>
            <p:cNvPr id="31774" name="Text Box 68"/>
            <p:cNvSpPr txBox="1">
              <a:spLocks noChangeArrowheads="1"/>
            </p:cNvSpPr>
            <p:nvPr/>
          </p:nvSpPr>
          <p:spPr bwMode="auto">
            <a:xfrm>
              <a:off x="442" y="3348"/>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1775" name="Text Box 69"/>
            <p:cNvSpPr txBox="1">
              <a:spLocks noChangeArrowheads="1"/>
            </p:cNvSpPr>
            <p:nvPr/>
          </p:nvSpPr>
          <p:spPr bwMode="auto">
            <a:xfrm>
              <a:off x="442" y="3098"/>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56"/>
                                        </p:tgtEl>
                                        <p:attrNameLst>
                                          <p:attrName>style.visibility</p:attrName>
                                        </p:attrNameLst>
                                      </p:cBhvr>
                                      <p:to>
                                        <p:strVal val="visible"/>
                                      </p:to>
                                    </p:set>
                                    <p:anim calcmode="lin" valueType="num">
                                      <p:cBhvr additive="base">
                                        <p:cTn id="7" dur="500" fill="hold"/>
                                        <p:tgtEl>
                                          <p:spTgt spid="44056"/>
                                        </p:tgtEl>
                                        <p:attrNameLst>
                                          <p:attrName>ppt_x</p:attrName>
                                        </p:attrNameLst>
                                      </p:cBhvr>
                                      <p:tavLst>
                                        <p:tav tm="0">
                                          <p:val>
                                            <p:strVal val="0-#ppt_w/2"/>
                                          </p:val>
                                        </p:tav>
                                        <p:tav tm="100000">
                                          <p:val>
                                            <p:strVal val="#ppt_x"/>
                                          </p:val>
                                        </p:tav>
                                      </p:tavLst>
                                    </p:anim>
                                    <p:anim calcmode="lin" valueType="num">
                                      <p:cBhvr additive="base">
                                        <p:cTn id="8" dur="500" fill="hold"/>
                                        <p:tgtEl>
                                          <p:spTgt spid="440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57"/>
                                        </p:tgtEl>
                                        <p:attrNameLst>
                                          <p:attrName>style.visibility</p:attrName>
                                        </p:attrNameLst>
                                      </p:cBhvr>
                                      <p:to>
                                        <p:strVal val="visible"/>
                                      </p:to>
                                    </p:set>
                                    <p:anim calcmode="lin" valueType="num">
                                      <p:cBhvr additive="base">
                                        <p:cTn id="13" dur="500" fill="hold"/>
                                        <p:tgtEl>
                                          <p:spTgt spid="44057"/>
                                        </p:tgtEl>
                                        <p:attrNameLst>
                                          <p:attrName>ppt_x</p:attrName>
                                        </p:attrNameLst>
                                      </p:cBhvr>
                                      <p:tavLst>
                                        <p:tav tm="0">
                                          <p:val>
                                            <p:strVal val="#ppt_x"/>
                                          </p:val>
                                        </p:tav>
                                        <p:tav tm="100000">
                                          <p:val>
                                            <p:strVal val="#ppt_x"/>
                                          </p:val>
                                        </p:tav>
                                      </p:tavLst>
                                    </p:anim>
                                    <p:anim calcmode="lin" valueType="num">
                                      <p:cBhvr additive="base">
                                        <p:cTn id="14" dur="500" fill="hold"/>
                                        <p:tgtEl>
                                          <p:spTgt spid="440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4058"/>
                                        </p:tgtEl>
                                        <p:attrNameLst>
                                          <p:attrName>style.visibility</p:attrName>
                                        </p:attrNameLst>
                                      </p:cBhvr>
                                      <p:to>
                                        <p:strVal val="visible"/>
                                      </p:to>
                                    </p:set>
                                    <p:anim calcmode="lin" valueType="num">
                                      <p:cBhvr additive="base">
                                        <p:cTn id="19" dur="500" fill="hold"/>
                                        <p:tgtEl>
                                          <p:spTgt spid="44058"/>
                                        </p:tgtEl>
                                        <p:attrNameLst>
                                          <p:attrName>ppt_x</p:attrName>
                                        </p:attrNameLst>
                                      </p:cBhvr>
                                      <p:tavLst>
                                        <p:tav tm="0">
                                          <p:val>
                                            <p:strVal val="1+#ppt_w/2"/>
                                          </p:val>
                                        </p:tav>
                                        <p:tav tm="100000">
                                          <p:val>
                                            <p:strVal val="#ppt_x"/>
                                          </p:val>
                                        </p:tav>
                                      </p:tavLst>
                                    </p:anim>
                                    <p:anim calcmode="lin" valueType="num">
                                      <p:cBhvr additive="base">
                                        <p:cTn id="20" dur="500" fill="hold"/>
                                        <p:tgtEl>
                                          <p:spTgt spid="44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6" grpId="0" autoUpdateAnimBg="0"/>
      <p:bldP spid="44057" grpId="0" autoUpdateAnimBg="0"/>
      <p:bldP spid="4405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fld id="{C42F8576-7024-314D-A68D-A7D868C0D435}" type="slidenum">
              <a:rPr lang="en-US" smtClean="0">
                <a:latin typeface="Times New Roman" pitchFamily="1" charset="0"/>
              </a:rPr>
              <a:pPr/>
              <a:t>9</a:t>
            </a:fld>
            <a:endParaRPr lang="en-US" smtClean="0">
              <a:latin typeface="Times New Roman" pitchFamily="1" charset="0"/>
            </a:endParaRPr>
          </a:p>
        </p:txBody>
      </p:sp>
      <p:sp>
        <p:nvSpPr>
          <p:cNvPr id="45058" name="Rectangle 2"/>
          <p:cNvSpPr>
            <a:spLocks noGrp="1" noChangeArrowheads="1"/>
          </p:cNvSpPr>
          <p:nvPr>
            <p:ph type="title"/>
          </p:nvPr>
        </p:nvSpPr>
        <p:spPr/>
        <p:txBody>
          <a:bodyPr/>
          <a:lstStyle/>
          <a:p>
            <a:pPr eaLnBrk="1" hangingPunct="1">
              <a:defRPr/>
            </a:pPr>
            <a:r>
              <a:rPr lang="en-US">
                <a:ea typeface="+mj-ea"/>
                <a:cs typeface="+mj-cs"/>
              </a:rPr>
              <a:t>First Training Instance</a:t>
            </a:r>
          </a:p>
        </p:txBody>
      </p:sp>
      <p:sp>
        <p:nvSpPr>
          <p:cNvPr id="33798" name="Rectangle 4"/>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3799" name="Oval 5"/>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3800" name="Line 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1" name="Line 7"/>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2" name="Line 8"/>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3" name="Line 9"/>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grpSp>
        <p:nvGrpSpPr>
          <p:cNvPr id="2" name="Group 32"/>
          <p:cNvGrpSpPr>
            <a:grpSpLocks/>
          </p:cNvGrpSpPr>
          <p:nvPr/>
        </p:nvGrpSpPr>
        <p:grpSpPr bwMode="auto">
          <a:xfrm>
            <a:off x="2266950" y="2054225"/>
            <a:ext cx="374650" cy="1754188"/>
            <a:chOff x="1428" y="1294"/>
            <a:chExt cx="236" cy="1105"/>
          </a:xfrm>
        </p:grpSpPr>
        <p:sp>
          <p:nvSpPr>
            <p:cNvPr id="33825" name="Text Box 10"/>
            <p:cNvSpPr txBox="1">
              <a:spLocks noChangeArrowheads="1"/>
            </p:cNvSpPr>
            <p:nvPr/>
          </p:nvSpPr>
          <p:spPr bwMode="auto">
            <a:xfrm>
              <a:off x="1428" y="1294"/>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33826" name="Text Box 11"/>
            <p:cNvSpPr txBox="1">
              <a:spLocks noChangeArrowheads="1"/>
            </p:cNvSpPr>
            <p:nvPr/>
          </p:nvSpPr>
          <p:spPr bwMode="auto">
            <a:xfrm>
              <a:off x="1428" y="2149"/>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grpSp>
      <p:sp>
        <p:nvSpPr>
          <p:cNvPr id="33805" name="Rectangle 12"/>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3806" name="Line 13"/>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7" name="Text Box 14"/>
          <p:cNvSpPr txBox="1">
            <a:spLocks noChangeArrowheads="1"/>
          </p:cNvSpPr>
          <p:nvPr/>
        </p:nvSpPr>
        <p:spPr bwMode="auto">
          <a:xfrm>
            <a:off x="6664325" y="2693988"/>
            <a:ext cx="273050" cy="366712"/>
          </a:xfrm>
          <a:prstGeom prst="rect">
            <a:avLst/>
          </a:prstGeom>
          <a:noFill/>
          <a:ln w="9525">
            <a:noFill/>
            <a:miter lim="800000"/>
            <a:headEnd/>
            <a:tailEnd/>
          </a:ln>
        </p:spPr>
        <p:txBody>
          <a:bodyPr wrap="none">
            <a:prstTxWarp prst="textNoShape">
              <a:avLst/>
            </a:prstTxWarp>
            <a:spAutoFit/>
          </a:bodyPr>
          <a:lstStyle/>
          <a:p>
            <a:r>
              <a:rPr lang="en-US" sz="1800" i="1"/>
              <a:t>z</a:t>
            </a:r>
            <a:endParaRPr lang="en-US" sz="1800"/>
          </a:p>
        </p:txBody>
      </p:sp>
      <p:graphicFrame>
        <p:nvGraphicFramePr>
          <p:cNvPr id="33794" name="Object 2"/>
          <p:cNvGraphicFramePr>
            <a:graphicFrameLocks noChangeAspect="1"/>
          </p:cNvGraphicFramePr>
          <p:nvPr/>
        </p:nvGraphicFramePr>
        <p:xfrm>
          <a:off x="2884488" y="4460875"/>
          <a:ext cx="2522537" cy="1517650"/>
        </p:xfrm>
        <a:graphic>
          <a:graphicData uri="http://schemas.openxmlformats.org/presentationml/2006/ole">
            <p:oleObj spid="_x0000_s33830" name="Equation" r:id="rId4" imgW="1490040" imgH="877680" progId="">
              <p:embed/>
            </p:oleObj>
          </a:graphicData>
        </a:graphic>
      </p:graphicFrame>
      <p:sp>
        <p:nvSpPr>
          <p:cNvPr id="33808" name="Text Box 16"/>
          <p:cNvSpPr txBox="1">
            <a:spLocks noChangeArrowheads="1"/>
          </p:cNvSpPr>
          <p:nvPr/>
        </p:nvSpPr>
        <p:spPr bwMode="auto">
          <a:xfrm>
            <a:off x="3810000" y="2071688"/>
            <a:ext cx="374650" cy="396875"/>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3809" name="Text Box 17"/>
          <p:cNvSpPr txBox="1">
            <a:spLocks noChangeArrowheads="1"/>
          </p:cNvSpPr>
          <p:nvPr/>
        </p:nvSpPr>
        <p:spPr bwMode="auto">
          <a:xfrm>
            <a:off x="3810000" y="3411538"/>
            <a:ext cx="458788" cy="396875"/>
          </a:xfrm>
          <a:prstGeom prst="rect">
            <a:avLst/>
          </a:prstGeom>
          <a:noFill/>
          <a:ln w="9525">
            <a:noFill/>
            <a:miter lim="800000"/>
            <a:headEnd/>
            <a:tailEnd/>
          </a:ln>
        </p:spPr>
        <p:txBody>
          <a:bodyPr wrap="none">
            <a:prstTxWarp prst="textNoShape">
              <a:avLst/>
            </a:prstTxWarp>
            <a:spAutoFit/>
          </a:bodyPr>
          <a:lstStyle/>
          <a:p>
            <a:r>
              <a:rPr lang="en-US" sz="2000"/>
              <a:t>-.2</a:t>
            </a:r>
          </a:p>
        </p:txBody>
      </p:sp>
      <p:sp>
        <p:nvSpPr>
          <p:cNvPr id="33810" name="Text Box 18"/>
          <p:cNvSpPr txBox="1">
            <a:spLocks noChangeArrowheads="1"/>
          </p:cNvSpPr>
          <p:nvPr/>
        </p:nvSpPr>
        <p:spPr bwMode="auto">
          <a:xfrm>
            <a:off x="5486400" y="2746375"/>
            <a:ext cx="374650" cy="396875"/>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45087" name="Text Box 31"/>
          <p:cNvSpPr txBox="1">
            <a:spLocks noChangeArrowheads="1"/>
          </p:cNvSpPr>
          <p:nvPr/>
        </p:nvSpPr>
        <p:spPr bwMode="auto">
          <a:xfrm>
            <a:off x="4471988" y="3452813"/>
            <a:ext cx="2722562" cy="396875"/>
          </a:xfrm>
          <a:prstGeom prst="rect">
            <a:avLst/>
          </a:prstGeom>
          <a:noFill/>
          <a:ln w="9525">
            <a:noFill/>
            <a:miter lim="800000"/>
            <a:headEnd/>
            <a:tailEnd/>
          </a:ln>
        </p:spPr>
        <p:txBody>
          <a:bodyPr wrap="none">
            <a:prstTxWarp prst="textNoShape">
              <a:avLst/>
            </a:prstTxWarp>
            <a:spAutoFit/>
          </a:bodyPr>
          <a:lstStyle/>
          <a:p>
            <a:r>
              <a:rPr lang="en-US" sz="2000" i="1"/>
              <a:t>net</a:t>
            </a:r>
            <a:r>
              <a:rPr lang="en-US" sz="2000"/>
              <a:t> = .8*.4 + .3*-.2 = .26</a:t>
            </a:r>
          </a:p>
        </p:txBody>
      </p:sp>
      <p:sp>
        <p:nvSpPr>
          <p:cNvPr id="45089" name="Text Box 33"/>
          <p:cNvSpPr txBox="1">
            <a:spLocks noChangeArrowheads="1"/>
          </p:cNvSpPr>
          <p:nvPr/>
        </p:nvSpPr>
        <p:spPr bwMode="auto">
          <a:xfrm>
            <a:off x="6858000" y="2717800"/>
            <a:ext cx="427038" cy="366713"/>
          </a:xfrm>
          <a:prstGeom prst="rect">
            <a:avLst/>
          </a:prstGeom>
          <a:noFill/>
          <a:ln w="9525">
            <a:noFill/>
            <a:miter lim="800000"/>
            <a:headEnd/>
            <a:tailEnd/>
          </a:ln>
        </p:spPr>
        <p:txBody>
          <a:bodyPr wrap="none">
            <a:prstTxWarp prst="textNoShape">
              <a:avLst/>
            </a:prstTxWarp>
            <a:spAutoFit/>
          </a:bodyPr>
          <a:lstStyle/>
          <a:p>
            <a:r>
              <a:rPr lang="en-US" sz="1800"/>
              <a:t>=1</a:t>
            </a:r>
          </a:p>
        </p:txBody>
      </p:sp>
      <p:grpSp>
        <p:nvGrpSpPr>
          <p:cNvPr id="33813" name="Group 46"/>
          <p:cNvGrpSpPr>
            <a:grpSpLocks/>
          </p:cNvGrpSpPr>
          <p:nvPr/>
        </p:nvGrpSpPr>
        <p:grpSpPr bwMode="auto">
          <a:xfrm>
            <a:off x="701675" y="4460875"/>
            <a:ext cx="1127125" cy="1250950"/>
            <a:chOff x="442" y="2810"/>
            <a:chExt cx="710" cy="788"/>
          </a:xfrm>
        </p:grpSpPr>
        <p:sp>
          <p:nvSpPr>
            <p:cNvPr id="33814" name="Text Box 47"/>
            <p:cNvSpPr txBox="1">
              <a:spLocks noChangeArrowheads="1"/>
            </p:cNvSpPr>
            <p:nvPr/>
          </p:nvSpPr>
          <p:spPr bwMode="auto">
            <a:xfrm>
              <a:off x="442"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p>
          </p:txBody>
        </p:sp>
        <p:sp>
          <p:nvSpPr>
            <p:cNvPr id="33815" name="Text Box 48"/>
            <p:cNvSpPr txBox="1">
              <a:spLocks noChangeArrowheads="1"/>
            </p:cNvSpPr>
            <p:nvPr/>
          </p:nvSpPr>
          <p:spPr bwMode="auto">
            <a:xfrm>
              <a:off x="690"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p>
          </p:txBody>
        </p:sp>
        <p:sp>
          <p:nvSpPr>
            <p:cNvPr id="33816" name="Text Box 49"/>
            <p:cNvSpPr txBox="1">
              <a:spLocks noChangeArrowheads="1"/>
            </p:cNvSpPr>
            <p:nvPr/>
          </p:nvSpPr>
          <p:spPr bwMode="auto">
            <a:xfrm>
              <a:off x="938" y="2810"/>
              <a:ext cx="214" cy="250"/>
            </a:xfrm>
            <a:prstGeom prst="rect">
              <a:avLst/>
            </a:prstGeom>
            <a:noFill/>
            <a:ln w="9525">
              <a:noFill/>
              <a:miter lim="800000"/>
              <a:headEnd/>
              <a:tailEnd/>
            </a:ln>
          </p:spPr>
          <p:txBody>
            <a:bodyPr>
              <a:prstTxWarp prst="textNoShape">
                <a:avLst/>
              </a:prstTxWarp>
              <a:spAutoFit/>
            </a:bodyPr>
            <a:lstStyle/>
            <a:p>
              <a:r>
                <a:rPr lang="en-US" sz="2000" i="1"/>
                <a:t>t</a:t>
              </a:r>
              <a:endParaRPr lang="en-US" sz="2000"/>
            </a:p>
          </p:txBody>
        </p:sp>
        <p:sp>
          <p:nvSpPr>
            <p:cNvPr id="33817" name="Line 50"/>
            <p:cNvSpPr>
              <a:spLocks noChangeShapeType="1"/>
            </p:cNvSpPr>
            <p:nvPr/>
          </p:nvSpPr>
          <p:spPr bwMode="auto">
            <a:xfrm>
              <a:off x="442" y="3060"/>
              <a:ext cx="710" cy="1"/>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3818" name="Line 51"/>
            <p:cNvSpPr>
              <a:spLocks noChangeShapeType="1"/>
            </p:cNvSpPr>
            <p:nvPr/>
          </p:nvSpPr>
          <p:spPr bwMode="auto">
            <a:xfrm>
              <a:off x="938" y="3060"/>
              <a:ext cx="1" cy="49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3819" name="Text Box 52"/>
            <p:cNvSpPr txBox="1">
              <a:spLocks noChangeArrowheads="1"/>
            </p:cNvSpPr>
            <p:nvPr/>
          </p:nvSpPr>
          <p:spPr bwMode="auto">
            <a:xfrm>
              <a:off x="938" y="3348"/>
              <a:ext cx="196" cy="250"/>
            </a:xfrm>
            <a:prstGeom prst="rect">
              <a:avLst/>
            </a:prstGeom>
            <a:noFill/>
            <a:ln w="9525">
              <a:noFill/>
              <a:miter lim="800000"/>
              <a:headEnd/>
              <a:tailEnd/>
            </a:ln>
          </p:spPr>
          <p:txBody>
            <a:bodyPr wrap="none">
              <a:prstTxWarp prst="textNoShape">
                <a:avLst/>
              </a:prstTxWarp>
              <a:spAutoFit/>
            </a:bodyPr>
            <a:lstStyle/>
            <a:p>
              <a:r>
                <a:rPr lang="en-US" sz="2000"/>
                <a:t>0</a:t>
              </a:r>
            </a:p>
          </p:txBody>
        </p:sp>
        <p:sp>
          <p:nvSpPr>
            <p:cNvPr id="33820" name="Text Box 53"/>
            <p:cNvSpPr txBox="1">
              <a:spLocks noChangeArrowheads="1"/>
            </p:cNvSpPr>
            <p:nvPr/>
          </p:nvSpPr>
          <p:spPr bwMode="auto">
            <a:xfrm>
              <a:off x="938" y="3098"/>
              <a:ext cx="19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3821" name="Text Box 54"/>
            <p:cNvSpPr txBox="1">
              <a:spLocks noChangeArrowheads="1"/>
            </p:cNvSpPr>
            <p:nvPr/>
          </p:nvSpPr>
          <p:spPr bwMode="auto">
            <a:xfrm>
              <a:off x="690" y="3348"/>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3822" name="Text Box 55"/>
            <p:cNvSpPr txBox="1">
              <a:spLocks noChangeArrowheads="1"/>
            </p:cNvSpPr>
            <p:nvPr/>
          </p:nvSpPr>
          <p:spPr bwMode="auto">
            <a:xfrm>
              <a:off x="690" y="3098"/>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sp>
          <p:nvSpPr>
            <p:cNvPr id="33823" name="Text Box 56"/>
            <p:cNvSpPr txBox="1">
              <a:spLocks noChangeArrowheads="1"/>
            </p:cNvSpPr>
            <p:nvPr/>
          </p:nvSpPr>
          <p:spPr bwMode="auto">
            <a:xfrm>
              <a:off x="442" y="3348"/>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3824" name="Text Box 57"/>
            <p:cNvSpPr txBox="1">
              <a:spLocks noChangeArrowheads="1"/>
            </p:cNvSpPr>
            <p:nvPr/>
          </p:nvSpPr>
          <p:spPr bwMode="auto">
            <a:xfrm>
              <a:off x="442" y="3098"/>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5087"/>
                                        </p:tgtEl>
                                        <p:attrNameLst>
                                          <p:attrName>style.visibility</p:attrName>
                                        </p:attrNameLst>
                                      </p:cBhvr>
                                      <p:to>
                                        <p:strVal val="visible"/>
                                      </p:to>
                                    </p:set>
                                    <p:anim calcmode="lin" valueType="num">
                                      <p:cBhvr>
                                        <p:cTn id="13" dur="500" fill="hold"/>
                                        <p:tgtEl>
                                          <p:spTgt spid="45087"/>
                                        </p:tgtEl>
                                        <p:attrNameLst>
                                          <p:attrName>ppt_w</p:attrName>
                                        </p:attrNameLst>
                                      </p:cBhvr>
                                      <p:tavLst>
                                        <p:tav tm="0">
                                          <p:val>
                                            <p:fltVal val="0"/>
                                          </p:val>
                                        </p:tav>
                                        <p:tav tm="100000">
                                          <p:val>
                                            <p:strVal val="#ppt_w"/>
                                          </p:val>
                                        </p:tav>
                                      </p:tavLst>
                                    </p:anim>
                                    <p:anim calcmode="lin" valueType="num">
                                      <p:cBhvr>
                                        <p:cTn id="14" dur="500" fill="hold"/>
                                        <p:tgtEl>
                                          <p:spTgt spid="4508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089"/>
                                        </p:tgtEl>
                                        <p:attrNameLst>
                                          <p:attrName>style.visibility</p:attrName>
                                        </p:attrNameLst>
                                      </p:cBhvr>
                                      <p:to>
                                        <p:strVal val="visible"/>
                                      </p:to>
                                    </p:set>
                                    <p:anim calcmode="lin" valueType="num">
                                      <p:cBhvr additive="base">
                                        <p:cTn id="19" dur="500" fill="hold"/>
                                        <p:tgtEl>
                                          <p:spTgt spid="45089"/>
                                        </p:tgtEl>
                                        <p:attrNameLst>
                                          <p:attrName>ppt_x</p:attrName>
                                        </p:attrNameLst>
                                      </p:cBhvr>
                                      <p:tavLst>
                                        <p:tav tm="0">
                                          <p:val>
                                            <p:strVal val="1+#ppt_w/2"/>
                                          </p:val>
                                        </p:tav>
                                        <p:tav tm="100000">
                                          <p:val>
                                            <p:strVal val="#ppt_x"/>
                                          </p:val>
                                        </p:tav>
                                      </p:tavLst>
                                    </p:anim>
                                    <p:anim calcmode="lin" valueType="num">
                                      <p:cBhvr additive="base">
                                        <p:cTn id="20" dur="500" fill="hold"/>
                                        <p:tgtEl>
                                          <p:spTgt spid="45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7" grpId="0" autoUpdateAnimBg="0"/>
      <p:bldP spid="45089" grpId="0" autoUpdateAnimBg="0"/>
    </p:bld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3288</TotalTime>
  <Words>2265</Words>
  <Application>Microsoft Office PowerPoint</Application>
  <PresentationFormat>On-screen Show (4:3)</PresentationFormat>
  <Paragraphs>480</Paragraphs>
  <Slides>46</Slides>
  <Notes>40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49" baseType="lpstr">
      <vt:lpstr>Soaring</vt:lpstr>
      <vt:lpstr>Equation</vt:lpstr>
      <vt:lpstr>Document</vt:lpstr>
      <vt:lpstr> Single Layer Percetron </vt:lpstr>
      <vt:lpstr>Slide 2</vt:lpstr>
      <vt:lpstr>Basic Neuron</vt:lpstr>
      <vt:lpstr>Expanded Neuron</vt:lpstr>
      <vt:lpstr>Perceptron Learning Algorithm</vt:lpstr>
      <vt:lpstr>Perceptron Node – Threshold Logic Unit</vt:lpstr>
      <vt:lpstr>Perceptron Node – Threshold Logic Unit</vt:lpstr>
      <vt:lpstr>Perceptron Learning Algorithm</vt:lpstr>
      <vt:lpstr>First Training Instance</vt:lpstr>
      <vt:lpstr>Second Training Instance</vt:lpstr>
      <vt:lpstr>Perceptron Rule Learning</vt:lpstr>
      <vt:lpstr>Slide 12</vt:lpstr>
      <vt:lpstr>Augmented Pattern Vectors</vt:lpstr>
      <vt:lpstr>Perceptron Rule Example</vt:lpstr>
      <vt:lpstr>Example</vt:lpstr>
      <vt:lpstr>Example</vt:lpstr>
      <vt:lpstr>Example</vt:lpstr>
      <vt:lpstr>Example</vt:lpstr>
      <vt:lpstr>Example</vt:lpstr>
      <vt:lpstr>Perceptron Homework</vt:lpstr>
      <vt:lpstr>Training Sets and Noise</vt:lpstr>
      <vt:lpstr>Slide 22</vt:lpstr>
      <vt:lpstr>Linear Separability</vt:lpstr>
      <vt:lpstr>Linear Separability and Generalization</vt:lpstr>
      <vt:lpstr>Limited Functionality of Hyperplane</vt:lpstr>
      <vt:lpstr>How to Handle Multi-Class Output</vt:lpstr>
      <vt:lpstr>UC Irvine Machine Learning Data Base Iris Data Set</vt:lpstr>
      <vt:lpstr>Objective Functions: Accuracy/Error</vt:lpstr>
      <vt:lpstr>Mean Squared Error</vt:lpstr>
      <vt:lpstr>Gradient Descent Learning: Minimize (Maximze) the Objective Function</vt:lpstr>
      <vt:lpstr>Deriving a Gradient Descent Learning Algorithm</vt:lpstr>
      <vt:lpstr>Delta rule algorithm</vt:lpstr>
      <vt:lpstr>Batch vs Stochastic Update</vt:lpstr>
      <vt:lpstr>Perceptron rule vs Delta rule</vt:lpstr>
      <vt:lpstr>Slide 35</vt:lpstr>
      <vt:lpstr>Linearly Separable Boolean Functions</vt:lpstr>
      <vt:lpstr>Linearly Separable Boolean Functions</vt:lpstr>
      <vt:lpstr>Linearly Separable Boolean Functions</vt:lpstr>
      <vt:lpstr>Linearly Separable Boolean Functions</vt:lpstr>
      <vt:lpstr>Slide 40</vt:lpstr>
      <vt:lpstr>Linear Models which are Non-Linear in the Input Space</vt:lpstr>
      <vt:lpstr>Quadric Machine</vt:lpstr>
      <vt:lpstr>Simple Quadric Example</vt:lpstr>
      <vt:lpstr>Simple Quadric Example</vt:lpstr>
      <vt:lpstr>Simple Quadric Example</vt:lpstr>
      <vt:lpstr>Quadric Machine Homework </vt:lpstr>
    </vt:vector>
  </TitlesOfParts>
  <Company>BYU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kumar</cp:lastModifiedBy>
  <cp:revision>61</cp:revision>
  <dcterms:created xsi:type="dcterms:W3CDTF">2015-01-09T21:02:38Z</dcterms:created>
  <dcterms:modified xsi:type="dcterms:W3CDTF">2019-01-06T10:50:35Z</dcterms:modified>
</cp:coreProperties>
</file>