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45288" cy="9713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59">
          <p15:clr>
            <a:srgbClr val="000000"/>
          </p15:clr>
        </p15:guide>
        <p15:guide id="2" pos="212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59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258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2700" y="0"/>
            <a:ext cx="292258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44562" y="728662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228137"/>
            <a:ext cx="292258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2700" y="9228137"/>
            <a:ext cx="292258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2" y="728662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2" y="728662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/>
        </p:nvSpPr>
        <p:spPr>
          <a:xfrm>
            <a:off x="3822700" y="0"/>
            <a:ext cx="292258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10-00</a:t>
            </a: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3822700" y="9228137"/>
            <a:ext cx="292258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900112" y="4614862"/>
            <a:ext cx="4945062" cy="43703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28663"/>
            <a:ext cx="4857750" cy="3643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037492" y="136104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Layer </a:t>
            </a:r>
            <a:r>
              <a:rPr lang="en-US" sz="44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Percetron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6344" y="3253154"/>
            <a:ext cx="6400800" cy="1752600"/>
          </a:xfrm>
        </p:spPr>
        <p:txBody>
          <a:bodyPr/>
          <a:lstStyle/>
          <a:p>
            <a:r>
              <a:rPr lang="en-US" b="1" dirty="0" smtClean="0"/>
              <a:t>Prof. G. Panda</a:t>
            </a:r>
          </a:p>
          <a:p>
            <a:endParaRPr lang="en-US" dirty="0" smtClean="0"/>
          </a:p>
          <a:p>
            <a:r>
              <a:rPr lang="en-US" dirty="0" smtClean="0"/>
              <a:t>Professorial Fellow</a:t>
            </a:r>
          </a:p>
          <a:p>
            <a:r>
              <a:rPr lang="en-US" dirty="0" smtClean="0"/>
              <a:t>IIT Bhubaneswar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ctrTitle"/>
          </p:nvPr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39" name="Google Shape;339;p22"/>
          <p:cNvSpPr txBox="1"/>
          <p:nvPr/>
        </p:nvSpPr>
        <p:spPr>
          <a:xfrm>
            <a:off x="381000" y="1600200"/>
            <a:ext cx="7848600" cy="36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training set C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∪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where: 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 -1), (0, -1)} 	elements of class 1		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{(-1,-1), (-1,1), (0,1)}   elements of class 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 perceptron learning algorithm to classify these examples.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endParaRPr sz="24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(0) = [1, 0, 0]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 		</a:t>
            </a:r>
            <a:r>
              <a:rPr lang="en-US" sz="2400" b="1" i="1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η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346" name="Google Shape;346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endParaRPr/>
          </a:p>
        </p:txBody>
      </p:sp>
      <p:cxnSp>
        <p:nvCxnSpPr>
          <p:cNvPr id="348" name="Google Shape;348;p23"/>
          <p:cNvCxnSpPr/>
          <p:nvPr/>
        </p:nvCxnSpPr>
        <p:spPr>
          <a:xfrm flipH="1">
            <a:off x="3505200" y="2362200"/>
            <a:ext cx="1066800" cy="29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49" name="Google Shape;349;p23"/>
          <p:cNvGrpSpPr/>
          <p:nvPr/>
        </p:nvGrpSpPr>
        <p:grpSpPr>
          <a:xfrm>
            <a:off x="1981200" y="2133600"/>
            <a:ext cx="6076950" cy="3048000"/>
            <a:chOff x="1905000" y="3048000"/>
            <a:chExt cx="6076950" cy="3048000"/>
          </a:xfrm>
        </p:grpSpPr>
        <p:sp>
          <p:nvSpPr>
            <p:cNvPr id="350" name="Google Shape;350;p23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876800" y="5715000"/>
              <a:ext cx="152400" cy="152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886200" y="3505200"/>
              <a:ext cx="152400" cy="152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895600" y="5715000"/>
              <a:ext cx="152400" cy="152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cxnSp>
          <p:nvCxnSpPr>
            <p:cNvPr id="354" name="Google Shape;354;p23"/>
            <p:cNvCxnSpPr/>
            <p:nvPr/>
          </p:nvCxnSpPr>
          <p:spPr>
            <a:xfrm rot="10800000">
              <a:off x="3962400" y="3200400"/>
              <a:ext cx="0" cy="289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55" name="Google Shape;355;p23"/>
            <p:cNvCxnSpPr/>
            <p:nvPr/>
          </p:nvCxnSpPr>
          <p:spPr>
            <a:xfrm>
              <a:off x="1905000" y="4724400"/>
              <a:ext cx="480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56" name="Google Shape;356;p23"/>
            <p:cNvCxnSpPr/>
            <p:nvPr/>
          </p:nvCxnSpPr>
          <p:spPr>
            <a:xfrm>
              <a:off x="3048000" y="4648200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" name="Google Shape;357;p23"/>
            <p:cNvCxnSpPr/>
            <p:nvPr/>
          </p:nvCxnSpPr>
          <p:spPr>
            <a:xfrm>
              <a:off x="5029200" y="4648200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" name="Google Shape;358;p23"/>
            <p:cNvCxnSpPr/>
            <p:nvPr/>
          </p:nvCxnSpPr>
          <p:spPr>
            <a:xfrm>
              <a:off x="4495800" y="4648200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9" name="Google Shape;359;p23"/>
            <p:cNvSpPr txBox="1"/>
            <p:nvPr/>
          </p:nvSpPr>
          <p:spPr>
            <a:xfrm>
              <a:off x="6080125" y="4687887"/>
              <a:ext cx="4492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3429000" y="3048000"/>
              <a:ext cx="4492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1" name="Google Shape;361;p23"/>
            <p:cNvSpPr txBox="1"/>
            <p:nvPr/>
          </p:nvSpPr>
          <p:spPr>
            <a:xfrm>
              <a:off x="2041525" y="3849687"/>
              <a:ext cx="517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2400" b="1" i="0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5943600" y="5562600"/>
              <a:ext cx="517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2400" b="1" i="0" u="none" baseline="-25000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63" name="Google Shape;363;p23"/>
            <p:cNvCxnSpPr/>
            <p:nvPr/>
          </p:nvCxnSpPr>
          <p:spPr>
            <a:xfrm>
              <a:off x="3886200" y="3581400"/>
              <a:ext cx="15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23"/>
            <p:cNvCxnSpPr/>
            <p:nvPr/>
          </p:nvCxnSpPr>
          <p:spPr>
            <a:xfrm>
              <a:off x="3886200" y="5791200"/>
              <a:ext cx="15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5" name="Google Shape;365;p23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876800" y="3505200"/>
              <a:ext cx="152400" cy="1524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4876800" y="4724400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4038600" y="3276600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4114800" y="5562600"/>
              <a:ext cx="3651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370" name="Google Shape;370;p23"/>
            <p:cNvSpPr txBox="1"/>
            <p:nvPr/>
          </p:nvSpPr>
          <p:spPr>
            <a:xfrm>
              <a:off x="2743200" y="4724400"/>
              <a:ext cx="3651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371" name="Google Shape;371;p23"/>
            <p:cNvSpPr txBox="1"/>
            <p:nvPr/>
          </p:nvSpPr>
          <p:spPr>
            <a:xfrm>
              <a:off x="4267200" y="4800600"/>
              <a:ext cx="430212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1/2</a:t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876800" y="3276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p23"/>
            <p:cNvCxnSpPr/>
            <p:nvPr/>
          </p:nvCxnSpPr>
          <p:spPr>
            <a:xfrm rot="10800000">
              <a:off x="4495800" y="3276600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74" name="Google Shape;374;p23"/>
            <p:cNvSpPr txBox="1"/>
            <p:nvPr/>
          </p:nvSpPr>
          <p:spPr>
            <a:xfrm>
              <a:off x="5622925" y="3516312"/>
              <a:ext cx="2359025" cy="70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Decision boundary: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2x</a:t>
              </a:r>
              <a:r>
                <a:rPr lang="en-US" sz="2000" b="1" i="0" u="none" baseline="-25000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r>
                <a:rPr lang="en-US" sz="2000" b="0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- x</a:t>
              </a:r>
              <a:r>
                <a:rPr lang="en-US" sz="2000" b="1" i="0" u="none" baseline="-25000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r>
                <a:rPr lang="en-US" sz="2000" b="0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= 0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>
            <a:spLocks noGrp="1"/>
          </p:cNvSpPr>
          <p:nvPr>
            <p:ph type="ctrTitle"/>
          </p:nvPr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Convergence of the learning algorithm</a:t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898525" y="1487487"/>
            <a:ext cx="7940675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datasets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linearly separable. The perceptron convergence algorithm converges after n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iterations, with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4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training set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∪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1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suppose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0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output = 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∈ C</a:t>
            </a:r>
            <a:r>
              <a:rPr lang="en-US" sz="20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output = -1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simplicity assume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(1) = 0,  η = 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Suppose perceptron incorrectly classifies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 … 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(n) …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Then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1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(k) </a:t>
            </a:r>
            <a:r>
              <a:rPr lang="en-US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(k) </a:t>
            </a:r>
            <a:r>
              <a:rPr lang="en-US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							⇒ Error correction rule:							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(2) 	=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 +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						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(3) 	=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(2) +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(2)	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(n+1) =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(1)+ …+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(n)										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5334000" y="4724400"/>
            <a:ext cx="228600" cy="1752600"/>
          </a:xfrm>
          <a:prstGeom prst="rightBrace">
            <a:avLst>
              <a:gd name="adj1" fmla="val 8333"/>
              <a:gd name="adj2" fmla="val 81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24"/>
          <p:cNvCxnSpPr/>
          <p:nvPr/>
        </p:nvCxnSpPr>
        <p:spPr>
          <a:xfrm>
            <a:off x="3810000" y="5486400"/>
            <a:ext cx="0" cy="3810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24"/>
          <p:cNvCxnSpPr/>
          <p:nvPr/>
        </p:nvCxnSpPr>
        <p:spPr>
          <a:xfrm>
            <a:off x="3124200" y="5486400"/>
            <a:ext cx="0" cy="3810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4" name="Google Shape;384;p24"/>
          <p:cNvCxnSpPr/>
          <p:nvPr/>
        </p:nvCxnSpPr>
        <p:spPr>
          <a:xfrm>
            <a:off x="4572000" y="5486400"/>
            <a:ext cx="0" cy="3810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5" name="Google Shape;385;p24"/>
          <p:cNvSpPr txBox="1"/>
          <p:nvPr/>
        </p:nvSpPr>
        <p:spPr>
          <a:xfrm>
            <a:off x="2209800" y="5943600"/>
            <a:ext cx="3124200" cy="40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(n+1)  =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(n) + </a:t>
            </a:r>
            <a:r>
              <a:rPr lang="en-US" sz="20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13</a:t>
            </a:fld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304800" y="1524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Convergence theorem (proof)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685800" y="1524000"/>
            <a:ext cx="7940675" cy="465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such that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&gt; 0 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   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lang="en-US" sz="24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exists because C</a:t>
            </a:r>
            <a:r>
              <a:rPr lang="en-US" sz="24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and C</a:t>
            </a:r>
            <a:r>
              <a:rPr lang="en-US" sz="24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are linearly separable.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min w</a:t>
            </a:r>
            <a:r>
              <a:rPr lang="en-US" sz="2400" b="1" i="0" u="none" strike="noStrike" cap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x(n) |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x(n)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1" i="0" u="none" strike="noStrike" cap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lang="en-US" sz="24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w(n+1) = </a:t>
            </a:r>
            <a:r>
              <a:rPr lang="en-US" sz="24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 + … + </a:t>
            </a:r>
            <a:r>
              <a:rPr lang="en-US" sz="24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1" i="0" u="none" strike="noStrike" cap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en-US" sz="2400" b="1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≥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Cauchy-Schwarz inequality:					||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||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(n+1)||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 [w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(n+1)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(n+1)||</a:t>
            </a:r>
            <a:r>
              <a:rPr lang="en-US" sz="2400" b="1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    </a:t>
            </a:r>
            <a:r>
              <a:rPr lang="en-US" sz="24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		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 txBox="1"/>
          <p:nvPr/>
        </p:nvSpPr>
        <p:spPr>
          <a:xfrm>
            <a:off x="3810000" y="5029200"/>
            <a:ext cx="10048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||w</a:t>
            </a:r>
            <a:r>
              <a:rPr lang="en-US" sz="2400" b="1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96" name="Google Shape;396;p25"/>
          <p:cNvCxnSpPr/>
          <p:nvPr/>
        </p:nvCxnSpPr>
        <p:spPr>
          <a:xfrm>
            <a:off x="3810000" y="5486400"/>
            <a:ext cx="76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14</a:t>
            </a:fld>
            <a:endParaRPr/>
          </a:p>
        </p:txBody>
      </p:sp>
      <p:sp>
        <p:nvSpPr>
          <p:cNvPr id="404" name="Google Shape;404;p26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consider another route: 			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(k+1) =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 +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 				             ||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(k+1)||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||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(k)||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 ||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(k)||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euclidean norm           </a:t>
            </a:r>
            <a:r>
              <a:rPr lang="en-US" sz="20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						≤ 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0 because</a:t>
            </a:r>
            <a:r>
              <a:rPr lang="en-US" sz="20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(k) is misclassified</a:t>
            </a: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(k+1)||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≤ 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(k)||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 ||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(k)||</a:t>
            </a:r>
            <a:r>
              <a:rPr lang="en-US" sz="24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k=1,..,n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</a:t>
            </a:r>
            <a:r>
              <a:rPr lang="en-US" sz="1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  <a:endParaRPr sz="2400" b="1" i="0" u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(2)||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≤ 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+ 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(1)||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	    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(3)||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≤ 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(2)||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+ 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(2)||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(n+1)||</a:t>
            </a:r>
            <a:r>
              <a:rPr lang="en-US" sz="2400" b="1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endParaRPr sz="2400" b="1" i="0" u="none" baseline="300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baseline="300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304800" y="1524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Convergence theorem (proof)</a:t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flipH="1">
            <a:off x="2286000" y="26670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763" y="0"/>
                </a:moveTo>
                <a:lnTo>
                  <a:pt x="11925" y="7349"/>
                </a:lnTo>
                <a:lnTo>
                  <a:pt x="15357" y="7349"/>
                </a:lnTo>
                <a:lnTo>
                  <a:pt x="15357" y="18258"/>
                </a:lnTo>
                <a:lnTo>
                  <a:pt x="0" y="18258"/>
                </a:lnTo>
                <a:lnTo>
                  <a:pt x="0" y="21600"/>
                </a:lnTo>
                <a:lnTo>
                  <a:pt x="18168" y="21600"/>
                </a:lnTo>
                <a:lnTo>
                  <a:pt x="18168" y="7349"/>
                </a:lnTo>
                <a:lnTo>
                  <a:pt x="21600" y="734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26"/>
          <p:cNvCxnSpPr/>
          <p:nvPr/>
        </p:nvCxnSpPr>
        <p:spPr>
          <a:xfrm>
            <a:off x="3581400" y="38100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08" name="Google Shape;408;p26"/>
          <p:cNvCxnSpPr/>
          <p:nvPr/>
        </p:nvCxnSpPr>
        <p:spPr>
          <a:xfrm>
            <a:off x="3581400" y="3810000"/>
            <a:ext cx="2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9" name="Google Shape;409;p26"/>
          <p:cNvCxnSpPr/>
          <p:nvPr/>
        </p:nvCxnSpPr>
        <p:spPr>
          <a:xfrm>
            <a:off x="1981200" y="4953000"/>
            <a:ext cx="0" cy="3810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0" name="Google Shape;410;p26"/>
          <p:cNvSpPr txBox="1"/>
          <p:nvPr/>
        </p:nvSpPr>
        <p:spPr>
          <a:xfrm>
            <a:off x="4252912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5029200"/>
            <a:ext cx="1600200" cy="107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15</a:t>
            </a:fld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β </a:t>
            </a: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max ||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(n)||</a:t>
            </a:r>
            <a:r>
              <a:rPr lang="en-US" sz="2000" b="1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	 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(n+1)||</a:t>
            </a:r>
            <a:r>
              <a:rPr lang="en-US" sz="2000" b="1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≤ n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β				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	sufficiently large values of k: 			                   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becomes in conflict with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				   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Then n cannot be greater than n</a:t>
            </a:r>
            <a:r>
              <a:rPr lang="en-US" sz="20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 baseline="30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-US" sz="20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lang="en-US"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are both satisfied with the equality sign.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Perceptron convergence algorithm terminates in at most 	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iterations.</a:t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304800" y="1524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convergence theorem (proof)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5029200" y="3505200"/>
            <a:ext cx="2514600" cy="1143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2286000" y="5105400"/>
            <a:ext cx="10509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 ||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20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0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23" name="Google Shape;423;p27"/>
          <p:cNvCxnSpPr/>
          <p:nvPr/>
        </p:nvCxnSpPr>
        <p:spPr>
          <a:xfrm>
            <a:off x="2362200" y="5486400"/>
            <a:ext cx="762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24" name="Google Shape;4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3581400"/>
            <a:ext cx="4724400" cy="102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16</a:t>
            </a:fld>
            <a:endParaRPr/>
          </a:p>
        </p:txBody>
      </p: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Adaline: Adaptive Linear Element</a:t>
            </a:r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body" idx="1"/>
          </p:nvPr>
        </p:nvSpPr>
        <p:spPr>
          <a:xfrm>
            <a:off x="762000" y="2057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</a:t>
            </a:r>
            <a:r>
              <a:rPr lang="en-US" sz="3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linear combination o </a:t>
            </a:r>
            <a:r>
              <a:rPr lang="en-US" sz="3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dirty="0"/>
          </a:p>
        </p:txBody>
      </p:sp>
      <p:grpSp>
        <p:nvGrpSpPr>
          <p:cNvPr id="434" name="Google Shape;434;p28"/>
          <p:cNvGrpSpPr/>
          <p:nvPr/>
        </p:nvGrpSpPr>
        <p:grpSpPr>
          <a:xfrm>
            <a:off x="1800225" y="3276600"/>
            <a:ext cx="4586287" cy="2133600"/>
            <a:chOff x="1800225" y="3276600"/>
            <a:chExt cx="4586287" cy="2133600"/>
          </a:xfrm>
        </p:grpSpPr>
        <p:sp>
          <p:nvSpPr>
            <p:cNvPr id="435" name="Google Shape;435;p28"/>
            <p:cNvSpPr/>
            <p:nvPr/>
          </p:nvSpPr>
          <p:spPr>
            <a:xfrm>
              <a:off x="2214562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2214562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214562" y="5029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509962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28"/>
            <p:cNvCxnSpPr/>
            <p:nvPr/>
          </p:nvCxnSpPr>
          <p:spPr>
            <a:xfrm>
              <a:off x="2519362" y="4495800"/>
              <a:ext cx="0" cy="457200"/>
            </a:xfrm>
            <a:prstGeom prst="straightConnector1">
              <a:avLst/>
            </a:prstGeom>
            <a:noFill/>
            <a:ln w="5715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" name="Google Shape;440;p28"/>
            <p:cNvCxnSpPr/>
            <p:nvPr/>
          </p:nvCxnSpPr>
          <p:spPr>
            <a:xfrm rot="10800000" flipH="1">
              <a:off x="2366962" y="4321175"/>
              <a:ext cx="1165225" cy="78422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1" name="Google Shape;441;p28"/>
            <p:cNvCxnSpPr/>
            <p:nvPr/>
          </p:nvCxnSpPr>
          <p:spPr>
            <a:xfrm>
              <a:off x="2366962" y="4267200"/>
              <a:ext cx="114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2344737" y="3711575"/>
              <a:ext cx="1187450" cy="50165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3" name="Google Shape;443;p28"/>
            <p:cNvCxnSpPr/>
            <p:nvPr/>
          </p:nvCxnSpPr>
          <p:spPr>
            <a:xfrm>
              <a:off x="3581400" y="4267200"/>
              <a:ext cx="2428875" cy="1587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444" name="Google Shape;444;p28"/>
            <p:cNvSpPr txBox="1"/>
            <p:nvPr/>
          </p:nvSpPr>
          <p:spPr>
            <a:xfrm>
              <a:off x="1833562" y="3276600"/>
              <a:ext cx="4667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5" name="Google Shape;445;p28"/>
            <p:cNvSpPr txBox="1"/>
            <p:nvPr/>
          </p:nvSpPr>
          <p:spPr>
            <a:xfrm>
              <a:off x="1833562" y="4038600"/>
              <a:ext cx="4667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6" name="Google Shape;446;p28"/>
            <p:cNvSpPr txBox="1"/>
            <p:nvPr/>
          </p:nvSpPr>
          <p:spPr>
            <a:xfrm>
              <a:off x="1800225" y="4953000"/>
              <a:ext cx="5349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447" name="Google Shape;447;p28"/>
            <p:cNvSpPr txBox="1"/>
            <p:nvPr/>
          </p:nvSpPr>
          <p:spPr>
            <a:xfrm>
              <a:off x="2595562" y="4038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8" name="Google Shape;448;p28"/>
            <p:cNvSpPr txBox="1"/>
            <p:nvPr/>
          </p:nvSpPr>
          <p:spPr>
            <a:xfrm>
              <a:off x="2595562" y="35814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9" name="Google Shape;449;p28"/>
            <p:cNvSpPr txBox="1"/>
            <p:nvPr/>
          </p:nvSpPr>
          <p:spPr>
            <a:xfrm>
              <a:off x="2566987" y="4572000"/>
              <a:ext cx="6016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450" name="Google Shape;450;p28"/>
            <p:cNvSpPr txBox="1"/>
            <p:nvPr/>
          </p:nvSpPr>
          <p:spPr>
            <a:xfrm>
              <a:off x="6032500" y="3810000"/>
              <a:ext cx="3540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</p:grpSp>
      <p:pic>
        <p:nvPicPr>
          <p:cNvPr id="451" name="Google Shape;4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724400"/>
            <a:ext cx="3094037" cy="120015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58" name="Google Shape;458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17</a:t>
            </a:fld>
            <a:endParaRPr/>
          </a:p>
        </p:txBody>
      </p:sp>
      <p:sp>
        <p:nvSpPr>
          <p:cNvPr id="459" name="Google Shape;459;p2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Adaline: Adaptive Linear Element</a:t>
            </a:r>
            <a:endParaRPr/>
          </a:p>
        </p:txBody>
      </p:sp>
      <p:sp>
        <p:nvSpPr>
          <p:cNvPr id="460" name="Google Shape;460;p29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Adaline: uses a linear neuron model and the Least-Mean-Square (LMS) learning algorithm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idea: try to minimize the square error, which is a function of the weights</a:t>
            </a:r>
            <a:endParaRPr/>
          </a:p>
          <a:p>
            <a:pPr marL="342900" lvl="0" indent="-1905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find the minimum of the error function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means of the Steepest descent method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743200"/>
            <a:ext cx="3022600" cy="717550"/>
          </a:xfrm>
          <a:prstGeom prst="rect">
            <a:avLst/>
          </a:prstGeom>
          <a:noFill/>
          <a:ln w="381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62" name="Google Shape;46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125" y="3675062"/>
            <a:ext cx="4638675" cy="120015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18</a:t>
            </a:fld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Steepest Descent Method</a:t>
            </a:r>
            <a:endParaRPr/>
          </a:p>
        </p:txBody>
      </p:sp>
      <p:pic>
        <p:nvPicPr>
          <p:cNvPr id="471" name="Google Shape;47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257800"/>
            <a:ext cx="8001000" cy="738187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2" name="Google Shape;472;p30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an arbitrary point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direction in which E is decreasing most rapidly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small step in that direction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62" y="2743200"/>
            <a:ext cx="8094662" cy="143986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80" name="Google Shape;480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19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east-</a:t>
            </a:r>
            <a:r>
              <a:rPr lang="en-US" sz="36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ean-</a:t>
            </a:r>
            <a:r>
              <a:rPr lang="en-US" sz="36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quare algorithm </a:t>
            </a:r>
            <a:b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(Widrow-Hoff algorithm)</a:t>
            </a:r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Approximation of gradient(E)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Update rule for the weights becomes: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2133600" y="2133600"/>
            <a:ext cx="3962400" cy="2057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12" y="5334000"/>
            <a:ext cx="6657975" cy="71755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85" name="Google Shape;48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3925" y="2209800"/>
            <a:ext cx="3749675" cy="163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consider the architecture: feed-forward NN with one layer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 sufficient to study single layer perceptrons with just one neuron: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219200" y="3505200"/>
            <a:ext cx="4343400" cy="2438400"/>
            <a:chOff x="1219200" y="4038600"/>
            <a:chExt cx="4343400" cy="2286000"/>
          </a:xfrm>
        </p:grpSpPr>
        <p:sp>
          <p:nvSpPr>
            <p:cNvPr id="103" name="Google Shape;103;p14"/>
            <p:cNvSpPr/>
            <p:nvPr/>
          </p:nvSpPr>
          <p:spPr>
            <a:xfrm>
              <a:off x="1371600" y="4038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895600" y="4800600"/>
              <a:ext cx="800100" cy="800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95400" y="4953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295400" y="609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1524000" y="5105400"/>
              <a:ext cx="137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8" name="Google Shape;108;p14"/>
            <p:cNvCxnSpPr/>
            <p:nvPr/>
          </p:nvCxnSpPr>
          <p:spPr>
            <a:xfrm rot="10800000" flipH="1">
              <a:off x="1524000" y="5410200"/>
              <a:ext cx="1447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3733800" y="5181600"/>
              <a:ext cx="182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1600200" y="4191000"/>
              <a:ext cx="1371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pic>
          <p:nvPicPr>
            <p:cNvPr id="111" name="Google Shape;11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5105400"/>
              <a:ext cx="493712" cy="1030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57400" y="5105400"/>
              <a:ext cx="257175" cy="685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20</a:t>
            </a:fld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of LMS algorithm </a:t>
            </a:r>
            <a:endParaRPr/>
          </a:p>
        </p:txBody>
      </p:sp>
      <p:sp>
        <p:nvSpPr>
          <p:cNvPr id="494" name="Google Shape;494;p32"/>
          <p:cNvSpPr txBox="1">
            <a:spLocks noGrp="1"/>
          </p:cNvSpPr>
          <p:nvPr>
            <p:ph type="body" idx="1"/>
          </p:nvPr>
        </p:nvSpPr>
        <p:spPr>
          <a:xfrm>
            <a:off x="533400" y="9906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sample: </a:t>
            </a:r>
            <a:r>
              <a:rPr lang="en-US" sz="32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input signal vector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x(n)</a:t>
            </a:r>
            <a:endParaRPr sz="32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</a:t>
            </a:r>
            <a:r>
              <a:rPr lang="en-US" sz="32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desired response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d(n)</a:t>
            </a:r>
            <a:endParaRPr sz="32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selected parameter </a:t>
            </a:r>
            <a:r>
              <a:rPr lang="en-US" sz="32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η &gt;0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	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set ŵ(1) =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	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n = 1, 2, … compute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32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e(n) = d(n) - ŵ</a:t>
            </a:r>
            <a:r>
              <a:rPr lang="en-US" sz="3200" b="1" i="1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(n)x(n)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ŵ(n+1) = ŵ(n) + η x(n)e(n)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Perceptron: Neuron Model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non-linear (McCulloch-Pitts) model of neuron:</a:t>
            </a:r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1524000" y="1752600"/>
            <a:ext cx="5367338" cy="2438400"/>
            <a:chOff x="1490662" y="1752600"/>
            <a:chExt cx="5367338" cy="2438400"/>
          </a:xfrm>
        </p:grpSpPr>
        <p:sp>
          <p:nvSpPr>
            <p:cNvPr id="123" name="Google Shape;123;p15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905000" y="3810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00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004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267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562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15"/>
            <p:cNvCxnSpPr/>
            <p:nvPr/>
          </p:nvCxnSpPr>
          <p:spPr>
            <a:xfrm>
              <a:off x="2209800" y="3276600"/>
              <a:ext cx="0" cy="457200"/>
            </a:xfrm>
            <a:prstGeom prst="straightConnector1">
              <a:avLst/>
            </a:prstGeom>
            <a:noFill/>
            <a:ln w="5715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" name="Google Shape;131;p15"/>
            <p:cNvCxnSpPr/>
            <p:nvPr/>
          </p:nvCxnSpPr>
          <p:spPr>
            <a:xfrm rot="10800000" flipH="1">
              <a:off x="2057400" y="3101975"/>
              <a:ext cx="1165225" cy="78422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2057400" y="3048000"/>
              <a:ext cx="114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2035175" y="2492375"/>
              <a:ext cx="1187450" cy="50165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3276600" y="2286000"/>
              <a:ext cx="0" cy="68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5" name="Google Shape;135;p15"/>
            <p:cNvCxnSpPr/>
            <p:nvPr/>
          </p:nvCxnSpPr>
          <p:spPr>
            <a:xfrm>
              <a:off x="3352800" y="30480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4419600" y="3048000"/>
              <a:ext cx="114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7" name="Google Shape;137;p15"/>
            <p:cNvCxnSpPr/>
            <p:nvPr/>
          </p:nvCxnSpPr>
          <p:spPr>
            <a:xfrm>
              <a:off x="5715000" y="3048000"/>
              <a:ext cx="114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38" name="Google Shape;138;p15"/>
            <p:cNvSpPr txBox="1"/>
            <p:nvPr/>
          </p:nvSpPr>
          <p:spPr>
            <a:xfrm>
              <a:off x="1524000" y="2057400"/>
              <a:ext cx="4667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1524000" y="2819400"/>
              <a:ext cx="4667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1490662" y="3733800"/>
              <a:ext cx="5349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2286000" y="28194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2286000" y="23622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2257425" y="3352800"/>
              <a:ext cx="6016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b="1" i="1" u="none" baseline="-25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2906712" y="1752600"/>
              <a:ext cx="1301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b 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(bias)</a:t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4114800" y="2590800"/>
              <a:ext cx="3540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5722937" y="2590800"/>
              <a:ext cx="3540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4454525" y="2971800"/>
              <a:ext cx="7413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1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ϕ(v)</a:t>
              </a:r>
              <a:endParaRPr/>
            </a:p>
          </p:txBody>
        </p:sp>
      </p:grpSp>
      <p:sp>
        <p:nvSpPr>
          <p:cNvPr id="148" name="Google Shape;148;p15"/>
          <p:cNvSpPr txBox="1"/>
          <p:nvPr/>
        </p:nvSpPr>
        <p:spPr>
          <a:xfrm>
            <a:off x="381000" y="41148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ϕ is the </a:t>
            </a:r>
            <a:r>
              <a:rPr lang="en-US" sz="3200" b="0" i="1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lang="en-US" sz="32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function:</a:t>
            </a:r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1074737" y="4724400"/>
            <a:ext cx="7472362" cy="1219200"/>
            <a:chOff x="1192212" y="4724400"/>
            <a:chExt cx="5975350" cy="1219200"/>
          </a:xfrm>
        </p:grpSpPr>
        <p:sp>
          <p:nvSpPr>
            <p:cNvPr id="150" name="Google Shape;150;p15"/>
            <p:cNvSpPr txBox="1"/>
            <p:nvPr/>
          </p:nvSpPr>
          <p:spPr>
            <a:xfrm>
              <a:off x="1192212" y="5105400"/>
              <a:ext cx="1092200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Arial"/>
                <a:buNone/>
              </a:pPr>
              <a:r>
                <a:rPr lang="en-US" sz="32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ϕ(v) =</a:t>
              </a:r>
              <a:r>
                <a:rPr lang="en-US" sz="3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286000" y="4724400"/>
              <a:ext cx="304800" cy="1219200"/>
            </a:xfrm>
            <a:prstGeom prst="leftBrace">
              <a:avLst>
                <a:gd name="adj1" fmla="val 8333"/>
                <a:gd name="adj2" fmla="val 11672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2667000" y="4800600"/>
              <a:ext cx="18383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+1	IF v &gt;= 0</a:t>
              </a:r>
              <a:endParaRPr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2667000" y="5410200"/>
              <a:ext cx="16954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-1	IF v &lt; 0</a:t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4703762" y="5105400"/>
              <a:ext cx="246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Is the function </a:t>
              </a:r>
              <a:r>
                <a:rPr lang="en-US" sz="2400" b="0" i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sign</a:t>
              </a:r>
              <a:r>
                <a:rPr lang="en-US" sz="24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(v)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Perceptron: Applications 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 is used for classification: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 correctly a set of examples into one of the two classes C</a:t>
            </a:r>
            <a:r>
              <a:rPr lang="en-US" sz="3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-US" sz="3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the output of the perceptron is +1 then the input is assigned to class C</a:t>
            </a:r>
            <a:r>
              <a:rPr lang="en-US" sz="2800" b="1" i="1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the output  is -1 then the input is assigned to C</a:t>
            </a:r>
            <a:r>
              <a:rPr lang="en-US" sz="2800" b="1" i="1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Perceptron: Classification 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below describes a hyperplane in the input space. This hyperplane is used to separate the two classes C1 and C2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352800"/>
            <a:ext cx="2705100" cy="16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4" name="Google Shape;174;p17"/>
          <p:cNvSpPr txBox="1"/>
          <p:nvPr/>
        </p:nvSpPr>
        <p:spPr>
          <a:xfrm>
            <a:off x="5562600" y="2971800"/>
            <a:ext cx="466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 rot="10800000">
            <a:off x="6019800" y="3200400"/>
            <a:ext cx="0" cy="2819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4267200" y="4724400"/>
            <a:ext cx="3962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5334000" y="3657600"/>
            <a:ext cx="2209800" cy="190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8" name="Google Shape;178;p17"/>
          <p:cNvSpPr/>
          <p:nvPr/>
        </p:nvSpPr>
        <p:spPr>
          <a:xfrm>
            <a:off x="5257800" y="4343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410200" y="46482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562600" y="4800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5562600" y="4495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5715000" y="4800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5867400" y="4953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6019800" y="5105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638800" y="4953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5791200" y="5105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5867400" y="4724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324600" y="4953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5029200" y="4419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5181600" y="4572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334000" y="4724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486400" y="4876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486400" y="4114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5638800" y="42672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5334000" y="4114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5486400" y="42672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638800" y="4419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791200" y="4572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943600" y="4495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096000" y="46482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248400" y="4800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096000" y="4953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6248400" y="5105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400800" y="5257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6172200" y="5181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324600" y="5334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6400800" y="4800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553200" y="4953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705600" y="51054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858000" y="52578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010400" y="54102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477000" y="51816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629400" y="5334000"/>
            <a:ext cx="76200" cy="7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91200" y="3810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553200" y="4343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248400" y="3657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6553200" y="4191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705600" y="4343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7086600" y="4800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6172200" y="3810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5943600" y="3962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6553200" y="4114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6705600" y="4267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6629400" y="3733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6553200" y="3962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6705600" y="4114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6858000" y="4267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6781800" y="4114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7162800" y="4572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7315200" y="4724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7467600" y="4876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934200" y="4267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705600" y="4419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6858000" y="4648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6629400" y="4572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7010400" y="4800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934200" y="4724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6858000" y="4648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6858000" y="4572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6324600" y="4267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6477000" y="4419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477000" y="4114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781800" y="3886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6934200" y="4038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7086600" y="4191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7239000" y="43434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7391400" y="4495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7620000" y="5029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6400800" y="38100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943600" y="3733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6096000" y="41148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6096000" y="38862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6248400" y="4038600"/>
            <a:ext cx="76200" cy="762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7467600" y="4038600"/>
            <a:ext cx="5762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lang="en-US" sz="2800" b="1" i="1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1" i="1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4922837" y="4800600"/>
            <a:ext cx="5762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1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8001000" y="4648200"/>
            <a:ext cx="466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3429000" y="3733800"/>
            <a:ext cx="145732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</a:t>
            </a:r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 rot="10800000" flipH="1">
            <a:off x="4724400" y="3886200"/>
            <a:ext cx="83820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63" name="Google Shape;263;p17"/>
          <p:cNvSpPr txBox="1"/>
          <p:nvPr/>
        </p:nvSpPr>
        <p:spPr>
          <a:xfrm>
            <a:off x="6384925" y="5562600"/>
            <a:ext cx="2759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b = 0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6629400" y="2362200"/>
            <a:ext cx="19478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region for C1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6296025" y="3124200"/>
            <a:ext cx="2759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-US" sz="24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-25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+ b &gt; 0</a:t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2362200" y="5562600"/>
            <a:ext cx="2936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-US" sz="2400" b="0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+ b &lt;= 0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2743200" y="4724400"/>
            <a:ext cx="18907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region for C</a:t>
            </a:r>
            <a:r>
              <a:rPr lang="en-US" sz="2400" b="0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Perceptron: Limitations </a:t>
            </a: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The perceptron can only model linearly separable functions.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model the following Boolean functions: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 </a:t>
            </a: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the </a:t>
            </a: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Why?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7</a:t>
            </a:fld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Perceptron: Limitations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XOR is not linear separable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impossible to separate the classes C</a:t>
            </a:r>
            <a:r>
              <a:rPr lang="en-US" sz="3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</a:t>
            </a:r>
            <a:r>
              <a:rPr lang="en-US" sz="3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only one line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1203325" y="4278312"/>
            <a:ext cx="6413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9"/>
          <p:cNvGrpSpPr/>
          <p:nvPr/>
        </p:nvGrpSpPr>
        <p:grpSpPr>
          <a:xfrm>
            <a:off x="2514600" y="3276600"/>
            <a:ext cx="4587875" cy="3001962"/>
            <a:chOff x="2514600" y="2971800"/>
            <a:chExt cx="4587875" cy="3001962"/>
          </a:xfrm>
        </p:grpSpPr>
        <p:grpSp>
          <p:nvGrpSpPr>
            <p:cNvPr id="288" name="Google Shape;288;p19"/>
            <p:cNvGrpSpPr/>
            <p:nvPr/>
          </p:nvGrpSpPr>
          <p:grpSpPr>
            <a:xfrm>
              <a:off x="2514600" y="3048000"/>
              <a:ext cx="3962400" cy="2925762"/>
              <a:chOff x="2895600" y="2895600"/>
              <a:chExt cx="3962400" cy="2925762"/>
            </a:xfrm>
          </p:grpSpPr>
          <p:sp>
            <p:nvSpPr>
              <p:cNvPr id="289" name="Google Shape;289;p19"/>
              <p:cNvSpPr txBox="1"/>
              <p:nvPr/>
            </p:nvSpPr>
            <p:spPr>
              <a:xfrm>
                <a:off x="3962400" y="53340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290" name="Google Shape;290;p19"/>
              <p:cNvCxnSpPr/>
              <p:nvPr/>
            </p:nvCxnSpPr>
            <p:spPr>
              <a:xfrm>
                <a:off x="4038600" y="5181600"/>
                <a:ext cx="25146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91" name="Google Shape;291;p19"/>
              <p:cNvCxnSpPr/>
              <p:nvPr/>
            </p:nvCxnSpPr>
            <p:spPr>
              <a:xfrm rot="10800000">
                <a:off x="4038600" y="3124200"/>
                <a:ext cx="0" cy="2057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92" name="Google Shape;292;p19"/>
              <p:cNvSpPr txBox="1"/>
              <p:nvPr/>
            </p:nvSpPr>
            <p:spPr>
              <a:xfrm>
                <a:off x="5181600" y="53340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93" name="Google Shape;293;p19"/>
              <p:cNvSpPr txBox="1"/>
              <p:nvPr/>
            </p:nvSpPr>
            <p:spPr>
              <a:xfrm>
                <a:off x="4038600" y="3505200"/>
                <a:ext cx="2133600" cy="167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4" name="Google Shape;294;p19"/>
              <p:cNvCxnSpPr/>
              <p:nvPr/>
            </p:nvCxnSpPr>
            <p:spPr>
              <a:xfrm>
                <a:off x="5105400" y="3505200"/>
                <a:ext cx="0" cy="16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19"/>
              <p:cNvCxnSpPr/>
              <p:nvPr/>
            </p:nvCxnSpPr>
            <p:spPr>
              <a:xfrm>
                <a:off x="4038600" y="4343400"/>
                <a:ext cx="213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96" name="Google Shape;296;p19"/>
              <p:cNvSpPr txBox="1"/>
              <p:nvPr/>
            </p:nvSpPr>
            <p:spPr>
              <a:xfrm>
                <a:off x="2971800" y="44958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2971800" y="35814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98" name="Google Shape;298;p19"/>
              <p:cNvSpPr txBox="1"/>
              <p:nvPr/>
            </p:nvSpPr>
            <p:spPr>
              <a:xfrm>
                <a:off x="3962400" y="44958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299" name="Google Shape;299;p19"/>
              <p:cNvSpPr txBox="1"/>
              <p:nvPr/>
            </p:nvSpPr>
            <p:spPr>
              <a:xfrm>
                <a:off x="4953000" y="36576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300" name="Google Shape;300;p19"/>
              <p:cNvSpPr txBox="1"/>
              <p:nvPr/>
            </p:nvSpPr>
            <p:spPr>
              <a:xfrm>
                <a:off x="3886200" y="36576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01" name="Google Shape;301;p19"/>
              <p:cNvSpPr txBox="1"/>
              <p:nvPr/>
            </p:nvSpPr>
            <p:spPr>
              <a:xfrm>
                <a:off x="5029200" y="44958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>
                <a:off x="2895600" y="29718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r>
                  <a:rPr lang="en-US" sz="3200" b="1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6019800" y="5334000"/>
                <a:ext cx="838200" cy="487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1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3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r>
                  <a:rPr lang="en-US" sz="3200" b="1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cxnSp>
            <p:nvCxnSpPr>
              <p:cNvPr id="304" name="Google Shape;304;p19"/>
              <p:cNvCxnSpPr/>
              <p:nvPr/>
            </p:nvCxnSpPr>
            <p:spPr>
              <a:xfrm rot="10800000" flipH="1">
                <a:off x="3429000" y="2895600"/>
                <a:ext cx="2667000" cy="2362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19"/>
              <p:cNvCxnSpPr/>
              <p:nvPr/>
            </p:nvCxnSpPr>
            <p:spPr>
              <a:xfrm rot="10800000" flipH="1">
                <a:off x="3962400" y="3429000"/>
                <a:ext cx="2667000" cy="2362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306" name="Google Shape;306;p19"/>
            <p:cNvSpPr txBox="1"/>
            <p:nvPr/>
          </p:nvSpPr>
          <p:spPr>
            <a:xfrm>
              <a:off x="3886200" y="2971800"/>
              <a:ext cx="1082675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3200" b="1" i="0" u="none" baseline="-25000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6019800" y="4495800"/>
              <a:ext cx="1082675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3200" b="1" i="0" u="none" baseline="-25000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5029200" y="3124200"/>
              <a:ext cx="1082675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3200" b="1" i="0" u="none" baseline="-25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Perceptron: Learning Algorithm </a:t>
            </a:r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and parameters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 input vector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= [+1, x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(n), x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(n), …, x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(n)]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weight vector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= [b(n), w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(n), w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(n), …, w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(n)]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b(n) = bias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y(n) = actual response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d(n) = desired response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η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learning rate parameter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/>
        </p:nvSpPr>
        <p:spPr>
          <a:xfrm>
            <a:off x="3200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Layer Perceptron</a:t>
            </a:r>
            <a:endParaRPr/>
          </a:p>
        </p:txBody>
      </p:sp>
      <p:sp>
        <p:nvSpPr>
          <p:cNvPr id="324" name="Google Shape;32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9</a:t>
            </a:fld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304800" y="-2286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fixed-increment learning algorithm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305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 =0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Activation: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activate perceptron by applying input example (vector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and desired response d(n))</a:t>
            </a:r>
            <a:endParaRPr sz="28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actual response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perceptron: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y(n) = sgn[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(n)]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Adapt weight vector: if d(n) and y(n) are different then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 + 1) =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+ η[d(n)-y(n)]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grpSp>
        <p:nvGrpSpPr>
          <p:cNvPr id="327" name="Google Shape;327;p21"/>
          <p:cNvGrpSpPr/>
          <p:nvPr/>
        </p:nvGrpSpPr>
        <p:grpSpPr>
          <a:xfrm>
            <a:off x="1447800" y="4419600"/>
            <a:ext cx="4348162" cy="914400"/>
            <a:chOff x="914400" y="4724400"/>
            <a:chExt cx="4348162" cy="914400"/>
          </a:xfrm>
        </p:grpSpPr>
        <p:sp>
          <p:nvSpPr>
            <p:cNvPr id="328" name="Google Shape;328;p21"/>
            <p:cNvSpPr txBox="1"/>
            <p:nvPr/>
          </p:nvSpPr>
          <p:spPr>
            <a:xfrm>
              <a:off x="914400" y="4953000"/>
              <a:ext cx="19716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 d(n) =</a:t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9400" y="4800600"/>
              <a:ext cx="152400" cy="762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2895600" y="4724400"/>
              <a:ext cx="23669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  if  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(n) 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∈ 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2971800" y="5181600"/>
              <a:ext cx="22066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  if  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(n) 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∈ 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332" name="Google Shape;332;p21"/>
          <p:cNvSpPr txBox="1"/>
          <p:nvPr/>
        </p:nvSpPr>
        <p:spPr>
          <a:xfrm>
            <a:off x="381000" y="56388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381000" y="54102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Continuation: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increment time step n by 1 and go to Activation step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On-screen Show (4:3)</PresentationFormat>
  <Paragraphs>239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 Single Layer Percetron</vt:lpstr>
      <vt:lpstr>Architecture</vt:lpstr>
      <vt:lpstr>Perceptron: Neuron Model</vt:lpstr>
      <vt:lpstr>Perceptron: Applications </vt:lpstr>
      <vt:lpstr>Perceptron: Classification </vt:lpstr>
      <vt:lpstr>Perceptron: Limitations </vt:lpstr>
      <vt:lpstr>Perceptron: Limitations</vt:lpstr>
      <vt:lpstr>Perceptron: Learning Algorithm </vt:lpstr>
      <vt:lpstr>The fixed-increment learning algorithm</vt:lpstr>
      <vt:lpstr>Example</vt:lpstr>
      <vt:lpstr>Slide 11</vt:lpstr>
      <vt:lpstr>Convergence of the learning algorithm</vt:lpstr>
      <vt:lpstr>Slide 13</vt:lpstr>
      <vt:lpstr>Slide 14</vt:lpstr>
      <vt:lpstr>Slide 15</vt:lpstr>
      <vt:lpstr>Adaline: Adaptive Linear Element</vt:lpstr>
      <vt:lpstr>Adaline: Adaptive Linear Element</vt:lpstr>
      <vt:lpstr>Steepest Descent Method</vt:lpstr>
      <vt:lpstr>Least-Mean-Square algorithm  (Widrow-Hoff algorithm)</vt:lpstr>
      <vt:lpstr>Summary of LMS algorithm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Single Layer Percetron</dc:title>
  <cp:lastModifiedBy>kumar</cp:lastModifiedBy>
  <cp:revision>1</cp:revision>
  <dcterms:modified xsi:type="dcterms:W3CDTF">2019-01-06T10:26:37Z</dcterms:modified>
</cp:coreProperties>
</file>