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3F5B0F-67D3-4259-A1B0-D254F5F6A8A0}">
  <a:tblStyle styleId="{553F5B0F-67D3-4259-A1B0-D254F5F6A8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TSansNarrow-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PTSansNarrow-bold.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ee12a26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ee12a26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various classical problems that involve zkp. Discrete log, square root of an </a:t>
            </a:r>
            <a:r>
              <a:rPr lang="en-GB"/>
              <a:t>integer</a:t>
            </a:r>
            <a:r>
              <a:rPr lang="en-GB"/>
              <a:t> modulo n, graph isomorphism integer factorization. Belong Np Problem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ee12a26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ee12a26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b = g^x. </a:t>
            </a:r>
            <a:r>
              <a:rPr lang="en-GB"/>
              <a:t>If prover doesn’t know x, they can only cheat for any one of the 2 outcomes.</a:t>
            </a:r>
            <a:r>
              <a:rPr lang="en-GB">
                <a:solidFill>
                  <a:schemeClr val="dk1"/>
                </a:solidFill>
              </a:rPr>
              <a:t>This keeps repeating until the verifier is satisfied. (k iterations)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ee12a261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ee12a261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Better than iterative, better execution time complexity, saves local computations, less </a:t>
            </a:r>
            <a:r>
              <a:rPr lang="en-GB"/>
              <a:t>communication</a:t>
            </a:r>
            <a:r>
              <a:rPr lang="en-GB"/>
              <a:t> cost, exchanges much less information, less latency.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ee12a261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ee12a261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 wise variety of zkp protocols based on the dlp.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ee12a261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ee12a261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ee12a261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ee12a261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t>
            </a:r>
            <a:r>
              <a:rPr lang="en-GB"/>
              <a:t> is random. A = m.G - B, m - random</a:t>
            </a:r>
            <a:endParaRPr/>
          </a:p>
          <a:p>
            <a:pPr indent="0" lvl="0" marL="0" rtl="0" algn="l">
              <a:spcBef>
                <a:spcPts val="0"/>
              </a:spcBef>
              <a:spcAft>
                <a:spcPts val="0"/>
              </a:spcAft>
              <a:buNone/>
            </a:pPr>
            <a:r>
              <a:rPr lang="en-GB"/>
              <a:t>Replay attack (MiM)</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9ee12a261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9ee12a261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Superior -&gt; executed for one round. Hash fun known only to the verifier.</a:t>
            </a:r>
            <a:endParaRPr/>
          </a:p>
          <a:p>
            <a:pPr indent="0" lvl="0" marL="0" rtl="0" algn="l">
              <a:spcBef>
                <a:spcPts val="0"/>
              </a:spcBef>
              <a:spcAft>
                <a:spcPts val="0"/>
              </a:spcAft>
              <a:buNone/>
            </a:pPr>
            <a:r>
              <a:rPr lang="en-GB"/>
              <a:t>Advantages -&gt; provides same level of security as other public key cryptosystem using smaller key size.</a:t>
            </a:r>
            <a:endParaRPr/>
          </a:p>
          <a:p>
            <a:pPr indent="0" lvl="0" marL="0" rtl="0" algn="l">
              <a:spcBef>
                <a:spcPts val="0"/>
              </a:spcBef>
              <a:spcAft>
                <a:spcPts val="0"/>
              </a:spcAft>
              <a:buNone/>
            </a:pPr>
            <a:r>
              <a:rPr lang="en-GB"/>
              <a:t>Faster, less energy consumption</a:t>
            </a:r>
            <a:endParaRPr/>
          </a:p>
          <a:p>
            <a:pPr indent="0" lvl="0" marL="0" rtl="0" algn="l">
              <a:spcBef>
                <a:spcPts val="0"/>
              </a:spcBef>
              <a:spcAft>
                <a:spcPts val="0"/>
              </a:spcAft>
              <a:buNone/>
            </a:pPr>
            <a:r>
              <a:rPr lang="en-GB"/>
              <a:t>Disadvantage -&gt; as we preload the elliptic curve used and params on the device memory, it is prone to physical and tampering attacks.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9ee12a261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9ee12a261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Comparison of ecdlp protocols messages </a:t>
            </a:r>
            <a:r>
              <a:rPr lang="en-GB"/>
              <a:t>and their</a:t>
            </a:r>
            <a:r>
              <a:rPr lang="en-GB"/>
              <a:t> size. Message size is imp for low power wireless communication</a:t>
            </a:r>
            <a:r>
              <a:rPr lang="en-GB"/>
              <a:t> </a:t>
            </a:r>
            <a:r>
              <a:rPr lang="en-GB"/>
              <a:t>protocols. Bigger messages will result in more message exchange which in turn would result to greater energy consumption and possibly to wireless medium congestion.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ee12a261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ee12a261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regular graphs with 34 </a:t>
            </a:r>
            <a:r>
              <a:rPr lang="en-GB"/>
              <a:t>vertices</a:t>
            </a:r>
            <a:r>
              <a:rPr lang="en-GB"/>
              <a:t> is as complex as an exhaustive search for a 128 bit </a:t>
            </a:r>
            <a:r>
              <a:rPr lang="en-GB"/>
              <a:t>symmetric</a:t>
            </a:r>
            <a:r>
              <a:rPr lang="en-GB"/>
              <a:t> key.</a:t>
            </a:r>
            <a:endParaRPr/>
          </a:p>
          <a:p>
            <a:pPr indent="0" lvl="0" marL="0" rtl="0" algn="l">
              <a:spcBef>
                <a:spcPts val="0"/>
              </a:spcBef>
              <a:spcAft>
                <a:spcPts val="0"/>
              </a:spcAft>
              <a:buNone/>
            </a:pPr>
            <a:r>
              <a:rPr lang="en-GB"/>
              <a:t>Secret is permutation pie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ee12a261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9ee12a261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Prover generates a random permutation and transforms either of the two graphs(a= 0,1)  → initiation graph </a:t>
            </a:r>
            <a:endParaRPr/>
          </a:p>
          <a:p>
            <a:pPr indent="0" lvl="0" marL="0" rtl="0" algn="l">
              <a:spcBef>
                <a:spcPts val="0"/>
              </a:spcBef>
              <a:spcAft>
                <a:spcPts val="0"/>
              </a:spcAft>
              <a:buNone/>
            </a:pPr>
            <a:r>
              <a:rPr lang="en-GB"/>
              <a:t>G1 or g2  (b = 0,1)</a:t>
            </a:r>
            <a:endParaRPr/>
          </a:p>
          <a:p>
            <a:pPr indent="0" lvl="0" marL="0" rtl="0" algn="l">
              <a:spcBef>
                <a:spcPts val="0"/>
              </a:spcBef>
              <a:spcAft>
                <a:spcPts val="0"/>
              </a:spcAft>
              <a:buNone/>
            </a:pPr>
            <a:r>
              <a:rPr lang="en-GB"/>
              <a:t>Depending on the randomly selected values prover might or might not require the secret graph permutation to prove </a:t>
            </a:r>
            <a:endParaRPr/>
          </a:p>
          <a:p>
            <a:pPr indent="0" lvl="0" marL="0" rtl="0" algn="l">
              <a:spcBef>
                <a:spcPts val="0"/>
              </a:spcBef>
              <a:spcAft>
                <a:spcPts val="0"/>
              </a:spcAft>
              <a:buNone/>
            </a:pPr>
            <a:r>
              <a:rPr lang="en-GB"/>
              <a:t>The </a:t>
            </a:r>
            <a:r>
              <a:rPr lang="en-GB"/>
              <a:t>only</a:t>
            </a:r>
            <a:r>
              <a:rPr lang="en-GB"/>
              <a:t> downside to GMW is that there are too many transmission overheads.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ee12a26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ee12a26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IoT refers to the collective network of connected devices and the technology that facilitates communication between devices and the cloud as well as between the devices themselves. Todays world if we </a:t>
            </a:r>
            <a:r>
              <a:rPr lang="en-GB"/>
              <a:t>consider</a:t>
            </a:r>
            <a:r>
              <a:rPr lang="en-GB"/>
              <a:t> any applications of iot, be it for medical purpose, e-voting or </a:t>
            </a:r>
            <a:r>
              <a:rPr lang="en-GB"/>
              <a:t>home automation</a:t>
            </a:r>
            <a:r>
              <a:rPr lang="en-GB"/>
              <a:t> etc, IoT devices carry sensitive information over an unsecured network such as internet. IoT devices are generally designed to be resource constrained with fit for computing but with a limited storage capacity. Therefore IoT devices are prone to security attacks as they lack appropriate </a:t>
            </a:r>
            <a:r>
              <a:rPr lang="en-GB"/>
              <a:t>countermeasures</a:t>
            </a:r>
            <a:r>
              <a:rPr lang="en-GB"/>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948018013_3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948018013_3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948018013_3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9948018013_3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994801801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994801801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setup- responsible for </a:t>
            </a:r>
            <a:r>
              <a:rPr lang="en-GB"/>
              <a:t>initial</a:t>
            </a:r>
            <a:r>
              <a:rPr lang="en-GB"/>
              <a:t> setup of public graphs and the permutation secrets and store them in Security information DB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ASC sets suitable configurations for the MZKP procedure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And prover and verifier carries the zkp procedure.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948018013_3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948018013_3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9948018013_3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9948018013_3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Initially system setup will start setting up the public graphs and the secret permutation in adv</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Thus overall, Np personal graphs plus one generator graph are generated by the prover.</a:t>
            </a:r>
            <a:endParaRPr>
              <a:solidFill>
                <a:schemeClr val="dk1"/>
              </a:solidFill>
            </a:endParaRPr>
          </a:p>
          <a:p>
            <a:pPr indent="0" lvl="0" marL="0" rtl="0" algn="l">
              <a:lnSpc>
                <a:spcPct val="115000"/>
              </a:lnSpc>
              <a:spcBef>
                <a:spcPts val="0"/>
              </a:spcBef>
              <a:spcAft>
                <a:spcPts val="1200"/>
              </a:spcAft>
              <a:buNone/>
            </a:pPr>
            <a:r>
              <a:rPr lang="en-GB">
                <a:solidFill>
                  <a:schemeClr val="dk1"/>
                </a:solidFill>
                <a:latin typeface="Open Sans"/>
                <a:ea typeface="Open Sans"/>
                <a:cs typeface="Open Sans"/>
                <a:sym typeface="Open Sans"/>
              </a:rPr>
              <a:t>At the verifier’s end only a Np(u) number of personal graphs are stored because of limited storage capacity.</a:t>
            </a:r>
            <a:endParaRPr sz="4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9948018013_3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9948018013_3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9948018013_3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9948018013_3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It can be observed that for every attestation round, there is 1/[Np(u)+1] chance that π is not involved in σ</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9948018013_3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9948018013_3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9fe189cb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9fe189cb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ee12a261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ee12a261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IoT authentication is a model for building </a:t>
            </a:r>
            <a:r>
              <a:rPr lang="en-GB"/>
              <a:t>trust</a:t>
            </a:r>
            <a:r>
              <a:rPr lang="en-GB"/>
              <a:t> in the identification of IoT machines and devices to protect data and control access when information is sent via unsecured network. Hence we need a strong authentication to ensure that connected </a:t>
            </a:r>
            <a:r>
              <a:rPr lang="en-GB"/>
              <a:t>devices on IoT can be trusted to be what they claim to be. Also so that administrators can keep a track of each device throughout its life cycle and communicate securely with it and prevent them from executing harmful process and protect it from unauthorized users or devices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9ee12a261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9ee12a261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 It is the most basic form of authentication where user just have to present something they know in order to verify their identity such as usernames &amp; passwords, security questions and pin. It reduces time consumption for authentication. But in this case, data breaching is high and passwords can be easily stolen. Hence it is less secure to use this type of authentication. Resuing passwords can compromise whole IOT systems and also it limits the user access. It is vulnerable to Phising, Brute Force attacks, theft and keyloggers.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Two factor-  This authentication adds another layer of security, It verifies user based on any two of three factors such as Something you know, Something You have and Something You are. Something you know - which are passwords and pins. Something you have is like OTP. It increases login time. Integration becomes difficult as depends on services or hardware provided by third parties. Also we will have dependency issue as we cannot control these external services and </a:t>
            </a:r>
            <a:r>
              <a:rPr lang="en-GB"/>
              <a:t>maintenance</a:t>
            </a:r>
            <a:r>
              <a:rPr lang="en-GB"/>
              <a:t> becomes difficult.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MFA - extends security to the next level</a:t>
            </a:r>
            <a:endParaRPr/>
          </a:p>
          <a:p>
            <a:pPr indent="0" lvl="0" marL="0" rtl="0" algn="l">
              <a:spcBef>
                <a:spcPts val="0"/>
              </a:spcBef>
              <a:spcAft>
                <a:spcPts val="0"/>
              </a:spcAft>
              <a:buNone/>
            </a:pPr>
            <a:r>
              <a:rPr lang="en-GB"/>
              <a:t>Combines multiple mechanisms to authenticate user such as passwords, fingerprints, OTP</a:t>
            </a:r>
            <a:endParaRPr/>
          </a:p>
          <a:p>
            <a:pPr indent="0" lvl="0" marL="0" rtl="0" algn="l">
              <a:spcBef>
                <a:spcPts val="0"/>
              </a:spcBef>
              <a:spcAft>
                <a:spcPts val="0"/>
              </a:spcAft>
              <a:buNone/>
            </a:pPr>
            <a:r>
              <a:rPr lang="en-GB"/>
              <a:t>Takes more time to authenticate</a:t>
            </a:r>
            <a:endParaRPr/>
          </a:p>
          <a:p>
            <a:pPr indent="0" lvl="0" marL="0" rtl="0" algn="l">
              <a:spcBef>
                <a:spcPts val="0"/>
              </a:spcBef>
              <a:spcAft>
                <a:spcPts val="0"/>
              </a:spcAft>
              <a:buNone/>
            </a:pPr>
            <a:r>
              <a:rPr lang="en-GB"/>
              <a:t>Adds friction in user experience which might lead to poor adoptions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ee12a2613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ee12a2613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695D46"/>
                </a:solidFill>
                <a:latin typeface="Open Sans"/>
                <a:ea typeface="Open Sans"/>
                <a:cs typeface="Open Sans"/>
                <a:sym typeface="Open Sans"/>
              </a:rPr>
              <a:t>Wireless sensor network with the service seeker users, sensing component senor nodes and the service provider base-station or gateway node (GWN), provides mutual authentication with forward secrecy and wrong identifier detection, but data integrity cannot be obtained </a:t>
            </a:r>
            <a:endParaRPr sz="18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None/>
            </a:pPr>
            <a:r>
              <a:rPr lang="en-GB" sz="1800">
                <a:solidFill>
                  <a:srgbClr val="695D46"/>
                </a:solidFill>
                <a:latin typeface="Open Sans"/>
                <a:ea typeface="Open Sans"/>
                <a:cs typeface="Open Sans"/>
                <a:sym typeface="Open Sans"/>
              </a:rPr>
              <a:t>This provides anonymity by hop by hop authentication Though it is resistant to password guessing attack, impersonationation attack or forgergy attack, in this method the location privacy is not considered. </a:t>
            </a:r>
            <a:endParaRPr sz="18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None/>
            </a:pPr>
            <a:r>
              <a:rPr lang="en-GB" sz="1800">
                <a:solidFill>
                  <a:srgbClr val="695D46"/>
                </a:solidFill>
                <a:latin typeface="Open Sans"/>
                <a:ea typeface="Open Sans"/>
                <a:cs typeface="Open Sans"/>
                <a:sym typeface="Open Sans"/>
              </a:rPr>
              <a:t>Works in two phases namely token based cluster head election and payload-based mutual authentication, In phase 1 the higher-energy nodes performs various administrative tasks such as route discovery, route maintenance, neighborhood discovery. It is efficient in terms of energy consumption and handshake duration when compared to other but privacy preservation is not analyzed</a:t>
            </a:r>
            <a:endParaRPr sz="18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800">
              <a:solidFill>
                <a:srgbClr val="695D46"/>
              </a:solidFill>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ee12a261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ee12a261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Sniffing - since these devices carry sensitive information, and to authenticate ourselves we are actually providing something we know, something we have and something we are, there is high chance that our private information is sniffied and also someone other can impersonate us.</a:t>
            </a:r>
            <a:endParaRPr/>
          </a:p>
          <a:p>
            <a:pPr indent="0" lvl="0" marL="0" rtl="0" algn="l">
              <a:spcBef>
                <a:spcPts val="0"/>
              </a:spcBef>
              <a:spcAft>
                <a:spcPts val="0"/>
              </a:spcAft>
              <a:buNone/>
            </a:pPr>
            <a:r>
              <a:rPr lang="en-GB"/>
              <a:t>Same password can compromise whole system, replay attack is possible</a:t>
            </a:r>
            <a:endParaRPr/>
          </a:p>
          <a:p>
            <a:pPr indent="0" lvl="0" marL="0" rtl="0" algn="l">
              <a:spcBef>
                <a:spcPts val="0"/>
              </a:spcBef>
              <a:spcAft>
                <a:spcPts val="0"/>
              </a:spcAft>
              <a:buNone/>
            </a:pPr>
            <a:r>
              <a:rPr lang="en-GB"/>
              <a:t>Cloning attack is where an attacker can physically capture the devices, obtain some sensitive information, </a:t>
            </a:r>
            <a:r>
              <a:rPr lang="en-GB"/>
              <a:t>duplicate</a:t>
            </a:r>
            <a:r>
              <a:rPr lang="en-GB"/>
              <a:t> the devices and intelligently deploy them in desired locations to conduct various insider attacks.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ee12a261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ee12a261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Cryptographic</a:t>
            </a:r>
            <a:r>
              <a:rPr lang="en-GB"/>
              <a:t> protocol</a:t>
            </a:r>
            <a:endParaRPr/>
          </a:p>
          <a:p>
            <a:pPr indent="0" lvl="0" marL="0" rtl="0" algn="l">
              <a:spcBef>
                <a:spcPts val="0"/>
              </a:spcBef>
              <a:spcAft>
                <a:spcPts val="0"/>
              </a:spcAft>
              <a:buNone/>
            </a:pPr>
            <a:r>
              <a:rPr lang="en-GB"/>
              <a:t>Prover and Verifier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ee12a261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ee12a261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the statement is true then the honest verifier , the one that is following the protocol properly will be convinced by honest prover - Peggy knows the </a:t>
            </a:r>
            <a:r>
              <a:rPr lang="en-GB"/>
              <a:t>secret</a:t>
            </a:r>
            <a:r>
              <a:rPr lang="en-GB"/>
              <a:t> and she can complete the proof </a:t>
            </a:r>
            <a:r>
              <a:rPr lang="en-GB"/>
              <a:t>successfully</a:t>
            </a:r>
            <a:endParaRPr/>
          </a:p>
          <a:p>
            <a:pPr indent="0" lvl="0" marL="0" rtl="0" algn="l">
              <a:spcBef>
                <a:spcPts val="0"/>
              </a:spcBef>
              <a:spcAft>
                <a:spcPts val="0"/>
              </a:spcAft>
              <a:buNone/>
            </a:pPr>
            <a:r>
              <a:rPr lang="en-GB"/>
              <a:t>Soundness - If the statement is false no cheating prover can convince the verifier that it is true - if peggy doesnt know the secret then she will not be able to prove anything to verifier</a:t>
            </a:r>
            <a:endParaRPr/>
          </a:p>
          <a:p>
            <a:pPr indent="0" lvl="0" marL="0" rtl="0" algn="l">
              <a:spcBef>
                <a:spcPts val="0"/>
              </a:spcBef>
              <a:spcAft>
                <a:spcPts val="0"/>
              </a:spcAft>
              <a:buNone/>
            </a:pPr>
            <a:r>
              <a:rPr lang="en-GB"/>
              <a:t>Zero knowledge - </a:t>
            </a:r>
            <a:r>
              <a:rPr lang="en-GB"/>
              <a:t>Verifier</a:t>
            </a:r>
            <a:r>
              <a:rPr lang="en-GB"/>
              <a:t> can never know the secret</a:t>
            </a:r>
            <a:endParaRPr/>
          </a:p>
          <a:p>
            <a:pPr indent="0" lvl="0" marL="0" rtl="0" algn="l">
              <a:spcBef>
                <a:spcPts val="0"/>
              </a:spcBef>
              <a:spcAft>
                <a:spcPts val="0"/>
              </a:spcAft>
              <a:buNone/>
            </a:pPr>
            <a:r>
              <a:rPr lang="en-GB"/>
              <a:t>Repudiable - even if victor records whole process he will not be able to prove that peggy knows the secret to anyone</a:t>
            </a:r>
            <a:endParaRPr/>
          </a:p>
          <a:p>
            <a:pPr indent="0" lvl="0" marL="0" rtl="0" algn="l">
              <a:spcBef>
                <a:spcPts val="0"/>
              </a:spcBef>
              <a:spcAft>
                <a:spcPts val="0"/>
              </a:spcAft>
              <a:buNone/>
            </a:pPr>
            <a:r>
              <a:rPr lang="en-GB"/>
              <a:t>Non transferable - victor cannot use the proof to pretend to be the prover to the third party.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ee12a261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ee12a261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2845689"/>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Authentication Of IoT Devices Using MultiGraph Zero Knowledge Proof</a:t>
            </a:r>
            <a:endParaRPr/>
          </a:p>
        </p:txBody>
      </p:sp>
      <p:sp>
        <p:nvSpPr>
          <p:cNvPr id="67" name="Google Shape;67;p13"/>
          <p:cNvSpPr txBox="1"/>
          <p:nvPr>
            <p:ph idx="1" type="subTitle"/>
          </p:nvPr>
        </p:nvSpPr>
        <p:spPr>
          <a:xfrm>
            <a:off x="4763525" y="4307414"/>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GB"/>
              <a:t>Vyshnavi Maddela</a:t>
            </a:r>
            <a:endParaRPr/>
          </a:p>
          <a:p>
            <a:pPr indent="0" lvl="0" marL="0" rtl="0" algn="ctr">
              <a:spcBef>
                <a:spcPts val="0"/>
              </a:spcBef>
              <a:spcAft>
                <a:spcPts val="0"/>
              </a:spcAft>
              <a:buNone/>
            </a:pPr>
            <a:r>
              <a:rPr lang="en-GB"/>
              <a:t> Pranjali Thakur</a:t>
            </a:r>
            <a:endParaRPr/>
          </a:p>
          <a:p>
            <a:pPr indent="0" lvl="0" marL="0" rtl="0" algn="ctr">
              <a:spcBef>
                <a:spcPts val="0"/>
              </a:spcBef>
              <a:spcAft>
                <a:spcPts val="0"/>
              </a:spcAft>
              <a:buNone/>
            </a:pPr>
            <a:r>
              <a:rPr lang="en-GB"/>
              <a:t>Dhruva Mhatre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118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Zero Knowledge Proof for the Discrete Logarithm (DL) Problem</a:t>
            </a:r>
            <a:endParaRPr/>
          </a:p>
        </p:txBody>
      </p:sp>
      <p:sp>
        <p:nvSpPr>
          <p:cNvPr id="149" name="Google Shape;149;p22"/>
          <p:cNvSpPr txBox="1"/>
          <p:nvPr>
            <p:ph idx="1" type="body"/>
          </p:nvPr>
        </p:nvSpPr>
        <p:spPr>
          <a:xfrm>
            <a:off x="352475" y="1552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If equation is b = a</a:t>
            </a:r>
            <a:r>
              <a:rPr baseline="30000" lang="en-GB"/>
              <a:t>x</a:t>
            </a:r>
            <a:r>
              <a:rPr lang="en-GB"/>
              <a:t>  ,then x is the discrete logarithm to base a of b. </a:t>
            </a:r>
            <a:endParaRPr/>
          </a:p>
          <a:p>
            <a:pPr indent="-342900" lvl="0" marL="457200" rtl="0" algn="l">
              <a:spcBef>
                <a:spcPts val="0"/>
              </a:spcBef>
              <a:spcAft>
                <a:spcPts val="0"/>
              </a:spcAft>
              <a:buSzPts val="1800"/>
              <a:buChar char="❏"/>
            </a:pPr>
            <a:r>
              <a:rPr lang="en-GB"/>
              <a:t>There are two main approaches for the Discrete log Problem.</a:t>
            </a:r>
            <a:endParaRPr/>
          </a:p>
          <a:p>
            <a:pPr indent="457200" lvl="0" marL="457200" rtl="0" algn="l">
              <a:spcBef>
                <a:spcPts val="1200"/>
              </a:spcBef>
              <a:spcAft>
                <a:spcPts val="0"/>
              </a:spcAft>
              <a:buNone/>
            </a:pPr>
            <a:r>
              <a:rPr lang="en-GB"/>
              <a:t>Iterative Protocol of ZKP of DL Problem</a:t>
            </a:r>
            <a:endParaRPr/>
          </a:p>
          <a:p>
            <a:pPr indent="457200" lvl="0" marL="457200" rtl="0" algn="l">
              <a:spcBef>
                <a:spcPts val="1200"/>
              </a:spcBef>
              <a:spcAft>
                <a:spcPts val="0"/>
              </a:spcAft>
              <a:buNone/>
            </a:pPr>
            <a:r>
              <a:rPr lang="en-GB"/>
              <a:t>One-round ZKP of DL problem </a:t>
            </a:r>
            <a:endParaRPr/>
          </a:p>
          <a:p>
            <a:pPr indent="-342900" lvl="0" marL="457200" rtl="0" algn="l">
              <a:spcBef>
                <a:spcPts val="1200"/>
              </a:spcBef>
              <a:spcAft>
                <a:spcPts val="0"/>
              </a:spcAft>
              <a:buSzPts val="1800"/>
              <a:buChar char="❏"/>
            </a:pPr>
            <a:r>
              <a:rPr lang="en-GB"/>
              <a:t>For both the approaches, </a:t>
            </a:r>
            <a:r>
              <a:rPr lang="en-GB"/>
              <a:t>initially</a:t>
            </a:r>
            <a:r>
              <a:rPr lang="en-GB"/>
              <a:t> the Prover and Verifier both know the values of g and b. </a:t>
            </a:r>
            <a:endParaRPr/>
          </a:p>
          <a:p>
            <a:pPr indent="-342900" lvl="0" marL="457200" rtl="0" algn="l">
              <a:spcBef>
                <a:spcPts val="0"/>
              </a:spcBef>
              <a:spcAft>
                <a:spcPts val="0"/>
              </a:spcAft>
              <a:buSzPts val="1800"/>
              <a:buChar char="❏"/>
            </a:pPr>
            <a:r>
              <a:rPr lang="en-GB"/>
              <a:t>Here, the Prover claims that they also know the </a:t>
            </a:r>
            <a:r>
              <a:rPr lang="en-GB"/>
              <a:t>value</a:t>
            </a:r>
            <a:r>
              <a:rPr lang="en-GB"/>
              <a:t> of x (discrete log of b) </a:t>
            </a:r>
            <a:endParaRPr/>
          </a:p>
          <a:p>
            <a:pPr indent="-342900" lvl="0" marL="457200" rtl="0" algn="l">
              <a:spcBef>
                <a:spcPts val="0"/>
              </a:spcBef>
              <a:spcAft>
                <a:spcPts val="0"/>
              </a:spcAft>
              <a:buSzPts val="1800"/>
              <a:buChar char="❏"/>
            </a:pPr>
            <a:r>
              <a:rPr lang="en-GB"/>
              <a:t>Such that, </a:t>
            </a:r>
            <a:r>
              <a:rPr lang="en-GB"/>
              <a:t>g</a:t>
            </a:r>
            <a:r>
              <a:rPr baseline="30000" lang="en-GB"/>
              <a:t>x</a:t>
            </a:r>
            <a:r>
              <a:rPr lang="en-GB"/>
              <a:t> = b (mod 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34875" y="436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Iterative ZKP of Discrete Log Problem</a:t>
            </a:r>
            <a:endParaRPr/>
          </a:p>
        </p:txBody>
      </p:sp>
      <p:sp>
        <p:nvSpPr>
          <p:cNvPr id="155" name="Google Shape;155;p23"/>
          <p:cNvSpPr/>
          <p:nvPr/>
        </p:nvSpPr>
        <p:spPr>
          <a:xfrm>
            <a:off x="370025" y="14915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717275" y="14915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3"/>
          <p:cNvCxnSpPr/>
          <p:nvPr/>
        </p:nvCxnSpPr>
        <p:spPr>
          <a:xfrm>
            <a:off x="1901150" y="2074800"/>
            <a:ext cx="1829400" cy="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3"/>
          <p:cNvCxnSpPr>
            <a:stCxn id="156" idx="1"/>
            <a:endCxn id="155" idx="3"/>
          </p:cNvCxnSpPr>
          <p:nvPr/>
        </p:nvCxnSpPr>
        <p:spPr>
          <a:xfrm rot="10800000">
            <a:off x="1901075" y="3006075"/>
            <a:ext cx="1816200" cy="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23"/>
          <p:cNvCxnSpPr/>
          <p:nvPr/>
        </p:nvCxnSpPr>
        <p:spPr>
          <a:xfrm>
            <a:off x="1901150" y="4030125"/>
            <a:ext cx="1829400" cy="333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3"/>
          <p:cNvSpPr txBox="1"/>
          <p:nvPr/>
        </p:nvSpPr>
        <p:spPr>
          <a:xfrm>
            <a:off x="509225" y="2697850"/>
            <a:ext cx="121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Prover (P)</a:t>
            </a:r>
            <a:endParaRPr>
              <a:latin typeface="Open Sans"/>
              <a:ea typeface="Open Sans"/>
              <a:cs typeface="Open Sans"/>
              <a:sym typeface="Open Sans"/>
            </a:endParaRPr>
          </a:p>
        </p:txBody>
      </p:sp>
      <p:sp>
        <p:nvSpPr>
          <p:cNvPr id="161" name="Google Shape;161;p23"/>
          <p:cNvSpPr txBox="1"/>
          <p:nvPr/>
        </p:nvSpPr>
        <p:spPr>
          <a:xfrm>
            <a:off x="3936000" y="2731000"/>
            <a:ext cx="11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Verifier (V)</a:t>
            </a:r>
            <a:endParaRPr>
              <a:latin typeface="Open Sans"/>
              <a:ea typeface="Open Sans"/>
              <a:cs typeface="Open Sans"/>
              <a:sym typeface="Open Sans"/>
            </a:endParaRPr>
          </a:p>
        </p:txBody>
      </p:sp>
      <p:sp>
        <p:nvSpPr>
          <p:cNvPr id="162" name="Google Shape;162;p23"/>
          <p:cNvSpPr txBox="1"/>
          <p:nvPr/>
        </p:nvSpPr>
        <p:spPr>
          <a:xfrm>
            <a:off x="558875" y="3054725"/>
            <a:ext cx="11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 b, p, x)</a:t>
            </a:r>
            <a:endParaRPr>
              <a:latin typeface="Open Sans"/>
              <a:ea typeface="Open Sans"/>
              <a:cs typeface="Open Sans"/>
              <a:sym typeface="Open Sans"/>
            </a:endParaRPr>
          </a:p>
        </p:txBody>
      </p:sp>
      <p:sp>
        <p:nvSpPr>
          <p:cNvPr id="163" name="Google Shape;163;p23"/>
          <p:cNvSpPr txBox="1"/>
          <p:nvPr/>
        </p:nvSpPr>
        <p:spPr>
          <a:xfrm>
            <a:off x="3936000" y="3098050"/>
            <a:ext cx="11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 b, p)</a:t>
            </a:r>
            <a:endParaRPr>
              <a:latin typeface="Open Sans"/>
              <a:ea typeface="Open Sans"/>
              <a:cs typeface="Open Sans"/>
              <a:sym typeface="Open Sans"/>
            </a:endParaRPr>
          </a:p>
        </p:txBody>
      </p:sp>
      <p:sp>
        <p:nvSpPr>
          <p:cNvPr id="164" name="Google Shape;164;p23"/>
          <p:cNvSpPr txBox="1"/>
          <p:nvPr/>
        </p:nvSpPr>
        <p:spPr>
          <a:xfrm>
            <a:off x="2100000" y="1674600"/>
            <a:ext cx="1352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h = </a:t>
            </a:r>
            <a:r>
              <a:rPr lang="en-GB" sz="1300"/>
              <a:t>g</a:t>
            </a:r>
            <a:r>
              <a:rPr baseline="30000" lang="en-GB" sz="1300"/>
              <a:t>r </a:t>
            </a:r>
            <a:r>
              <a:rPr lang="en-GB" sz="1300">
                <a:latin typeface="Open Sans"/>
                <a:ea typeface="Open Sans"/>
                <a:cs typeface="Open Sans"/>
                <a:sym typeface="Open Sans"/>
              </a:rPr>
              <a:t>mod p</a:t>
            </a:r>
            <a:endParaRPr sz="1300">
              <a:latin typeface="Open Sans"/>
              <a:ea typeface="Open Sans"/>
              <a:cs typeface="Open Sans"/>
              <a:sym typeface="Open Sans"/>
            </a:endParaRPr>
          </a:p>
        </p:txBody>
      </p:sp>
      <p:sp>
        <p:nvSpPr>
          <p:cNvPr id="165" name="Google Shape;165;p23"/>
          <p:cNvSpPr txBox="1"/>
          <p:nvPr/>
        </p:nvSpPr>
        <p:spPr>
          <a:xfrm>
            <a:off x="2133200" y="2621175"/>
            <a:ext cx="1352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C = H or T</a:t>
            </a:r>
            <a:endParaRPr sz="1300">
              <a:latin typeface="Open Sans"/>
              <a:ea typeface="Open Sans"/>
              <a:cs typeface="Open Sans"/>
              <a:sym typeface="Open Sans"/>
            </a:endParaRPr>
          </a:p>
        </p:txBody>
      </p:sp>
      <p:sp>
        <p:nvSpPr>
          <p:cNvPr id="166" name="Google Shape;166;p23"/>
          <p:cNvSpPr txBox="1"/>
          <p:nvPr/>
        </p:nvSpPr>
        <p:spPr>
          <a:xfrm>
            <a:off x="2172825" y="3645225"/>
            <a:ext cx="135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If H sends r</a:t>
            </a:r>
            <a:endParaRPr sz="1300">
              <a:latin typeface="Open Sans"/>
              <a:ea typeface="Open Sans"/>
              <a:cs typeface="Open Sans"/>
              <a:sym typeface="Open Sans"/>
            </a:endParaRPr>
          </a:p>
        </p:txBody>
      </p:sp>
      <p:sp>
        <p:nvSpPr>
          <p:cNvPr id="167" name="Google Shape;167;p23"/>
          <p:cNvSpPr txBox="1"/>
          <p:nvPr/>
        </p:nvSpPr>
        <p:spPr>
          <a:xfrm>
            <a:off x="1993725" y="4063425"/>
            <a:ext cx="165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If T sends m = x + r</a:t>
            </a:r>
            <a:endParaRPr sz="1300">
              <a:latin typeface="Open Sans"/>
              <a:ea typeface="Open Sans"/>
              <a:cs typeface="Open Sans"/>
              <a:sym typeface="Open Sans"/>
            </a:endParaRPr>
          </a:p>
        </p:txBody>
      </p:sp>
      <p:sp>
        <p:nvSpPr>
          <p:cNvPr id="168" name="Google Shape;168;p23"/>
          <p:cNvSpPr txBox="1"/>
          <p:nvPr/>
        </p:nvSpPr>
        <p:spPr>
          <a:xfrm>
            <a:off x="5646075" y="1286050"/>
            <a:ext cx="315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p</a:t>
            </a:r>
            <a:r>
              <a:rPr lang="en-GB">
                <a:solidFill>
                  <a:schemeClr val="dk2"/>
                </a:solidFill>
                <a:latin typeface="Open Sans"/>
                <a:ea typeface="Open Sans"/>
                <a:cs typeface="Open Sans"/>
                <a:sym typeface="Open Sans"/>
              </a:rPr>
              <a:t> = large prime number</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g = generator for multiplicative group Zp</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b = number ∈ Zp</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x = secret </a:t>
            </a:r>
            <a:endParaRPr>
              <a:solidFill>
                <a:schemeClr val="dk2"/>
              </a:solidFill>
              <a:latin typeface="Open Sans"/>
              <a:ea typeface="Open Sans"/>
              <a:cs typeface="Open Sans"/>
              <a:sym typeface="Open Sans"/>
            </a:endParaRPr>
          </a:p>
        </p:txBody>
      </p:sp>
      <p:sp>
        <p:nvSpPr>
          <p:cNvPr id="169" name="Google Shape;169;p23"/>
          <p:cNvSpPr txBox="1"/>
          <p:nvPr/>
        </p:nvSpPr>
        <p:spPr>
          <a:xfrm>
            <a:off x="5586425" y="2996125"/>
            <a:ext cx="306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If the Verifier receives r, checks if </a:t>
            </a:r>
            <a:r>
              <a:rPr lang="en-GB" sz="1300">
                <a:solidFill>
                  <a:schemeClr val="dk2"/>
                </a:solidFill>
              </a:rPr>
              <a:t>g</a:t>
            </a:r>
            <a:r>
              <a:rPr baseline="30000" lang="en-GB" sz="1300">
                <a:solidFill>
                  <a:schemeClr val="dk2"/>
                </a:solidFill>
              </a:rPr>
              <a:t>r </a:t>
            </a:r>
            <a:r>
              <a:rPr lang="en-GB">
                <a:solidFill>
                  <a:schemeClr val="dk2"/>
                </a:solidFill>
                <a:latin typeface="Open Sans"/>
                <a:ea typeface="Open Sans"/>
                <a:cs typeface="Open Sans"/>
                <a:sym typeface="Open Sans"/>
              </a:rPr>
              <a:t>= h </a:t>
            </a:r>
            <a:endParaRPr>
              <a:solidFill>
                <a:schemeClr val="dk2"/>
              </a:solidFill>
              <a:latin typeface="Open Sans"/>
              <a:ea typeface="Open Sans"/>
              <a:cs typeface="Open Sans"/>
              <a:sym typeface="Open Sans"/>
            </a:endParaRPr>
          </a:p>
        </p:txBody>
      </p:sp>
      <p:sp>
        <p:nvSpPr>
          <p:cNvPr id="170" name="Google Shape;170;p23"/>
          <p:cNvSpPr txBox="1"/>
          <p:nvPr/>
        </p:nvSpPr>
        <p:spPr>
          <a:xfrm>
            <a:off x="5586425" y="3645225"/>
            <a:ext cx="303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If the Verifier receives m, checks if </a:t>
            </a:r>
            <a:r>
              <a:rPr lang="en-GB" sz="1300">
                <a:solidFill>
                  <a:schemeClr val="dk2"/>
                </a:solidFill>
              </a:rPr>
              <a:t>g</a:t>
            </a:r>
            <a:r>
              <a:rPr baseline="30000" lang="en-GB" sz="1300">
                <a:solidFill>
                  <a:schemeClr val="dk2"/>
                </a:solidFill>
              </a:rPr>
              <a:t>m </a:t>
            </a:r>
            <a:r>
              <a:rPr lang="en-GB">
                <a:solidFill>
                  <a:schemeClr val="dk2"/>
                </a:solidFill>
                <a:latin typeface="Open Sans"/>
                <a:ea typeface="Open Sans"/>
                <a:cs typeface="Open Sans"/>
                <a:sym typeface="Open Sans"/>
              </a:rPr>
              <a:t>= b.h</a:t>
            </a:r>
            <a:endParaRPr sz="1300">
              <a:solidFill>
                <a:schemeClr val="dk2"/>
              </a:solidFill>
            </a:endParaRPr>
          </a:p>
        </p:txBody>
      </p:sp>
      <p:sp>
        <p:nvSpPr>
          <p:cNvPr id="171" name="Google Shape;171;p23"/>
          <p:cNvSpPr txBox="1"/>
          <p:nvPr/>
        </p:nvSpPr>
        <p:spPr>
          <a:xfrm>
            <a:off x="5533825" y="4417300"/>
            <a:ext cx="292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Probability → 1</a:t>
            </a:r>
            <a:r>
              <a:rPr lang="en-GB" sz="1500">
                <a:solidFill>
                  <a:schemeClr val="dk2"/>
                </a:solidFill>
                <a:latin typeface="Open Sans"/>
                <a:ea typeface="Open Sans"/>
                <a:cs typeface="Open Sans"/>
                <a:sym typeface="Open Sans"/>
              </a:rPr>
              <a:t>-</a:t>
            </a:r>
            <a:r>
              <a:rPr lang="en-GB">
                <a:solidFill>
                  <a:schemeClr val="dk2"/>
                </a:solidFill>
                <a:latin typeface="Open Sans"/>
                <a:ea typeface="Open Sans"/>
                <a:cs typeface="Open Sans"/>
                <a:sym typeface="Open Sans"/>
              </a:rPr>
              <a:t> </a:t>
            </a:r>
            <a:r>
              <a:rPr lang="en-GB">
                <a:solidFill>
                  <a:schemeClr val="dk2"/>
                </a:solidFill>
              </a:rPr>
              <a:t>2</a:t>
            </a:r>
            <a:r>
              <a:rPr baseline="30000" lang="en-GB">
                <a:solidFill>
                  <a:schemeClr val="dk2"/>
                </a:solidFill>
              </a:rPr>
              <a:t>-k</a:t>
            </a:r>
            <a:endParaRPr sz="15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One-Round </a:t>
            </a:r>
            <a:r>
              <a:rPr lang="en-GB"/>
              <a:t>ZKP of Discrete Log Problem</a:t>
            </a:r>
            <a:endParaRPr/>
          </a:p>
          <a:p>
            <a:pPr indent="0" lvl="0" marL="0" rtl="0" algn="l">
              <a:spcBef>
                <a:spcPts val="0"/>
              </a:spcBef>
              <a:spcAft>
                <a:spcPts val="0"/>
              </a:spcAft>
              <a:buNone/>
            </a:pPr>
            <a:r>
              <a:t/>
            </a:r>
            <a:endParaRPr/>
          </a:p>
        </p:txBody>
      </p:sp>
      <p:sp>
        <p:nvSpPr>
          <p:cNvPr id="177" name="Google Shape;177;p24"/>
          <p:cNvSpPr/>
          <p:nvPr/>
        </p:nvSpPr>
        <p:spPr>
          <a:xfrm>
            <a:off x="370025" y="14915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3717275" y="14915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4"/>
          <p:cNvCxnSpPr/>
          <p:nvPr/>
        </p:nvCxnSpPr>
        <p:spPr>
          <a:xfrm>
            <a:off x="1935900" y="3603925"/>
            <a:ext cx="1829400" cy="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4"/>
          <p:cNvCxnSpPr/>
          <p:nvPr/>
        </p:nvCxnSpPr>
        <p:spPr>
          <a:xfrm rot="10800000">
            <a:off x="1901150" y="2223425"/>
            <a:ext cx="1816200" cy="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4"/>
          <p:cNvSpPr txBox="1"/>
          <p:nvPr/>
        </p:nvSpPr>
        <p:spPr>
          <a:xfrm>
            <a:off x="509225" y="2697850"/>
            <a:ext cx="121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Prover (P)</a:t>
            </a:r>
            <a:endParaRPr>
              <a:latin typeface="Open Sans"/>
              <a:ea typeface="Open Sans"/>
              <a:cs typeface="Open Sans"/>
              <a:sym typeface="Open Sans"/>
            </a:endParaRPr>
          </a:p>
        </p:txBody>
      </p:sp>
      <p:sp>
        <p:nvSpPr>
          <p:cNvPr id="182" name="Google Shape;182;p24"/>
          <p:cNvSpPr txBox="1"/>
          <p:nvPr/>
        </p:nvSpPr>
        <p:spPr>
          <a:xfrm>
            <a:off x="3936000" y="2731000"/>
            <a:ext cx="11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Verifier (V)</a:t>
            </a:r>
            <a:endParaRPr>
              <a:latin typeface="Open Sans"/>
              <a:ea typeface="Open Sans"/>
              <a:cs typeface="Open Sans"/>
              <a:sym typeface="Open Sans"/>
            </a:endParaRPr>
          </a:p>
        </p:txBody>
      </p:sp>
      <p:sp>
        <p:nvSpPr>
          <p:cNvPr id="183" name="Google Shape;183;p24"/>
          <p:cNvSpPr txBox="1"/>
          <p:nvPr/>
        </p:nvSpPr>
        <p:spPr>
          <a:xfrm>
            <a:off x="558875" y="3054725"/>
            <a:ext cx="11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 b, p, x)</a:t>
            </a:r>
            <a:endParaRPr>
              <a:latin typeface="Open Sans"/>
              <a:ea typeface="Open Sans"/>
              <a:cs typeface="Open Sans"/>
              <a:sym typeface="Open Sans"/>
            </a:endParaRPr>
          </a:p>
        </p:txBody>
      </p:sp>
      <p:sp>
        <p:nvSpPr>
          <p:cNvPr id="184" name="Google Shape;184;p24"/>
          <p:cNvSpPr txBox="1"/>
          <p:nvPr/>
        </p:nvSpPr>
        <p:spPr>
          <a:xfrm>
            <a:off x="3936000" y="3098050"/>
            <a:ext cx="11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 b, p)</a:t>
            </a:r>
            <a:endParaRPr>
              <a:latin typeface="Open Sans"/>
              <a:ea typeface="Open Sans"/>
              <a:cs typeface="Open Sans"/>
              <a:sym typeface="Open Sans"/>
            </a:endParaRPr>
          </a:p>
        </p:txBody>
      </p:sp>
      <p:sp>
        <p:nvSpPr>
          <p:cNvPr id="185" name="Google Shape;185;p24"/>
          <p:cNvSpPr txBox="1"/>
          <p:nvPr/>
        </p:nvSpPr>
        <p:spPr>
          <a:xfrm>
            <a:off x="2082625" y="1689900"/>
            <a:ext cx="1352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c</a:t>
            </a:r>
            <a:r>
              <a:rPr lang="en-GB" sz="1300">
                <a:latin typeface="Open Sans"/>
                <a:ea typeface="Open Sans"/>
                <a:cs typeface="Open Sans"/>
                <a:sym typeface="Open Sans"/>
              </a:rPr>
              <a:t> = </a:t>
            </a:r>
            <a:r>
              <a:rPr lang="en-GB" sz="1300"/>
              <a:t>g</a:t>
            </a:r>
            <a:r>
              <a:rPr baseline="30000" lang="en-GB" sz="1300"/>
              <a:t>r </a:t>
            </a:r>
            <a:r>
              <a:rPr lang="en-GB" sz="1300">
                <a:latin typeface="Open Sans"/>
                <a:ea typeface="Open Sans"/>
                <a:cs typeface="Open Sans"/>
                <a:sym typeface="Open Sans"/>
              </a:rPr>
              <a:t>mod p</a:t>
            </a:r>
            <a:endParaRPr sz="1300">
              <a:latin typeface="Open Sans"/>
              <a:ea typeface="Open Sans"/>
              <a:cs typeface="Open Sans"/>
              <a:sym typeface="Open Sans"/>
            </a:endParaRPr>
          </a:p>
        </p:txBody>
      </p:sp>
      <p:sp>
        <p:nvSpPr>
          <p:cNvPr id="186" name="Google Shape;186;p24"/>
          <p:cNvSpPr txBox="1"/>
          <p:nvPr/>
        </p:nvSpPr>
        <p:spPr>
          <a:xfrm>
            <a:off x="2174550" y="3131200"/>
            <a:ext cx="1352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y</a:t>
            </a:r>
            <a:r>
              <a:rPr lang="en-GB" sz="1300">
                <a:latin typeface="Open Sans"/>
                <a:ea typeface="Open Sans"/>
                <a:cs typeface="Open Sans"/>
                <a:sym typeface="Open Sans"/>
              </a:rPr>
              <a:t> = </a:t>
            </a:r>
            <a:r>
              <a:rPr lang="en-GB" sz="1300"/>
              <a:t>c</a:t>
            </a:r>
            <a:r>
              <a:rPr baseline="30000" lang="en-GB" sz="1300"/>
              <a:t>x </a:t>
            </a:r>
            <a:r>
              <a:rPr lang="en-GB" sz="1300">
                <a:latin typeface="Open Sans"/>
                <a:ea typeface="Open Sans"/>
                <a:cs typeface="Open Sans"/>
                <a:sym typeface="Open Sans"/>
              </a:rPr>
              <a:t>mod p</a:t>
            </a:r>
            <a:endParaRPr sz="1300">
              <a:latin typeface="Open Sans"/>
              <a:ea typeface="Open Sans"/>
              <a:cs typeface="Open Sans"/>
              <a:sym typeface="Open Sans"/>
            </a:endParaRPr>
          </a:p>
          <a:p>
            <a:pPr indent="0" lvl="0" marL="0" rtl="0" algn="ctr">
              <a:spcBef>
                <a:spcPts val="0"/>
              </a:spcBef>
              <a:spcAft>
                <a:spcPts val="0"/>
              </a:spcAft>
              <a:buNone/>
            </a:pPr>
            <a:r>
              <a:t/>
            </a:r>
            <a:endParaRPr sz="1300">
              <a:latin typeface="Open Sans"/>
              <a:ea typeface="Open Sans"/>
              <a:cs typeface="Open Sans"/>
              <a:sym typeface="Open Sans"/>
            </a:endParaRPr>
          </a:p>
        </p:txBody>
      </p:sp>
      <p:sp>
        <p:nvSpPr>
          <p:cNvPr id="187" name="Google Shape;187;p24"/>
          <p:cNvSpPr txBox="1"/>
          <p:nvPr/>
        </p:nvSpPr>
        <p:spPr>
          <a:xfrm>
            <a:off x="5646075" y="1286050"/>
            <a:ext cx="315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p = large prime number</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g = generator for multiplication group Zp</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b = number ∈ Zp</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x = secret </a:t>
            </a:r>
            <a:endParaRPr>
              <a:solidFill>
                <a:schemeClr val="dk2"/>
              </a:solidFill>
              <a:latin typeface="Open Sans"/>
              <a:ea typeface="Open Sans"/>
              <a:cs typeface="Open Sans"/>
              <a:sym typeface="Open Sans"/>
            </a:endParaRPr>
          </a:p>
        </p:txBody>
      </p:sp>
      <p:sp>
        <p:nvSpPr>
          <p:cNvPr id="188" name="Google Shape;188;p24"/>
          <p:cNvSpPr txBox="1"/>
          <p:nvPr/>
        </p:nvSpPr>
        <p:spPr>
          <a:xfrm>
            <a:off x="5586425" y="2996125"/>
            <a:ext cx="30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Verifier will accept if y = </a:t>
            </a:r>
            <a:r>
              <a:rPr lang="en-GB" sz="1300">
                <a:solidFill>
                  <a:schemeClr val="dk2"/>
                </a:solidFill>
              </a:rPr>
              <a:t>b</a:t>
            </a:r>
            <a:r>
              <a:rPr baseline="30000" lang="en-GB" sz="1300">
                <a:solidFill>
                  <a:schemeClr val="dk2"/>
                </a:solidFill>
              </a:rPr>
              <a:t>r</a:t>
            </a:r>
            <a:r>
              <a:rPr lang="en-GB">
                <a:solidFill>
                  <a:schemeClr val="dk2"/>
                </a:solidFill>
                <a:latin typeface="Open Sans"/>
                <a:ea typeface="Open Sans"/>
                <a:cs typeface="Open Sans"/>
                <a:sym typeface="Open Sans"/>
              </a:rPr>
              <a:t> mod p</a:t>
            </a:r>
            <a:endParaRPr>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ECDLP (Elliptic Curve Discrete Log Problem)</a:t>
            </a:r>
            <a:endParaRPr/>
          </a:p>
          <a:p>
            <a:pPr indent="0" lvl="0" marL="0" rtl="0" algn="l">
              <a:spcBef>
                <a:spcPts val="0"/>
              </a:spcBef>
              <a:spcAft>
                <a:spcPts val="0"/>
              </a:spcAft>
              <a:buNone/>
            </a:pPr>
            <a:r>
              <a:t/>
            </a:r>
            <a:endParaRPr/>
          </a:p>
        </p:txBody>
      </p:sp>
      <p:sp>
        <p:nvSpPr>
          <p:cNvPr id="194" name="Google Shape;19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Discrete Logarithm Problem is defined over arbitrary cyclic groups.</a:t>
            </a:r>
            <a:endParaRPr/>
          </a:p>
          <a:p>
            <a:pPr indent="-342900" lvl="0" marL="457200" rtl="0" algn="l">
              <a:spcBef>
                <a:spcPts val="0"/>
              </a:spcBef>
              <a:spcAft>
                <a:spcPts val="0"/>
              </a:spcAft>
              <a:buSzPts val="1800"/>
              <a:buChar char="❏"/>
            </a:pPr>
            <a:r>
              <a:rPr lang="en-GB"/>
              <a:t>A common example of cyclic groups are elliptic curve groups which are defined over an additive group F of order n. </a:t>
            </a:r>
            <a:endParaRPr/>
          </a:p>
          <a:p>
            <a:pPr indent="-342900" lvl="0" marL="457200" rtl="0" algn="l">
              <a:spcBef>
                <a:spcPts val="0"/>
              </a:spcBef>
              <a:spcAft>
                <a:spcPts val="0"/>
              </a:spcAft>
              <a:buSzPts val="1800"/>
              <a:buChar char="❏"/>
            </a:pPr>
            <a:r>
              <a:rPr lang="en-GB"/>
              <a:t>Given: </a:t>
            </a:r>
            <a:endParaRPr/>
          </a:p>
          <a:p>
            <a:pPr indent="-317500" lvl="1" marL="914400" rtl="0" algn="l">
              <a:spcBef>
                <a:spcPts val="0"/>
              </a:spcBef>
              <a:spcAft>
                <a:spcPts val="0"/>
              </a:spcAft>
              <a:buSzPts val="1400"/>
              <a:buChar char="❏"/>
            </a:pPr>
            <a:r>
              <a:rPr lang="en-GB"/>
              <a:t>elliptic curve E over a field F of order n</a:t>
            </a:r>
            <a:endParaRPr/>
          </a:p>
          <a:p>
            <a:pPr indent="-317500" lvl="1" marL="914400" rtl="0" algn="l">
              <a:spcBef>
                <a:spcPts val="0"/>
              </a:spcBef>
              <a:spcAft>
                <a:spcPts val="0"/>
              </a:spcAft>
              <a:buSzPts val="1400"/>
              <a:buChar char="❏"/>
            </a:pPr>
            <a:r>
              <a:rPr lang="en-GB"/>
              <a:t>generator point G ∈ E/Fn </a:t>
            </a:r>
            <a:endParaRPr/>
          </a:p>
          <a:p>
            <a:pPr indent="-317500" lvl="1" marL="914400" rtl="0" algn="l">
              <a:spcBef>
                <a:spcPts val="0"/>
              </a:spcBef>
              <a:spcAft>
                <a:spcPts val="0"/>
              </a:spcAft>
              <a:buSzPts val="1400"/>
              <a:buChar char="❏"/>
            </a:pPr>
            <a:r>
              <a:rPr lang="en-GB"/>
              <a:t>point B ∈ E/Fn </a:t>
            </a:r>
            <a:endParaRPr/>
          </a:p>
          <a:p>
            <a:pPr indent="457200" lvl="0" marL="0" rtl="0" algn="l">
              <a:spcBef>
                <a:spcPts val="1200"/>
              </a:spcBef>
              <a:spcAft>
                <a:spcPts val="1200"/>
              </a:spcAft>
              <a:buNone/>
            </a:pPr>
            <a:r>
              <a:rPr lang="en-GB"/>
              <a:t>it is computationally hard to find x such that B = x · 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ECDLP (Elliptic Curve Discrete Log Problem)</a:t>
            </a:r>
            <a:endParaRPr/>
          </a:p>
          <a:p>
            <a:pPr indent="0" lvl="0" marL="0" rtl="0" algn="l">
              <a:spcBef>
                <a:spcPts val="0"/>
              </a:spcBef>
              <a:spcAft>
                <a:spcPts val="0"/>
              </a:spcAft>
              <a:buNone/>
            </a:pPr>
            <a:r>
              <a:t/>
            </a:r>
            <a:endParaRPr/>
          </a:p>
        </p:txBody>
      </p:sp>
      <p:sp>
        <p:nvSpPr>
          <p:cNvPr id="200" name="Google Shape;20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Some ECDLP - ZKP Protocols are:</a:t>
            </a:r>
            <a:endParaRPr/>
          </a:p>
          <a:p>
            <a:pPr indent="-342900" lvl="0" marL="457200" rtl="0" algn="l">
              <a:spcBef>
                <a:spcPts val="0"/>
              </a:spcBef>
              <a:spcAft>
                <a:spcPts val="0"/>
              </a:spcAft>
              <a:buSzPts val="1800"/>
              <a:buAutoNum type="arabicPeriod"/>
            </a:pPr>
            <a:r>
              <a:rPr lang="en-GB"/>
              <a:t>Zero Knowledge Proof of Discrete Logarithm with Coin Flip</a:t>
            </a:r>
            <a:endParaRPr/>
          </a:p>
          <a:p>
            <a:pPr indent="-342900" lvl="0" marL="457200" rtl="0" algn="l">
              <a:spcBef>
                <a:spcPts val="0"/>
              </a:spcBef>
              <a:spcAft>
                <a:spcPts val="0"/>
              </a:spcAft>
              <a:buSzPts val="1800"/>
              <a:buAutoNum type="arabicPeriod"/>
            </a:pPr>
            <a:r>
              <a:rPr lang="en-GB"/>
              <a:t>Schnorr’s Protocol</a:t>
            </a:r>
            <a:endParaRPr/>
          </a:p>
          <a:p>
            <a:pPr indent="-342900" lvl="0" marL="457200" rtl="0" algn="l">
              <a:spcBef>
                <a:spcPts val="0"/>
              </a:spcBef>
              <a:spcAft>
                <a:spcPts val="0"/>
              </a:spcAft>
              <a:buSzPts val="1800"/>
              <a:buAutoNum type="arabicPeriod"/>
            </a:pPr>
            <a:r>
              <a:rPr lang="en-GB"/>
              <a:t>Transforming Schnorr’s Protocol to Digital Signature </a:t>
            </a:r>
            <a:endParaRPr/>
          </a:p>
          <a:p>
            <a:pPr indent="-342900" lvl="0" marL="457200" rtl="0" algn="l">
              <a:spcBef>
                <a:spcPts val="0"/>
              </a:spcBef>
              <a:spcAft>
                <a:spcPts val="0"/>
              </a:spcAft>
              <a:buSzPts val="1800"/>
              <a:buAutoNum type="arabicPeriod"/>
            </a:pPr>
            <a:r>
              <a:rPr lang="en-GB"/>
              <a:t>Zero Knowledge Test of Discrete Logarithm Equality</a:t>
            </a:r>
            <a:endParaRPr/>
          </a:p>
          <a:p>
            <a:pPr indent="-342900" lvl="0" marL="457200" rtl="0" algn="l">
              <a:spcBef>
                <a:spcPts val="0"/>
              </a:spcBef>
              <a:spcAft>
                <a:spcPts val="0"/>
              </a:spcAft>
              <a:buSzPts val="1800"/>
              <a:buAutoNum type="arabicPeriod"/>
            </a:pPr>
            <a:r>
              <a:rPr lang="en-GB"/>
              <a:t>Zero Knowledge Proof of Single Bit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ECDLP (with Coin Flip )</a:t>
            </a:r>
            <a:endParaRPr/>
          </a:p>
        </p:txBody>
      </p:sp>
      <p:sp>
        <p:nvSpPr>
          <p:cNvPr id="206" name="Google Shape;206;p27"/>
          <p:cNvSpPr/>
          <p:nvPr/>
        </p:nvSpPr>
        <p:spPr>
          <a:xfrm>
            <a:off x="370025" y="14915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3717275" y="14915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7"/>
          <p:cNvCxnSpPr/>
          <p:nvPr/>
        </p:nvCxnSpPr>
        <p:spPr>
          <a:xfrm>
            <a:off x="1901150" y="2074800"/>
            <a:ext cx="1829400" cy="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7"/>
          <p:cNvCxnSpPr>
            <a:stCxn id="207" idx="1"/>
            <a:endCxn id="206" idx="3"/>
          </p:cNvCxnSpPr>
          <p:nvPr/>
        </p:nvCxnSpPr>
        <p:spPr>
          <a:xfrm rot="10800000">
            <a:off x="1901075" y="3006075"/>
            <a:ext cx="181620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7"/>
          <p:cNvCxnSpPr/>
          <p:nvPr/>
        </p:nvCxnSpPr>
        <p:spPr>
          <a:xfrm>
            <a:off x="1901150" y="4030125"/>
            <a:ext cx="1829400" cy="333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7"/>
          <p:cNvSpPr txBox="1"/>
          <p:nvPr/>
        </p:nvSpPr>
        <p:spPr>
          <a:xfrm>
            <a:off x="509225" y="2697850"/>
            <a:ext cx="121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Prover (P)</a:t>
            </a:r>
            <a:endParaRPr>
              <a:latin typeface="Open Sans"/>
              <a:ea typeface="Open Sans"/>
              <a:cs typeface="Open Sans"/>
              <a:sym typeface="Open Sans"/>
            </a:endParaRPr>
          </a:p>
        </p:txBody>
      </p:sp>
      <p:sp>
        <p:nvSpPr>
          <p:cNvPr id="212" name="Google Shape;212;p27"/>
          <p:cNvSpPr txBox="1"/>
          <p:nvPr/>
        </p:nvSpPr>
        <p:spPr>
          <a:xfrm>
            <a:off x="3936000" y="2731000"/>
            <a:ext cx="11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Verifier (V)</a:t>
            </a:r>
            <a:endParaRPr>
              <a:latin typeface="Open Sans"/>
              <a:ea typeface="Open Sans"/>
              <a:cs typeface="Open Sans"/>
              <a:sym typeface="Open Sans"/>
            </a:endParaRPr>
          </a:p>
        </p:txBody>
      </p:sp>
      <p:sp>
        <p:nvSpPr>
          <p:cNvPr id="213" name="Google Shape;213;p27"/>
          <p:cNvSpPr txBox="1"/>
          <p:nvPr/>
        </p:nvSpPr>
        <p:spPr>
          <a:xfrm>
            <a:off x="439625" y="3067300"/>
            <a:ext cx="135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 B, x)</a:t>
            </a:r>
            <a:endParaRPr>
              <a:latin typeface="Open Sans"/>
              <a:ea typeface="Open Sans"/>
              <a:cs typeface="Open Sans"/>
              <a:sym typeface="Open Sans"/>
            </a:endParaRPr>
          </a:p>
        </p:txBody>
      </p:sp>
      <p:sp>
        <p:nvSpPr>
          <p:cNvPr id="214" name="Google Shape;214;p27"/>
          <p:cNvSpPr txBox="1"/>
          <p:nvPr/>
        </p:nvSpPr>
        <p:spPr>
          <a:xfrm>
            <a:off x="3796525" y="3098050"/>
            <a:ext cx="135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 B)</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p:txBody>
      </p:sp>
      <p:sp>
        <p:nvSpPr>
          <p:cNvPr id="215" name="Google Shape;215;p27"/>
          <p:cNvSpPr txBox="1"/>
          <p:nvPr/>
        </p:nvSpPr>
        <p:spPr>
          <a:xfrm>
            <a:off x="2100000" y="1674600"/>
            <a:ext cx="1531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A = (r. G)</a:t>
            </a:r>
            <a:endParaRPr sz="1300">
              <a:latin typeface="Open Sans"/>
              <a:ea typeface="Open Sans"/>
              <a:cs typeface="Open Sans"/>
              <a:sym typeface="Open Sans"/>
            </a:endParaRPr>
          </a:p>
        </p:txBody>
      </p:sp>
      <p:sp>
        <p:nvSpPr>
          <p:cNvPr id="216" name="Google Shape;216;p27"/>
          <p:cNvSpPr txBox="1"/>
          <p:nvPr/>
        </p:nvSpPr>
        <p:spPr>
          <a:xfrm>
            <a:off x="2133200" y="2621175"/>
            <a:ext cx="1352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c = H or T</a:t>
            </a:r>
            <a:endParaRPr sz="1300">
              <a:latin typeface="Open Sans"/>
              <a:ea typeface="Open Sans"/>
              <a:cs typeface="Open Sans"/>
              <a:sym typeface="Open Sans"/>
            </a:endParaRPr>
          </a:p>
        </p:txBody>
      </p:sp>
      <p:sp>
        <p:nvSpPr>
          <p:cNvPr id="217" name="Google Shape;217;p27"/>
          <p:cNvSpPr txBox="1"/>
          <p:nvPr/>
        </p:nvSpPr>
        <p:spPr>
          <a:xfrm>
            <a:off x="2172825" y="3645225"/>
            <a:ext cx="135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If H sends r</a:t>
            </a:r>
            <a:endParaRPr sz="1300">
              <a:latin typeface="Open Sans"/>
              <a:ea typeface="Open Sans"/>
              <a:cs typeface="Open Sans"/>
              <a:sym typeface="Open Sans"/>
            </a:endParaRPr>
          </a:p>
        </p:txBody>
      </p:sp>
      <p:sp>
        <p:nvSpPr>
          <p:cNvPr id="218" name="Google Shape;218;p27"/>
          <p:cNvSpPr txBox="1"/>
          <p:nvPr/>
        </p:nvSpPr>
        <p:spPr>
          <a:xfrm>
            <a:off x="1946425" y="4063425"/>
            <a:ext cx="1684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If T sends </a:t>
            </a:r>
            <a:endParaRPr sz="1300">
              <a:latin typeface="Open Sans"/>
              <a:ea typeface="Open Sans"/>
              <a:cs typeface="Open Sans"/>
              <a:sym typeface="Open Sans"/>
            </a:endParaRPr>
          </a:p>
          <a:p>
            <a:pPr indent="0" lvl="0" marL="0" rtl="0" algn="l">
              <a:spcBef>
                <a:spcPts val="0"/>
              </a:spcBef>
              <a:spcAft>
                <a:spcPts val="0"/>
              </a:spcAft>
              <a:buNone/>
            </a:pPr>
            <a:r>
              <a:rPr lang="en-GB" sz="1300">
                <a:latin typeface="Open Sans"/>
                <a:ea typeface="Open Sans"/>
                <a:cs typeface="Open Sans"/>
                <a:sym typeface="Open Sans"/>
              </a:rPr>
              <a:t>m = </a:t>
            </a:r>
            <a:r>
              <a:rPr lang="en-GB">
                <a:latin typeface="Open Sans"/>
                <a:ea typeface="Open Sans"/>
                <a:cs typeface="Open Sans"/>
                <a:sym typeface="Open Sans"/>
              </a:rPr>
              <a:t>x</a:t>
            </a:r>
            <a:r>
              <a:rPr lang="en-GB" sz="1300">
                <a:latin typeface="Open Sans"/>
                <a:ea typeface="Open Sans"/>
                <a:cs typeface="Open Sans"/>
                <a:sym typeface="Open Sans"/>
              </a:rPr>
              <a:t> + r (mod n)</a:t>
            </a:r>
            <a:endParaRPr sz="1300">
              <a:latin typeface="Open Sans"/>
              <a:ea typeface="Open Sans"/>
              <a:cs typeface="Open Sans"/>
              <a:sym typeface="Open Sans"/>
            </a:endParaRPr>
          </a:p>
        </p:txBody>
      </p:sp>
      <p:sp>
        <p:nvSpPr>
          <p:cNvPr id="219" name="Google Shape;219;p27"/>
          <p:cNvSpPr txBox="1"/>
          <p:nvPr/>
        </p:nvSpPr>
        <p:spPr>
          <a:xfrm>
            <a:off x="5571725" y="3145800"/>
            <a:ext cx="30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HEADS - Verifier checks if r.G = A </a:t>
            </a:r>
            <a:endParaRPr>
              <a:solidFill>
                <a:schemeClr val="dk2"/>
              </a:solidFill>
              <a:latin typeface="Open Sans"/>
              <a:ea typeface="Open Sans"/>
              <a:cs typeface="Open Sans"/>
              <a:sym typeface="Open Sans"/>
            </a:endParaRPr>
          </a:p>
        </p:txBody>
      </p:sp>
      <p:sp>
        <p:nvSpPr>
          <p:cNvPr id="220" name="Google Shape;220;p27"/>
          <p:cNvSpPr txBox="1"/>
          <p:nvPr/>
        </p:nvSpPr>
        <p:spPr>
          <a:xfrm>
            <a:off x="5586425" y="3645225"/>
            <a:ext cx="303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TAILS - Verifier checks if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m.G = (x+r).G = x.G + r.G = A + B </a:t>
            </a:r>
            <a:endParaRPr sz="1300">
              <a:solidFill>
                <a:schemeClr val="dk2"/>
              </a:solidFill>
            </a:endParaRPr>
          </a:p>
        </p:txBody>
      </p:sp>
      <p:sp>
        <p:nvSpPr>
          <p:cNvPr id="221" name="Google Shape;221;p27"/>
          <p:cNvSpPr txBox="1"/>
          <p:nvPr/>
        </p:nvSpPr>
        <p:spPr>
          <a:xfrm>
            <a:off x="5533825" y="4417300"/>
            <a:ext cx="2922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Probability → 1</a:t>
            </a:r>
            <a:r>
              <a:rPr lang="en-GB" sz="1500">
                <a:solidFill>
                  <a:schemeClr val="dk2"/>
                </a:solidFill>
                <a:latin typeface="Open Sans"/>
                <a:ea typeface="Open Sans"/>
                <a:cs typeface="Open Sans"/>
                <a:sym typeface="Open Sans"/>
              </a:rPr>
              <a:t>-</a:t>
            </a:r>
            <a:r>
              <a:rPr lang="en-GB">
                <a:solidFill>
                  <a:schemeClr val="dk2"/>
                </a:solidFill>
                <a:latin typeface="Open Sans"/>
                <a:ea typeface="Open Sans"/>
                <a:cs typeface="Open Sans"/>
                <a:sym typeface="Open Sans"/>
              </a:rPr>
              <a:t> </a:t>
            </a:r>
            <a:r>
              <a:rPr lang="en-GB">
                <a:solidFill>
                  <a:schemeClr val="dk2"/>
                </a:solidFill>
              </a:rPr>
              <a:t>2</a:t>
            </a:r>
            <a:r>
              <a:rPr baseline="30000" lang="en-GB">
                <a:solidFill>
                  <a:schemeClr val="dk2"/>
                </a:solidFill>
              </a:rPr>
              <a:t>-k</a:t>
            </a:r>
            <a:endParaRPr sz="1500">
              <a:solidFill>
                <a:schemeClr val="dk2"/>
              </a:solidFill>
              <a:latin typeface="Open Sans"/>
              <a:ea typeface="Open Sans"/>
              <a:cs typeface="Open Sans"/>
              <a:sym typeface="Open Sans"/>
            </a:endParaRPr>
          </a:p>
        </p:txBody>
      </p:sp>
      <p:sp>
        <p:nvSpPr>
          <p:cNvPr id="222" name="Google Shape;222;p27"/>
          <p:cNvSpPr txBox="1"/>
          <p:nvPr/>
        </p:nvSpPr>
        <p:spPr>
          <a:xfrm>
            <a:off x="5655425" y="14432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G( generator point) ∈  E|F</a:t>
            </a:r>
            <a:r>
              <a:rPr baseline="-25000" lang="en-GB">
                <a:solidFill>
                  <a:schemeClr val="dk2"/>
                </a:solidFill>
                <a:latin typeface="Open Sans"/>
                <a:ea typeface="Open Sans"/>
                <a:cs typeface="Open Sans"/>
                <a:sym typeface="Open Sans"/>
              </a:rPr>
              <a:t>n</a:t>
            </a:r>
            <a:r>
              <a:rPr lang="en-GB">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B ∈ </a:t>
            </a:r>
            <a:r>
              <a:rPr lang="en-GB">
                <a:solidFill>
                  <a:schemeClr val="dk2"/>
                </a:solidFill>
                <a:latin typeface="Open Sans"/>
                <a:ea typeface="Open Sans"/>
                <a:cs typeface="Open Sans"/>
                <a:sym typeface="Open Sans"/>
              </a:rPr>
              <a:t>E|F</a:t>
            </a:r>
            <a:r>
              <a:rPr baseline="-25000" lang="en-GB">
                <a:solidFill>
                  <a:schemeClr val="dk2"/>
                </a:solidFill>
                <a:latin typeface="Open Sans"/>
                <a:ea typeface="Open Sans"/>
                <a:cs typeface="Open Sans"/>
                <a:sym typeface="Open Sans"/>
              </a:rPr>
              <a:t>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x = secret </a:t>
            </a:r>
            <a:endParaRPr>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ECDLP (Schnorr’s Protocol )</a:t>
            </a:r>
            <a:endParaRPr/>
          </a:p>
          <a:p>
            <a:pPr indent="0" lvl="0" marL="0" rtl="0" algn="l">
              <a:spcBef>
                <a:spcPts val="0"/>
              </a:spcBef>
              <a:spcAft>
                <a:spcPts val="0"/>
              </a:spcAft>
              <a:buNone/>
            </a:pPr>
            <a:r>
              <a:t/>
            </a:r>
            <a:endParaRPr/>
          </a:p>
        </p:txBody>
      </p:sp>
      <p:sp>
        <p:nvSpPr>
          <p:cNvPr id="228" name="Google Shape;228;p28"/>
          <p:cNvSpPr/>
          <p:nvPr/>
        </p:nvSpPr>
        <p:spPr>
          <a:xfrm>
            <a:off x="370025" y="14915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3717275" y="14915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28"/>
          <p:cNvCxnSpPr/>
          <p:nvPr/>
        </p:nvCxnSpPr>
        <p:spPr>
          <a:xfrm>
            <a:off x="1901150" y="2074800"/>
            <a:ext cx="1829400" cy="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8"/>
          <p:cNvCxnSpPr>
            <a:stCxn id="229" idx="1"/>
            <a:endCxn id="228" idx="3"/>
          </p:cNvCxnSpPr>
          <p:nvPr/>
        </p:nvCxnSpPr>
        <p:spPr>
          <a:xfrm rot="10800000">
            <a:off x="1901075" y="3006075"/>
            <a:ext cx="1816200" cy="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8"/>
          <p:cNvCxnSpPr/>
          <p:nvPr/>
        </p:nvCxnSpPr>
        <p:spPr>
          <a:xfrm>
            <a:off x="1901150" y="4030125"/>
            <a:ext cx="1829400" cy="333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28"/>
          <p:cNvSpPr txBox="1"/>
          <p:nvPr/>
        </p:nvSpPr>
        <p:spPr>
          <a:xfrm>
            <a:off x="509225" y="2697850"/>
            <a:ext cx="121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Prover (P)</a:t>
            </a:r>
            <a:endParaRPr>
              <a:latin typeface="Open Sans"/>
              <a:ea typeface="Open Sans"/>
              <a:cs typeface="Open Sans"/>
              <a:sym typeface="Open Sans"/>
            </a:endParaRPr>
          </a:p>
        </p:txBody>
      </p:sp>
      <p:sp>
        <p:nvSpPr>
          <p:cNvPr id="234" name="Google Shape;234;p28"/>
          <p:cNvSpPr txBox="1"/>
          <p:nvPr/>
        </p:nvSpPr>
        <p:spPr>
          <a:xfrm>
            <a:off x="3936000" y="2731000"/>
            <a:ext cx="11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Verifier (V)</a:t>
            </a:r>
            <a:endParaRPr>
              <a:latin typeface="Open Sans"/>
              <a:ea typeface="Open Sans"/>
              <a:cs typeface="Open Sans"/>
              <a:sym typeface="Open Sans"/>
            </a:endParaRPr>
          </a:p>
        </p:txBody>
      </p:sp>
      <p:sp>
        <p:nvSpPr>
          <p:cNvPr id="235" name="Google Shape;235;p28"/>
          <p:cNvSpPr txBox="1"/>
          <p:nvPr/>
        </p:nvSpPr>
        <p:spPr>
          <a:xfrm>
            <a:off x="439625" y="3067300"/>
            <a:ext cx="135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 B, x)</a:t>
            </a:r>
            <a:endParaRPr>
              <a:latin typeface="Open Sans"/>
              <a:ea typeface="Open Sans"/>
              <a:cs typeface="Open Sans"/>
              <a:sym typeface="Open Sans"/>
            </a:endParaRPr>
          </a:p>
        </p:txBody>
      </p:sp>
      <p:sp>
        <p:nvSpPr>
          <p:cNvPr id="236" name="Google Shape;236;p28"/>
          <p:cNvSpPr txBox="1"/>
          <p:nvPr/>
        </p:nvSpPr>
        <p:spPr>
          <a:xfrm>
            <a:off x="3796525" y="3098050"/>
            <a:ext cx="135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 B)</a:t>
            </a:r>
            <a:endParaRPr>
              <a:latin typeface="Open Sans"/>
              <a:ea typeface="Open Sans"/>
              <a:cs typeface="Open Sans"/>
              <a:sym typeface="Open Sans"/>
            </a:endParaRPr>
          </a:p>
          <a:p>
            <a:pPr indent="0" lvl="0" marL="0" rtl="0" algn="ctr">
              <a:spcBef>
                <a:spcPts val="0"/>
              </a:spcBef>
              <a:spcAft>
                <a:spcPts val="0"/>
              </a:spcAft>
              <a:buNone/>
            </a:pPr>
            <a:r>
              <a:t/>
            </a:r>
            <a:endParaRPr>
              <a:latin typeface="Open Sans"/>
              <a:ea typeface="Open Sans"/>
              <a:cs typeface="Open Sans"/>
              <a:sym typeface="Open Sans"/>
            </a:endParaRPr>
          </a:p>
        </p:txBody>
      </p:sp>
      <p:sp>
        <p:nvSpPr>
          <p:cNvPr id="237" name="Google Shape;237;p28"/>
          <p:cNvSpPr txBox="1"/>
          <p:nvPr/>
        </p:nvSpPr>
        <p:spPr>
          <a:xfrm>
            <a:off x="2100000" y="1674600"/>
            <a:ext cx="1531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A = (r. G)</a:t>
            </a:r>
            <a:endParaRPr sz="1300">
              <a:latin typeface="Open Sans"/>
              <a:ea typeface="Open Sans"/>
              <a:cs typeface="Open Sans"/>
              <a:sym typeface="Open Sans"/>
            </a:endParaRPr>
          </a:p>
        </p:txBody>
      </p:sp>
      <p:sp>
        <p:nvSpPr>
          <p:cNvPr id="238" name="Google Shape;238;p28"/>
          <p:cNvSpPr txBox="1"/>
          <p:nvPr/>
        </p:nvSpPr>
        <p:spPr>
          <a:xfrm>
            <a:off x="1954100" y="2567525"/>
            <a:ext cx="1763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c = hash(G, B, A)</a:t>
            </a:r>
            <a:endParaRPr sz="1300">
              <a:latin typeface="Open Sans"/>
              <a:ea typeface="Open Sans"/>
              <a:cs typeface="Open Sans"/>
              <a:sym typeface="Open Sans"/>
            </a:endParaRPr>
          </a:p>
        </p:txBody>
      </p:sp>
      <p:sp>
        <p:nvSpPr>
          <p:cNvPr id="239" name="Google Shape;239;p28"/>
          <p:cNvSpPr txBox="1"/>
          <p:nvPr/>
        </p:nvSpPr>
        <p:spPr>
          <a:xfrm>
            <a:off x="1997450" y="3645225"/>
            <a:ext cx="162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latin typeface="Open Sans"/>
                <a:ea typeface="Open Sans"/>
                <a:cs typeface="Open Sans"/>
                <a:sym typeface="Open Sans"/>
              </a:rPr>
              <a:t>m = r + c.x (mod n) </a:t>
            </a:r>
            <a:endParaRPr sz="1300">
              <a:latin typeface="Open Sans"/>
              <a:ea typeface="Open Sans"/>
              <a:cs typeface="Open Sans"/>
              <a:sym typeface="Open Sans"/>
            </a:endParaRPr>
          </a:p>
        </p:txBody>
      </p:sp>
      <p:sp>
        <p:nvSpPr>
          <p:cNvPr id="240" name="Google Shape;240;p28"/>
          <p:cNvSpPr txBox="1"/>
          <p:nvPr/>
        </p:nvSpPr>
        <p:spPr>
          <a:xfrm>
            <a:off x="5571725" y="3145800"/>
            <a:ext cx="306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VER checks if</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P = m.G - c.B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   = (r + c.x).G - c.B</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   = r.G + c.x.G - c.x.G</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   = r.G</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   = A</a:t>
            </a:r>
            <a:endParaRPr>
              <a:solidFill>
                <a:schemeClr val="dk2"/>
              </a:solidFill>
              <a:latin typeface="Open Sans"/>
              <a:ea typeface="Open Sans"/>
              <a:cs typeface="Open Sans"/>
              <a:sym typeface="Open Sans"/>
            </a:endParaRPr>
          </a:p>
        </p:txBody>
      </p:sp>
      <p:sp>
        <p:nvSpPr>
          <p:cNvPr id="241" name="Google Shape;241;p28"/>
          <p:cNvSpPr txBox="1"/>
          <p:nvPr/>
        </p:nvSpPr>
        <p:spPr>
          <a:xfrm>
            <a:off x="5655425" y="14432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G( generator point) ∈  E|F</a:t>
            </a:r>
            <a:r>
              <a:rPr baseline="-25000" lang="en-GB">
                <a:solidFill>
                  <a:schemeClr val="dk2"/>
                </a:solidFill>
                <a:latin typeface="Open Sans"/>
                <a:ea typeface="Open Sans"/>
                <a:cs typeface="Open Sans"/>
                <a:sym typeface="Open Sans"/>
              </a:rPr>
              <a:t>n</a:t>
            </a:r>
            <a:r>
              <a:rPr lang="en-GB">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B ∈ E|F</a:t>
            </a:r>
            <a:r>
              <a:rPr baseline="-25000" lang="en-GB">
                <a:solidFill>
                  <a:schemeClr val="dk2"/>
                </a:solidFill>
                <a:latin typeface="Open Sans"/>
                <a:ea typeface="Open Sans"/>
                <a:cs typeface="Open Sans"/>
                <a:sym typeface="Open Sans"/>
              </a:rPr>
              <a:t>n</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x = secret </a:t>
            </a:r>
            <a:endParaRPr>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aphicFrame>
        <p:nvGraphicFramePr>
          <p:cNvPr id="246" name="Google Shape;246;p29"/>
          <p:cNvGraphicFramePr/>
          <p:nvPr/>
        </p:nvGraphicFramePr>
        <p:xfrm>
          <a:off x="952500" y="54700"/>
          <a:ext cx="3000000" cy="3000000"/>
        </p:xfrm>
        <a:graphic>
          <a:graphicData uri="http://schemas.openxmlformats.org/drawingml/2006/table">
            <a:tbl>
              <a:tblPr>
                <a:noFill/>
                <a:tableStyleId>{553F5B0F-67D3-4259-A1B0-D254F5F6A8A0}</a:tableStyleId>
              </a:tblPr>
              <a:tblGrid>
                <a:gridCol w="2413000"/>
                <a:gridCol w="1051125"/>
                <a:gridCol w="3774875"/>
              </a:tblGrid>
              <a:tr h="381000">
                <a:tc>
                  <a:txBody>
                    <a:bodyPr/>
                    <a:lstStyle/>
                    <a:p>
                      <a:pPr indent="0" lvl="0" marL="0" rtl="0" algn="l">
                        <a:spcBef>
                          <a:spcPts val="0"/>
                        </a:spcBef>
                        <a:spcAft>
                          <a:spcPts val="0"/>
                        </a:spcAft>
                        <a:buNone/>
                      </a:pPr>
                      <a:r>
                        <a:rPr lang="en-GB" sz="1000"/>
                        <a:t>Protocol</a:t>
                      </a:r>
                      <a:endParaRPr sz="1000"/>
                    </a:p>
                  </a:txBody>
                  <a:tcPr marT="91425" marB="91425" marR="91425" marL="91425"/>
                </a:tc>
                <a:tc>
                  <a:txBody>
                    <a:bodyPr/>
                    <a:lstStyle/>
                    <a:p>
                      <a:pPr indent="0" lvl="0" marL="0" rtl="0" algn="l">
                        <a:spcBef>
                          <a:spcPts val="0"/>
                        </a:spcBef>
                        <a:spcAft>
                          <a:spcPts val="0"/>
                        </a:spcAft>
                        <a:buNone/>
                      </a:pPr>
                      <a:r>
                        <a:rPr lang="en-GB" sz="1000"/>
                        <a:t>Entity</a:t>
                      </a:r>
                      <a:endParaRPr sz="1000"/>
                    </a:p>
                  </a:txBody>
                  <a:tcPr marT="91425" marB="91425" marR="91425" marL="91425"/>
                </a:tc>
                <a:tc>
                  <a:txBody>
                    <a:bodyPr/>
                    <a:lstStyle/>
                    <a:p>
                      <a:pPr indent="0" lvl="0" marL="0" rtl="0" algn="l">
                        <a:spcBef>
                          <a:spcPts val="0"/>
                        </a:spcBef>
                        <a:spcAft>
                          <a:spcPts val="0"/>
                        </a:spcAft>
                        <a:buNone/>
                      </a:pPr>
                      <a:r>
                        <a:rPr lang="en-GB" sz="1000"/>
                        <a:t>Message Size</a:t>
                      </a:r>
                      <a:endParaRPr sz="1000"/>
                    </a:p>
                  </a:txBody>
                  <a:tcPr marT="91425" marB="91425" marR="91425" marL="91425"/>
                </a:tc>
              </a:tr>
              <a:tr h="381000">
                <a:tc rowSpan="2">
                  <a:txBody>
                    <a:bodyPr/>
                    <a:lstStyle/>
                    <a:p>
                      <a:pPr indent="0" lvl="0" marL="0" rtl="0" algn="l">
                        <a:spcBef>
                          <a:spcPts val="0"/>
                        </a:spcBef>
                        <a:spcAft>
                          <a:spcPts val="0"/>
                        </a:spcAft>
                        <a:buNone/>
                      </a:pPr>
                      <a:r>
                        <a:rPr lang="en-GB" sz="1000"/>
                        <a:t>ZKP of DL with Coin Flip</a:t>
                      </a:r>
                      <a:endParaRPr sz="1000"/>
                    </a:p>
                  </a:txBody>
                  <a:tcPr marT="91425" marB="91425" marR="91425" marL="91425"/>
                </a:tc>
                <a:tc>
                  <a:txBody>
                    <a:bodyPr/>
                    <a:lstStyle/>
                    <a:p>
                      <a:pPr indent="0" lvl="0" marL="0" rtl="0" algn="l">
                        <a:spcBef>
                          <a:spcPts val="0"/>
                        </a:spcBef>
                        <a:spcAft>
                          <a:spcPts val="0"/>
                        </a:spcAft>
                        <a:buNone/>
                      </a:pPr>
                      <a:r>
                        <a:rPr lang="en-GB" sz="1000"/>
                        <a:t>PRV</a:t>
                      </a:r>
                      <a:endParaRPr sz="1000"/>
                    </a:p>
                  </a:txBody>
                  <a:tcPr marT="91425" marB="91425" marR="91425" marL="91425"/>
                </a:tc>
                <a:tc>
                  <a:txBody>
                    <a:bodyPr/>
                    <a:lstStyle/>
                    <a:p>
                      <a:pPr indent="0" lvl="0" marL="0" rtl="0" algn="l">
                        <a:spcBef>
                          <a:spcPts val="0"/>
                        </a:spcBef>
                        <a:spcAft>
                          <a:spcPts val="0"/>
                        </a:spcAft>
                        <a:buNone/>
                      </a:pPr>
                      <a:r>
                        <a:rPr lang="en-GB" sz="1000"/>
                        <a:t>Point Message: 43 bytes </a:t>
                      </a:r>
                      <a:endParaRPr sz="1000"/>
                    </a:p>
                    <a:p>
                      <a:pPr indent="0" lvl="0" marL="0" rtl="0" algn="l">
                        <a:spcBef>
                          <a:spcPts val="0"/>
                        </a:spcBef>
                        <a:spcAft>
                          <a:spcPts val="0"/>
                        </a:spcAft>
                        <a:buNone/>
                      </a:pPr>
                      <a:r>
                        <a:rPr lang="en-GB" sz="1000"/>
                        <a:t>New Key Message: 22 bytes </a:t>
                      </a:r>
                      <a:endParaRPr sz="1000"/>
                    </a:p>
                  </a:txBody>
                  <a:tcPr marT="91425" marB="91425" marR="91425" marL="91425"/>
                </a:tc>
              </a:tr>
              <a:tr h="381000">
                <a:tc vMerge="1"/>
                <a:tc>
                  <a:txBody>
                    <a:bodyPr/>
                    <a:lstStyle/>
                    <a:p>
                      <a:pPr indent="0" lvl="0" marL="0" rtl="0" algn="l">
                        <a:spcBef>
                          <a:spcPts val="0"/>
                        </a:spcBef>
                        <a:spcAft>
                          <a:spcPts val="0"/>
                        </a:spcAft>
                        <a:buNone/>
                      </a:pPr>
                      <a:r>
                        <a:rPr lang="en-GB" sz="1000"/>
                        <a:t>VER</a:t>
                      </a:r>
                      <a:endParaRPr sz="1000"/>
                    </a:p>
                  </a:txBody>
                  <a:tcPr marT="91425" marB="91425" marR="91425" marL="91425"/>
                </a:tc>
                <a:tc>
                  <a:txBody>
                    <a:bodyPr/>
                    <a:lstStyle/>
                    <a:p>
                      <a:pPr indent="0" lvl="0" marL="0" rtl="0" algn="l">
                        <a:spcBef>
                          <a:spcPts val="0"/>
                        </a:spcBef>
                        <a:spcAft>
                          <a:spcPts val="0"/>
                        </a:spcAft>
                        <a:buNone/>
                      </a:pPr>
                      <a:r>
                        <a:rPr lang="en-GB" sz="1000"/>
                        <a:t>Coin Message: 2 bytes</a:t>
                      </a:r>
                      <a:endParaRPr sz="1000"/>
                    </a:p>
                    <a:p>
                      <a:pPr indent="0" lvl="0" marL="0" rtl="0" algn="l">
                        <a:spcBef>
                          <a:spcPts val="0"/>
                        </a:spcBef>
                        <a:spcAft>
                          <a:spcPts val="0"/>
                        </a:spcAft>
                        <a:buNone/>
                      </a:pPr>
                      <a:r>
                        <a:rPr lang="en-GB" sz="1000"/>
                        <a:t>Final Message: 1 byte</a:t>
                      </a:r>
                      <a:endParaRPr sz="1000"/>
                    </a:p>
                  </a:txBody>
                  <a:tcPr marT="91425" marB="91425" marR="91425" marL="91425"/>
                </a:tc>
              </a:tr>
              <a:tr h="381000">
                <a:tc rowSpan="2">
                  <a:txBody>
                    <a:bodyPr/>
                    <a:lstStyle/>
                    <a:p>
                      <a:pPr indent="0" lvl="0" marL="0" rtl="0" algn="l">
                        <a:spcBef>
                          <a:spcPts val="0"/>
                        </a:spcBef>
                        <a:spcAft>
                          <a:spcPts val="0"/>
                        </a:spcAft>
                        <a:buNone/>
                      </a:pPr>
                      <a:r>
                        <a:rPr lang="en-GB" sz="1000"/>
                        <a:t>Schnorr’s Protocol</a:t>
                      </a:r>
                      <a:endParaRPr sz="1000"/>
                    </a:p>
                  </a:txBody>
                  <a:tcPr marT="91425" marB="91425" marR="91425" marL="91425"/>
                </a:tc>
                <a:tc>
                  <a:txBody>
                    <a:bodyPr/>
                    <a:lstStyle/>
                    <a:p>
                      <a:pPr indent="0" lvl="0" marL="0" rtl="0" algn="l">
                        <a:spcBef>
                          <a:spcPts val="0"/>
                        </a:spcBef>
                        <a:spcAft>
                          <a:spcPts val="0"/>
                        </a:spcAft>
                        <a:buNone/>
                      </a:pPr>
                      <a:r>
                        <a:rPr lang="en-GB" sz="1000"/>
                        <a:t>PRV</a:t>
                      </a:r>
                      <a:endParaRPr sz="1000"/>
                    </a:p>
                  </a:txBody>
                  <a:tcPr marT="91425" marB="91425" marR="91425" marL="91425"/>
                </a:tc>
                <a:tc>
                  <a:txBody>
                    <a:bodyPr/>
                    <a:lstStyle/>
                    <a:p>
                      <a:pPr indent="0" lvl="0" marL="0" rtl="0" algn="l">
                        <a:spcBef>
                          <a:spcPts val="0"/>
                        </a:spcBef>
                        <a:spcAft>
                          <a:spcPts val="0"/>
                        </a:spcAft>
                        <a:buNone/>
                      </a:pPr>
                      <a:r>
                        <a:rPr lang="en-GB" sz="1000"/>
                        <a:t>Point Message: 43 bytes </a:t>
                      </a:r>
                      <a:endParaRPr sz="1000"/>
                    </a:p>
                    <a:p>
                      <a:pPr indent="0" lvl="0" marL="0" rtl="0" algn="l">
                        <a:spcBef>
                          <a:spcPts val="0"/>
                        </a:spcBef>
                        <a:spcAft>
                          <a:spcPts val="0"/>
                        </a:spcAft>
                        <a:buNone/>
                      </a:pPr>
                      <a:r>
                        <a:rPr lang="en-GB" sz="1000"/>
                        <a:t>New Key Message: 22 bytes</a:t>
                      </a:r>
                      <a:endParaRPr sz="1000"/>
                    </a:p>
                  </a:txBody>
                  <a:tcPr marT="91425" marB="91425" marR="91425" marL="91425"/>
                </a:tc>
              </a:tr>
              <a:tr h="381000">
                <a:tc vMerge="1"/>
                <a:tc>
                  <a:txBody>
                    <a:bodyPr/>
                    <a:lstStyle/>
                    <a:p>
                      <a:pPr indent="0" lvl="0" marL="0" rtl="0" algn="l">
                        <a:spcBef>
                          <a:spcPts val="0"/>
                        </a:spcBef>
                        <a:spcAft>
                          <a:spcPts val="0"/>
                        </a:spcAft>
                        <a:buNone/>
                      </a:pPr>
                      <a:r>
                        <a:rPr lang="en-GB" sz="1000"/>
                        <a:t>VER</a:t>
                      </a:r>
                      <a:endParaRPr sz="1000"/>
                    </a:p>
                  </a:txBody>
                  <a:tcPr marT="91425" marB="91425" marR="91425" marL="91425"/>
                </a:tc>
                <a:tc>
                  <a:txBody>
                    <a:bodyPr/>
                    <a:lstStyle/>
                    <a:p>
                      <a:pPr indent="0" lvl="0" marL="0" rtl="0" algn="l">
                        <a:spcBef>
                          <a:spcPts val="0"/>
                        </a:spcBef>
                        <a:spcAft>
                          <a:spcPts val="0"/>
                        </a:spcAft>
                        <a:buNone/>
                      </a:pPr>
                      <a:r>
                        <a:rPr lang="en-GB" sz="1000"/>
                        <a:t>Hash Message: 22 bytes</a:t>
                      </a:r>
                      <a:endParaRPr sz="1000"/>
                    </a:p>
                    <a:p>
                      <a:pPr indent="0" lvl="0" marL="0" rtl="0" algn="l">
                        <a:spcBef>
                          <a:spcPts val="0"/>
                        </a:spcBef>
                        <a:spcAft>
                          <a:spcPts val="0"/>
                        </a:spcAft>
                        <a:buNone/>
                      </a:pPr>
                      <a:r>
                        <a:rPr lang="en-GB" sz="1000"/>
                        <a:t>Final Message: 1 byte</a:t>
                      </a:r>
                      <a:endParaRPr sz="1000"/>
                    </a:p>
                  </a:txBody>
                  <a:tcPr marT="91425" marB="91425" marR="91425" marL="91425"/>
                </a:tc>
              </a:tr>
              <a:tr h="381000">
                <a:tc rowSpan="2">
                  <a:txBody>
                    <a:bodyPr/>
                    <a:lstStyle/>
                    <a:p>
                      <a:pPr indent="0" lvl="0" marL="0" rtl="0" algn="l">
                        <a:spcBef>
                          <a:spcPts val="0"/>
                        </a:spcBef>
                        <a:spcAft>
                          <a:spcPts val="0"/>
                        </a:spcAft>
                        <a:buNone/>
                      </a:pPr>
                      <a:r>
                        <a:rPr lang="en-GB" sz="1000"/>
                        <a:t>Schnorr’s Signature Protocol</a:t>
                      </a:r>
                      <a:endParaRPr sz="1000"/>
                    </a:p>
                  </a:txBody>
                  <a:tcPr marT="91425" marB="91425" marR="91425" marL="91425"/>
                </a:tc>
                <a:tc>
                  <a:txBody>
                    <a:bodyPr/>
                    <a:lstStyle/>
                    <a:p>
                      <a:pPr indent="0" lvl="0" marL="0" rtl="0" algn="l">
                        <a:spcBef>
                          <a:spcPts val="0"/>
                        </a:spcBef>
                        <a:spcAft>
                          <a:spcPts val="0"/>
                        </a:spcAft>
                        <a:buNone/>
                      </a:pPr>
                      <a:r>
                        <a:rPr lang="en-GB" sz="1000"/>
                        <a:t>PRV</a:t>
                      </a:r>
                      <a:endParaRPr sz="1000"/>
                    </a:p>
                  </a:txBody>
                  <a:tcPr marT="91425" marB="91425" marR="91425" marL="91425"/>
                </a:tc>
                <a:tc>
                  <a:txBody>
                    <a:bodyPr/>
                    <a:lstStyle/>
                    <a:p>
                      <a:pPr indent="0" lvl="0" marL="0" rtl="0" algn="l">
                        <a:spcBef>
                          <a:spcPts val="0"/>
                        </a:spcBef>
                        <a:spcAft>
                          <a:spcPts val="0"/>
                        </a:spcAft>
                        <a:buNone/>
                      </a:pPr>
                      <a:r>
                        <a:rPr lang="en-GB" sz="1000"/>
                        <a:t>Point and Key Message: 149 bytes (in two pieces)</a:t>
                      </a:r>
                      <a:endParaRPr sz="1000"/>
                    </a:p>
                  </a:txBody>
                  <a:tcPr marT="91425" marB="91425" marR="91425" marL="91425"/>
                </a:tc>
              </a:tr>
              <a:tr h="381000">
                <a:tc vMerge="1"/>
                <a:tc>
                  <a:txBody>
                    <a:bodyPr/>
                    <a:lstStyle/>
                    <a:p>
                      <a:pPr indent="0" lvl="0" marL="0" rtl="0" algn="l">
                        <a:spcBef>
                          <a:spcPts val="0"/>
                        </a:spcBef>
                        <a:spcAft>
                          <a:spcPts val="0"/>
                        </a:spcAft>
                        <a:buNone/>
                      </a:pPr>
                      <a:r>
                        <a:rPr lang="en-GB" sz="1000"/>
                        <a:t>VER</a:t>
                      </a:r>
                      <a:endParaRPr sz="1000"/>
                    </a:p>
                  </a:txBody>
                  <a:tcPr marT="91425" marB="91425" marR="91425" marL="91425"/>
                </a:tc>
                <a:tc>
                  <a:txBody>
                    <a:bodyPr/>
                    <a:lstStyle/>
                    <a:p>
                      <a:pPr indent="0" lvl="0" marL="0" rtl="0" algn="l">
                        <a:spcBef>
                          <a:spcPts val="0"/>
                        </a:spcBef>
                        <a:spcAft>
                          <a:spcPts val="0"/>
                        </a:spcAft>
                        <a:buNone/>
                      </a:pPr>
                      <a:r>
                        <a:rPr lang="en-GB" sz="1000"/>
                        <a:t>Final Message: 1 byte</a:t>
                      </a:r>
                      <a:endParaRPr sz="1000"/>
                    </a:p>
                  </a:txBody>
                  <a:tcPr marT="91425" marB="91425" marR="91425" marL="91425"/>
                </a:tc>
              </a:tr>
              <a:tr h="381000">
                <a:tc rowSpan="2">
                  <a:txBody>
                    <a:bodyPr/>
                    <a:lstStyle/>
                    <a:p>
                      <a:pPr indent="0" lvl="0" marL="0" rtl="0" algn="l">
                        <a:spcBef>
                          <a:spcPts val="0"/>
                        </a:spcBef>
                        <a:spcAft>
                          <a:spcPts val="0"/>
                        </a:spcAft>
                        <a:buNone/>
                      </a:pPr>
                      <a:r>
                        <a:rPr lang="en-GB" sz="1000"/>
                        <a:t>ZKP of DL Equality </a:t>
                      </a:r>
                      <a:endParaRPr sz="1000"/>
                    </a:p>
                  </a:txBody>
                  <a:tcPr marT="91425" marB="91425" marR="91425" marL="91425"/>
                </a:tc>
                <a:tc>
                  <a:txBody>
                    <a:bodyPr/>
                    <a:lstStyle/>
                    <a:p>
                      <a:pPr indent="0" lvl="0" marL="0" rtl="0" algn="l">
                        <a:spcBef>
                          <a:spcPts val="0"/>
                        </a:spcBef>
                        <a:spcAft>
                          <a:spcPts val="0"/>
                        </a:spcAft>
                        <a:buNone/>
                      </a:pPr>
                      <a:r>
                        <a:rPr lang="en-GB" sz="1000"/>
                        <a:t>PRV</a:t>
                      </a:r>
                      <a:endParaRPr sz="1000"/>
                    </a:p>
                  </a:txBody>
                  <a:tcPr marT="91425" marB="91425" marR="91425" marL="91425"/>
                </a:tc>
                <a:tc>
                  <a:txBody>
                    <a:bodyPr/>
                    <a:lstStyle/>
                    <a:p>
                      <a:pPr indent="0" lvl="0" marL="0" rtl="0" algn="l">
                        <a:spcBef>
                          <a:spcPts val="0"/>
                        </a:spcBef>
                        <a:spcAft>
                          <a:spcPts val="0"/>
                        </a:spcAft>
                        <a:buNone/>
                      </a:pPr>
                      <a:r>
                        <a:rPr lang="en-GB" sz="1000"/>
                        <a:t>Points Message: 85 bytes </a:t>
                      </a:r>
                      <a:endParaRPr sz="1000"/>
                    </a:p>
                    <a:p>
                      <a:pPr indent="0" lvl="0" marL="0" rtl="0" algn="l">
                        <a:spcBef>
                          <a:spcPts val="0"/>
                        </a:spcBef>
                        <a:spcAft>
                          <a:spcPts val="0"/>
                        </a:spcAft>
                        <a:buNone/>
                      </a:pPr>
                      <a:r>
                        <a:rPr lang="en-GB" sz="1000"/>
                        <a:t>New Key Message: 22 bytes</a:t>
                      </a:r>
                      <a:endParaRPr sz="1000"/>
                    </a:p>
                  </a:txBody>
                  <a:tcPr marT="91425" marB="91425" marR="91425" marL="91425"/>
                </a:tc>
              </a:tr>
              <a:tr h="381000">
                <a:tc vMerge="1"/>
                <a:tc>
                  <a:txBody>
                    <a:bodyPr/>
                    <a:lstStyle/>
                    <a:p>
                      <a:pPr indent="0" lvl="0" marL="0" rtl="0" algn="l">
                        <a:spcBef>
                          <a:spcPts val="0"/>
                        </a:spcBef>
                        <a:spcAft>
                          <a:spcPts val="0"/>
                        </a:spcAft>
                        <a:buNone/>
                      </a:pPr>
                      <a:r>
                        <a:rPr lang="en-GB" sz="1000"/>
                        <a:t>VER</a:t>
                      </a:r>
                      <a:endParaRPr sz="1000"/>
                    </a:p>
                  </a:txBody>
                  <a:tcPr marT="91425" marB="91425" marR="91425" marL="91425"/>
                </a:tc>
                <a:tc>
                  <a:txBody>
                    <a:bodyPr/>
                    <a:lstStyle/>
                    <a:p>
                      <a:pPr indent="0" lvl="0" marL="0" rtl="0" algn="l">
                        <a:spcBef>
                          <a:spcPts val="0"/>
                        </a:spcBef>
                        <a:spcAft>
                          <a:spcPts val="0"/>
                        </a:spcAft>
                        <a:buNone/>
                      </a:pPr>
                      <a:r>
                        <a:rPr lang="en-GB" sz="1000"/>
                        <a:t>New Key Message: 22 bytes </a:t>
                      </a:r>
                      <a:endParaRPr sz="1000"/>
                    </a:p>
                    <a:p>
                      <a:pPr indent="0" lvl="0" marL="0" rtl="0" algn="l">
                        <a:spcBef>
                          <a:spcPts val="0"/>
                        </a:spcBef>
                        <a:spcAft>
                          <a:spcPts val="0"/>
                        </a:spcAft>
                        <a:buNone/>
                      </a:pPr>
                      <a:r>
                        <a:rPr lang="en-GB" sz="1000"/>
                        <a:t>Final Message: 1 byte</a:t>
                      </a:r>
                      <a:endParaRPr sz="1000"/>
                    </a:p>
                  </a:txBody>
                  <a:tcPr marT="91425" marB="91425" marR="91425" marL="91425"/>
                </a:tc>
              </a:tr>
              <a:tr h="381000">
                <a:tc rowSpan="2">
                  <a:txBody>
                    <a:bodyPr/>
                    <a:lstStyle/>
                    <a:p>
                      <a:pPr indent="0" lvl="0" marL="0" rtl="0" algn="l">
                        <a:spcBef>
                          <a:spcPts val="0"/>
                        </a:spcBef>
                        <a:spcAft>
                          <a:spcPts val="0"/>
                        </a:spcAft>
                        <a:buNone/>
                      </a:pPr>
                      <a:r>
                        <a:rPr lang="en-GB" sz="1000"/>
                        <a:t>ZKP of Single Bit</a:t>
                      </a:r>
                      <a:endParaRPr sz="1000"/>
                    </a:p>
                  </a:txBody>
                  <a:tcPr marT="91425" marB="91425" marR="91425" marL="91425"/>
                </a:tc>
                <a:tc>
                  <a:txBody>
                    <a:bodyPr/>
                    <a:lstStyle/>
                    <a:p>
                      <a:pPr indent="0" lvl="0" marL="0" rtl="0" algn="l">
                        <a:spcBef>
                          <a:spcPts val="0"/>
                        </a:spcBef>
                        <a:spcAft>
                          <a:spcPts val="0"/>
                        </a:spcAft>
                        <a:buNone/>
                      </a:pPr>
                      <a:r>
                        <a:rPr lang="en-GB" sz="1000"/>
                        <a:t>PRV</a:t>
                      </a:r>
                      <a:endParaRPr sz="1000"/>
                    </a:p>
                  </a:txBody>
                  <a:tcPr marT="91425" marB="91425" marR="91425" marL="91425"/>
                </a:tc>
                <a:tc>
                  <a:txBody>
                    <a:bodyPr/>
                    <a:lstStyle/>
                    <a:p>
                      <a:pPr indent="0" lvl="0" marL="0" rtl="0" algn="l">
                        <a:spcBef>
                          <a:spcPts val="0"/>
                        </a:spcBef>
                        <a:spcAft>
                          <a:spcPts val="0"/>
                        </a:spcAft>
                        <a:buNone/>
                      </a:pPr>
                      <a:r>
                        <a:rPr lang="en-GB" sz="1000"/>
                        <a:t>Points Message: 85 bytes </a:t>
                      </a:r>
                      <a:endParaRPr sz="1000"/>
                    </a:p>
                    <a:p>
                      <a:pPr indent="0" lvl="0" marL="0" rtl="0" algn="l">
                        <a:spcBef>
                          <a:spcPts val="0"/>
                        </a:spcBef>
                        <a:spcAft>
                          <a:spcPts val="0"/>
                        </a:spcAft>
                        <a:buNone/>
                      </a:pPr>
                      <a:r>
                        <a:rPr lang="en-GB" sz="1000"/>
                        <a:t>New Key Message: 85 bytes</a:t>
                      </a:r>
                      <a:endParaRPr sz="1000"/>
                    </a:p>
                  </a:txBody>
                  <a:tcPr marT="91425" marB="91425" marR="91425" marL="91425"/>
                </a:tc>
              </a:tr>
              <a:tr h="381000">
                <a:tc vMerge="1"/>
                <a:tc>
                  <a:txBody>
                    <a:bodyPr/>
                    <a:lstStyle/>
                    <a:p>
                      <a:pPr indent="0" lvl="0" marL="0" rtl="0" algn="l">
                        <a:spcBef>
                          <a:spcPts val="0"/>
                        </a:spcBef>
                        <a:spcAft>
                          <a:spcPts val="0"/>
                        </a:spcAft>
                        <a:buNone/>
                      </a:pPr>
                      <a:r>
                        <a:rPr lang="en-GB" sz="1000"/>
                        <a:t>VER</a:t>
                      </a:r>
                      <a:endParaRPr sz="1000"/>
                    </a:p>
                  </a:txBody>
                  <a:tcPr marT="91425" marB="91425" marR="91425" marL="91425"/>
                </a:tc>
                <a:tc>
                  <a:txBody>
                    <a:bodyPr/>
                    <a:lstStyle/>
                    <a:p>
                      <a:pPr indent="0" lvl="0" marL="0" rtl="0" algn="l">
                        <a:spcBef>
                          <a:spcPts val="0"/>
                        </a:spcBef>
                        <a:spcAft>
                          <a:spcPts val="0"/>
                        </a:spcAft>
                        <a:buNone/>
                      </a:pPr>
                      <a:r>
                        <a:rPr lang="en-GB" sz="1000"/>
                        <a:t>New Key Message: 22 bytes </a:t>
                      </a:r>
                      <a:endParaRPr sz="1000"/>
                    </a:p>
                    <a:p>
                      <a:pPr indent="0" lvl="0" marL="0" rtl="0" algn="l">
                        <a:spcBef>
                          <a:spcPts val="0"/>
                        </a:spcBef>
                        <a:spcAft>
                          <a:spcPts val="0"/>
                        </a:spcAft>
                        <a:buNone/>
                      </a:pPr>
                      <a:r>
                        <a:rPr lang="en-GB" sz="1000"/>
                        <a:t>Final Message: 1 byte</a:t>
                      </a:r>
                      <a:endParaRPr sz="10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311700" y="252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GMW (Goldreich-Micali-Wigderson)</a:t>
            </a:r>
            <a:endParaRPr/>
          </a:p>
        </p:txBody>
      </p:sp>
      <p:sp>
        <p:nvSpPr>
          <p:cNvPr id="252" name="Google Shape;252;p30"/>
          <p:cNvSpPr txBox="1"/>
          <p:nvPr>
            <p:ph idx="1" type="body"/>
          </p:nvPr>
        </p:nvSpPr>
        <p:spPr>
          <a:xfrm>
            <a:off x="311700" y="920400"/>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GMW protocol is based on graph isomorphism.</a:t>
            </a:r>
            <a:endParaRPr/>
          </a:p>
          <a:p>
            <a:pPr indent="-342900" lvl="0" marL="457200" rtl="0" algn="l">
              <a:spcBef>
                <a:spcPts val="0"/>
              </a:spcBef>
              <a:spcAft>
                <a:spcPts val="0"/>
              </a:spcAft>
              <a:buSzPts val="1800"/>
              <a:buChar char="-"/>
            </a:pPr>
            <a:r>
              <a:rPr lang="en-GB"/>
              <a:t>The graph isomorphism problem is NP, as there is no known polynomial time algorithm that solves it.</a:t>
            </a:r>
            <a:endParaRPr/>
          </a:p>
          <a:p>
            <a:pPr indent="-342900" lvl="0" marL="457200" rtl="0" algn="l">
              <a:spcBef>
                <a:spcPts val="0"/>
              </a:spcBef>
              <a:spcAft>
                <a:spcPts val="0"/>
              </a:spcAft>
              <a:buSzPts val="1800"/>
              <a:buChar char="-"/>
            </a:pPr>
            <a:r>
              <a:rPr lang="en-GB"/>
              <a:t>Two graphs H = (V1,E1) and G0 = (V2,E2) that have the same number of vertices are isomorphic, if there exists a permutation π0 on vertices of H, so that any edge between vertices (u, v) in H can be mapped onto G0</a:t>
            </a:r>
            <a:endParaRPr/>
          </a:p>
          <a:p>
            <a:pPr indent="0" lvl="0" marL="0" rtl="0" algn="l">
              <a:spcBef>
                <a:spcPts val="1200"/>
              </a:spcBef>
              <a:spcAft>
                <a:spcPts val="1200"/>
              </a:spcAft>
              <a:buNone/>
            </a:pPr>
            <a:r>
              <a:t/>
            </a:r>
            <a:endParaRPr/>
          </a:p>
        </p:txBody>
      </p:sp>
      <p:pic>
        <p:nvPicPr>
          <p:cNvPr id="253" name="Google Shape;253;p30"/>
          <p:cNvPicPr preferRelativeResize="0"/>
          <p:nvPr/>
        </p:nvPicPr>
        <p:blipFill>
          <a:blip r:embed="rId3">
            <a:alphaModFix/>
          </a:blip>
          <a:stretch>
            <a:fillRect/>
          </a:stretch>
        </p:blipFill>
        <p:spPr>
          <a:xfrm>
            <a:off x="2281225" y="3024938"/>
            <a:ext cx="3924300" cy="197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GMW (Goldreich-Micali-Wigderson)</a:t>
            </a:r>
            <a:endParaRPr/>
          </a:p>
          <a:p>
            <a:pPr indent="0" lvl="0" marL="0" rtl="0" algn="l">
              <a:spcBef>
                <a:spcPts val="0"/>
              </a:spcBef>
              <a:spcAft>
                <a:spcPts val="0"/>
              </a:spcAft>
              <a:buNone/>
            </a:pPr>
            <a:r>
              <a:t/>
            </a:r>
            <a:endParaRPr/>
          </a:p>
        </p:txBody>
      </p:sp>
      <p:cxnSp>
        <p:nvCxnSpPr>
          <p:cNvPr id="259" name="Google Shape;259;p31"/>
          <p:cNvCxnSpPr/>
          <p:nvPr/>
        </p:nvCxnSpPr>
        <p:spPr>
          <a:xfrm>
            <a:off x="1759250" y="1805488"/>
            <a:ext cx="2141700" cy="189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31"/>
          <p:cNvSpPr txBox="1"/>
          <p:nvPr/>
        </p:nvSpPr>
        <p:spPr>
          <a:xfrm>
            <a:off x="2258038" y="1405300"/>
            <a:ext cx="11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H = γ(G</a:t>
            </a:r>
            <a:r>
              <a:rPr baseline="-25000" lang="en-GB">
                <a:latin typeface="Open Sans"/>
                <a:ea typeface="Open Sans"/>
                <a:cs typeface="Open Sans"/>
                <a:sym typeface="Open Sans"/>
              </a:rPr>
              <a:t>0</a:t>
            </a:r>
            <a:r>
              <a:rPr lang="en-GB">
                <a:latin typeface="Open Sans"/>
                <a:ea typeface="Open Sans"/>
                <a:cs typeface="Open Sans"/>
                <a:sym typeface="Open Sans"/>
              </a:rPr>
              <a:t>) </a:t>
            </a:r>
            <a:endParaRPr>
              <a:latin typeface="Open Sans"/>
              <a:ea typeface="Open Sans"/>
              <a:cs typeface="Open Sans"/>
              <a:sym typeface="Open Sans"/>
            </a:endParaRPr>
          </a:p>
        </p:txBody>
      </p:sp>
      <p:sp>
        <p:nvSpPr>
          <p:cNvPr id="261" name="Google Shape;261;p31"/>
          <p:cNvSpPr/>
          <p:nvPr/>
        </p:nvSpPr>
        <p:spPr>
          <a:xfrm>
            <a:off x="194225" y="1321225"/>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3900950" y="1405300"/>
            <a:ext cx="1531200" cy="30291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
          <p:cNvSpPr txBox="1"/>
          <p:nvPr/>
        </p:nvSpPr>
        <p:spPr>
          <a:xfrm>
            <a:off x="4201775" y="2697025"/>
            <a:ext cx="87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Verifier</a:t>
            </a:r>
            <a:endParaRPr>
              <a:latin typeface="Open Sans"/>
              <a:ea typeface="Open Sans"/>
              <a:cs typeface="Open Sans"/>
              <a:sym typeface="Open Sans"/>
            </a:endParaRPr>
          </a:p>
        </p:txBody>
      </p:sp>
      <p:sp>
        <p:nvSpPr>
          <p:cNvPr id="264" name="Google Shape;264;p31"/>
          <p:cNvSpPr txBox="1"/>
          <p:nvPr/>
        </p:nvSpPr>
        <p:spPr>
          <a:xfrm>
            <a:off x="473925" y="2753675"/>
            <a:ext cx="101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Prover</a:t>
            </a:r>
            <a:endParaRPr>
              <a:latin typeface="Open Sans"/>
              <a:ea typeface="Open Sans"/>
              <a:cs typeface="Open Sans"/>
              <a:sym typeface="Open Sans"/>
            </a:endParaRPr>
          </a:p>
        </p:txBody>
      </p:sp>
      <p:cxnSp>
        <p:nvCxnSpPr>
          <p:cNvPr id="265" name="Google Shape;265;p31"/>
          <p:cNvCxnSpPr/>
          <p:nvPr/>
        </p:nvCxnSpPr>
        <p:spPr>
          <a:xfrm rot="10800000">
            <a:off x="1731088" y="2571750"/>
            <a:ext cx="2164200" cy="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31"/>
          <p:cNvSpPr txBox="1"/>
          <p:nvPr/>
        </p:nvSpPr>
        <p:spPr>
          <a:xfrm>
            <a:off x="1620800" y="2171550"/>
            <a:ext cx="24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Randomly selects </a:t>
            </a:r>
            <a:r>
              <a:rPr lang="en-GB">
                <a:latin typeface="Open Sans"/>
                <a:ea typeface="Open Sans"/>
                <a:cs typeface="Open Sans"/>
                <a:sym typeface="Open Sans"/>
              </a:rPr>
              <a:t>G</a:t>
            </a:r>
            <a:r>
              <a:rPr baseline="-25000" lang="en-GB">
                <a:latin typeface="Open Sans"/>
                <a:ea typeface="Open Sans"/>
                <a:cs typeface="Open Sans"/>
                <a:sym typeface="Open Sans"/>
              </a:rPr>
              <a:t>0  </a:t>
            </a:r>
            <a:r>
              <a:rPr lang="en-GB">
                <a:latin typeface="Open Sans"/>
                <a:ea typeface="Open Sans"/>
                <a:cs typeface="Open Sans"/>
                <a:sym typeface="Open Sans"/>
              </a:rPr>
              <a:t>or </a:t>
            </a:r>
            <a:r>
              <a:rPr lang="en-GB">
                <a:latin typeface="Open Sans"/>
                <a:ea typeface="Open Sans"/>
                <a:cs typeface="Open Sans"/>
                <a:sym typeface="Open Sans"/>
              </a:rPr>
              <a:t>G</a:t>
            </a:r>
            <a:r>
              <a:rPr baseline="-25000" lang="en-GB">
                <a:latin typeface="Open Sans"/>
                <a:ea typeface="Open Sans"/>
                <a:cs typeface="Open Sans"/>
                <a:sym typeface="Open Sans"/>
              </a:rPr>
              <a:t>1</a:t>
            </a:r>
            <a:r>
              <a:rPr lang="en-GB">
                <a:latin typeface="Open Sans"/>
                <a:ea typeface="Open Sans"/>
                <a:cs typeface="Open Sans"/>
                <a:sym typeface="Open Sans"/>
              </a:rPr>
              <a:t> </a:t>
            </a:r>
            <a:endParaRPr>
              <a:latin typeface="Open Sans"/>
              <a:ea typeface="Open Sans"/>
              <a:cs typeface="Open Sans"/>
              <a:sym typeface="Open Sans"/>
            </a:endParaRPr>
          </a:p>
        </p:txBody>
      </p:sp>
      <p:cxnSp>
        <p:nvCxnSpPr>
          <p:cNvPr id="267" name="Google Shape;267;p31"/>
          <p:cNvCxnSpPr/>
          <p:nvPr/>
        </p:nvCxnSpPr>
        <p:spPr>
          <a:xfrm>
            <a:off x="1742975" y="3456200"/>
            <a:ext cx="2164200" cy="228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31"/>
          <p:cNvSpPr txBox="1"/>
          <p:nvPr/>
        </p:nvSpPr>
        <p:spPr>
          <a:xfrm>
            <a:off x="1712075" y="3456200"/>
            <a:ext cx="2489700" cy="64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GB">
                <a:latin typeface="Open Sans"/>
                <a:ea typeface="Open Sans"/>
                <a:cs typeface="Open Sans"/>
                <a:sym typeface="Open Sans"/>
              </a:rPr>
              <a:t>If </a:t>
            </a:r>
            <a:r>
              <a:rPr lang="en-GB">
                <a:latin typeface="Open Sans"/>
                <a:ea typeface="Open Sans"/>
                <a:cs typeface="Open Sans"/>
                <a:sym typeface="Open Sans"/>
              </a:rPr>
              <a:t>G</a:t>
            </a:r>
            <a:r>
              <a:rPr baseline="-25000" lang="en-GB">
                <a:latin typeface="Open Sans"/>
                <a:ea typeface="Open Sans"/>
                <a:cs typeface="Open Sans"/>
                <a:sym typeface="Open Sans"/>
              </a:rPr>
              <a:t>1</a:t>
            </a:r>
            <a:r>
              <a:rPr lang="en-GB">
                <a:latin typeface="Open Sans"/>
                <a:ea typeface="Open Sans"/>
                <a:cs typeface="Open Sans"/>
                <a:sym typeface="Open Sans"/>
              </a:rPr>
              <a:t>,  </a:t>
            </a:r>
            <a:r>
              <a:rPr lang="en-GB">
                <a:latin typeface="Open Sans"/>
                <a:ea typeface="Open Sans"/>
                <a:cs typeface="Open Sans"/>
                <a:sym typeface="Open Sans"/>
              </a:rPr>
              <a:t>σ =π</a:t>
            </a:r>
            <a:r>
              <a:rPr baseline="-25000" lang="en-GB">
                <a:latin typeface="Open Sans"/>
                <a:ea typeface="Open Sans"/>
                <a:cs typeface="Open Sans"/>
                <a:sym typeface="Open Sans"/>
              </a:rPr>
              <a:t>i</a:t>
            </a:r>
            <a:r>
              <a:rPr baseline="30000" lang="en-GB">
                <a:latin typeface="Open Sans"/>
                <a:ea typeface="Open Sans"/>
                <a:cs typeface="Open Sans"/>
                <a:sym typeface="Open Sans"/>
              </a:rPr>
              <a:t>-1</a:t>
            </a:r>
            <a:r>
              <a:rPr lang="en-GB">
                <a:latin typeface="Open Sans"/>
                <a:ea typeface="Open Sans"/>
                <a:cs typeface="Open Sans"/>
                <a:sym typeface="Open Sans"/>
              </a:rPr>
              <a:t>γ</a:t>
            </a:r>
            <a:endParaRPr>
              <a:latin typeface="Open Sans"/>
              <a:ea typeface="Open Sans"/>
              <a:cs typeface="Open Sans"/>
              <a:sym typeface="Open Sans"/>
            </a:endParaRPr>
          </a:p>
          <a:p>
            <a:pPr indent="0" lvl="0" marL="457200" rtl="0" algn="l">
              <a:lnSpc>
                <a:spcPct val="115000"/>
              </a:lnSpc>
              <a:spcBef>
                <a:spcPts val="0"/>
              </a:spcBef>
              <a:spcAft>
                <a:spcPts val="0"/>
              </a:spcAft>
              <a:buNone/>
            </a:pPr>
            <a:r>
              <a:t/>
            </a:r>
            <a:endParaRPr/>
          </a:p>
        </p:txBody>
      </p:sp>
      <p:sp>
        <p:nvSpPr>
          <p:cNvPr id="269" name="Google Shape;269;p31"/>
          <p:cNvSpPr txBox="1"/>
          <p:nvPr/>
        </p:nvSpPr>
        <p:spPr>
          <a:xfrm>
            <a:off x="1834489" y="3097225"/>
            <a:ext cx="17256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GB"/>
              <a:t>If </a:t>
            </a:r>
            <a:r>
              <a:rPr lang="en-GB">
                <a:latin typeface="Open Sans"/>
                <a:ea typeface="Open Sans"/>
                <a:cs typeface="Open Sans"/>
                <a:sym typeface="Open Sans"/>
              </a:rPr>
              <a:t> G</a:t>
            </a:r>
            <a:r>
              <a:rPr baseline="-25000" lang="en-GB">
                <a:latin typeface="Open Sans"/>
                <a:ea typeface="Open Sans"/>
                <a:cs typeface="Open Sans"/>
                <a:sym typeface="Open Sans"/>
              </a:rPr>
              <a:t>0</a:t>
            </a:r>
            <a:r>
              <a:rPr lang="en-GB"/>
              <a:t>, </a:t>
            </a:r>
            <a:r>
              <a:rPr lang="en-GB"/>
              <a:t>σ = γ</a:t>
            </a:r>
            <a:endParaRPr>
              <a:latin typeface="Open Sans"/>
              <a:ea typeface="Open Sans"/>
              <a:cs typeface="Open Sans"/>
              <a:sym typeface="Open Sans"/>
            </a:endParaRPr>
          </a:p>
        </p:txBody>
      </p:sp>
      <p:sp>
        <p:nvSpPr>
          <p:cNvPr id="270" name="Google Shape;270;p31"/>
          <p:cNvSpPr txBox="1"/>
          <p:nvPr/>
        </p:nvSpPr>
        <p:spPr>
          <a:xfrm>
            <a:off x="5571725" y="3145800"/>
            <a:ext cx="306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latin typeface="Open Sans"/>
                <a:ea typeface="Open Sans"/>
                <a:cs typeface="Open Sans"/>
                <a:sym typeface="Open Sans"/>
              </a:rPr>
              <a:t>VER checks if</a:t>
            </a:r>
            <a:endParaRPr>
              <a:solidFill>
                <a:schemeClr val="dk2"/>
              </a:solidFill>
              <a:latin typeface="Open Sans"/>
              <a:ea typeface="Open Sans"/>
              <a:cs typeface="Open Sans"/>
              <a:sym typeface="Open Sans"/>
            </a:endParaRPr>
          </a:p>
          <a:p>
            <a:pPr indent="0" lvl="0" marL="0" rtl="0" algn="l">
              <a:spcBef>
                <a:spcPts val="0"/>
              </a:spcBef>
              <a:spcAft>
                <a:spcPts val="0"/>
              </a:spcAft>
              <a:buNone/>
            </a:pPr>
            <a:r>
              <a:rPr lang="en-GB">
                <a:solidFill>
                  <a:schemeClr val="dk2"/>
                </a:solidFill>
                <a:latin typeface="Open Sans"/>
                <a:ea typeface="Open Sans"/>
                <a:cs typeface="Open Sans"/>
                <a:sym typeface="Open Sans"/>
              </a:rPr>
              <a:t>H = </a:t>
            </a:r>
            <a:r>
              <a:rPr lang="en-GB">
                <a:solidFill>
                  <a:schemeClr val="dk2"/>
                </a:solidFill>
                <a:latin typeface="Open Sans"/>
                <a:ea typeface="Open Sans"/>
                <a:cs typeface="Open Sans"/>
                <a:sym typeface="Open Sans"/>
              </a:rPr>
              <a:t>σ (G</a:t>
            </a:r>
            <a:r>
              <a:rPr baseline="-25000" lang="en-GB">
                <a:solidFill>
                  <a:schemeClr val="dk2"/>
                </a:solidFill>
                <a:latin typeface="Open Sans"/>
                <a:ea typeface="Open Sans"/>
                <a:cs typeface="Open Sans"/>
                <a:sym typeface="Open Sans"/>
              </a:rPr>
              <a:t>chal</a:t>
            </a:r>
            <a:r>
              <a:rPr lang="en-GB">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p:txBody>
      </p:sp>
      <p:sp>
        <p:nvSpPr>
          <p:cNvPr id="271" name="Google Shape;271;p31"/>
          <p:cNvSpPr txBox="1"/>
          <p:nvPr/>
        </p:nvSpPr>
        <p:spPr>
          <a:xfrm>
            <a:off x="5655425" y="1443225"/>
            <a:ext cx="3282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γ</a:t>
            </a:r>
            <a:r>
              <a:rPr lang="en-GB">
                <a:latin typeface="Open Sans"/>
                <a:ea typeface="Open Sans"/>
                <a:cs typeface="Open Sans"/>
                <a:sym typeface="Open Sans"/>
              </a:rPr>
              <a:t> = random generated permutation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G</a:t>
            </a:r>
            <a:r>
              <a:rPr baseline="-25000" lang="en-GB">
                <a:latin typeface="Open Sans"/>
                <a:ea typeface="Open Sans"/>
                <a:cs typeface="Open Sans"/>
                <a:sym typeface="Open Sans"/>
              </a:rPr>
              <a:t>0 </a:t>
            </a:r>
            <a:r>
              <a:rPr lang="en-GB">
                <a:latin typeface="Open Sans"/>
                <a:ea typeface="Open Sans"/>
                <a:cs typeface="Open Sans"/>
                <a:sym typeface="Open Sans"/>
              </a:rPr>
              <a:t>= generator graph for </a:t>
            </a:r>
            <a:r>
              <a:rPr lang="en-GB">
                <a:latin typeface="Open Sans"/>
                <a:ea typeface="Open Sans"/>
                <a:cs typeface="Open Sans"/>
                <a:sym typeface="Open Sans"/>
              </a:rPr>
              <a:t>G</a:t>
            </a:r>
            <a:r>
              <a:rPr baseline="-25000" lang="en-GB">
                <a:latin typeface="Open Sans"/>
                <a:ea typeface="Open Sans"/>
                <a:cs typeface="Open Sans"/>
                <a:sym typeface="Open Sans"/>
              </a:rPr>
              <a:t>1</a:t>
            </a:r>
            <a:r>
              <a:rPr lang="en-GB">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G</a:t>
            </a:r>
            <a:r>
              <a:rPr baseline="-25000" lang="en-GB">
                <a:latin typeface="Open Sans"/>
                <a:ea typeface="Open Sans"/>
                <a:cs typeface="Open Sans"/>
                <a:sym typeface="Open Sans"/>
              </a:rPr>
              <a:t>1</a:t>
            </a:r>
            <a:r>
              <a:rPr lang="en-GB">
                <a:latin typeface="Open Sans"/>
                <a:ea typeface="Open Sans"/>
                <a:cs typeface="Open Sans"/>
                <a:sym typeface="Open Sans"/>
              </a:rPr>
              <a:t> </a:t>
            </a:r>
            <a:r>
              <a:rPr lang="en-GB">
                <a:latin typeface="Open Sans"/>
                <a:ea typeface="Open Sans"/>
                <a:cs typeface="Open Sans"/>
                <a:sym typeface="Open Sans"/>
              </a:rPr>
              <a:t>= personal graph</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G</a:t>
            </a:r>
            <a:r>
              <a:rPr baseline="-25000" lang="en-GB">
                <a:latin typeface="Open Sans"/>
                <a:ea typeface="Open Sans"/>
                <a:cs typeface="Open Sans"/>
                <a:sym typeface="Open Sans"/>
              </a:rPr>
              <a:t>chal</a:t>
            </a:r>
            <a:r>
              <a:rPr lang="en-GB">
                <a:latin typeface="Open Sans"/>
                <a:ea typeface="Open Sans"/>
                <a:cs typeface="Open Sans"/>
                <a:sym typeface="Open Sans"/>
              </a:rPr>
              <a:t>= </a:t>
            </a:r>
            <a:r>
              <a:rPr lang="en-GB">
                <a:latin typeface="Open Sans"/>
                <a:ea typeface="Open Sans"/>
                <a:cs typeface="Open Sans"/>
                <a:sym typeface="Open Sans"/>
              </a:rPr>
              <a:t>challenge</a:t>
            </a:r>
            <a:r>
              <a:rPr lang="en-GB">
                <a:latin typeface="Open Sans"/>
                <a:ea typeface="Open Sans"/>
                <a:cs typeface="Open Sans"/>
                <a:sym typeface="Open Sans"/>
              </a:rPr>
              <a:t> graph</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Internet of Things (IoT)</a:t>
            </a:r>
            <a:endParaRPr/>
          </a:p>
        </p:txBody>
      </p:sp>
      <p:sp>
        <p:nvSpPr>
          <p:cNvPr id="73" name="Google Shape;73;p14"/>
          <p:cNvSpPr txBox="1"/>
          <p:nvPr>
            <p:ph idx="1" type="body"/>
          </p:nvPr>
        </p:nvSpPr>
        <p:spPr>
          <a:xfrm>
            <a:off x="311700" y="1266325"/>
            <a:ext cx="8642700" cy="3622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GB" sz="4600">
                <a:solidFill>
                  <a:srgbClr val="000000"/>
                </a:solidFill>
                <a:latin typeface="Times New Roman"/>
                <a:ea typeface="Times New Roman"/>
                <a:cs typeface="Times New Roman"/>
                <a:sym typeface="Times New Roman"/>
              </a:rPr>
              <a:t>INTERNET OF THINGS</a:t>
            </a:r>
            <a:endParaRPr b="1" sz="4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6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6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65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650">
              <a:solidFill>
                <a:srgbClr val="000000"/>
              </a:solidFill>
              <a:latin typeface="Times New Roman"/>
              <a:ea typeface="Times New Roman"/>
              <a:cs typeface="Times New Roman"/>
              <a:sym typeface="Times New Roman"/>
            </a:endParaRPr>
          </a:p>
          <a:p>
            <a:pPr indent="-333375" lvl="0" marL="457200" rtl="0" algn="l">
              <a:spcBef>
                <a:spcPts val="1200"/>
              </a:spcBef>
              <a:spcAft>
                <a:spcPts val="0"/>
              </a:spcAft>
              <a:buClr>
                <a:srgbClr val="000000"/>
              </a:buClr>
              <a:buSzPts val="1650"/>
              <a:buFont typeface="Times New Roman"/>
              <a:buChar char="❏"/>
            </a:pPr>
            <a:r>
              <a:rPr lang="en-GB" sz="1650">
                <a:solidFill>
                  <a:srgbClr val="000000"/>
                </a:solidFill>
                <a:latin typeface="Times New Roman"/>
                <a:ea typeface="Times New Roman"/>
                <a:cs typeface="Times New Roman"/>
                <a:sym typeface="Times New Roman"/>
              </a:rPr>
              <a:t>Carry Sensitive Information</a:t>
            </a:r>
            <a:endParaRPr sz="1650">
              <a:solidFill>
                <a:srgbClr val="000000"/>
              </a:solidFill>
              <a:latin typeface="Times New Roman"/>
              <a:ea typeface="Times New Roman"/>
              <a:cs typeface="Times New Roman"/>
              <a:sym typeface="Times New Roman"/>
            </a:endParaRPr>
          </a:p>
          <a:p>
            <a:pPr indent="-333375" lvl="0" marL="457200" rtl="0" algn="l">
              <a:spcBef>
                <a:spcPts val="0"/>
              </a:spcBef>
              <a:spcAft>
                <a:spcPts val="0"/>
              </a:spcAft>
              <a:buClr>
                <a:srgbClr val="000000"/>
              </a:buClr>
              <a:buSzPts val="1650"/>
              <a:buFont typeface="Times New Roman"/>
              <a:buChar char="❏"/>
            </a:pPr>
            <a:r>
              <a:rPr lang="en-GB" sz="1650">
                <a:solidFill>
                  <a:srgbClr val="000000"/>
                </a:solidFill>
                <a:latin typeface="Times New Roman"/>
                <a:ea typeface="Times New Roman"/>
                <a:cs typeface="Times New Roman"/>
                <a:sym typeface="Times New Roman"/>
              </a:rPr>
              <a:t>Resource </a:t>
            </a:r>
            <a:r>
              <a:rPr lang="en-GB" sz="1650">
                <a:solidFill>
                  <a:srgbClr val="000000"/>
                </a:solidFill>
                <a:latin typeface="Times New Roman"/>
                <a:ea typeface="Times New Roman"/>
                <a:cs typeface="Times New Roman"/>
                <a:sym typeface="Times New Roman"/>
              </a:rPr>
              <a:t>constrained</a:t>
            </a:r>
            <a:endParaRPr sz="1650">
              <a:solidFill>
                <a:srgbClr val="000000"/>
              </a:solidFill>
              <a:latin typeface="Times New Roman"/>
              <a:ea typeface="Times New Roman"/>
              <a:cs typeface="Times New Roman"/>
              <a:sym typeface="Times New Roman"/>
            </a:endParaRPr>
          </a:p>
          <a:p>
            <a:pPr indent="-333375" lvl="0" marL="457200" rtl="0" algn="l">
              <a:spcBef>
                <a:spcPts val="0"/>
              </a:spcBef>
              <a:spcAft>
                <a:spcPts val="0"/>
              </a:spcAft>
              <a:buClr>
                <a:srgbClr val="000000"/>
              </a:buClr>
              <a:buSzPts val="1650"/>
              <a:buFont typeface="Times New Roman"/>
              <a:buChar char="❏"/>
            </a:pPr>
            <a:r>
              <a:rPr lang="en-GB" sz="1650">
                <a:solidFill>
                  <a:srgbClr val="000000"/>
                </a:solidFill>
                <a:latin typeface="Times New Roman"/>
                <a:ea typeface="Times New Roman"/>
                <a:cs typeface="Times New Roman"/>
                <a:sym typeface="Times New Roman"/>
              </a:rPr>
              <a:t>Fit for computing and limited storage capacity</a:t>
            </a:r>
            <a:endParaRPr sz="1650">
              <a:solidFill>
                <a:srgbClr val="000000"/>
              </a:solidFill>
              <a:latin typeface="Times New Roman"/>
              <a:ea typeface="Times New Roman"/>
              <a:cs typeface="Times New Roman"/>
              <a:sym typeface="Times New Roman"/>
            </a:endParaRPr>
          </a:p>
          <a:p>
            <a:pPr indent="-333375" lvl="0" marL="457200" rtl="0" algn="l">
              <a:spcBef>
                <a:spcPts val="0"/>
              </a:spcBef>
              <a:spcAft>
                <a:spcPts val="0"/>
              </a:spcAft>
              <a:buClr>
                <a:srgbClr val="000000"/>
              </a:buClr>
              <a:buSzPts val="1650"/>
              <a:buFont typeface="Times New Roman"/>
              <a:buChar char="❏"/>
            </a:pPr>
            <a:r>
              <a:rPr lang="en-GB" sz="1650">
                <a:solidFill>
                  <a:srgbClr val="000000"/>
                </a:solidFill>
                <a:latin typeface="Times New Roman"/>
                <a:ea typeface="Times New Roman"/>
                <a:cs typeface="Times New Roman"/>
                <a:sym typeface="Times New Roman"/>
              </a:rPr>
              <a:t>Prone to security attacks</a:t>
            </a:r>
            <a:endParaRPr sz="1650">
              <a:solidFill>
                <a:srgbClr val="000000"/>
              </a:solidFill>
              <a:latin typeface="Times New Roman"/>
              <a:ea typeface="Times New Roman"/>
              <a:cs typeface="Times New Roman"/>
              <a:sym typeface="Times New Roman"/>
            </a:endParaRPr>
          </a:p>
        </p:txBody>
      </p:sp>
      <p:cxnSp>
        <p:nvCxnSpPr>
          <p:cNvPr id="74" name="Google Shape;74;p14"/>
          <p:cNvCxnSpPr/>
          <p:nvPr/>
        </p:nvCxnSpPr>
        <p:spPr>
          <a:xfrm flipH="1" rot="10800000">
            <a:off x="1375000" y="2011350"/>
            <a:ext cx="6382800" cy="8700"/>
          </a:xfrm>
          <a:prstGeom prst="straightConnector1">
            <a:avLst/>
          </a:prstGeom>
          <a:noFill/>
          <a:ln cap="flat" cmpd="sng" w="9525">
            <a:solidFill>
              <a:schemeClr val="dk2"/>
            </a:solidFill>
            <a:prstDash val="solid"/>
            <a:round/>
            <a:headEnd len="med" w="med" type="none"/>
            <a:tailEnd len="med" w="med" type="none"/>
          </a:ln>
        </p:spPr>
      </p:cxnSp>
      <p:pic>
        <p:nvPicPr>
          <p:cNvPr id="75" name="Google Shape;75;p14"/>
          <p:cNvPicPr preferRelativeResize="0"/>
          <p:nvPr/>
        </p:nvPicPr>
        <p:blipFill>
          <a:blip r:embed="rId3">
            <a:alphaModFix/>
          </a:blip>
          <a:stretch>
            <a:fillRect/>
          </a:stretch>
        </p:blipFill>
        <p:spPr>
          <a:xfrm>
            <a:off x="915150" y="2441800"/>
            <a:ext cx="981075" cy="781050"/>
          </a:xfrm>
          <a:prstGeom prst="rect">
            <a:avLst/>
          </a:prstGeom>
          <a:noFill/>
          <a:ln>
            <a:noFill/>
          </a:ln>
        </p:spPr>
      </p:pic>
      <p:pic>
        <p:nvPicPr>
          <p:cNvPr id="76" name="Google Shape;76;p14"/>
          <p:cNvPicPr preferRelativeResize="0"/>
          <p:nvPr/>
        </p:nvPicPr>
        <p:blipFill>
          <a:blip r:embed="rId4">
            <a:alphaModFix/>
          </a:blip>
          <a:stretch>
            <a:fillRect/>
          </a:stretch>
        </p:blipFill>
        <p:spPr>
          <a:xfrm>
            <a:off x="2390575" y="2676375"/>
            <a:ext cx="851700" cy="627575"/>
          </a:xfrm>
          <a:prstGeom prst="rect">
            <a:avLst/>
          </a:prstGeom>
          <a:noFill/>
          <a:ln>
            <a:noFill/>
          </a:ln>
        </p:spPr>
      </p:pic>
      <p:pic>
        <p:nvPicPr>
          <p:cNvPr id="77" name="Google Shape;77;p14"/>
          <p:cNvPicPr preferRelativeResize="0"/>
          <p:nvPr/>
        </p:nvPicPr>
        <p:blipFill>
          <a:blip r:embed="rId5">
            <a:alphaModFix/>
          </a:blip>
          <a:stretch>
            <a:fillRect/>
          </a:stretch>
        </p:blipFill>
        <p:spPr>
          <a:xfrm>
            <a:off x="3660225" y="2684974"/>
            <a:ext cx="851700" cy="610385"/>
          </a:xfrm>
          <a:prstGeom prst="rect">
            <a:avLst/>
          </a:prstGeom>
          <a:noFill/>
          <a:ln>
            <a:noFill/>
          </a:ln>
        </p:spPr>
      </p:pic>
      <p:pic>
        <p:nvPicPr>
          <p:cNvPr id="78" name="Google Shape;78;p14"/>
          <p:cNvPicPr preferRelativeResize="0"/>
          <p:nvPr/>
        </p:nvPicPr>
        <p:blipFill>
          <a:blip r:embed="rId6">
            <a:alphaModFix/>
          </a:blip>
          <a:stretch>
            <a:fillRect/>
          </a:stretch>
        </p:blipFill>
        <p:spPr>
          <a:xfrm>
            <a:off x="4781788" y="2612755"/>
            <a:ext cx="981075" cy="609857"/>
          </a:xfrm>
          <a:prstGeom prst="rect">
            <a:avLst/>
          </a:prstGeom>
          <a:noFill/>
          <a:ln>
            <a:noFill/>
          </a:ln>
        </p:spPr>
      </p:pic>
      <p:pic>
        <p:nvPicPr>
          <p:cNvPr id="79" name="Google Shape;79;p14"/>
          <p:cNvPicPr preferRelativeResize="0"/>
          <p:nvPr/>
        </p:nvPicPr>
        <p:blipFill>
          <a:blip r:embed="rId7">
            <a:alphaModFix/>
          </a:blip>
          <a:stretch>
            <a:fillRect/>
          </a:stretch>
        </p:blipFill>
        <p:spPr>
          <a:xfrm>
            <a:off x="6199025" y="2634050"/>
            <a:ext cx="802450" cy="567250"/>
          </a:xfrm>
          <a:prstGeom prst="rect">
            <a:avLst/>
          </a:prstGeom>
          <a:noFill/>
          <a:ln>
            <a:noFill/>
          </a:ln>
        </p:spPr>
      </p:pic>
      <p:pic>
        <p:nvPicPr>
          <p:cNvPr id="80" name="Google Shape;80;p14"/>
          <p:cNvPicPr preferRelativeResize="0"/>
          <p:nvPr/>
        </p:nvPicPr>
        <p:blipFill>
          <a:blip r:embed="rId8">
            <a:alphaModFix/>
          </a:blip>
          <a:stretch>
            <a:fillRect/>
          </a:stretch>
        </p:blipFill>
        <p:spPr>
          <a:xfrm>
            <a:off x="7302375" y="2689247"/>
            <a:ext cx="802450" cy="601838"/>
          </a:xfrm>
          <a:prstGeom prst="rect">
            <a:avLst/>
          </a:prstGeom>
          <a:noFill/>
          <a:ln>
            <a:noFill/>
          </a:ln>
        </p:spPr>
      </p:pic>
      <p:cxnSp>
        <p:nvCxnSpPr>
          <p:cNvPr id="81" name="Google Shape;81;p14"/>
          <p:cNvCxnSpPr>
            <a:endCxn id="75" idx="0"/>
          </p:cNvCxnSpPr>
          <p:nvPr/>
        </p:nvCxnSpPr>
        <p:spPr>
          <a:xfrm>
            <a:off x="1390088" y="2026000"/>
            <a:ext cx="15600" cy="4158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4"/>
          <p:cNvCxnSpPr/>
          <p:nvPr/>
        </p:nvCxnSpPr>
        <p:spPr>
          <a:xfrm flipH="1">
            <a:off x="2858875" y="2011350"/>
            <a:ext cx="18600" cy="6393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4"/>
          <p:cNvCxnSpPr>
            <a:endCxn id="77" idx="0"/>
          </p:cNvCxnSpPr>
          <p:nvPr/>
        </p:nvCxnSpPr>
        <p:spPr>
          <a:xfrm flipH="1">
            <a:off x="4086075" y="2045674"/>
            <a:ext cx="13500" cy="6393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4"/>
          <p:cNvCxnSpPr/>
          <p:nvPr/>
        </p:nvCxnSpPr>
        <p:spPr>
          <a:xfrm flipH="1">
            <a:off x="5291338" y="2015400"/>
            <a:ext cx="14700" cy="6312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4"/>
          <p:cNvCxnSpPr>
            <a:endCxn id="79" idx="0"/>
          </p:cNvCxnSpPr>
          <p:nvPr/>
        </p:nvCxnSpPr>
        <p:spPr>
          <a:xfrm>
            <a:off x="6586450" y="2019950"/>
            <a:ext cx="13800" cy="6141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4"/>
          <p:cNvCxnSpPr>
            <a:endCxn id="80" idx="0"/>
          </p:cNvCxnSpPr>
          <p:nvPr/>
        </p:nvCxnSpPr>
        <p:spPr>
          <a:xfrm>
            <a:off x="7698200" y="2037047"/>
            <a:ext cx="5400" cy="652200"/>
          </a:xfrm>
          <a:prstGeom prst="straightConnector1">
            <a:avLst/>
          </a:prstGeom>
          <a:noFill/>
          <a:ln cap="flat" cmpd="sng" w="9525">
            <a:solidFill>
              <a:schemeClr val="dk2"/>
            </a:solidFill>
            <a:prstDash val="solid"/>
            <a:round/>
            <a:headEnd len="med" w="med" type="none"/>
            <a:tailEnd len="med" w="med" type="none"/>
          </a:ln>
        </p:spPr>
      </p:cxnSp>
      <p:sp>
        <p:nvSpPr>
          <p:cNvPr id="87" name="Google Shape;87;p14"/>
          <p:cNvSpPr txBox="1"/>
          <p:nvPr/>
        </p:nvSpPr>
        <p:spPr>
          <a:xfrm>
            <a:off x="915150" y="3329675"/>
            <a:ext cx="1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Any Device</a:t>
            </a:r>
            <a:endParaRPr>
              <a:latin typeface="Times New Roman"/>
              <a:ea typeface="Times New Roman"/>
              <a:cs typeface="Times New Roman"/>
              <a:sym typeface="Times New Roman"/>
            </a:endParaRPr>
          </a:p>
        </p:txBody>
      </p:sp>
      <p:sp>
        <p:nvSpPr>
          <p:cNvPr id="88" name="Google Shape;88;p14"/>
          <p:cNvSpPr txBox="1"/>
          <p:nvPr/>
        </p:nvSpPr>
        <p:spPr>
          <a:xfrm>
            <a:off x="2509400" y="3329675"/>
            <a:ext cx="11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Anybody</a:t>
            </a:r>
            <a:endParaRPr>
              <a:latin typeface="Times New Roman"/>
              <a:ea typeface="Times New Roman"/>
              <a:cs typeface="Times New Roman"/>
              <a:sym typeface="Times New Roman"/>
            </a:endParaRPr>
          </a:p>
        </p:txBody>
      </p:sp>
      <p:sp>
        <p:nvSpPr>
          <p:cNvPr id="89" name="Google Shape;89;p14"/>
          <p:cNvSpPr txBox="1"/>
          <p:nvPr/>
        </p:nvSpPr>
        <p:spPr>
          <a:xfrm>
            <a:off x="3660225" y="3291075"/>
            <a:ext cx="10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Anywhere</a:t>
            </a:r>
            <a:endParaRPr>
              <a:latin typeface="Times New Roman"/>
              <a:ea typeface="Times New Roman"/>
              <a:cs typeface="Times New Roman"/>
              <a:sym typeface="Times New Roman"/>
            </a:endParaRPr>
          </a:p>
        </p:txBody>
      </p:sp>
      <p:sp>
        <p:nvSpPr>
          <p:cNvPr id="90" name="Google Shape;90;p14"/>
          <p:cNvSpPr txBox="1"/>
          <p:nvPr/>
        </p:nvSpPr>
        <p:spPr>
          <a:xfrm>
            <a:off x="4866425" y="3329675"/>
            <a:ext cx="13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Any Business</a:t>
            </a:r>
            <a:endParaRPr>
              <a:latin typeface="Times New Roman"/>
              <a:ea typeface="Times New Roman"/>
              <a:cs typeface="Times New Roman"/>
              <a:sym typeface="Times New Roman"/>
            </a:endParaRPr>
          </a:p>
        </p:txBody>
      </p:sp>
      <p:sp>
        <p:nvSpPr>
          <p:cNvPr id="91" name="Google Shape;91;p14"/>
          <p:cNvSpPr txBox="1"/>
          <p:nvPr/>
        </p:nvSpPr>
        <p:spPr>
          <a:xfrm>
            <a:off x="6199025" y="3291075"/>
            <a:ext cx="12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Any Network</a:t>
            </a:r>
            <a:endParaRPr>
              <a:latin typeface="Times New Roman"/>
              <a:ea typeface="Times New Roman"/>
              <a:cs typeface="Times New Roman"/>
              <a:sym typeface="Times New Roman"/>
            </a:endParaRPr>
          </a:p>
        </p:txBody>
      </p:sp>
      <p:sp>
        <p:nvSpPr>
          <p:cNvPr id="92" name="Google Shape;92;p14"/>
          <p:cNvSpPr txBox="1"/>
          <p:nvPr/>
        </p:nvSpPr>
        <p:spPr>
          <a:xfrm>
            <a:off x="7477025" y="3329675"/>
            <a:ext cx="10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Anytime</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Multi-graph ZKP Authentication Systems (M-ZAS)</a:t>
            </a:r>
            <a:endParaRPr/>
          </a:p>
        </p:txBody>
      </p:sp>
      <p:sp>
        <p:nvSpPr>
          <p:cNvPr id="277" name="Google Shape;277;p32"/>
          <p:cNvSpPr txBox="1"/>
          <p:nvPr>
            <p:ph idx="1" type="body"/>
          </p:nvPr>
        </p:nvSpPr>
        <p:spPr>
          <a:xfrm>
            <a:off x="311700" y="1016000"/>
            <a:ext cx="8520600" cy="3886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Multi-graph ZKP mechanism can be used to overcome the limitation of higher transmission overhead in GWM-ZKP.</a:t>
            </a:r>
            <a:endParaRPr/>
          </a:p>
          <a:p>
            <a:pPr indent="-342900" lvl="0" marL="457200" rtl="0" algn="l">
              <a:spcBef>
                <a:spcPts val="0"/>
              </a:spcBef>
              <a:spcAft>
                <a:spcPts val="0"/>
              </a:spcAft>
              <a:buSzPts val="1800"/>
              <a:buChar char="❏"/>
            </a:pPr>
            <a:r>
              <a:rPr lang="en-GB"/>
              <a:t>M-ZAS systems are light weight and thus highly adaptive for low constrained IoT devices, and also ensures higher performance and better security as compared to other security mechanisms.</a:t>
            </a:r>
            <a:endParaRPr/>
          </a:p>
          <a:p>
            <a:pPr indent="-342900" lvl="0" marL="457200" rtl="0" algn="l">
              <a:spcBef>
                <a:spcPts val="0"/>
              </a:spcBef>
              <a:spcAft>
                <a:spcPts val="0"/>
              </a:spcAft>
              <a:buSzPts val="1800"/>
              <a:buChar char="❏"/>
            </a:pPr>
            <a:r>
              <a:rPr lang="en-GB"/>
              <a:t>M-ZKP reduces transmission overheads by decreasing attestation rounds but maintaining the same security level as GMW.</a:t>
            </a:r>
            <a:endParaRPr/>
          </a:p>
          <a:p>
            <a:pPr indent="-342900" lvl="0" marL="457200" rtl="0" algn="l">
              <a:spcBef>
                <a:spcPts val="0"/>
              </a:spcBef>
              <a:spcAft>
                <a:spcPts val="0"/>
              </a:spcAft>
              <a:buSzPts val="1800"/>
              <a:buChar char="❏"/>
            </a:pPr>
            <a:r>
              <a:rPr lang="en-GB"/>
              <a:t>How?</a:t>
            </a:r>
            <a:endParaRPr/>
          </a:p>
          <a:p>
            <a:pPr indent="-342900" lvl="0" marL="457200" rtl="0" algn="l">
              <a:spcBef>
                <a:spcPts val="0"/>
              </a:spcBef>
              <a:spcAft>
                <a:spcPts val="0"/>
              </a:spcAft>
              <a:buSzPts val="1800"/>
              <a:buChar char="❏"/>
            </a:pPr>
            <a:r>
              <a:rPr lang="en-GB"/>
              <a:t>This can be achieved by decreasing the probability of fake provers to successfully impersonate the original prover  without knowing its secret permutation for every attestation round.</a:t>
            </a:r>
            <a:endParaRPr/>
          </a:p>
          <a:p>
            <a:pPr indent="-342900" lvl="0" marL="457200" rtl="0" algn="l">
              <a:spcBef>
                <a:spcPts val="0"/>
              </a:spcBef>
              <a:spcAft>
                <a:spcPts val="0"/>
              </a:spcAft>
              <a:buSzPts val="1800"/>
              <a:buChar char="❏"/>
            </a:pPr>
            <a:r>
              <a:rPr lang="en-GB"/>
              <a:t>This is done by increasing the number of personal graphs for every user in a single attestation round.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3" name="Google Shape;283;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M-ZKP is based on the graph isomorphism method, the only difference between G-ZKP and M-ZKP is that M-ZKP lets every user have more than one personal graph where as in GMW-ZKP only one personal graph (G1) is used.</a:t>
            </a:r>
            <a:endParaRPr/>
          </a:p>
          <a:p>
            <a:pPr indent="-342900" lvl="0" marL="457200" rtl="0" algn="l">
              <a:spcBef>
                <a:spcPts val="0"/>
              </a:spcBef>
              <a:spcAft>
                <a:spcPts val="0"/>
              </a:spcAft>
              <a:buSzPts val="1800"/>
              <a:buChar char="❏"/>
            </a:pPr>
            <a:r>
              <a:rPr lang="en-GB"/>
              <a:t>M-ZAS reduces the consumption of computational </a:t>
            </a:r>
            <a:r>
              <a:rPr lang="en-GB"/>
              <a:t>resources</a:t>
            </a:r>
            <a:r>
              <a:rPr lang="en-GB"/>
              <a:t> and are also able to provide 3 times faster results than GMW-ZKP and 7 times faster than traditional authentication mechanisms for IoT devices.</a:t>
            </a:r>
            <a:endParaRPr/>
          </a:p>
          <a:p>
            <a:pPr indent="-342900" lvl="0" marL="457200" rtl="0" algn="l">
              <a:spcBef>
                <a:spcPts val="0"/>
              </a:spcBef>
              <a:spcAft>
                <a:spcPts val="0"/>
              </a:spcAft>
              <a:buSzPts val="1800"/>
              <a:buChar char="❏"/>
            </a:pPr>
            <a:r>
              <a:rPr lang="en-GB"/>
              <a:t>Because of less number of attestation rounds, M-ZKP decreases network traffic by 3 times as compared to GMW-ZKP.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M-ZAS System Architecture</a:t>
            </a:r>
            <a:endParaRPr/>
          </a:p>
        </p:txBody>
      </p:sp>
      <p:sp>
        <p:nvSpPr>
          <p:cNvPr id="289" name="Google Shape;289;p34"/>
          <p:cNvSpPr/>
          <p:nvPr/>
        </p:nvSpPr>
        <p:spPr>
          <a:xfrm>
            <a:off x="724575" y="1204225"/>
            <a:ext cx="6490800" cy="34701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
        <p:nvSpPr>
          <p:cNvPr id="290" name="Google Shape;290;p34"/>
          <p:cNvSpPr/>
          <p:nvPr/>
        </p:nvSpPr>
        <p:spPr>
          <a:xfrm>
            <a:off x="1040950" y="1520600"/>
            <a:ext cx="1694700" cy="27555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5214550" y="1520550"/>
            <a:ext cx="1589400" cy="27555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3272325" y="1606538"/>
            <a:ext cx="1390200" cy="1100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p:nvPr/>
        </p:nvSpPr>
        <p:spPr>
          <a:xfrm>
            <a:off x="3280000" y="3099425"/>
            <a:ext cx="1390200" cy="1100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txBox="1"/>
          <p:nvPr/>
        </p:nvSpPr>
        <p:spPr>
          <a:xfrm>
            <a:off x="1222550" y="1572488"/>
            <a:ext cx="21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latin typeface="Open Sans"/>
                <a:ea typeface="Open Sans"/>
                <a:cs typeface="Open Sans"/>
                <a:sym typeface="Open Sans"/>
              </a:rPr>
              <a:t>M-ZKP Prover</a:t>
            </a:r>
            <a:endParaRPr u="sng">
              <a:latin typeface="Open Sans"/>
              <a:ea typeface="Open Sans"/>
              <a:cs typeface="Open Sans"/>
              <a:sym typeface="Open Sans"/>
            </a:endParaRPr>
          </a:p>
        </p:txBody>
      </p:sp>
      <p:sp>
        <p:nvSpPr>
          <p:cNvPr id="295" name="Google Shape;295;p34"/>
          <p:cNvSpPr txBox="1"/>
          <p:nvPr/>
        </p:nvSpPr>
        <p:spPr>
          <a:xfrm>
            <a:off x="5291350" y="1572475"/>
            <a:ext cx="14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latin typeface="Open Sans"/>
                <a:ea typeface="Open Sans"/>
                <a:cs typeface="Open Sans"/>
                <a:sym typeface="Open Sans"/>
              </a:rPr>
              <a:t>M-ZKP Verifier</a:t>
            </a:r>
            <a:endParaRPr u="sng">
              <a:latin typeface="Open Sans"/>
              <a:ea typeface="Open Sans"/>
              <a:cs typeface="Open Sans"/>
              <a:sym typeface="Open Sans"/>
            </a:endParaRPr>
          </a:p>
        </p:txBody>
      </p:sp>
      <p:sp>
        <p:nvSpPr>
          <p:cNvPr id="296" name="Google Shape;296;p34"/>
          <p:cNvSpPr txBox="1"/>
          <p:nvPr/>
        </p:nvSpPr>
        <p:spPr>
          <a:xfrm>
            <a:off x="3180404" y="3161375"/>
            <a:ext cx="1589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Adaptive Security Configurations</a:t>
            </a:r>
            <a:endParaRPr>
              <a:latin typeface="Open Sans"/>
              <a:ea typeface="Open Sans"/>
              <a:cs typeface="Open Sans"/>
              <a:sym typeface="Open Sans"/>
            </a:endParaRPr>
          </a:p>
          <a:p>
            <a:pPr indent="0" lvl="0" marL="0" rtl="0" algn="ctr">
              <a:spcBef>
                <a:spcPts val="0"/>
              </a:spcBef>
              <a:spcAft>
                <a:spcPts val="0"/>
              </a:spcAft>
              <a:buNone/>
            </a:pPr>
            <a:r>
              <a:rPr lang="en-GB">
                <a:latin typeface="Open Sans"/>
                <a:ea typeface="Open Sans"/>
                <a:cs typeface="Open Sans"/>
                <a:sym typeface="Open Sans"/>
              </a:rPr>
              <a:t>(ASC)</a:t>
            </a:r>
            <a:endParaRPr>
              <a:latin typeface="Open Sans"/>
              <a:ea typeface="Open Sans"/>
              <a:cs typeface="Open Sans"/>
              <a:sym typeface="Open Sans"/>
            </a:endParaRPr>
          </a:p>
        </p:txBody>
      </p:sp>
      <p:sp>
        <p:nvSpPr>
          <p:cNvPr id="297" name="Google Shape;297;p34"/>
          <p:cNvSpPr txBox="1"/>
          <p:nvPr/>
        </p:nvSpPr>
        <p:spPr>
          <a:xfrm>
            <a:off x="3301975" y="1885975"/>
            <a:ext cx="119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System Setup</a:t>
            </a:r>
            <a:endParaRPr>
              <a:latin typeface="Open Sans"/>
              <a:ea typeface="Open Sans"/>
              <a:cs typeface="Open Sans"/>
              <a:sym typeface="Open Sans"/>
            </a:endParaRPr>
          </a:p>
        </p:txBody>
      </p:sp>
      <p:sp>
        <p:nvSpPr>
          <p:cNvPr id="298" name="Google Shape;298;p34"/>
          <p:cNvSpPr/>
          <p:nvPr/>
        </p:nvSpPr>
        <p:spPr>
          <a:xfrm>
            <a:off x="4662525" y="2213825"/>
            <a:ext cx="552000" cy="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rot="10800000">
            <a:off x="2724825" y="2209300"/>
            <a:ext cx="540900" cy="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rot="5400000">
            <a:off x="3785950" y="2856538"/>
            <a:ext cx="378300" cy="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a:off x="4670200" y="3638975"/>
            <a:ext cx="552000" cy="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txBox="1"/>
          <p:nvPr/>
        </p:nvSpPr>
        <p:spPr>
          <a:xfrm>
            <a:off x="5457800" y="2117200"/>
            <a:ext cx="119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Challenge Generator</a:t>
            </a:r>
            <a:endParaRPr>
              <a:latin typeface="Open Sans"/>
              <a:ea typeface="Open Sans"/>
              <a:cs typeface="Open Sans"/>
              <a:sym typeface="Open Sans"/>
            </a:endParaRPr>
          </a:p>
        </p:txBody>
      </p:sp>
      <p:sp>
        <p:nvSpPr>
          <p:cNvPr id="303" name="Google Shape;303;p34"/>
          <p:cNvSpPr txBox="1"/>
          <p:nvPr/>
        </p:nvSpPr>
        <p:spPr>
          <a:xfrm>
            <a:off x="1193200" y="1961800"/>
            <a:ext cx="1390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Generate random permutation and commitment Graph</a:t>
            </a:r>
            <a:endParaRPr>
              <a:latin typeface="Open Sans"/>
              <a:ea typeface="Open Sans"/>
              <a:cs typeface="Open Sans"/>
              <a:sym typeface="Open Sans"/>
            </a:endParaRPr>
          </a:p>
        </p:txBody>
      </p:sp>
      <p:sp>
        <p:nvSpPr>
          <p:cNvPr id="304" name="Google Shape;304;p34"/>
          <p:cNvSpPr txBox="1"/>
          <p:nvPr/>
        </p:nvSpPr>
        <p:spPr>
          <a:xfrm>
            <a:off x="1146250" y="3503600"/>
            <a:ext cx="158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Generate response</a:t>
            </a:r>
            <a:endParaRPr>
              <a:latin typeface="Open Sans"/>
              <a:ea typeface="Open Sans"/>
              <a:cs typeface="Open Sans"/>
              <a:sym typeface="Open Sans"/>
            </a:endParaRPr>
          </a:p>
        </p:txBody>
      </p:sp>
      <p:sp>
        <p:nvSpPr>
          <p:cNvPr id="305" name="Google Shape;305;p34"/>
          <p:cNvSpPr txBox="1"/>
          <p:nvPr/>
        </p:nvSpPr>
        <p:spPr>
          <a:xfrm>
            <a:off x="5368100" y="3377975"/>
            <a:ext cx="139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Open Sans"/>
                <a:ea typeface="Open Sans"/>
                <a:cs typeface="Open Sans"/>
                <a:sym typeface="Open Sans"/>
              </a:rPr>
              <a:t>Verify Response</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M-ZAS System Architecture (cont.)</a:t>
            </a:r>
            <a:endParaRPr/>
          </a:p>
          <a:p>
            <a:pPr indent="0" lvl="0" marL="0" rtl="0" algn="l">
              <a:spcBef>
                <a:spcPts val="0"/>
              </a:spcBef>
              <a:spcAft>
                <a:spcPts val="0"/>
              </a:spcAft>
              <a:buNone/>
            </a:pPr>
            <a:r>
              <a:t/>
            </a:r>
            <a:endParaRPr/>
          </a:p>
        </p:txBody>
      </p:sp>
      <p:sp>
        <p:nvSpPr>
          <p:cNvPr id="311" name="Google Shape;311;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M-ZAS architecture is composed of 4 main components </a:t>
            </a:r>
            <a:endParaRPr/>
          </a:p>
          <a:p>
            <a:pPr indent="-342900" lvl="0" marL="457200" rtl="0" algn="l">
              <a:spcBef>
                <a:spcPts val="1200"/>
              </a:spcBef>
              <a:spcAft>
                <a:spcPts val="0"/>
              </a:spcAft>
              <a:buSzPts val="1800"/>
              <a:buChar char="❏"/>
            </a:pPr>
            <a:r>
              <a:rPr b="1" lang="en-GB"/>
              <a:t>System setup</a:t>
            </a:r>
            <a:r>
              <a:rPr lang="en-GB"/>
              <a:t> is responsible for setting up default configurations of public graphs and secret permutations and store them in Security Information DB.</a:t>
            </a:r>
            <a:endParaRPr/>
          </a:p>
          <a:p>
            <a:pPr indent="-342900" lvl="0" marL="457200" rtl="0" algn="l">
              <a:spcBef>
                <a:spcPts val="0"/>
              </a:spcBef>
              <a:spcAft>
                <a:spcPts val="0"/>
              </a:spcAft>
              <a:buSzPts val="1800"/>
              <a:buChar char="❏"/>
            </a:pPr>
            <a:r>
              <a:rPr lang="en-GB"/>
              <a:t>The</a:t>
            </a:r>
            <a:r>
              <a:rPr b="1" lang="en-GB"/>
              <a:t> </a:t>
            </a:r>
            <a:r>
              <a:rPr b="1" lang="en-GB"/>
              <a:t>M-ZKP prover</a:t>
            </a:r>
            <a:r>
              <a:rPr lang="en-GB"/>
              <a:t> and the </a:t>
            </a:r>
            <a:r>
              <a:rPr b="1" lang="en-GB"/>
              <a:t>M-ZKP verifier</a:t>
            </a:r>
            <a:r>
              <a:rPr lang="en-GB"/>
              <a:t> component are responsible for carrying out the M-ZKP procedure.</a:t>
            </a:r>
            <a:endParaRPr/>
          </a:p>
          <a:p>
            <a:pPr indent="-342900" lvl="0" marL="457200" rtl="0" algn="l">
              <a:spcBef>
                <a:spcPts val="0"/>
              </a:spcBef>
              <a:spcAft>
                <a:spcPts val="0"/>
              </a:spcAft>
              <a:buSzPts val="1800"/>
              <a:buChar char="❏"/>
            </a:pPr>
            <a:r>
              <a:rPr lang="en-GB"/>
              <a:t>The </a:t>
            </a:r>
            <a:r>
              <a:rPr b="1" lang="en-GB"/>
              <a:t>ASC</a:t>
            </a:r>
            <a:r>
              <a:rPr lang="en-GB"/>
              <a:t> derives suitable configurations for M-ZKPr.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Setup Procedure</a:t>
            </a:r>
            <a:endParaRPr/>
          </a:p>
        </p:txBody>
      </p:sp>
      <p:sp>
        <p:nvSpPr>
          <p:cNvPr id="317" name="Google Shape;317;p36"/>
          <p:cNvSpPr txBox="1"/>
          <p:nvPr>
            <p:ph idx="1" type="body"/>
          </p:nvPr>
        </p:nvSpPr>
        <p:spPr>
          <a:xfrm>
            <a:off x="311700" y="1236100"/>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Prover P,</a:t>
            </a:r>
            <a:endParaRPr/>
          </a:p>
          <a:p>
            <a:pPr indent="-342900" lvl="0" marL="457200" rtl="0" algn="l">
              <a:spcBef>
                <a:spcPts val="1200"/>
              </a:spcBef>
              <a:spcAft>
                <a:spcPts val="0"/>
              </a:spcAft>
              <a:buSzPts val="1800"/>
              <a:buChar char="➔"/>
            </a:pPr>
            <a:r>
              <a:rPr lang="en-GB"/>
              <a:t>Selects Np value</a:t>
            </a:r>
            <a:endParaRPr/>
          </a:p>
          <a:p>
            <a:pPr indent="-342900" lvl="0" marL="457200" rtl="0" algn="l">
              <a:spcBef>
                <a:spcPts val="0"/>
              </a:spcBef>
              <a:spcAft>
                <a:spcPts val="0"/>
              </a:spcAft>
              <a:buSzPts val="1800"/>
              <a:buChar char="➔"/>
            </a:pPr>
            <a:r>
              <a:rPr lang="en-GB"/>
              <a:t>Generates </a:t>
            </a:r>
            <a:r>
              <a:rPr lang="en-GB"/>
              <a:t>π</a:t>
            </a:r>
            <a:r>
              <a:rPr baseline="-25000" lang="en-GB"/>
              <a:t>i </a:t>
            </a:r>
            <a:r>
              <a:rPr lang="en-GB"/>
              <a:t> </a:t>
            </a:r>
            <a:r>
              <a:rPr lang="en-GB"/>
              <a:t>, where i = 1 to Np  (i.e  </a:t>
            </a:r>
            <a:r>
              <a:rPr lang="en-GB"/>
              <a:t>π</a:t>
            </a:r>
            <a:r>
              <a:rPr baseline="-25000" lang="en-GB"/>
              <a:t>1</a:t>
            </a:r>
            <a:r>
              <a:rPr lang="en-GB"/>
              <a:t>…..</a:t>
            </a:r>
            <a:r>
              <a:rPr lang="en-GB"/>
              <a:t>π</a:t>
            </a:r>
            <a:r>
              <a:rPr baseline="-25000" lang="en-GB"/>
              <a:t>Np</a:t>
            </a:r>
            <a:r>
              <a:rPr lang="en-GB"/>
              <a:t>)</a:t>
            </a:r>
            <a:endParaRPr/>
          </a:p>
          <a:p>
            <a:pPr indent="-342900" lvl="0" marL="457200" rtl="0" algn="l">
              <a:spcBef>
                <a:spcPts val="0"/>
              </a:spcBef>
              <a:spcAft>
                <a:spcPts val="0"/>
              </a:spcAft>
              <a:buSzPts val="1800"/>
              <a:buChar char="➔"/>
            </a:pPr>
            <a:r>
              <a:rPr lang="en-GB"/>
              <a:t>Generate Public Graph G</a:t>
            </a:r>
            <a:r>
              <a:rPr baseline="-25000" lang="en-GB"/>
              <a:t>i</a:t>
            </a:r>
            <a:endParaRPr/>
          </a:p>
          <a:p>
            <a:pPr indent="0" lvl="0" marL="457200" rtl="0" algn="l">
              <a:spcBef>
                <a:spcPts val="1200"/>
              </a:spcBef>
              <a:spcAft>
                <a:spcPts val="0"/>
              </a:spcAft>
              <a:buNone/>
            </a:pPr>
            <a:r>
              <a:rPr lang="en-GB"/>
              <a:t>Such that G</a:t>
            </a:r>
            <a:r>
              <a:rPr baseline="-25000" lang="en-GB"/>
              <a:t>i</a:t>
            </a:r>
            <a:r>
              <a:rPr lang="en-GB"/>
              <a:t>=π</a:t>
            </a:r>
            <a:r>
              <a:rPr baseline="-25000" lang="en-GB"/>
              <a:t>i </a:t>
            </a:r>
            <a:r>
              <a:rPr lang="en-GB"/>
              <a:t>(G</a:t>
            </a:r>
            <a:r>
              <a:rPr baseline="-25000" lang="en-GB"/>
              <a:t>0</a:t>
            </a:r>
            <a:r>
              <a:rPr lang="en-GB"/>
              <a:t>)</a:t>
            </a:r>
            <a:endParaRPr/>
          </a:p>
          <a:p>
            <a:pPr indent="-342900" lvl="0" marL="457200" rtl="0" algn="l">
              <a:spcBef>
                <a:spcPts val="1200"/>
              </a:spcBef>
              <a:spcAft>
                <a:spcPts val="0"/>
              </a:spcAft>
              <a:buSzPts val="1800"/>
              <a:buChar char="➔"/>
            </a:pPr>
            <a:r>
              <a:rPr lang="en-GB"/>
              <a:t>Overall graphs = (Np + 1)</a:t>
            </a:r>
            <a:endParaRPr/>
          </a:p>
          <a:p>
            <a:pPr indent="-342900" lvl="0" marL="457200" rtl="0" algn="l">
              <a:spcBef>
                <a:spcPts val="0"/>
              </a:spcBef>
              <a:spcAft>
                <a:spcPts val="0"/>
              </a:spcAft>
              <a:buSzPts val="1800"/>
              <a:buChar char="➔"/>
            </a:pPr>
            <a:r>
              <a:rPr lang="en-GB"/>
              <a:t>At the verifier’s end only a Np(u) number of personal graphs are stored</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baseline="-25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M-ZKP Procedure</a:t>
            </a:r>
            <a:endParaRPr/>
          </a:p>
        </p:txBody>
      </p:sp>
      <p:sp>
        <p:nvSpPr>
          <p:cNvPr id="323" name="Google Shape;323;p37"/>
          <p:cNvSpPr/>
          <p:nvPr/>
        </p:nvSpPr>
        <p:spPr>
          <a:xfrm>
            <a:off x="842725" y="988000"/>
            <a:ext cx="842700" cy="624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100"/>
              <a:t>P</a:t>
            </a:r>
            <a:endParaRPr sz="2100"/>
          </a:p>
        </p:txBody>
      </p:sp>
      <p:sp>
        <p:nvSpPr>
          <p:cNvPr id="324" name="Google Shape;324;p37"/>
          <p:cNvSpPr/>
          <p:nvPr/>
        </p:nvSpPr>
        <p:spPr>
          <a:xfrm>
            <a:off x="7366550" y="988000"/>
            <a:ext cx="907800" cy="624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100"/>
              <a:t>V</a:t>
            </a:r>
            <a:endParaRPr sz="2100"/>
          </a:p>
        </p:txBody>
      </p:sp>
      <p:cxnSp>
        <p:nvCxnSpPr>
          <p:cNvPr id="325" name="Google Shape;325;p37"/>
          <p:cNvCxnSpPr/>
          <p:nvPr/>
        </p:nvCxnSpPr>
        <p:spPr>
          <a:xfrm flipH="1" rot="10800000">
            <a:off x="2862250" y="2278500"/>
            <a:ext cx="3792000" cy="990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37"/>
          <p:cNvSpPr txBox="1"/>
          <p:nvPr/>
        </p:nvSpPr>
        <p:spPr>
          <a:xfrm>
            <a:off x="-65375" y="1837600"/>
            <a:ext cx="2658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Open Sans"/>
                <a:ea typeface="Open Sans"/>
                <a:cs typeface="Open Sans"/>
                <a:sym typeface="Open Sans"/>
              </a:rPr>
              <a:t>Generates random permutation 𝛾</a:t>
            </a:r>
            <a:endParaRPr sz="1100">
              <a:latin typeface="Open Sans"/>
              <a:ea typeface="Open Sans"/>
              <a:cs typeface="Open Sans"/>
              <a:sym typeface="Open Sans"/>
            </a:endParaRPr>
          </a:p>
        </p:txBody>
      </p:sp>
      <p:sp>
        <p:nvSpPr>
          <p:cNvPr id="327" name="Google Shape;327;p37"/>
          <p:cNvSpPr txBox="1"/>
          <p:nvPr/>
        </p:nvSpPr>
        <p:spPr>
          <a:xfrm>
            <a:off x="-58125" y="2121200"/>
            <a:ext cx="2920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Open Sans"/>
                <a:ea typeface="Open Sans"/>
                <a:cs typeface="Open Sans"/>
                <a:sym typeface="Open Sans"/>
              </a:rPr>
              <a:t>Generate a commitment graph H, such that H = 𝛾 (G</a:t>
            </a:r>
            <a:r>
              <a:rPr baseline="-25000" lang="en-GB" sz="1100">
                <a:latin typeface="Open Sans"/>
                <a:ea typeface="Open Sans"/>
                <a:cs typeface="Open Sans"/>
                <a:sym typeface="Open Sans"/>
              </a:rPr>
              <a:t>0</a:t>
            </a:r>
            <a:r>
              <a:rPr lang="en-GB" sz="1100">
                <a:latin typeface="Open Sans"/>
                <a:ea typeface="Open Sans"/>
                <a:cs typeface="Open Sans"/>
                <a:sym typeface="Open Sans"/>
              </a:rPr>
              <a:t>)</a:t>
            </a:r>
            <a:endParaRPr sz="1100">
              <a:latin typeface="Open Sans"/>
              <a:ea typeface="Open Sans"/>
              <a:cs typeface="Open Sans"/>
              <a:sym typeface="Open Sans"/>
            </a:endParaRPr>
          </a:p>
        </p:txBody>
      </p:sp>
      <p:sp>
        <p:nvSpPr>
          <p:cNvPr id="328" name="Google Shape;328;p37"/>
          <p:cNvSpPr txBox="1"/>
          <p:nvPr/>
        </p:nvSpPr>
        <p:spPr>
          <a:xfrm>
            <a:off x="4293125" y="1817025"/>
            <a:ext cx="2949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latin typeface="Open Sans"/>
                <a:ea typeface="Open Sans"/>
                <a:cs typeface="Open Sans"/>
                <a:sym typeface="Open Sans"/>
              </a:rPr>
              <a:t>H</a:t>
            </a:r>
            <a:endParaRPr sz="2100">
              <a:latin typeface="Open Sans"/>
              <a:ea typeface="Open Sans"/>
              <a:cs typeface="Open Sans"/>
              <a:sym typeface="Open Sans"/>
            </a:endParaRPr>
          </a:p>
        </p:txBody>
      </p:sp>
      <p:sp>
        <p:nvSpPr>
          <p:cNvPr id="329" name="Google Shape;329;p37"/>
          <p:cNvSpPr txBox="1"/>
          <p:nvPr/>
        </p:nvSpPr>
        <p:spPr>
          <a:xfrm>
            <a:off x="6999800" y="2397350"/>
            <a:ext cx="1906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Open Sans"/>
                <a:ea typeface="Open Sans"/>
                <a:cs typeface="Open Sans"/>
                <a:sym typeface="Open Sans"/>
              </a:rPr>
              <a:t>Select</a:t>
            </a:r>
            <a:r>
              <a:rPr lang="en-GB" sz="1100">
                <a:latin typeface="Open Sans"/>
                <a:ea typeface="Open Sans"/>
                <a:cs typeface="Open Sans"/>
                <a:sym typeface="Open Sans"/>
              </a:rPr>
              <a:t> a Challenge </a:t>
            </a:r>
            <a:r>
              <a:rPr lang="en-GB" sz="1100">
                <a:latin typeface="Open Sans"/>
                <a:ea typeface="Open Sans"/>
                <a:cs typeface="Open Sans"/>
                <a:sym typeface="Open Sans"/>
              </a:rPr>
              <a:t>G</a:t>
            </a:r>
            <a:r>
              <a:rPr baseline="-25000" lang="en-GB" sz="1100">
                <a:latin typeface="Open Sans"/>
                <a:ea typeface="Open Sans"/>
                <a:cs typeface="Open Sans"/>
                <a:sym typeface="Open Sans"/>
              </a:rPr>
              <a:t>chal(i)</a:t>
            </a:r>
            <a:r>
              <a:rPr lang="en-GB" sz="1100">
                <a:latin typeface="Open Sans"/>
                <a:ea typeface="Open Sans"/>
                <a:cs typeface="Open Sans"/>
                <a:sym typeface="Open Sans"/>
              </a:rPr>
              <a:t> between</a:t>
            </a:r>
            <a:r>
              <a:rPr lang="en-GB">
                <a:latin typeface="Open Sans"/>
                <a:ea typeface="Open Sans"/>
                <a:cs typeface="Open Sans"/>
                <a:sym typeface="Open Sans"/>
              </a:rPr>
              <a:t> </a:t>
            </a:r>
            <a:r>
              <a:rPr lang="en-GB" sz="1100">
                <a:latin typeface="Open Sans"/>
                <a:ea typeface="Open Sans"/>
                <a:cs typeface="Open Sans"/>
                <a:sym typeface="Open Sans"/>
              </a:rPr>
              <a:t>G</a:t>
            </a:r>
            <a:r>
              <a:rPr baseline="-25000" lang="en-GB" sz="1100">
                <a:latin typeface="Open Sans"/>
                <a:ea typeface="Open Sans"/>
                <a:cs typeface="Open Sans"/>
                <a:sym typeface="Open Sans"/>
              </a:rPr>
              <a:t>0</a:t>
            </a:r>
            <a:r>
              <a:rPr lang="en-GB" sz="1100">
                <a:latin typeface="Open Sans"/>
                <a:ea typeface="Open Sans"/>
                <a:cs typeface="Open Sans"/>
                <a:sym typeface="Open Sans"/>
              </a:rPr>
              <a:t> and G</a:t>
            </a:r>
            <a:r>
              <a:rPr baseline="-25000" lang="en-GB" sz="1100">
                <a:latin typeface="Open Sans"/>
                <a:ea typeface="Open Sans"/>
                <a:cs typeface="Open Sans"/>
                <a:sym typeface="Open Sans"/>
              </a:rPr>
              <a:t>Np(u)</a:t>
            </a:r>
            <a:r>
              <a:rPr lang="en-GB" sz="1100">
                <a:latin typeface="Open Sans"/>
                <a:ea typeface="Open Sans"/>
                <a:cs typeface="Open Sans"/>
                <a:sym typeface="Open Sans"/>
              </a:rPr>
              <a:t> </a:t>
            </a:r>
            <a:endParaRPr sz="1100">
              <a:latin typeface="Open Sans"/>
              <a:ea typeface="Open Sans"/>
              <a:cs typeface="Open Sans"/>
              <a:sym typeface="Open Sans"/>
            </a:endParaRPr>
          </a:p>
        </p:txBody>
      </p:sp>
      <p:cxnSp>
        <p:nvCxnSpPr>
          <p:cNvPr id="330" name="Google Shape;330;p37"/>
          <p:cNvCxnSpPr/>
          <p:nvPr/>
        </p:nvCxnSpPr>
        <p:spPr>
          <a:xfrm rot="10800000">
            <a:off x="2862488" y="2862500"/>
            <a:ext cx="3739500" cy="1440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37"/>
          <p:cNvSpPr txBox="1"/>
          <p:nvPr/>
        </p:nvSpPr>
        <p:spPr>
          <a:xfrm>
            <a:off x="2615050" y="2403550"/>
            <a:ext cx="4286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Open Sans"/>
                <a:ea typeface="Open Sans"/>
                <a:cs typeface="Open Sans"/>
                <a:sym typeface="Open Sans"/>
              </a:rPr>
              <a:t>G</a:t>
            </a:r>
            <a:r>
              <a:rPr baseline="-25000" lang="en-GB" sz="2100">
                <a:latin typeface="Open Sans"/>
                <a:ea typeface="Open Sans"/>
                <a:cs typeface="Open Sans"/>
                <a:sym typeface="Open Sans"/>
              </a:rPr>
              <a:t>chal(i)</a:t>
            </a:r>
            <a:r>
              <a:rPr lang="en-GB" sz="2100">
                <a:latin typeface="Open Sans"/>
                <a:ea typeface="Open Sans"/>
                <a:cs typeface="Open Sans"/>
                <a:sym typeface="Open Sans"/>
              </a:rPr>
              <a:t> </a:t>
            </a:r>
            <a:endParaRPr sz="2100">
              <a:latin typeface="Open Sans"/>
              <a:ea typeface="Open Sans"/>
              <a:cs typeface="Open Sans"/>
              <a:sym typeface="Open Sans"/>
            </a:endParaRPr>
          </a:p>
        </p:txBody>
      </p:sp>
      <p:sp>
        <p:nvSpPr>
          <p:cNvPr id="332" name="Google Shape;332;p37"/>
          <p:cNvSpPr txBox="1"/>
          <p:nvPr/>
        </p:nvSpPr>
        <p:spPr>
          <a:xfrm>
            <a:off x="87175" y="2789700"/>
            <a:ext cx="2193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Open Sans"/>
                <a:ea typeface="Open Sans"/>
                <a:cs typeface="Open Sans"/>
                <a:sym typeface="Open Sans"/>
              </a:rPr>
              <a:t>If </a:t>
            </a:r>
            <a:r>
              <a:rPr lang="en-GB" sz="1100">
                <a:latin typeface="Open Sans"/>
                <a:ea typeface="Open Sans"/>
                <a:cs typeface="Open Sans"/>
                <a:sym typeface="Open Sans"/>
              </a:rPr>
              <a:t>G</a:t>
            </a:r>
            <a:r>
              <a:rPr baseline="-25000" lang="en-GB" sz="1100">
                <a:latin typeface="Open Sans"/>
                <a:ea typeface="Open Sans"/>
                <a:cs typeface="Open Sans"/>
                <a:sym typeface="Open Sans"/>
              </a:rPr>
              <a:t>chal(i)</a:t>
            </a:r>
            <a:r>
              <a:rPr lang="en-GB" sz="1100">
                <a:latin typeface="Open Sans"/>
                <a:ea typeface="Open Sans"/>
                <a:cs typeface="Open Sans"/>
                <a:sym typeface="Open Sans"/>
              </a:rPr>
              <a:t> = G</a:t>
            </a:r>
            <a:r>
              <a:rPr baseline="-25000" lang="en-GB" sz="1100">
                <a:latin typeface="Open Sans"/>
                <a:ea typeface="Open Sans"/>
                <a:cs typeface="Open Sans"/>
                <a:sym typeface="Open Sans"/>
              </a:rPr>
              <a:t>0</a:t>
            </a:r>
            <a:r>
              <a:rPr lang="en-GB" sz="1100">
                <a:latin typeface="Open Sans"/>
                <a:ea typeface="Open Sans"/>
                <a:cs typeface="Open Sans"/>
                <a:sym typeface="Open Sans"/>
              </a:rPr>
              <a:t> </a:t>
            </a:r>
            <a:endParaRPr sz="1100">
              <a:latin typeface="Open Sans"/>
              <a:ea typeface="Open Sans"/>
              <a:cs typeface="Open Sans"/>
              <a:sym typeface="Open Sans"/>
            </a:endParaRPr>
          </a:p>
          <a:p>
            <a:pPr indent="0" lvl="0" marL="0" rtl="0" algn="ctr">
              <a:spcBef>
                <a:spcPts val="0"/>
              </a:spcBef>
              <a:spcAft>
                <a:spcPts val="0"/>
              </a:spcAft>
              <a:buNone/>
            </a:pPr>
            <a:r>
              <a:rPr lang="en-GB" sz="1100">
                <a:latin typeface="Open Sans"/>
                <a:ea typeface="Open Sans"/>
                <a:cs typeface="Open Sans"/>
                <a:sym typeface="Open Sans"/>
              </a:rPr>
              <a:t>send response permutation </a:t>
            </a:r>
            <a:endParaRPr sz="1100">
              <a:latin typeface="Open Sans"/>
              <a:ea typeface="Open Sans"/>
              <a:cs typeface="Open Sans"/>
              <a:sym typeface="Open Sans"/>
            </a:endParaRPr>
          </a:p>
          <a:p>
            <a:pPr indent="0" lvl="0" marL="0" rtl="0" algn="ctr">
              <a:spcBef>
                <a:spcPts val="0"/>
              </a:spcBef>
              <a:spcAft>
                <a:spcPts val="0"/>
              </a:spcAft>
              <a:buNone/>
            </a:pPr>
            <a:r>
              <a:rPr lang="en-GB" sz="1100"/>
              <a:t>σ = γ</a:t>
            </a:r>
            <a:endParaRPr sz="1100"/>
          </a:p>
          <a:p>
            <a:pPr indent="0" lvl="0" marL="0" rtl="0" algn="l">
              <a:spcBef>
                <a:spcPts val="0"/>
              </a:spcBef>
              <a:spcAft>
                <a:spcPts val="0"/>
              </a:spcAft>
              <a:buNone/>
            </a:pPr>
            <a:r>
              <a:t/>
            </a:r>
            <a:endParaRPr sz="1100">
              <a:latin typeface="Open Sans"/>
              <a:ea typeface="Open Sans"/>
              <a:cs typeface="Open Sans"/>
              <a:sym typeface="Open Sans"/>
            </a:endParaRPr>
          </a:p>
        </p:txBody>
      </p:sp>
      <p:cxnSp>
        <p:nvCxnSpPr>
          <p:cNvPr id="333" name="Google Shape;333;p37"/>
          <p:cNvCxnSpPr/>
          <p:nvPr/>
        </p:nvCxnSpPr>
        <p:spPr>
          <a:xfrm>
            <a:off x="2847825" y="3414475"/>
            <a:ext cx="3835800" cy="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37"/>
          <p:cNvSpPr txBox="1"/>
          <p:nvPr/>
        </p:nvSpPr>
        <p:spPr>
          <a:xfrm>
            <a:off x="3734000" y="2789688"/>
            <a:ext cx="5172600" cy="70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2100"/>
              <a:t>σ = γ</a:t>
            </a:r>
            <a:endParaRPr sz="2100">
              <a:latin typeface="Open Sans"/>
              <a:ea typeface="Open Sans"/>
              <a:cs typeface="Open Sans"/>
              <a:sym typeface="Open Sans"/>
            </a:endParaRPr>
          </a:p>
        </p:txBody>
      </p:sp>
      <p:sp>
        <p:nvSpPr>
          <p:cNvPr id="335" name="Google Shape;335;p37"/>
          <p:cNvSpPr txBox="1"/>
          <p:nvPr/>
        </p:nvSpPr>
        <p:spPr>
          <a:xfrm>
            <a:off x="-125" y="3516175"/>
            <a:ext cx="23685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latin typeface="Open Sans"/>
                <a:ea typeface="Open Sans"/>
                <a:cs typeface="Open Sans"/>
                <a:sym typeface="Open Sans"/>
              </a:rPr>
              <a:t>If G</a:t>
            </a:r>
            <a:r>
              <a:rPr baseline="-25000" lang="en-GB" sz="1100">
                <a:latin typeface="Open Sans"/>
                <a:ea typeface="Open Sans"/>
                <a:cs typeface="Open Sans"/>
                <a:sym typeface="Open Sans"/>
              </a:rPr>
              <a:t>chal(i)</a:t>
            </a:r>
            <a:r>
              <a:rPr lang="en-GB" sz="1100">
                <a:latin typeface="Open Sans"/>
                <a:ea typeface="Open Sans"/>
                <a:cs typeface="Open Sans"/>
                <a:sym typeface="Open Sans"/>
              </a:rPr>
              <a:t> = G</a:t>
            </a:r>
            <a:r>
              <a:rPr baseline="-25000" lang="en-GB" sz="1100">
                <a:latin typeface="Open Sans"/>
                <a:ea typeface="Open Sans"/>
                <a:cs typeface="Open Sans"/>
                <a:sym typeface="Open Sans"/>
              </a:rPr>
              <a:t>i</a:t>
            </a:r>
            <a:r>
              <a:rPr lang="en-GB" sz="1100">
                <a:latin typeface="Open Sans"/>
                <a:ea typeface="Open Sans"/>
                <a:cs typeface="Open Sans"/>
                <a:sym typeface="Open Sans"/>
              </a:rPr>
              <a:t> </a:t>
            </a:r>
            <a:endParaRPr sz="1100">
              <a:latin typeface="Open Sans"/>
              <a:ea typeface="Open Sans"/>
              <a:cs typeface="Open Sans"/>
              <a:sym typeface="Open Sans"/>
            </a:endParaRPr>
          </a:p>
          <a:p>
            <a:pPr indent="0" lvl="0" marL="0" rtl="0" algn="ctr">
              <a:spcBef>
                <a:spcPts val="0"/>
              </a:spcBef>
              <a:spcAft>
                <a:spcPts val="0"/>
              </a:spcAft>
              <a:buNone/>
            </a:pPr>
            <a:r>
              <a:rPr lang="en-GB" sz="1100">
                <a:latin typeface="Open Sans"/>
                <a:ea typeface="Open Sans"/>
                <a:cs typeface="Open Sans"/>
                <a:sym typeface="Open Sans"/>
              </a:rPr>
              <a:t>send response permutation </a:t>
            </a:r>
            <a:endParaRPr sz="1100">
              <a:latin typeface="Open Sans"/>
              <a:ea typeface="Open Sans"/>
              <a:cs typeface="Open Sans"/>
              <a:sym typeface="Open Sans"/>
            </a:endParaRPr>
          </a:p>
          <a:p>
            <a:pPr indent="0" lvl="0" marL="0" rtl="0" algn="ctr">
              <a:spcBef>
                <a:spcPts val="0"/>
              </a:spcBef>
              <a:spcAft>
                <a:spcPts val="0"/>
              </a:spcAft>
              <a:buNone/>
            </a:pPr>
            <a:r>
              <a:rPr lang="en-GB" sz="1100"/>
              <a:t>σ = </a:t>
            </a:r>
            <a:r>
              <a:rPr lang="en-GB" sz="1100">
                <a:latin typeface="Open Sans"/>
                <a:ea typeface="Open Sans"/>
                <a:cs typeface="Open Sans"/>
                <a:sym typeface="Open Sans"/>
              </a:rPr>
              <a:t>π</a:t>
            </a:r>
            <a:r>
              <a:rPr baseline="-25000" lang="en-GB" sz="1100">
                <a:latin typeface="Open Sans"/>
                <a:ea typeface="Open Sans"/>
                <a:cs typeface="Open Sans"/>
                <a:sym typeface="Open Sans"/>
              </a:rPr>
              <a:t>i</a:t>
            </a:r>
            <a:r>
              <a:rPr baseline="30000" lang="en-GB" sz="1100">
                <a:latin typeface="Open Sans"/>
                <a:ea typeface="Open Sans"/>
                <a:cs typeface="Open Sans"/>
                <a:sym typeface="Open Sans"/>
              </a:rPr>
              <a:t>-1</a:t>
            </a:r>
            <a:r>
              <a:rPr lang="en-GB" sz="1100">
                <a:latin typeface="Open Sans"/>
                <a:ea typeface="Open Sans"/>
                <a:cs typeface="Open Sans"/>
                <a:sym typeface="Open Sans"/>
              </a:rPr>
              <a:t>γ</a:t>
            </a:r>
            <a:endParaRPr sz="1100"/>
          </a:p>
          <a:p>
            <a:pPr indent="0" lvl="0" marL="0" rtl="0" algn="l">
              <a:spcBef>
                <a:spcPts val="0"/>
              </a:spcBef>
              <a:spcAft>
                <a:spcPts val="0"/>
              </a:spcAft>
              <a:buNone/>
            </a:pPr>
            <a:r>
              <a:t/>
            </a:r>
            <a:endParaRPr sz="1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336" name="Google Shape;336;p37"/>
          <p:cNvCxnSpPr/>
          <p:nvPr/>
        </p:nvCxnSpPr>
        <p:spPr>
          <a:xfrm>
            <a:off x="2847825" y="4162575"/>
            <a:ext cx="3835800" cy="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37"/>
          <p:cNvSpPr txBox="1"/>
          <p:nvPr/>
        </p:nvSpPr>
        <p:spPr>
          <a:xfrm>
            <a:off x="3653275" y="3751200"/>
            <a:ext cx="4736700" cy="507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GB" sz="2100">
                <a:latin typeface="Open Sans"/>
                <a:ea typeface="Open Sans"/>
                <a:cs typeface="Open Sans"/>
                <a:sym typeface="Open Sans"/>
              </a:rPr>
              <a:t>σ =π</a:t>
            </a:r>
            <a:r>
              <a:rPr baseline="-25000" lang="en-GB" sz="2100">
                <a:latin typeface="Open Sans"/>
                <a:ea typeface="Open Sans"/>
                <a:cs typeface="Open Sans"/>
                <a:sym typeface="Open Sans"/>
              </a:rPr>
              <a:t>i</a:t>
            </a:r>
            <a:r>
              <a:rPr baseline="30000" lang="en-GB" sz="2100">
                <a:latin typeface="Open Sans"/>
                <a:ea typeface="Open Sans"/>
                <a:cs typeface="Open Sans"/>
                <a:sym typeface="Open Sans"/>
              </a:rPr>
              <a:t>-1</a:t>
            </a:r>
            <a:r>
              <a:rPr lang="en-GB" sz="2100">
                <a:latin typeface="Open Sans"/>
                <a:ea typeface="Open Sans"/>
                <a:cs typeface="Open Sans"/>
                <a:sym typeface="Open Sans"/>
              </a:rPr>
              <a:t>γ</a:t>
            </a:r>
            <a:endParaRPr sz="2100">
              <a:latin typeface="Open Sans"/>
              <a:ea typeface="Open Sans"/>
              <a:cs typeface="Open Sans"/>
              <a:sym typeface="Open Sans"/>
            </a:endParaRPr>
          </a:p>
        </p:txBody>
      </p:sp>
      <p:sp>
        <p:nvSpPr>
          <p:cNvPr id="338" name="Google Shape;338;p37"/>
          <p:cNvSpPr txBox="1"/>
          <p:nvPr/>
        </p:nvSpPr>
        <p:spPr>
          <a:xfrm>
            <a:off x="6999800" y="3751200"/>
            <a:ext cx="1906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Open Sans"/>
                <a:ea typeface="Open Sans"/>
                <a:cs typeface="Open Sans"/>
                <a:sym typeface="Open Sans"/>
              </a:rPr>
              <a:t>Checks if H = </a:t>
            </a:r>
            <a:r>
              <a:rPr lang="en-GB" sz="1100"/>
              <a:t>σ(</a:t>
            </a:r>
            <a:r>
              <a:rPr lang="en-GB" sz="1100">
                <a:latin typeface="Open Sans"/>
                <a:ea typeface="Open Sans"/>
                <a:cs typeface="Open Sans"/>
                <a:sym typeface="Open Sans"/>
              </a:rPr>
              <a:t>G</a:t>
            </a:r>
            <a:r>
              <a:rPr baseline="-25000" lang="en-GB" sz="1100">
                <a:latin typeface="Open Sans"/>
                <a:ea typeface="Open Sans"/>
                <a:cs typeface="Open Sans"/>
                <a:sym typeface="Open Sans"/>
              </a:rPr>
              <a:t>chal(i)</a:t>
            </a:r>
            <a:r>
              <a:rPr lang="en-GB" sz="1100">
                <a:latin typeface="Open Sans"/>
                <a:ea typeface="Open Sans"/>
                <a:cs typeface="Open Sans"/>
                <a:sym typeface="Open Sans"/>
              </a:rPr>
              <a:t>)</a:t>
            </a:r>
            <a:endParaRPr sz="11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4" name="Google Shape;344;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After that the verifier can then validate the prover by determining whether H = σ[Gchal(i)] holds true or not.</a:t>
            </a:r>
            <a:endParaRPr/>
          </a:p>
          <a:p>
            <a:pPr indent="-342900" lvl="0" marL="457200" rtl="0" algn="l">
              <a:spcBef>
                <a:spcPts val="0"/>
              </a:spcBef>
              <a:spcAft>
                <a:spcPts val="0"/>
              </a:spcAft>
              <a:buSzPts val="1800"/>
              <a:buChar char="❏"/>
            </a:pPr>
            <a:r>
              <a:rPr lang="en-GB"/>
              <a:t>For single attestation round, probability of impersonator to successfully pretend to be original prover reduces to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GB"/>
              <a:t>Therefore, for m rounds of GMW-ZKP, the no of verification rounds for M-ZAS should be </a:t>
            </a:r>
            <a:endParaRPr/>
          </a:p>
          <a:p>
            <a:pPr indent="0" lvl="0" marL="457200" rtl="0" algn="l">
              <a:spcBef>
                <a:spcPts val="0"/>
              </a:spcBef>
              <a:spcAft>
                <a:spcPts val="0"/>
              </a:spcAft>
              <a:buNone/>
            </a:pPr>
            <a:r>
              <a:t/>
            </a:r>
            <a:endParaRPr/>
          </a:p>
        </p:txBody>
      </p:sp>
      <p:sp>
        <p:nvSpPr>
          <p:cNvPr id="345" name="Google Shape;345;p38"/>
          <p:cNvSpPr txBox="1"/>
          <p:nvPr/>
        </p:nvSpPr>
        <p:spPr>
          <a:xfrm>
            <a:off x="3373925" y="2455975"/>
            <a:ext cx="52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latin typeface="Open Sans"/>
                <a:ea typeface="Open Sans"/>
                <a:cs typeface="Open Sans"/>
                <a:sym typeface="Open Sans"/>
              </a:rPr>
              <a:t>1</a:t>
            </a:r>
            <a:endParaRPr sz="1900">
              <a:solidFill>
                <a:schemeClr val="dk2"/>
              </a:solidFill>
              <a:latin typeface="Open Sans"/>
              <a:ea typeface="Open Sans"/>
              <a:cs typeface="Open Sans"/>
              <a:sym typeface="Open Sans"/>
            </a:endParaRPr>
          </a:p>
        </p:txBody>
      </p:sp>
      <p:cxnSp>
        <p:nvCxnSpPr>
          <p:cNvPr id="346" name="Google Shape;346;p38"/>
          <p:cNvCxnSpPr/>
          <p:nvPr/>
        </p:nvCxnSpPr>
        <p:spPr>
          <a:xfrm>
            <a:off x="3185175" y="2811500"/>
            <a:ext cx="813900" cy="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38"/>
          <p:cNvSpPr txBox="1"/>
          <p:nvPr/>
        </p:nvSpPr>
        <p:spPr>
          <a:xfrm>
            <a:off x="2928725" y="2740725"/>
            <a:ext cx="612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latin typeface="Open Sans"/>
                <a:ea typeface="Open Sans"/>
                <a:cs typeface="Open Sans"/>
                <a:sym typeface="Open Sans"/>
              </a:rPr>
              <a:t>[Np(u) + 1]</a:t>
            </a:r>
            <a:endParaRPr sz="1800">
              <a:solidFill>
                <a:schemeClr val="dk2"/>
              </a:solidFill>
              <a:latin typeface="Open Sans"/>
              <a:ea typeface="Open Sans"/>
              <a:cs typeface="Open Sans"/>
              <a:sym typeface="Open Sans"/>
            </a:endParaRPr>
          </a:p>
        </p:txBody>
      </p:sp>
      <p:sp>
        <p:nvSpPr>
          <p:cNvPr id="348" name="Google Shape;348;p38"/>
          <p:cNvSpPr txBox="1"/>
          <p:nvPr/>
        </p:nvSpPr>
        <p:spPr>
          <a:xfrm>
            <a:off x="2987700" y="3729763"/>
            <a:ext cx="679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latin typeface="Open Sans"/>
                <a:ea typeface="Open Sans"/>
                <a:cs typeface="Open Sans"/>
                <a:sym typeface="Open Sans"/>
              </a:rPr>
              <a:t>m</a:t>
            </a:r>
            <a:endParaRPr sz="1800">
              <a:solidFill>
                <a:schemeClr val="dk2"/>
              </a:solidFill>
              <a:latin typeface="Open Sans"/>
              <a:ea typeface="Open Sans"/>
              <a:cs typeface="Open Sans"/>
              <a:sym typeface="Open Sans"/>
            </a:endParaRPr>
          </a:p>
        </p:txBody>
      </p:sp>
      <p:sp>
        <p:nvSpPr>
          <p:cNvPr id="349" name="Google Shape;349;p38"/>
          <p:cNvSpPr txBox="1"/>
          <p:nvPr/>
        </p:nvSpPr>
        <p:spPr>
          <a:xfrm>
            <a:off x="2406600" y="4085300"/>
            <a:ext cx="513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latin typeface="Open Sans"/>
                <a:ea typeface="Open Sans"/>
                <a:cs typeface="Open Sans"/>
                <a:sym typeface="Open Sans"/>
              </a:rPr>
              <a:t>Log</a:t>
            </a:r>
            <a:r>
              <a:rPr baseline="-25000" lang="en-GB" sz="1800">
                <a:solidFill>
                  <a:schemeClr val="dk2"/>
                </a:solidFill>
                <a:latin typeface="Open Sans"/>
                <a:ea typeface="Open Sans"/>
                <a:cs typeface="Open Sans"/>
                <a:sym typeface="Open Sans"/>
              </a:rPr>
              <a:t>2</a:t>
            </a:r>
            <a:r>
              <a:rPr lang="en-GB" sz="1800">
                <a:solidFill>
                  <a:schemeClr val="dk2"/>
                </a:solidFill>
                <a:latin typeface="Open Sans"/>
                <a:ea typeface="Open Sans"/>
                <a:cs typeface="Open Sans"/>
                <a:sym typeface="Open Sans"/>
              </a:rPr>
              <a:t>[Np(u) + 1]</a:t>
            </a:r>
            <a:endParaRPr>
              <a:solidFill>
                <a:schemeClr val="dk2"/>
              </a:solidFill>
              <a:latin typeface="Open Sans"/>
              <a:ea typeface="Open Sans"/>
              <a:cs typeface="Open Sans"/>
              <a:sym typeface="Open Sans"/>
            </a:endParaRPr>
          </a:p>
        </p:txBody>
      </p:sp>
      <p:cxnSp>
        <p:nvCxnSpPr>
          <p:cNvPr id="350" name="Google Shape;350;p38"/>
          <p:cNvCxnSpPr/>
          <p:nvPr/>
        </p:nvCxnSpPr>
        <p:spPr>
          <a:xfrm>
            <a:off x="2689725" y="4140750"/>
            <a:ext cx="1167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356" name="Google Shape;356;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Therefore, by comparing all the discussed protocols, we conclude that the M-ZKP protocol is best suited for low </a:t>
            </a:r>
            <a:r>
              <a:rPr lang="en-GB"/>
              <a:t>constraint IoT devices as it not only reduces the consumption of computational resources but also provides less transmission overhead and is able to produce results at much faster rates.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type="title"/>
          </p:nvPr>
        </p:nvSpPr>
        <p:spPr>
          <a:xfrm>
            <a:off x="311700" y="2031325"/>
            <a:ext cx="8520600" cy="707400"/>
          </a:xfrm>
          <a:prstGeom prst="rect">
            <a:avLst/>
          </a:prstGeom>
        </p:spPr>
        <p:txBody>
          <a:bodyPr anchorCtr="0" anchor="t" bIns="91425" lIns="91425" spcFirstLastPara="1" rIns="91425" wrap="square" tIns="91425">
            <a:noAutofit/>
          </a:bodyPr>
          <a:lstStyle/>
          <a:p>
            <a:pPr indent="0" lvl="0" marL="2743200" rtl="0" algn="l">
              <a:spcBef>
                <a:spcPts val="0"/>
              </a:spcBef>
              <a:spcAft>
                <a:spcPts val="0"/>
              </a:spcAft>
              <a:buSzPts val="990"/>
              <a:buNone/>
            </a:pPr>
            <a:r>
              <a:rPr lang="en-GB" sz="4440"/>
              <a:t>THANK YOU</a:t>
            </a:r>
            <a:endParaRPr sz="44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We Need Authentication</a:t>
            </a:r>
            <a:endParaRPr/>
          </a:p>
        </p:txBody>
      </p:sp>
      <p:sp>
        <p:nvSpPr>
          <p:cNvPr id="98" name="Google Shape;98;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95D46"/>
              </a:buClr>
              <a:buSzPts val="1800"/>
              <a:buChar char="❏"/>
            </a:pPr>
            <a:r>
              <a:rPr lang="en-GB" sz="1650">
                <a:solidFill>
                  <a:srgbClr val="695D46"/>
                </a:solidFill>
                <a:highlight>
                  <a:srgbClr val="FFFFFF"/>
                </a:highlight>
                <a:latin typeface="Arial"/>
                <a:ea typeface="Arial"/>
                <a:cs typeface="Arial"/>
                <a:sym typeface="Arial"/>
              </a:rPr>
              <a:t>It is a model to </a:t>
            </a:r>
            <a:r>
              <a:rPr lang="en-GB" sz="1650">
                <a:solidFill>
                  <a:srgbClr val="695D46"/>
                </a:solidFill>
                <a:highlight>
                  <a:srgbClr val="FFFFFF"/>
                </a:highlight>
                <a:latin typeface="Arial"/>
                <a:ea typeface="Arial"/>
                <a:cs typeface="Arial"/>
                <a:sym typeface="Arial"/>
              </a:rPr>
              <a:t>build</a:t>
            </a:r>
            <a:r>
              <a:rPr lang="en-GB" sz="1650">
                <a:solidFill>
                  <a:srgbClr val="695D46"/>
                </a:solidFill>
                <a:highlight>
                  <a:srgbClr val="FFFFFF"/>
                </a:highlight>
                <a:latin typeface="Arial"/>
                <a:ea typeface="Arial"/>
                <a:cs typeface="Arial"/>
                <a:sym typeface="Arial"/>
              </a:rPr>
              <a:t> trust among the IoT machines and devices when information is sent via an unsecured network </a:t>
            </a:r>
            <a:endParaRPr sz="1650">
              <a:solidFill>
                <a:srgbClr val="695D46"/>
              </a:solidFill>
              <a:highlight>
                <a:srgbClr val="FFFFFF"/>
              </a:highlight>
              <a:latin typeface="Arial"/>
              <a:ea typeface="Arial"/>
              <a:cs typeface="Arial"/>
              <a:sym typeface="Arial"/>
            </a:endParaRPr>
          </a:p>
          <a:p>
            <a:pPr indent="-342900" lvl="0" marL="457200" rtl="0" algn="l">
              <a:spcBef>
                <a:spcPts val="0"/>
              </a:spcBef>
              <a:spcAft>
                <a:spcPts val="0"/>
              </a:spcAft>
              <a:buClr>
                <a:srgbClr val="695D46"/>
              </a:buClr>
              <a:buSzPts val="1800"/>
              <a:buChar char="❏"/>
            </a:pPr>
            <a:r>
              <a:rPr lang="en-GB" sz="1650">
                <a:solidFill>
                  <a:srgbClr val="695D46"/>
                </a:solidFill>
                <a:highlight>
                  <a:srgbClr val="FFFFFF"/>
                </a:highlight>
                <a:latin typeface="Arial"/>
                <a:ea typeface="Arial"/>
                <a:cs typeface="Arial"/>
                <a:sym typeface="Arial"/>
              </a:rPr>
              <a:t>To ensure that connected devices on the IoT can be trusted to be what they claim to be</a:t>
            </a:r>
            <a:endParaRPr sz="1650">
              <a:solidFill>
                <a:srgbClr val="695D46"/>
              </a:solidFill>
              <a:highlight>
                <a:srgbClr val="FFFFFF"/>
              </a:highlight>
              <a:latin typeface="Arial"/>
              <a:ea typeface="Arial"/>
              <a:cs typeface="Arial"/>
              <a:sym typeface="Arial"/>
            </a:endParaRPr>
          </a:p>
          <a:p>
            <a:pPr indent="-333375" lvl="0" marL="457200" rtl="0" algn="l">
              <a:spcBef>
                <a:spcPts val="0"/>
              </a:spcBef>
              <a:spcAft>
                <a:spcPts val="0"/>
              </a:spcAft>
              <a:buClr>
                <a:srgbClr val="695D46"/>
              </a:buClr>
              <a:buSzPts val="1650"/>
              <a:buFont typeface="Arial"/>
              <a:buChar char="❏"/>
            </a:pPr>
            <a:r>
              <a:rPr lang="en-GB" sz="1650">
                <a:solidFill>
                  <a:srgbClr val="695D46"/>
                </a:solidFill>
                <a:highlight>
                  <a:srgbClr val="FFFFFF"/>
                </a:highlight>
                <a:latin typeface="Arial"/>
                <a:ea typeface="Arial"/>
                <a:cs typeface="Arial"/>
                <a:sym typeface="Arial"/>
              </a:rPr>
              <a:t>To establish secure communication among the devices</a:t>
            </a:r>
            <a:endParaRPr sz="1650">
              <a:solidFill>
                <a:srgbClr val="695D46"/>
              </a:solidFill>
              <a:highlight>
                <a:srgbClr val="FFFFFF"/>
              </a:highlight>
              <a:latin typeface="Arial"/>
              <a:ea typeface="Arial"/>
              <a:cs typeface="Arial"/>
              <a:sym typeface="Arial"/>
            </a:endParaRPr>
          </a:p>
          <a:p>
            <a:pPr indent="-333375" lvl="0" marL="457200" rtl="0" algn="l">
              <a:spcBef>
                <a:spcPts val="0"/>
              </a:spcBef>
              <a:spcAft>
                <a:spcPts val="0"/>
              </a:spcAft>
              <a:buClr>
                <a:srgbClr val="695D46"/>
              </a:buClr>
              <a:buSzPts val="1650"/>
              <a:buFont typeface="Arial"/>
              <a:buChar char="❏"/>
            </a:pPr>
            <a:r>
              <a:rPr lang="en-GB" sz="1650">
                <a:solidFill>
                  <a:srgbClr val="695D46"/>
                </a:solidFill>
                <a:highlight>
                  <a:srgbClr val="FFFFFF"/>
                </a:highlight>
                <a:latin typeface="Arial"/>
                <a:ea typeface="Arial"/>
                <a:cs typeface="Arial"/>
                <a:sym typeface="Arial"/>
              </a:rPr>
              <a:t>To Prevent it from getting exploited</a:t>
            </a:r>
            <a:endParaRPr sz="1650">
              <a:solidFill>
                <a:srgbClr val="695D46"/>
              </a:solidFill>
              <a:highlight>
                <a:srgbClr val="FFFFFF"/>
              </a:highlight>
              <a:latin typeface="Arial"/>
              <a:ea typeface="Arial"/>
              <a:cs typeface="Arial"/>
              <a:sym typeface="Arial"/>
            </a:endParaRPr>
          </a:p>
          <a:p>
            <a:pPr indent="-333375" lvl="0" marL="457200" rtl="0" algn="l">
              <a:spcBef>
                <a:spcPts val="0"/>
              </a:spcBef>
              <a:spcAft>
                <a:spcPts val="0"/>
              </a:spcAft>
              <a:buClr>
                <a:srgbClr val="695D46"/>
              </a:buClr>
              <a:buSzPts val="1650"/>
              <a:buFont typeface="Arial"/>
              <a:buChar char="❏"/>
            </a:pPr>
            <a:r>
              <a:rPr lang="en-GB" sz="1650">
                <a:solidFill>
                  <a:srgbClr val="695D46"/>
                </a:solidFill>
                <a:highlight>
                  <a:srgbClr val="FFFFFF"/>
                </a:highlight>
                <a:latin typeface="Arial"/>
                <a:ea typeface="Arial"/>
                <a:cs typeface="Arial"/>
                <a:sym typeface="Arial"/>
              </a:rPr>
              <a:t>Authentication has to be lightweight for robust security</a:t>
            </a:r>
            <a:endParaRPr sz="1650">
              <a:solidFill>
                <a:srgbClr val="695D46"/>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650">
              <a:solidFill>
                <a:srgbClr val="695D46"/>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Different Authentication Methods and its Problems </a:t>
            </a:r>
            <a:endParaRPr/>
          </a:p>
        </p:txBody>
      </p:sp>
      <p:sp>
        <p:nvSpPr>
          <p:cNvPr id="104" name="Google Shape;104;p16"/>
          <p:cNvSpPr txBox="1"/>
          <p:nvPr>
            <p:ph idx="1" type="body"/>
          </p:nvPr>
        </p:nvSpPr>
        <p:spPr>
          <a:xfrm>
            <a:off x="311700" y="1266325"/>
            <a:ext cx="8520600" cy="3351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Single/One factor authentication (Something they know)</a:t>
            </a:r>
            <a:endParaRPr/>
          </a:p>
          <a:p>
            <a:pPr indent="-317500" lvl="1" marL="914400" rtl="0" algn="l">
              <a:spcBef>
                <a:spcPts val="0"/>
              </a:spcBef>
              <a:spcAft>
                <a:spcPts val="0"/>
              </a:spcAft>
              <a:buSzPts val="1400"/>
              <a:buChar char="❏"/>
            </a:pPr>
            <a:r>
              <a:rPr lang="en-GB" sz="1400"/>
              <a:t>Passwords can be stolen</a:t>
            </a:r>
            <a:endParaRPr sz="1400"/>
          </a:p>
          <a:p>
            <a:pPr indent="-317500" lvl="1" marL="914400" rtl="0" algn="l">
              <a:spcBef>
                <a:spcPts val="0"/>
              </a:spcBef>
              <a:spcAft>
                <a:spcPts val="0"/>
              </a:spcAft>
              <a:buSzPts val="1400"/>
              <a:buChar char="❏"/>
            </a:pPr>
            <a:r>
              <a:rPr lang="en-GB" sz="1400"/>
              <a:t>Reusing passwords can compromise whole IoT system</a:t>
            </a:r>
            <a:endParaRPr sz="1400"/>
          </a:p>
          <a:p>
            <a:pPr indent="-317500" lvl="1" marL="914400" rtl="0" algn="l">
              <a:spcBef>
                <a:spcPts val="0"/>
              </a:spcBef>
              <a:spcAft>
                <a:spcPts val="0"/>
              </a:spcAft>
              <a:buSzPts val="1400"/>
              <a:buChar char="❏"/>
            </a:pPr>
            <a:r>
              <a:rPr lang="en-GB" sz="1400"/>
              <a:t>Vulnerable to phishing, brute force attacks, theft  and keyloggers	</a:t>
            </a:r>
            <a:endParaRPr/>
          </a:p>
          <a:p>
            <a:pPr indent="-342900" lvl="0" marL="457200" rtl="0" algn="l">
              <a:spcBef>
                <a:spcPts val="0"/>
              </a:spcBef>
              <a:spcAft>
                <a:spcPts val="0"/>
              </a:spcAft>
              <a:buSzPts val="1800"/>
              <a:buChar char="❏"/>
            </a:pPr>
            <a:r>
              <a:rPr lang="en-GB"/>
              <a:t>Two-Factor or Token based authentication</a:t>
            </a:r>
            <a:endParaRPr/>
          </a:p>
          <a:p>
            <a:pPr indent="-317500" lvl="1" marL="914400" rtl="0" algn="l">
              <a:spcBef>
                <a:spcPts val="0"/>
              </a:spcBef>
              <a:spcAft>
                <a:spcPts val="0"/>
              </a:spcAft>
              <a:buSzPts val="1400"/>
              <a:buChar char="❏"/>
            </a:pPr>
            <a:r>
              <a:rPr lang="en-GB"/>
              <a:t>Adds another layer of security</a:t>
            </a:r>
            <a:endParaRPr/>
          </a:p>
          <a:p>
            <a:pPr indent="-317500" lvl="1" marL="914400" rtl="0" algn="l">
              <a:spcBef>
                <a:spcPts val="0"/>
              </a:spcBef>
              <a:spcAft>
                <a:spcPts val="0"/>
              </a:spcAft>
              <a:buSzPts val="1400"/>
              <a:buChar char="❏"/>
            </a:pPr>
            <a:r>
              <a:rPr lang="en-GB"/>
              <a:t>Verifies user using two of three factors - Something you know, Something you have, Something you are.</a:t>
            </a:r>
            <a:endParaRPr/>
          </a:p>
          <a:p>
            <a:pPr indent="-317500" lvl="1" marL="914400" rtl="0" algn="l">
              <a:spcBef>
                <a:spcPts val="0"/>
              </a:spcBef>
              <a:spcAft>
                <a:spcPts val="0"/>
              </a:spcAft>
              <a:buSzPts val="1400"/>
              <a:buChar char="❏"/>
            </a:pPr>
            <a:r>
              <a:rPr lang="en-GB"/>
              <a:t>Increases login time (adds an extra step)</a:t>
            </a:r>
            <a:endParaRPr/>
          </a:p>
          <a:p>
            <a:pPr indent="-317500" lvl="1" marL="914400" rtl="0" algn="l">
              <a:spcBef>
                <a:spcPts val="0"/>
              </a:spcBef>
              <a:spcAft>
                <a:spcPts val="0"/>
              </a:spcAft>
              <a:buSzPts val="1400"/>
              <a:buChar char="❏"/>
            </a:pPr>
            <a:r>
              <a:rPr lang="en-GB"/>
              <a:t>Integration becomes difficult (dependency issue)</a:t>
            </a:r>
            <a:endParaRPr/>
          </a:p>
          <a:p>
            <a:pPr indent="-342900" lvl="0" marL="457200" rtl="0" algn="l">
              <a:spcBef>
                <a:spcPts val="0"/>
              </a:spcBef>
              <a:spcAft>
                <a:spcPts val="0"/>
              </a:spcAft>
              <a:buSzPts val="1800"/>
              <a:buChar char="❏"/>
            </a:pPr>
            <a:r>
              <a:rPr lang="en-GB"/>
              <a:t>Multi-Factor authentication</a:t>
            </a:r>
            <a:endParaRPr/>
          </a:p>
          <a:p>
            <a:pPr indent="-317500" lvl="1" marL="914400" rtl="0" algn="l">
              <a:spcBef>
                <a:spcPts val="0"/>
              </a:spcBef>
              <a:spcAft>
                <a:spcPts val="0"/>
              </a:spcAft>
              <a:buSzPts val="1400"/>
              <a:buChar char="❏"/>
            </a:pPr>
            <a:r>
              <a:rPr lang="en-GB"/>
              <a:t>Combines multiple mechanisms to authenticate</a:t>
            </a:r>
            <a:endParaRPr/>
          </a:p>
          <a:p>
            <a:pPr indent="-317500" lvl="1" marL="914400" rtl="0" algn="l">
              <a:spcBef>
                <a:spcPts val="0"/>
              </a:spcBef>
              <a:spcAft>
                <a:spcPts val="0"/>
              </a:spcAft>
              <a:buSzPts val="1400"/>
              <a:buChar char="❏"/>
            </a:pPr>
            <a:r>
              <a:rPr lang="en-GB"/>
              <a:t>Takes More time</a:t>
            </a:r>
            <a:endParaRPr/>
          </a:p>
          <a:p>
            <a:pPr indent="-317500" lvl="1" marL="914400" rtl="0" algn="l">
              <a:spcBef>
                <a:spcPts val="0"/>
              </a:spcBef>
              <a:spcAft>
                <a:spcPts val="0"/>
              </a:spcAft>
              <a:buSzPts val="1400"/>
              <a:buChar char="❏"/>
            </a:pPr>
            <a:r>
              <a:rPr lang="en-GB"/>
              <a:t>Adds friction to user experience(UX)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Protocols  For WSN</a:t>
            </a:r>
            <a:endParaRPr/>
          </a:p>
        </p:txBody>
      </p:sp>
      <p:sp>
        <p:nvSpPr>
          <p:cNvPr id="110" name="Google Shape;11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Mutual </a:t>
            </a:r>
            <a:r>
              <a:rPr lang="en-GB"/>
              <a:t>authentication</a:t>
            </a:r>
            <a:r>
              <a:rPr lang="en-GB"/>
              <a:t> using chaotic maps </a:t>
            </a:r>
            <a:endParaRPr/>
          </a:p>
          <a:p>
            <a:pPr indent="-342900" lvl="0" marL="457200" rtl="0" algn="l">
              <a:spcBef>
                <a:spcPts val="0"/>
              </a:spcBef>
              <a:spcAft>
                <a:spcPts val="0"/>
              </a:spcAft>
              <a:buSzPts val="1800"/>
              <a:buChar char="❏"/>
            </a:pPr>
            <a:r>
              <a:rPr lang="en-GB"/>
              <a:t>Enhanced light weight authentication of wireless sensor networks for roaming services</a:t>
            </a:r>
            <a:endParaRPr/>
          </a:p>
          <a:p>
            <a:pPr indent="-342900" lvl="0" marL="457200" rtl="0" algn="l">
              <a:spcBef>
                <a:spcPts val="0"/>
              </a:spcBef>
              <a:spcAft>
                <a:spcPts val="0"/>
              </a:spcAft>
              <a:buSzPts val="1800"/>
              <a:buChar char="❏"/>
            </a:pPr>
            <a:r>
              <a:rPr lang="en-GB"/>
              <a:t>Payload based mutual authentication (PAWN)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Possible Attacks	</a:t>
            </a:r>
            <a:endParaRPr/>
          </a:p>
        </p:txBody>
      </p:sp>
      <p:sp>
        <p:nvSpPr>
          <p:cNvPr id="116" name="Google Shape;116;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Sniffing</a:t>
            </a:r>
            <a:endParaRPr/>
          </a:p>
          <a:p>
            <a:pPr indent="-342900" lvl="0" marL="457200" rtl="0" algn="l">
              <a:spcBef>
                <a:spcPts val="0"/>
              </a:spcBef>
              <a:spcAft>
                <a:spcPts val="0"/>
              </a:spcAft>
              <a:buSzPts val="1800"/>
              <a:buChar char="❏"/>
            </a:pPr>
            <a:r>
              <a:rPr lang="en-GB"/>
              <a:t>Same Password can compromise whole system</a:t>
            </a:r>
            <a:endParaRPr/>
          </a:p>
          <a:p>
            <a:pPr indent="-342900" lvl="0" marL="457200" rtl="0" algn="l">
              <a:spcBef>
                <a:spcPts val="0"/>
              </a:spcBef>
              <a:spcAft>
                <a:spcPts val="0"/>
              </a:spcAft>
              <a:buSzPts val="1800"/>
              <a:buChar char="❏"/>
            </a:pPr>
            <a:r>
              <a:rPr lang="en-GB"/>
              <a:t>Cloning attack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Zero Knowledge Proof</a:t>
            </a:r>
            <a:endParaRPr/>
          </a:p>
        </p:txBody>
      </p:sp>
      <p:sp>
        <p:nvSpPr>
          <p:cNvPr id="122" name="Google Shape;122;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What is it ?</a:t>
            </a:r>
            <a:endParaRPr/>
          </a:p>
          <a:p>
            <a:pPr indent="-342900" lvl="0" marL="457200" rtl="0" algn="l">
              <a:spcBef>
                <a:spcPts val="0"/>
              </a:spcBef>
              <a:spcAft>
                <a:spcPts val="0"/>
              </a:spcAft>
              <a:buSzPts val="1800"/>
              <a:buChar char="❏"/>
            </a:pPr>
            <a:r>
              <a:rPr lang="en-GB"/>
              <a:t>Participants</a:t>
            </a:r>
            <a:endParaRPr/>
          </a:p>
          <a:p>
            <a:pPr indent="-342900" lvl="0" marL="457200" rtl="0" algn="l">
              <a:spcBef>
                <a:spcPts val="0"/>
              </a:spcBef>
              <a:spcAft>
                <a:spcPts val="0"/>
              </a:spcAft>
              <a:buSzPts val="1800"/>
              <a:buChar char="❏"/>
            </a:pPr>
            <a:r>
              <a:rPr lang="en-GB"/>
              <a:t>Goal </a:t>
            </a:r>
            <a:endParaRPr/>
          </a:p>
          <a:p>
            <a:pPr indent="-317500" lvl="1" marL="914400" rtl="0" algn="l">
              <a:spcBef>
                <a:spcPts val="0"/>
              </a:spcBef>
              <a:spcAft>
                <a:spcPts val="0"/>
              </a:spcAft>
              <a:buSzPts val="1400"/>
              <a:buChar char="❏"/>
            </a:pPr>
            <a:r>
              <a:rPr lang="en-GB"/>
              <a:t>The Prover has secret value X</a:t>
            </a:r>
            <a:endParaRPr/>
          </a:p>
          <a:p>
            <a:pPr indent="-317500" lvl="1" marL="914400" rtl="0" algn="l">
              <a:spcBef>
                <a:spcPts val="0"/>
              </a:spcBef>
              <a:spcAft>
                <a:spcPts val="0"/>
              </a:spcAft>
              <a:buSzPts val="1400"/>
              <a:buChar char="❏"/>
            </a:pPr>
            <a:r>
              <a:rPr lang="en-GB"/>
              <a:t>The Goal is to prove it to the verifier without revealing any information about X</a:t>
            </a:r>
            <a:endParaRPr/>
          </a:p>
          <a:p>
            <a:pPr indent="-342900" lvl="0" marL="457200" rtl="0" algn="l">
              <a:spcBef>
                <a:spcPts val="0"/>
              </a:spcBef>
              <a:spcAft>
                <a:spcPts val="0"/>
              </a:spcAft>
              <a:buSzPts val="1800"/>
              <a:buChar char="❏"/>
            </a:pPr>
            <a:r>
              <a:rPr lang="en-GB"/>
              <a:t>Example of ZKP - Alibaba Cave</a:t>
            </a:r>
            <a:endParaRPr/>
          </a:p>
          <a:p>
            <a:pPr indent="-317500" lvl="1" marL="914400" rtl="0" algn="l">
              <a:spcBef>
                <a:spcPts val="0"/>
              </a:spcBef>
              <a:spcAft>
                <a:spcPts val="0"/>
              </a:spcAft>
              <a:buSzPts val="1400"/>
              <a:buChar char="❏"/>
            </a:pPr>
            <a:r>
              <a:rPr lang="en-GB"/>
              <a:t>Starting at point A</a:t>
            </a:r>
            <a:endParaRPr/>
          </a:p>
          <a:p>
            <a:pPr indent="-317500" lvl="1" marL="914400" rtl="0" algn="l">
              <a:spcBef>
                <a:spcPts val="0"/>
              </a:spcBef>
              <a:spcAft>
                <a:spcPts val="0"/>
              </a:spcAft>
              <a:buSzPts val="1400"/>
              <a:buChar char="❏"/>
            </a:pPr>
            <a:r>
              <a:rPr lang="en-GB"/>
              <a:t>Peggy walks all </a:t>
            </a:r>
            <a:r>
              <a:rPr lang="en-GB"/>
              <a:t>the</a:t>
            </a:r>
            <a:r>
              <a:rPr lang="en-GB"/>
              <a:t> way to either point C or point D</a:t>
            </a:r>
            <a:endParaRPr/>
          </a:p>
          <a:p>
            <a:pPr indent="-317500" lvl="1" marL="914400" rtl="0" algn="l">
              <a:spcBef>
                <a:spcPts val="0"/>
              </a:spcBef>
              <a:spcAft>
                <a:spcPts val="0"/>
              </a:spcAft>
              <a:buSzPts val="1400"/>
              <a:buChar char="❏"/>
            </a:pPr>
            <a:r>
              <a:rPr lang="en-GB"/>
              <a:t>Victor walks to point B</a:t>
            </a:r>
            <a:endParaRPr/>
          </a:p>
          <a:p>
            <a:pPr indent="-317500" lvl="1" marL="914400" rtl="0" algn="l">
              <a:spcBef>
                <a:spcPts val="0"/>
              </a:spcBef>
              <a:spcAft>
                <a:spcPts val="0"/>
              </a:spcAft>
              <a:buSzPts val="1400"/>
              <a:buChar char="❏"/>
            </a:pPr>
            <a:r>
              <a:rPr lang="en-GB"/>
              <a:t>Victor ask peggy to come out either from left or right</a:t>
            </a:r>
            <a:endParaRPr/>
          </a:p>
          <a:p>
            <a:pPr indent="-317500" lvl="1" marL="914400" rtl="0" algn="l">
              <a:spcBef>
                <a:spcPts val="0"/>
              </a:spcBef>
              <a:spcAft>
                <a:spcPts val="0"/>
              </a:spcAft>
              <a:buSzPts val="1400"/>
              <a:buChar char="❏"/>
            </a:pPr>
            <a:r>
              <a:rPr lang="en-GB"/>
              <a:t>Peggy uses the secret word if needed</a:t>
            </a:r>
            <a:endParaRPr/>
          </a:p>
          <a:p>
            <a:pPr indent="-317500" lvl="1" marL="914400" rtl="0" algn="l">
              <a:spcBef>
                <a:spcPts val="0"/>
              </a:spcBef>
              <a:spcAft>
                <a:spcPts val="0"/>
              </a:spcAft>
              <a:buSzPts val="1400"/>
              <a:buChar char="❏"/>
            </a:pPr>
            <a:r>
              <a:rPr lang="en-GB"/>
              <a:t>Repeats the steps u</a:t>
            </a:r>
            <a:r>
              <a:rPr lang="en-GB" sz="1400"/>
              <a:t>ntil Victor </a:t>
            </a:r>
            <a:r>
              <a:rPr lang="en-GB" sz="1400"/>
              <a:t>believes</a:t>
            </a:r>
            <a:r>
              <a:rPr lang="en-GB" sz="1400"/>
              <a:t> peggy knows the secret</a:t>
            </a:r>
            <a:endParaRPr/>
          </a:p>
        </p:txBody>
      </p:sp>
      <p:pic>
        <p:nvPicPr>
          <p:cNvPr id="123" name="Google Shape;123;p19"/>
          <p:cNvPicPr preferRelativeResize="0"/>
          <p:nvPr/>
        </p:nvPicPr>
        <p:blipFill>
          <a:blip r:embed="rId3">
            <a:alphaModFix/>
          </a:blip>
          <a:stretch>
            <a:fillRect/>
          </a:stretch>
        </p:blipFill>
        <p:spPr>
          <a:xfrm>
            <a:off x="6627500" y="2724050"/>
            <a:ext cx="2326926" cy="145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ZKP Conditions </a:t>
            </a:r>
            <a:endParaRPr/>
          </a:p>
        </p:txBody>
      </p:sp>
      <p:sp>
        <p:nvSpPr>
          <p:cNvPr id="129" name="Google Shape;12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Completeness</a:t>
            </a:r>
            <a:endParaRPr/>
          </a:p>
          <a:p>
            <a:pPr indent="-342900" lvl="0" marL="457200" rtl="0" algn="l">
              <a:spcBef>
                <a:spcPts val="0"/>
              </a:spcBef>
              <a:spcAft>
                <a:spcPts val="0"/>
              </a:spcAft>
              <a:buSzPts val="1800"/>
              <a:buChar char="❏"/>
            </a:pPr>
            <a:r>
              <a:rPr lang="en-GB"/>
              <a:t>Soundness</a:t>
            </a:r>
            <a:endParaRPr/>
          </a:p>
          <a:p>
            <a:pPr indent="-342900" lvl="0" marL="457200" rtl="0" algn="l">
              <a:spcBef>
                <a:spcPts val="0"/>
              </a:spcBef>
              <a:spcAft>
                <a:spcPts val="0"/>
              </a:spcAft>
              <a:buSzPts val="1800"/>
              <a:buChar char="❏"/>
            </a:pPr>
            <a:r>
              <a:rPr lang="en-GB"/>
              <a:t>Zero-Knowledge</a:t>
            </a:r>
            <a:endParaRPr/>
          </a:p>
          <a:p>
            <a:pPr indent="-342900" lvl="0" marL="457200" rtl="0" algn="l">
              <a:spcBef>
                <a:spcPts val="0"/>
              </a:spcBef>
              <a:spcAft>
                <a:spcPts val="0"/>
              </a:spcAft>
              <a:buSzPts val="1800"/>
              <a:buChar char="❏"/>
            </a:pPr>
            <a:r>
              <a:rPr lang="en-GB"/>
              <a:t>Repudiable</a:t>
            </a:r>
            <a:endParaRPr/>
          </a:p>
          <a:p>
            <a:pPr indent="-342900" lvl="0" marL="457200" rtl="0" algn="l">
              <a:spcBef>
                <a:spcPts val="0"/>
              </a:spcBef>
              <a:spcAft>
                <a:spcPts val="0"/>
              </a:spcAft>
              <a:buSzPts val="1800"/>
              <a:buChar char="❏"/>
            </a:pPr>
            <a:r>
              <a:rPr lang="en-GB"/>
              <a:t>Non-</a:t>
            </a:r>
            <a:r>
              <a:rPr lang="en-GB"/>
              <a:t>transferable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ZKP</a:t>
            </a:r>
            <a:endParaRPr/>
          </a:p>
        </p:txBody>
      </p:sp>
      <p:sp>
        <p:nvSpPr>
          <p:cNvPr id="135" name="Google Shape;13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Interactive ZKP</a:t>
            </a:r>
            <a:endParaRPr/>
          </a:p>
          <a:p>
            <a:pPr indent="-317500" lvl="1" marL="914400" rtl="0" algn="l">
              <a:spcBef>
                <a:spcPts val="0"/>
              </a:spcBef>
              <a:spcAft>
                <a:spcPts val="0"/>
              </a:spcAft>
              <a:buSzPts val="1400"/>
              <a:buChar char="❏"/>
            </a:pPr>
            <a:r>
              <a:rPr lang="en-GB"/>
              <a:t>Prover and verifier interact several times</a:t>
            </a:r>
            <a:endParaRPr/>
          </a:p>
          <a:p>
            <a:pPr indent="-317500" lvl="1" marL="914400" rtl="0" algn="l">
              <a:spcBef>
                <a:spcPts val="0"/>
              </a:spcBef>
              <a:spcAft>
                <a:spcPts val="0"/>
              </a:spcAft>
              <a:buSzPts val="1400"/>
              <a:buChar char="❏"/>
            </a:pPr>
            <a:r>
              <a:rPr lang="en-GB"/>
              <a:t>Verifier challenges prover until he is convinced</a:t>
            </a:r>
            <a:endParaRPr/>
          </a:p>
          <a:p>
            <a:pPr indent="0" lvl="0" marL="9144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Non-Interactive ZKP</a:t>
            </a:r>
            <a:endParaRPr/>
          </a:p>
          <a:p>
            <a:pPr indent="-317500" lvl="1" marL="914400" rtl="0" algn="l">
              <a:spcBef>
                <a:spcPts val="0"/>
              </a:spcBef>
              <a:spcAft>
                <a:spcPts val="0"/>
              </a:spcAft>
              <a:buSzPts val="1400"/>
              <a:buChar char="❏"/>
            </a:pPr>
            <a:r>
              <a:rPr lang="en-GB"/>
              <a:t>Proof delivered by the prover will be verified only once at any time</a:t>
            </a:r>
            <a:endParaRPr/>
          </a:p>
          <a:p>
            <a:pPr indent="0" lvl="0" marL="914400" rtl="0" algn="l">
              <a:spcBef>
                <a:spcPts val="1200"/>
              </a:spcBef>
              <a:spcAft>
                <a:spcPts val="1200"/>
              </a:spcAft>
              <a:buNone/>
            </a:pPr>
            <a:r>
              <a:t/>
            </a:r>
            <a:endParaRPr/>
          </a:p>
        </p:txBody>
      </p:sp>
      <p:sp>
        <p:nvSpPr>
          <p:cNvPr id="136" name="Google Shape;136;p21"/>
          <p:cNvSpPr/>
          <p:nvPr/>
        </p:nvSpPr>
        <p:spPr>
          <a:xfrm>
            <a:off x="1060950" y="2317125"/>
            <a:ext cx="1349400" cy="441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Prover </a:t>
            </a:r>
            <a:endParaRPr/>
          </a:p>
        </p:txBody>
      </p:sp>
      <p:sp>
        <p:nvSpPr>
          <p:cNvPr id="137" name="Google Shape;137;p21"/>
          <p:cNvSpPr/>
          <p:nvPr/>
        </p:nvSpPr>
        <p:spPr>
          <a:xfrm>
            <a:off x="4209850" y="2325600"/>
            <a:ext cx="1230600" cy="441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Verifier</a:t>
            </a:r>
            <a:endParaRPr/>
          </a:p>
        </p:txBody>
      </p:sp>
      <p:cxnSp>
        <p:nvCxnSpPr>
          <p:cNvPr id="138" name="Google Shape;138;p21"/>
          <p:cNvCxnSpPr/>
          <p:nvPr/>
        </p:nvCxnSpPr>
        <p:spPr>
          <a:xfrm>
            <a:off x="2467700" y="2376550"/>
            <a:ext cx="1684800" cy="84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1"/>
          <p:cNvCxnSpPr/>
          <p:nvPr/>
        </p:nvCxnSpPr>
        <p:spPr>
          <a:xfrm rot="10800000">
            <a:off x="2416650" y="2482675"/>
            <a:ext cx="1665900" cy="42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1"/>
          <p:cNvCxnSpPr/>
          <p:nvPr/>
        </p:nvCxnSpPr>
        <p:spPr>
          <a:xfrm>
            <a:off x="2469800" y="2622725"/>
            <a:ext cx="1680600" cy="255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21"/>
          <p:cNvSpPr/>
          <p:nvPr/>
        </p:nvSpPr>
        <p:spPr>
          <a:xfrm>
            <a:off x="755400" y="4031625"/>
            <a:ext cx="1527900" cy="441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Prover</a:t>
            </a:r>
            <a:endParaRPr/>
          </a:p>
        </p:txBody>
      </p:sp>
      <p:sp>
        <p:nvSpPr>
          <p:cNvPr id="142" name="Google Shape;142;p21"/>
          <p:cNvSpPr/>
          <p:nvPr/>
        </p:nvSpPr>
        <p:spPr>
          <a:xfrm>
            <a:off x="5440575" y="4014650"/>
            <a:ext cx="1604100" cy="475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Verifier</a:t>
            </a:r>
            <a:endParaRPr/>
          </a:p>
        </p:txBody>
      </p:sp>
      <p:cxnSp>
        <p:nvCxnSpPr>
          <p:cNvPr id="143" name="Google Shape;143;p21"/>
          <p:cNvCxnSpPr/>
          <p:nvPr/>
        </p:nvCxnSpPr>
        <p:spPr>
          <a:xfrm>
            <a:off x="2427450" y="4260775"/>
            <a:ext cx="2758500" cy="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