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2-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3-1.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8" Type="http://schemas.openxmlformats.org/officeDocument/2006/relationships/slideLayout" Target="../slideLayouts/slideLayout1.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7" Type="http://schemas.openxmlformats.org/officeDocument/2006/relationships/slideLayout" Target="../slideLayouts/slideLayout1.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1695450" y="3417570"/>
            <a:ext cx="2095500" cy="1394460"/>
          </a:xfrm>
          <a:prstGeom prst="rect">
            <a:avLst/>
          </a:prstGeom>
        </p:spPr>
      </p:pic>
      <p:sp>
        <p:nvSpPr>
          <p:cNvPr id="6" name="Text 2"/>
          <p:cNvSpPr/>
          <p:nvPr/>
        </p:nvSpPr>
        <p:spPr>
          <a:xfrm>
            <a:off x="6418540" y="913805"/>
            <a:ext cx="7279719" cy="3445788"/>
          </a:xfrm>
          <a:prstGeom prst="rect">
            <a:avLst/>
          </a:prstGeom>
          <a:noFill/>
          <a:ln/>
        </p:spPr>
        <p:txBody>
          <a:bodyPr wrap="square" rtlCol="0" anchor="t"/>
          <a:lstStyle/>
          <a:p>
            <a:pPr indent="0" marL="0">
              <a:lnSpc>
                <a:spcPts val="9044"/>
              </a:lnSpc>
              <a:buNone/>
            </a:pPr>
            <a:r>
              <a:rPr lang="en-US" sz="7236" spc="-217" kern="0" dirty="0">
                <a:solidFill>
                  <a:srgbClr val="2C3F42"/>
                </a:solidFill>
                <a:latin typeface="Bitter" pitchFamily="34" charset="0"/>
                <a:ea typeface="Bitter" pitchFamily="34" charset="-122"/>
                <a:cs typeface="Bitter" pitchFamily="34" charset="-120"/>
              </a:rPr>
              <a:t>Amazon Power BI Desktop Sales Dashboard</a:t>
            </a:r>
            <a:endParaRPr lang="en-US" sz="7236" dirty="0"/>
          </a:p>
        </p:txBody>
      </p:sp>
      <p:sp>
        <p:nvSpPr>
          <p:cNvPr id="7" name="Text 3"/>
          <p:cNvSpPr/>
          <p:nvPr/>
        </p:nvSpPr>
        <p:spPr>
          <a:xfrm>
            <a:off x="6418540" y="4759047"/>
            <a:ext cx="7279719" cy="2556748"/>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This detailed sales dashboard provides a comprehensive overview of Amazon's Power BI Desktop sales performance. Covering key metrics such as total cost, unit cost, sales by region, and sales channel and item type counts, this dashboard offers valuable insights to help drive business growth and decision-making.</a:t>
            </a:r>
            <a:endParaRPr lang="en-US" sz="2097"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9666684"/>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44000" y="0"/>
            <a:ext cx="5486400" cy="9666684"/>
          </a:xfrm>
          <a:prstGeom prst="rect">
            <a:avLst/>
          </a:prstGeom>
        </p:spPr>
      </p:pic>
      <p:pic>
        <p:nvPicPr>
          <p:cNvPr id="5" name="Image 1" descr="preencoded.png">    </p:cNvPr>
          <p:cNvPicPr>
            <a:picLocks noChangeAspect="1"/>
          </p:cNvPicPr>
          <p:nvPr/>
        </p:nvPicPr>
        <p:blipFill>
          <a:blip r:embed="rId2"/>
          <a:stretch>
            <a:fillRect/>
          </a:stretch>
        </p:blipFill>
        <p:spPr>
          <a:xfrm>
            <a:off x="9822180" y="3774162"/>
            <a:ext cx="4130040" cy="2118360"/>
          </a:xfrm>
          <a:prstGeom prst="rect">
            <a:avLst/>
          </a:prstGeom>
        </p:spPr>
      </p:pic>
      <p:sp>
        <p:nvSpPr>
          <p:cNvPr id="6" name="Text 2"/>
          <p:cNvSpPr/>
          <p:nvPr/>
        </p:nvSpPr>
        <p:spPr>
          <a:xfrm>
            <a:off x="932140" y="732353"/>
            <a:ext cx="6819067" cy="832366"/>
          </a:xfrm>
          <a:prstGeom prst="rect">
            <a:avLst/>
          </a:prstGeom>
          <a:noFill/>
          <a:ln/>
        </p:spPr>
        <p:txBody>
          <a:bodyPr wrap="none" rtlCol="0" anchor="t"/>
          <a:lstStyle/>
          <a:p>
            <a:pPr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Profit Margin by Region</a:t>
            </a:r>
            <a:endParaRPr lang="en-US" sz="5243" dirty="0"/>
          </a:p>
        </p:txBody>
      </p:sp>
      <p:sp>
        <p:nvSpPr>
          <p:cNvPr id="7" name="Shape 3"/>
          <p:cNvSpPr/>
          <p:nvPr/>
        </p:nvSpPr>
        <p:spPr>
          <a:xfrm>
            <a:off x="932140" y="1964174"/>
            <a:ext cx="7279719" cy="6970157"/>
          </a:xfrm>
          <a:prstGeom prst="roundRect">
            <a:avLst>
              <a:gd name="adj" fmla="val 1605"/>
            </a:avLst>
          </a:prstGeom>
          <a:noFill/>
          <a:ln w="15240">
            <a:solidFill>
              <a:srgbClr val="000000">
                <a:alpha val="8000"/>
              </a:srgbClr>
            </a:solidFill>
            <a:prstDash val="solid"/>
          </a:ln>
        </p:spPr>
      </p:sp>
      <p:sp>
        <p:nvSpPr>
          <p:cNvPr id="8" name="Shape 4"/>
          <p:cNvSpPr/>
          <p:nvPr/>
        </p:nvSpPr>
        <p:spPr>
          <a:xfrm>
            <a:off x="947380" y="1979414"/>
            <a:ext cx="7249239" cy="760928"/>
          </a:xfrm>
          <a:prstGeom prst="rect">
            <a:avLst/>
          </a:prstGeom>
          <a:solidFill>
            <a:srgbClr val="FFFFFF">
              <a:alpha val="4000"/>
            </a:srgbClr>
          </a:solidFill>
          <a:ln/>
        </p:spPr>
      </p:sp>
      <p:sp>
        <p:nvSpPr>
          <p:cNvPr id="9" name="Text 5"/>
          <p:cNvSpPr/>
          <p:nvPr/>
        </p:nvSpPr>
        <p:spPr>
          <a:xfrm>
            <a:off x="1213723" y="2146816"/>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Region</a:t>
            </a:r>
            <a:endParaRPr lang="en-US" sz="2097" dirty="0"/>
          </a:p>
        </p:txBody>
      </p:sp>
      <p:sp>
        <p:nvSpPr>
          <p:cNvPr id="10" name="Text 6"/>
          <p:cNvSpPr/>
          <p:nvPr/>
        </p:nvSpPr>
        <p:spPr>
          <a:xfrm>
            <a:off x="4842153" y="2146816"/>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Profit Margin</a:t>
            </a:r>
            <a:endParaRPr lang="en-US" sz="2097" dirty="0"/>
          </a:p>
        </p:txBody>
      </p:sp>
      <p:sp>
        <p:nvSpPr>
          <p:cNvPr id="11" name="Shape 7"/>
          <p:cNvSpPr/>
          <p:nvPr/>
        </p:nvSpPr>
        <p:spPr>
          <a:xfrm>
            <a:off x="947380" y="2740343"/>
            <a:ext cx="7249239" cy="760928"/>
          </a:xfrm>
          <a:prstGeom prst="rect">
            <a:avLst/>
          </a:prstGeom>
          <a:solidFill>
            <a:srgbClr val="000000">
              <a:alpha val="4000"/>
            </a:srgbClr>
          </a:solidFill>
          <a:ln/>
        </p:spPr>
      </p:sp>
      <p:sp>
        <p:nvSpPr>
          <p:cNvPr id="12" name="Text 8"/>
          <p:cNvSpPr/>
          <p:nvPr/>
        </p:nvSpPr>
        <p:spPr>
          <a:xfrm>
            <a:off x="1213723" y="2907744"/>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North America</a:t>
            </a:r>
            <a:endParaRPr lang="en-US" sz="2097" dirty="0"/>
          </a:p>
        </p:txBody>
      </p:sp>
      <p:sp>
        <p:nvSpPr>
          <p:cNvPr id="13" name="Text 9"/>
          <p:cNvSpPr/>
          <p:nvPr/>
        </p:nvSpPr>
        <p:spPr>
          <a:xfrm>
            <a:off x="4842153" y="2907744"/>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32%</a:t>
            </a:r>
            <a:endParaRPr lang="en-US" sz="2097" dirty="0"/>
          </a:p>
        </p:txBody>
      </p:sp>
      <p:sp>
        <p:nvSpPr>
          <p:cNvPr id="14" name="Shape 10"/>
          <p:cNvSpPr/>
          <p:nvPr/>
        </p:nvSpPr>
        <p:spPr>
          <a:xfrm>
            <a:off x="947380" y="3501271"/>
            <a:ext cx="7249239" cy="760928"/>
          </a:xfrm>
          <a:prstGeom prst="rect">
            <a:avLst/>
          </a:prstGeom>
          <a:solidFill>
            <a:srgbClr val="FFFFFF">
              <a:alpha val="4000"/>
            </a:srgbClr>
          </a:solidFill>
          <a:ln/>
        </p:spPr>
      </p:sp>
      <p:sp>
        <p:nvSpPr>
          <p:cNvPr id="15" name="Text 11"/>
          <p:cNvSpPr/>
          <p:nvPr/>
        </p:nvSpPr>
        <p:spPr>
          <a:xfrm>
            <a:off x="1213723" y="3668673"/>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Europe</a:t>
            </a:r>
            <a:endParaRPr lang="en-US" sz="2097" dirty="0"/>
          </a:p>
        </p:txBody>
      </p:sp>
      <p:sp>
        <p:nvSpPr>
          <p:cNvPr id="16" name="Text 12"/>
          <p:cNvSpPr/>
          <p:nvPr/>
        </p:nvSpPr>
        <p:spPr>
          <a:xfrm>
            <a:off x="4842153" y="3668673"/>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60%</a:t>
            </a:r>
            <a:endParaRPr lang="en-US" sz="2097" dirty="0"/>
          </a:p>
        </p:txBody>
      </p:sp>
      <p:sp>
        <p:nvSpPr>
          <p:cNvPr id="17" name="Shape 13"/>
          <p:cNvSpPr/>
          <p:nvPr/>
        </p:nvSpPr>
        <p:spPr>
          <a:xfrm>
            <a:off x="947380" y="4262199"/>
            <a:ext cx="7249239" cy="760928"/>
          </a:xfrm>
          <a:prstGeom prst="rect">
            <a:avLst/>
          </a:prstGeom>
          <a:solidFill>
            <a:srgbClr val="000000">
              <a:alpha val="4000"/>
            </a:srgbClr>
          </a:solidFill>
          <a:ln/>
        </p:spPr>
      </p:sp>
      <p:sp>
        <p:nvSpPr>
          <p:cNvPr id="18" name="Text 14"/>
          <p:cNvSpPr/>
          <p:nvPr/>
        </p:nvSpPr>
        <p:spPr>
          <a:xfrm>
            <a:off x="1213723" y="4429601"/>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Asia</a:t>
            </a:r>
            <a:endParaRPr lang="en-US" sz="2097" dirty="0"/>
          </a:p>
        </p:txBody>
      </p:sp>
      <p:sp>
        <p:nvSpPr>
          <p:cNvPr id="19" name="Text 15"/>
          <p:cNvSpPr/>
          <p:nvPr/>
        </p:nvSpPr>
        <p:spPr>
          <a:xfrm>
            <a:off x="4842153" y="4429601"/>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70%</a:t>
            </a:r>
            <a:endParaRPr lang="en-US" sz="2097" dirty="0"/>
          </a:p>
        </p:txBody>
      </p:sp>
      <p:sp>
        <p:nvSpPr>
          <p:cNvPr id="20" name="Shape 16"/>
          <p:cNvSpPr/>
          <p:nvPr/>
        </p:nvSpPr>
        <p:spPr>
          <a:xfrm>
            <a:off x="947380" y="5023128"/>
            <a:ext cx="7249239" cy="760928"/>
          </a:xfrm>
          <a:prstGeom prst="rect">
            <a:avLst/>
          </a:prstGeom>
          <a:solidFill>
            <a:srgbClr val="FFFFFF">
              <a:alpha val="4000"/>
            </a:srgbClr>
          </a:solidFill>
          <a:ln/>
        </p:spPr>
      </p:sp>
      <p:sp>
        <p:nvSpPr>
          <p:cNvPr id="21" name="Text 17"/>
          <p:cNvSpPr/>
          <p:nvPr/>
        </p:nvSpPr>
        <p:spPr>
          <a:xfrm>
            <a:off x="1213723" y="5190530"/>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Australia and Oceania</a:t>
            </a:r>
            <a:endParaRPr lang="en-US" sz="2097" dirty="0"/>
          </a:p>
        </p:txBody>
      </p:sp>
      <p:sp>
        <p:nvSpPr>
          <p:cNvPr id="22" name="Text 18"/>
          <p:cNvSpPr/>
          <p:nvPr/>
        </p:nvSpPr>
        <p:spPr>
          <a:xfrm>
            <a:off x="4842153" y="5190530"/>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60%</a:t>
            </a:r>
            <a:endParaRPr lang="en-US" sz="2097" dirty="0"/>
          </a:p>
        </p:txBody>
      </p:sp>
      <p:sp>
        <p:nvSpPr>
          <p:cNvPr id="23" name="Shape 19"/>
          <p:cNvSpPr/>
          <p:nvPr/>
        </p:nvSpPr>
        <p:spPr>
          <a:xfrm>
            <a:off x="947380" y="5784056"/>
            <a:ext cx="7249239" cy="1187053"/>
          </a:xfrm>
          <a:prstGeom prst="rect">
            <a:avLst/>
          </a:prstGeom>
          <a:solidFill>
            <a:srgbClr val="000000">
              <a:alpha val="4000"/>
            </a:srgbClr>
          </a:solidFill>
          <a:ln/>
        </p:spPr>
      </p:sp>
      <p:sp>
        <p:nvSpPr>
          <p:cNvPr id="24" name="Text 20"/>
          <p:cNvSpPr/>
          <p:nvPr/>
        </p:nvSpPr>
        <p:spPr>
          <a:xfrm>
            <a:off x="1213723" y="5951458"/>
            <a:ext cx="3088124"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Middle East and North Africa</a:t>
            </a:r>
            <a:endParaRPr lang="en-US" sz="2097" dirty="0"/>
          </a:p>
        </p:txBody>
      </p:sp>
      <p:sp>
        <p:nvSpPr>
          <p:cNvPr id="25" name="Text 21"/>
          <p:cNvSpPr/>
          <p:nvPr/>
        </p:nvSpPr>
        <p:spPr>
          <a:xfrm>
            <a:off x="4842153" y="5951458"/>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0.7%</a:t>
            </a:r>
            <a:endParaRPr lang="en-US" sz="2097" dirty="0"/>
          </a:p>
        </p:txBody>
      </p:sp>
      <p:sp>
        <p:nvSpPr>
          <p:cNvPr id="26" name="Shape 22"/>
          <p:cNvSpPr/>
          <p:nvPr/>
        </p:nvSpPr>
        <p:spPr>
          <a:xfrm>
            <a:off x="947380" y="6971109"/>
            <a:ext cx="7249239" cy="1187053"/>
          </a:xfrm>
          <a:prstGeom prst="rect">
            <a:avLst/>
          </a:prstGeom>
          <a:solidFill>
            <a:srgbClr val="FFFFFF">
              <a:alpha val="4000"/>
            </a:srgbClr>
          </a:solidFill>
          <a:ln/>
        </p:spPr>
      </p:sp>
      <p:sp>
        <p:nvSpPr>
          <p:cNvPr id="27" name="Text 23"/>
          <p:cNvSpPr/>
          <p:nvPr/>
        </p:nvSpPr>
        <p:spPr>
          <a:xfrm>
            <a:off x="1213723" y="7138511"/>
            <a:ext cx="3088124"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Central America and the Caribbean</a:t>
            </a:r>
            <a:endParaRPr lang="en-US" sz="2097" dirty="0"/>
          </a:p>
        </p:txBody>
      </p:sp>
      <p:sp>
        <p:nvSpPr>
          <p:cNvPr id="28" name="Text 24"/>
          <p:cNvSpPr/>
          <p:nvPr/>
        </p:nvSpPr>
        <p:spPr>
          <a:xfrm>
            <a:off x="4842153" y="7138511"/>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0%</a:t>
            </a:r>
            <a:endParaRPr lang="en-US" sz="2097" dirty="0"/>
          </a:p>
        </p:txBody>
      </p:sp>
      <p:sp>
        <p:nvSpPr>
          <p:cNvPr id="29" name="Shape 25"/>
          <p:cNvSpPr/>
          <p:nvPr/>
        </p:nvSpPr>
        <p:spPr>
          <a:xfrm>
            <a:off x="947380" y="8158163"/>
            <a:ext cx="7249239" cy="760928"/>
          </a:xfrm>
          <a:prstGeom prst="rect">
            <a:avLst/>
          </a:prstGeom>
          <a:solidFill>
            <a:srgbClr val="000000">
              <a:alpha val="4000"/>
            </a:srgbClr>
          </a:solidFill>
          <a:ln/>
        </p:spPr>
      </p:sp>
      <p:sp>
        <p:nvSpPr>
          <p:cNvPr id="30" name="Text 26"/>
          <p:cNvSpPr/>
          <p:nvPr/>
        </p:nvSpPr>
        <p:spPr>
          <a:xfrm>
            <a:off x="1213723" y="8325564"/>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Sub-Saharan Africa</a:t>
            </a:r>
            <a:endParaRPr lang="en-US" sz="2097" dirty="0"/>
          </a:p>
        </p:txBody>
      </p:sp>
      <p:sp>
        <p:nvSpPr>
          <p:cNvPr id="31" name="Text 27"/>
          <p:cNvSpPr/>
          <p:nvPr/>
        </p:nvSpPr>
        <p:spPr>
          <a:xfrm>
            <a:off x="4842153" y="8325564"/>
            <a:ext cx="3088124" cy="426125"/>
          </a:xfrm>
          <a:prstGeom prst="rect">
            <a:avLst/>
          </a:prstGeom>
          <a:noFill/>
          <a:ln/>
        </p:spPr>
        <p:txBody>
          <a:bodyPr wrap="non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0%</a:t>
            </a:r>
            <a:endParaRPr lang="en-US" sz="2097" dirty="0"/>
          </a:p>
        </p:txBody>
      </p:sp>
      <p:pic>
        <p:nvPicPr>
          <p:cNvPr id="32"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11801475"/>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44000" y="0"/>
            <a:ext cx="5486400" cy="11801475"/>
          </a:xfrm>
          <a:prstGeom prst="rect">
            <a:avLst/>
          </a:prstGeom>
        </p:spPr>
      </p:pic>
      <p:pic>
        <p:nvPicPr>
          <p:cNvPr id="5" name="Image 1" descr="preencoded.png">    </p:cNvPr>
          <p:cNvPicPr>
            <a:picLocks noChangeAspect="1"/>
          </p:cNvPicPr>
          <p:nvPr/>
        </p:nvPicPr>
        <p:blipFill>
          <a:blip r:embed="rId2"/>
          <a:stretch>
            <a:fillRect/>
          </a:stretch>
        </p:blipFill>
        <p:spPr>
          <a:xfrm>
            <a:off x="9477018" y="4215527"/>
            <a:ext cx="4820364" cy="3370302"/>
          </a:xfrm>
          <a:prstGeom prst="rect">
            <a:avLst/>
          </a:prstGeom>
        </p:spPr>
      </p:pic>
      <p:sp>
        <p:nvSpPr>
          <p:cNvPr id="6" name="Text 2"/>
          <p:cNvSpPr/>
          <p:nvPr/>
        </p:nvSpPr>
        <p:spPr>
          <a:xfrm>
            <a:off x="932140" y="732353"/>
            <a:ext cx="7279719" cy="1664732"/>
          </a:xfrm>
          <a:prstGeom prst="rect">
            <a:avLst/>
          </a:prstGeom>
          <a:noFill/>
          <a:ln/>
        </p:spPr>
        <p:txBody>
          <a:bodyPr wrap="square" rtlCol="0" anchor="t"/>
          <a:lstStyle/>
          <a:p>
            <a:pPr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Trends and Opportunities</a:t>
            </a:r>
            <a:endParaRPr lang="en-US" sz="5243" dirty="0"/>
          </a:p>
        </p:txBody>
      </p:sp>
      <p:sp>
        <p:nvSpPr>
          <p:cNvPr id="7" name="Shape 3"/>
          <p:cNvSpPr/>
          <p:nvPr/>
        </p:nvSpPr>
        <p:spPr>
          <a:xfrm>
            <a:off x="932140" y="3096101"/>
            <a:ext cx="599242" cy="599242"/>
          </a:xfrm>
          <a:prstGeom prst="roundRect">
            <a:avLst>
              <a:gd name="adj" fmla="val 18668"/>
            </a:avLst>
          </a:prstGeom>
          <a:solidFill>
            <a:srgbClr val="FCE2CF"/>
          </a:solidFill>
          <a:ln w="15240">
            <a:solidFill>
              <a:srgbClr val="E2C8B5"/>
            </a:solidFill>
            <a:prstDash val="solid"/>
          </a:ln>
        </p:spPr>
      </p:sp>
      <p:sp>
        <p:nvSpPr>
          <p:cNvPr id="8" name="Text 4"/>
          <p:cNvSpPr/>
          <p:nvPr/>
        </p:nvSpPr>
        <p:spPr>
          <a:xfrm>
            <a:off x="1154787" y="3195876"/>
            <a:ext cx="153829"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1</a:t>
            </a:r>
            <a:endParaRPr lang="en-US" sz="3146" dirty="0"/>
          </a:p>
        </p:txBody>
      </p:sp>
      <p:sp>
        <p:nvSpPr>
          <p:cNvPr id="9" name="Text 5"/>
          <p:cNvSpPr/>
          <p:nvPr/>
        </p:nvSpPr>
        <p:spPr>
          <a:xfrm>
            <a:off x="1797725" y="3096101"/>
            <a:ext cx="3329345"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Profitable Regions</a:t>
            </a:r>
            <a:endParaRPr lang="en-US" sz="2622" dirty="0"/>
          </a:p>
        </p:txBody>
      </p:sp>
      <p:sp>
        <p:nvSpPr>
          <p:cNvPr id="10" name="Text 6"/>
          <p:cNvSpPr/>
          <p:nvPr/>
        </p:nvSpPr>
        <p:spPr>
          <a:xfrm>
            <a:off x="1797725" y="3672007"/>
            <a:ext cx="6414135" cy="170449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dashboard highlights Europe, Asia, and North America as the most profitable regions, suggesting opportunities for further investment and expansion in these areas.</a:t>
            </a:r>
            <a:endParaRPr lang="en-US" sz="2097" dirty="0"/>
          </a:p>
        </p:txBody>
      </p:sp>
      <p:sp>
        <p:nvSpPr>
          <p:cNvPr id="11" name="Shape 7"/>
          <p:cNvSpPr/>
          <p:nvPr/>
        </p:nvSpPr>
        <p:spPr>
          <a:xfrm>
            <a:off x="932140" y="5942409"/>
            <a:ext cx="599242" cy="599242"/>
          </a:xfrm>
          <a:prstGeom prst="roundRect">
            <a:avLst>
              <a:gd name="adj" fmla="val 18668"/>
            </a:avLst>
          </a:prstGeom>
          <a:solidFill>
            <a:srgbClr val="FCE2CF"/>
          </a:solidFill>
          <a:ln w="15240">
            <a:solidFill>
              <a:srgbClr val="E2C8B5"/>
            </a:solidFill>
            <a:prstDash val="solid"/>
          </a:ln>
        </p:spPr>
      </p:sp>
      <p:sp>
        <p:nvSpPr>
          <p:cNvPr id="12" name="Text 8"/>
          <p:cNvSpPr/>
          <p:nvPr/>
        </p:nvSpPr>
        <p:spPr>
          <a:xfrm>
            <a:off x="1127879" y="6042184"/>
            <a:ext cx="207764"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2</a:t>
            </a:r>
            <a:endParaRPr lang="en-US" sz="3146" dirty="0"/>
          </a:p>
        </p:txBody>
      </p:sp>
      <p:sp>
        <p:nvSpPr>
          <p:cNvPr id="13" name="Text 9"/>
          <p:cNvSpPr/>
          <p:nvPr/>
        </p:nvSpPr>
        <p:spPr>
          <a:xfrm>
            <a:off x="1797725" y="5942409"/>
            <a:ext cx="3329345"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Untapped Markets</a:t>
            </a:r>
            <a:endParaRPr lang="en-US" sz="2622" dirty="0"/>
          </a:p>
        </p:txBody>
      </p:sp>
      <p:sp>
        <p:nvSpPr>
          <p:cNvPr id="14" name="Text 10"/>
          <p:cNvSpPr/>
          <p:nvPr/>
        </p:nvSpPr>
        <p:spPr>
          <a:xfrm>
            <a:off x="1797725" y="6518315"/>
            <a:ext cx="6414135" cy="170449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Regions like the Middle East, North Africa, Central America, and the Caribbean show low profitability, indicating potential for growth and development in these underserved markets.</a:t>
            </a:r>
            <a:endParaRPr lang="en-US" sz="2097" dirty="0"/>
          </a:p>
        </p:txBody>
      </p:sp>
      <p:sp>
        <p:nvSpPr>
          <p:cNvPr id="15" name="Shape 11"/>
          <p:cNvSpPr/>
          <p:nvPr/>
        </p:nvSpPr>
        <p:spPr>
          <a:xfrm>
            <a:off x="932140" y="8788718"/>
            <a:ext cx="599242" cy="599242"/>
          </a:xfrm>
          <a:prstGeom prst="roundRect">
            <a:avLst>
              <a:gd name="adj" fmla="val 18668"/>
            </a:avLst>
          </a:prstGeom>
          <a:solidFill>
            <a:srgbClr val="FCE2CF"/>
          </a:solidFill>
          <a:ln w="15240">
            <a:solidFill>
              <a:srgbClr val="E2C8B5"/>
            </a:solidFill>
            <a:prstDash val="solid"/>
          </a:ln>
        </p:spPr>
      </p:sp>
      <p:sp>
        <p:nvSpPr>
          <p:cNvPr id="16" name="Text 12"/>
          <p:cNvSpPr/>
          <p:nvPr/>
        </p:nvSpPr>
        <p:spPr>
          <a:xfrm>
            <a:off x="1123474" y="8888492"/>
            <a:ext cx="216575"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3</a:t>
            </a:r>
            <a:endParaRPr lang="en-US" sz="3146" dirty="0"/>
          </a:p>
        </p:txBody>
      </p:sp>
      <p:sp>
        <p:nvSpPr>
          <p:cNvPr id="17" name="Text 13"/>
          <p:cNvSpPr/>
          <p:nvPr/>
        </p:nvSpPr>
        <p:spPr>
          <a:xfrm>
            <a:off x="1797725" y="8788718"/>
            <a:ext cx="3602712"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Optimize Sales Channels</a:t>
            </a:r>
            <a:endParaRPr lang="en-US" sz="2622" dirty="0"/>
          </a:p>
        </p:txBody>
      </p:sp>
      <p:sp>
        <p:nvSpPr>
          <p:cNvPr id="18" name="Text 14"/>
          <p:cNvSpPr/>
          <p:nvPr/>
        </p:nvSpPr>
        <p:spPr>
          <a:xfrm>
            <a:off x="1797725" y="9364623"/>
            <a:ext cx="6414135" cy="170449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insights on sales channels and item types can help the business optimize its product offerings and marketing strategies to better align with customer preferences in each region.</a:t>
            </a:r>
            <a:endParaRPr lang="en-US" sz="2097"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9674304"/>
          </a:xfrm>
          <a:prstGeom prst="rect">
            <a:avLst/>
          </a:prstGeom>
          <a:solidFill>
            <a:srgbClr val="FFF8F0"/>
          </a:solidFill>
          <a:ln/>
        </p:spPr>
      </p:sp>
      <p:sp>
        <p:nvSpPr>
          <p:cNvPr id="4" name="Text 2"/>
          <p:cNvSpPr/>
          <p:nvPr/>
        </p:nvSpPr>
        <p:spPr>
          <a:xfrm>
            <a:off x="932140" y="732353"/>
            <a:ext cx="12766119" cy="1664732"/>
          </a:xfrm>
          <a:prstGeom prst="rect">
            <a:avLst/>
          </a:prstGeom>
          <a:noFill/>
          <a:ln/>
        </p:spPr>
        <p:txBody>
          <a:bodyPr wrap="square" rtlCol="0" anchor="t"/>
          <a:lstStyle/>
          <a:p>
            <a:pPr algn="l"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                                    Business Performance Overview</a:t>
            </a:r>
            <a:endParaRPr lang="en-US" sz="5243" dirty="0"/>
          </a:p>
        </p:txBody>
      </p:sp>
      <p:sp>
        <p:nvSpPr>
          <p:cNvPr id="5" name="Text 3"/>
          <p:cNvSpPr/>
          <p:nvPr/>
        </p:nvSpPr>
        <p:spPr>
          <a:xfrm>
            <a:off x="932140" y="2929771"/>
            <a:ext cx="12766119" cy="1278374"/>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This presentation has provided a comprehensive analysis of our company's sales performance across various regions and channels. We've explored key metrics such as revenue, profit, units sold, and profit margins to uncover valuable insights.</a:t>
            </a:r>
            <a:endParaRPr lang="en-US" sz="2097" dirty="0"/>
          </a:p>
        </p:txBody>
      </p:sp>
      <p:sp>
        <p:nvSpPr>
          <p:cNvPr id="6" name="Text 4"/>
          <p:cNvSpPr/>
          <p:nvPr/>
        </p:nvSpPr>
        <p:spPr>
          <a:xfrm>
            <a:off x="932140" y="4507706"/>
            <a:ext cx="12766119" cy="170449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data shows that our strongest performing region is the West, with high sales volumes and healthy profit margins. However, the Northeast region has struggled with lower sales and tighter margins, indicating an area for improvement. Additionally, our online sales channel has seen impressive growth, underscoring the importance of investing in our e-commerce capabilities.</a:t>
            </a:r>
            <a:endParaRPr lang="en-US" sz="2097" dirty="0"/>
          </a:p>
        </p:txBody>
      </p:sp>
      <p:sp>
        <p:nvSpPr>
          <p:cNvPr id="7" name="Text 5"/>
          <p:cNvSpPr/>
          <p:nvPr/>
        </p:nvSpPr>
        <p:spPr>
          <a:xfrm>
            <a:off x="932140" y="6511766"/>
            <a:ext cx="12766119" cy="1278374"/>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Moving forward, we will use these insights to inform our strategic decisions and resource allocation. By focusing on replicating the success of the West region in other areas and optimizing our online sales channel, we can drive continued business growth and enhance overall profitability.</a:t>
            </a:r>
            <a:endParaRPr lang="en-US" sz="2097" dirty="0"/>
          </a:p>
        </p:txBody>
      </p:sp>
      <p:sp>
        <p:nvSpPr>
          <p:cNvPr id="8" name="Text 6"/>
          <p:cNvSpPr/>
          <p:nvPr/>
        </p:nvSpPr>
        <p:spPr>
          <a:xfrm>
            <a:off x="932140" y="8089702"/>
            <a:ext cx="12766119"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Thank you all for your hard work and dedication in contributing to these impressive results. I'm excited to see what we can achieve together in the coming year.</a:t>
            </a:r>
            <a:endParaRPr lang="en-US" sz="2097"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932140" y="2037397"/>
            <a:ext cx="12766119" cy="3329226"/>
          </a:xfrm>
          <a:prstGeom prst="rect">
            <a:avLst/>
          </a:prstGeom>
          <a:noFill/>
          <a:ln/>
        </p:spPr>
        <p:txBody>
          <a:bodyPr wrap="square" rtlCol="0" anchor="t"/>
          <a:lstStyle/>
          <a:p>
            <a:pPr algn="ctr" indent="0" marL="0">
              <a:lnSpc>
                <a:spcPts val="13108"/>
              </a:lnSpc>
              <a:buNone/>
            </a:pPr>
            <a:r>
              <a:rPr lang="en-US" sz="10486" spc="-315" kern="0" dirty="0">
                <a:solidFill>
                  <a:srgbClr val="2C3F42"/>
                </a:solidFill>
                <a:latin typeface="Bitter" pitchFamily="34" charset="0"/>
                <a:ea typeface="Bitter" pitchFamily="34" charset="-122"/>
                <a:cs typeface="Bitter" pitchFamily="34" charset="-120"/>
              </a:rPr>
              <a:t>                                     </a:t>
            </a:r>
            <a:pPr algn="ctr" indent="0" marL="0">
              <a:lnSpc>
                <a:spcPts val="13108"/>
              </a:lnSpc>
              <a:buNone/>
            </a:pPr>
            <a:r>
              <a:rPr lang="en-US" sz="10486" b="1" i="1" spc="-315" kern="0" dirty="0">
                <a:solidFill>
                  <a:srgbClr val="2C3F42"/>
                </a:solidFill>
                <a:latin typeface="Bitter" pitchFamily="34" charset="0"/>
                <a:ea typeface="Bitter" pitchFamily="34" charset="-122"/>
                <a:cs typeface="Bitter" pitchFamily="34" charset="-120"/>
              </a:rPr>
              <a:t>                     Thank You !</a:t>
            </a:r>
            <a:endParaRPr lang="en-US" sz="10486" dirty="0"/>
          </a:p>
        </p:txBody>
      </p:sp>
      <p:sp>
        <p:nvSpPr>
          <p:cNvPr id="5" name="Text 3"/>
          <p:cNvSpPr/>
          <p:nvPr/>
        </p:nvSpPr>
        <p:spPr>
          <a:xfrm>
            <a:off x="932140" y="5766078"/>
            <a:ext cx="12766119" cy="426125"/>
          </a:xfrm>
          <a:prstGeom prst="rect">
            <a:avLst/>
          </a:prstGeom>
          <a:noFill/>
          <a:ln/>
        </p:spPr>
        <p:txBody>
          <a:bodyPr wrap="none" rtlCol="0" anchor="t"/>
          <a:lstStyle/>
          <a:p>
            <a:pPr indent="0" marL="0">
              <a:lnSpc>
                <a:spcPts val="3356"/>
              </a:lnSpc>
              <a:buNone/>
            </a:pPr>
            <a:endParaRPr lang="en-US" sz="2097"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Text 2"/>
          <p:cNvSpPr/>
          <p:nvPr/>
        </p:nvSpPr>
        <p:spPr>
          <a:xfrm>
            <a:off x="932140" y="3698557"/>
            <a:ext cx="6658689" cy="832366"/>
          </a:xfrm>
          <a:prstGeom prst="rect">
            <a:avLst/>
          </a:prstGeom>
          <a:noFill/>
          <a:ln/>
        </p:spPr>
        <p:txBody>
          <a:bodyPr wrap="none" rtlCol="0" anchor="t"/>
          <a:lstStyle/>
          <a:p>
            <a:pPr indent="0" marL="0">
              <a:lnSpc>
                <a:spcPts val="6554"/>
              </a:lnSpc>
              <a:buNone/>
            </a:pPr>
            <a:endParaRPr lang="en-US" sz="5243"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982200" y="3009900"/>
            <a:ext cx="3810000" cy="2209800"/>
          </a:xfrm>
          <a:prstGeom prst="rect">
            <a:avLst/>
          </a:prstGeom>
        </p:spPr>
      </p:pic>
      <p:sp>
        <p:nvSpPr>
          <p:cNvPr id="6" name="Text 2"/>
          <p:cNvSpPr/>
          <p:nvPr/>
        </p:nvSpPr>
        <p:spPr>
          <a:xfrm>
            <a:off x="932140" y="1707832"/>
            <a:ext cx="6658689" cy="832366"/>
          </a:xfrm>
          <a:prstGeom prst="rect">
            <a:avLst/>
          </a:prstGeom>
          <a:noFill/>
          <a:ln/>
        </p:spPr>
        <p:txBody>
          <a:bodyPr wrap="none" rtlCol="0" anchor="t"/>
          <a:lstStyle/>
          <a:p>
            <a:pPr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Sales by Region</a:t>
            </a:r>
            <a:endParaRPr lang="en-US" sz="5243" dirty="0"/>
          </a:p>
        </p:txBody>
      </p:sp>
      <p:sp>
        <p:nvSpPr>
          <p:cNvPr id="7" name="Text 3"/>
          <p:cNvSpPr/>
          <p:nvPr/>
        </p:nvSpPr>
        <p:spPr>
          <a:xfrm>
            <a:off x="932140" y="2939653"/>
            <a:ext cx="7279719"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total cost across all regions is $93.18 million, with the highest costs in North America, Europe, and Asia.</a:t>
            </a:r>
            <a:endParaRPr lang="en-US" sz="2097" dirty="0"/>
          </a:p>
        </p:txBody>
      </p:sp>
      <p:sp>
        <p:nvSpPr>
          <p:cNvPr id="8" name="Text 4"/>
          <p:cNvSpPr/>
          <p:nvPr/>
        </p:nvSpPr>
        <p:spPr>
          <a:xfrm>
            <a:off x="932140" y="4091464"/>
            <a:ext cx="7279719" cy="1278374"/>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total revenue generated is $137.35 million, with the highest revenues coming from North America, Europe, and Asia.</a:t>
            </a:r>
            <a:endParaRPr lang="en-US" sz="2097" dirty="0"/>
          </a:p>
        </p:txBody>
      </p:sp>
      <p:sp>
        <p:nvSpPr>
          <p:cNvPr id="9" name="Text 5"/>
          <p:cNvSpPr/>
          <p:nvPr/>
        </p:nvSpPr>
        <p:spPr>
          <a:xfrm>
            <a:off x="932140" y="5669399"/>
            <a:ext cx="7279719"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total profit across all regions is $44.17 million, with the highest profits in North America, Europe, and Asia.</a:t>
            </a:r>
            <a:endParaRPr lang="en-US" sz="209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11222474"/>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5486400" cy="11222474"/>
          </a:xfrm>
          <a:prstGeom prst="rect">
            <a:avLst/>
          </a:prstGeom>
        </p:spPr>
      </p:pic>
      <p:pic>
        <p:nvPicPr>
          <p:cNvPr id="5" name="Image 1" descr="preencoded.png">    </p:cNvPr>
          <p:cNvPicPr>
            <a:picLocks noChangeAspect="1"/>
          </p:cNvPicPr>
          <p:nvPr/>
        </p:nvPicPr>
        <p:blipFill>
          <a:blip r:embed="rId2"/>
          <a:stretch>
            <a:fillRect/>
          </a:stretch>
        </p:blipFill>
        <p:spPr>
          <a:xfrm>
            <a:off x="853440" y="4319587"/>
            <a:ext cx="3779520" cy="2583180"/>
          </a:xfrm>
          <a:prstGeom prst="rect">
            <a:avLst/>
          </a:prstGeom>
        </p:spPr>
      </p:pic>
      <p:sp>
        <p:nvSpPr>
          <p:cNvPr id="6" name="Text 2"/>
          <p:cNvSpPr/>
          <p:nvPr/>
        </p:nvSpPr>
        <p:spPr>
          <a:xfrm>
            <a:off x="6418540" y="732353"/>
            <a:ext cx="7279719" cy="1664732"/>
          </a:xfrm>
          <a:prstGeom prst="rect">
            <a:avLst/>
          </a:prstGeom>
          <a:noFill/>
          <a:ln/>
        </p:spPr>
        <p:txBody>
          <a:bodyPr wrap="square" rtlCol="0" anchor="t"/>
          <a:lstStyle/>
          <a:p>
            <a:pPr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Cost and Revenue by Region</a:t>
            </a:r>
            <a:endParaRPr lang="en-US" sz="5243" dirty="0"/>
          </a:p>
        </p:txBody>
      </p:sp>
      <p:sp>
        <p:nvSpPr>
          <p:cNvPr id="7" name="Shape 3"/>
          <p:cNvSpPr/>
          <p:nvPr/>
        </p:nvSpPr>
        <p:spPr>
          <a:xfrm>
            <a:off x="6802755" y="2796540"/>
            <a:ext cx="30480" cy="7693581"/>
          </a:xfrm>
          <a:prstGeom prst="roundRect">
            <a:avLst>
              <a:gd name="adj" fmla="val 367017"/>
            </a:avLst>
          </a:prstGeom>
          <a:solidFill>
            <a:srgbClr val="E2C8B5"/>
          </a:solidFill>
          <a:ln/>
        </p:spPr>
      </p:sp>
      <p:sp>
        <p:nvSpPr>
          <p:cNvPr id="8" name="Shape 4"/>
          <p:cNvSpPr/>
          <p:nvPr/>
        </p:nvSpPr>
        <p:spPr>
          <a:xfrm>
            <a:off x="7087136" y="3380423"/>
            <a:ext cx="932140" cy="30480"/>
          </a:xfrm>
          <a:prstGeom prst="roundRect">
            <a:avLst>
              <a:gd name="adj" fmla="val 367017"/>
            </a:avLst>
          </a:prstGeom>
          <a:solidFill>
            <a:srgbClr val="E2C8B5"/>
          </a:solidFill>
          <a:ln/>
        </p:spPr>
      </p:sp>
      <p:sp>
        <p:nvSpPr>
          <p:cNvPr id="9" name="Shape 5"/>
          <p:cNvSpPr/>
          <p:nvPr/>
        </p:nvSpPr>
        <p:spPr>
          <a:xfrm>
            <a:off x="6518374" y="3096101"/>
            <a:ext cx="599242" cy="599242"/>
          </a:xfrm>
          <a:prstGeom prst="roundRect">
            <a:avLst>
              <a:gd name="adj" fmla="val 18668"/>
            </a:avLst>
          </a:prstGeom>
          <a:solidFill>
            <a:srgbClr val="FCE2CF"/>
          </a:solidFill>
          <a:ln w="15240">
            <a:solidFill>
              <a:srgbClr val="E2C8B5"/>
            </a:solidFill>
            <a:prstDash val="solid"/>
          </a:ln>
        </p:spPr>
      </p:sp>
      <p:sp>
        <p:nvSpPr>
          <p:cNvPr id="10" name="Text 6"/>
          <p:cNvSpPr/>
          <p:nvPr/>
        </p:nvSpPr>
        <p:spPr>
          <a:xfrm>
            <a:off x="6741021" y="3195876"/>
            <a:ext cx="153829"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1</a:t>
            </a:r>
            <a:endParaRPr lang="en-US" sz="3146" dirty="0"/>
          </a:p>
        </p:txBody>
      </p:sp>
      <p:sp>
        <p:nvSpPr>
          <p:cNvPr id="11" name="Text 7"/>
          <p:cNvSpPr/>
          <p:nvPr/>
        </p:nvSpPr>
        <p:spPr>
          <a:xfrm>
            <a:off x="8282821" y="3062883"/>
            <a:ext cx="3329345"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Europe</a:t>
            </a:r>
            <a:endParaRPr lang="en-US" sz="2622" dirty="0"/>
          </a:p>
        </p:txBody>
      </p:sp>
      <p:sp>
        <p:nvSpPr>
          <p:cNvPr id="12" name="Text 8"/>
          <p:cNvSpPr/>
          <p:nvPr/>
        </p:nvSpPr>
        <p:spPr>
          <a:xfrm>
            <a:off x="8282821" y="3638788"/>
            <a:ext cx="5415439" cy="1278374"/>
          </a:xfrm>
          <a:prstGeom prst="rect">
            <a:avLst/>
          </a:prstGeom>
          <a:noFill/>
          <a:ln/>
        </p:spPr>
        <p:txBody>
          <a:bodyPr wrap="squar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Europe has a total cost of $15 million and a total revenue of $60 million, resulting in a profit of $45 million.</a:t>
            </a:r>
            <a:endParaRPr lang="en-US" sz="2097" dirty="0"/>
          </a:p>
        </p:txBody>
      </p:sp>
      <p:sp>
        <p:nvSpPr>
          <p:cNvPr id="13" name="Shape 9"/>
          <p:cNvSpPr/>
          <p:nvPr/>
        </p:nvSpPr>
        <p:spPr>
          <a:xfrm>
            <a:off x="7087136" y="6033730"/>
            <a:ext cx="932140" cy="30480"/>
          </a:xfrm>
          <a:prstGeom prst="roundRect">
            <a:avLst>
              <a:gd name="adj" fmla="val 367017"/>
            </a:avLst>
          </a:prstGeom>
          <a:solidFill>
            <a:srgbClr val="E2C8B5"/>
          </a:solidFill>
          <a:ln/>
        </p:spPr>
      </p:sp>
      <p:sp>
        <p:nvSpPr>
          <p:cNvPr id="14" name="Shape 10"/>
          <p:cNvSpPr/>
          <p:nvPr/>
        </p:nvSpPr>
        <p:spPr>
          <a:xfrm>
            <a:off x="6518374" y="5749409"/>
            <a:ext cx="599242" cy="599242"/>
          </a:xfrm>
          <a:prstGeom prst="roundRect">
            <a:avLst>
              <a:gd name="adj" fmla="val 18668"/>
            </a:avLst>
          </a:prstGeom>
          <a:solidFill>
            <a:srgbClr val="FCE2CF"/>
          </a:solidFill>
          <a:ln w="15240">
            <a:solidFill>
              <a:srgbClr val="E2C8B5"/>
            </a:solidFill>
            <a:prstDash val="solid"/>
          </a:ln>
        </p:spPr>
      </p:sp>
      <p:sp>
        <p:nvSpPr>
          <p:cNvPr id="15" name="Text 11"/>
          <p:cNvSpPr/>
          <p:nvPr/>
        </p:nvSpPr>
        <p:spPr>
          <a:xfrm>
            <a:off x="6714113" y="5849183"/>
            <a:ext cx="207764"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2</a:t>
            </a:r>
            <a:endParaRPr lang="en-US" sz="3146" dirty="0"/>
          </a:p>
        </p:txBody>
      </p:sp>
      <p:sp>
        <p:nvSpPr>
          <p:cNvPr id="16" name="Text 12"/>
          <p:cNvSpPr/>
          <p:nvPr/>
        </p:nvSpPr>
        <p:spPr>
          <a:xfrm>
            <a:off x="8282821" y="5716191"/>
            <a:ext cx="3329345"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Asia</a:t>
            </a:r>
            <a:endParaRPr lang="en-US" sz="2622" dirty="0"/>
          </a:p>
        </p:txBody>
      </p:sp>
      <p:sp>
        <p:nvSpPr>
          <p:cNvPr id="17" name="Text 13"/>
          <p:cNvSpPr/>
          <p:nvPr/>
        </p:nvSpPr>
        <p:spPr>
          <a:xfrm>
            <a:off x="8282821" y="6292096"/>
            <a:ext cx="5415439" cy="1278374"/>
          </a:xfrm>
          <a:prstGeom prst="rect">
            <a:avLst/>
          </a:prstGeom>
          <a:noFill/>
          <a:ln/>
        </p:spPr>
        <p:txBody>
          <a:bodyPr wrap="squar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Asia has a total cost of $9 million and a total revenue of $30 million, resulting in a profit of $21 million.</a:t>
            </a:r>
            <a:endParaRPr lang="en-US" sz="2097" dirty="0"/>
          </a:p>
        </p:txBody>
      </p:sp>
      <p:sp>
        <p:nvSpPr>
          <p:cNvPr id="18" name="Shape 14"/>
          <p:cNvSpPr/>
          <p:nvPr/>
        </p:nvSpPr>
        <p:spPr>
          <a:xfrm>
            <a:off x="7087136" y="8687038"/>
            <a:ext cx="932140" cy="30480"/>
          </a:xfrm>
          <a:prstGeom prst="roundRect">
            <a:avLst>
              <a:gd name="adj" fmla="val 367017"/>
            </a:avLst>
          </a:prstGeom>
          <a:solidFill>
            <a:srgbClr val="E2C8B5"/>
          </a:solidFill>
          <a:ln/>
        </p:spPr>
      </p:sp>
      <p:sp>
        <p:nvSpPr>
          <p:cNvPr id="19" name="Shape 15"/>
          <p:cNvSpPr/>
          <p:nvPr/>
        </p:nvSpPr>
        <p:spPr>
          <a:xfrm>
            <a:off x="6518374" y="8402717"/>
            <a:ext cx="599242" cy="599242"/>
          </a:xfrm>
          <a:prstGeom prst="roundRect">
            <a:avLst>
              <a:gd name="adj" fmla="val 18668"/>
            </a:avLst>
          </a:prstGeom>
          <a:solidFill>
            <a:srgbClr val="FCE2CF"/>
          </a:solidFill>
          <a:ln w="15240">
            <a:solidFill>
              <a:srgbClr val="E2C8B5"/>
            </a:solidFill>
            <a:prstDash val="solid"/>
          </a:ln>
        </p:spPr>
      </p:sp>
      <p:sp>
        <p:nvSpPr>
          <p:cNvPr id="20" name="Text 16"/>
          <p:cNvSpPr/>
          <p:nvPr/>
        </p:nvSpPr>
        <p:spPr>
          <a:xfrm>
            <a:off x="6709708" y="8502491"/>
            <a:ext cx="216575"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3</a:t>
            </a:r>
            <a:endParaRPr lang="en-US" sz="3146" dirty="0"/>
          </a:p>
        </p:txBody>
      </p:sp>
      <p:sp>
        <p:nvSpPr>
          <p:cNvPr id="21" name="Text 17"/>
          <p:cNvSpPr/>
          <p:nvPr/>
        </p:nvSpPr>
        <p:spPr>
          <a:xfrm>
            <a:off x="8282821" y="8369498"/>
            <a:ext cx="3329345"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Australia and Oceania</a:t>
            </a:r>
            <a:endParaRPr lang="en-US" sz="2622" dirty="0"/>
          </a:p>
        </p:txBody>
      </p:sp>
      <p:sp>
        <p:nvSpPr>
          <p:cNvPr id="22" name="Text 18"/>
          <p:cNvSpPr/>
          <p:nvPr/>
        </p:nvSpPr>
        <p:spPr>
          <a:xfrm>
            <a:off x="8282821" y="8945404"/>
            <a:ext cx="5415439" cy="1278374"/>
          </a:xfrm>
          <a:prstGeom prst="rect">
            <a:avLst/>
          </a:prstGeom>
          <a:noFill/>
          <a:ln/>
        </p:spPr>
        <p:txBody>
          <a:bodyPr wrap="squar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Australia and Oceania have a total cost of $6 million and a total revenue of $15 million, resulting in a profit of $9 million.</a:t>
            </a:r>
            <a:endParaRPr lang="en-US" sz="2097" dirty="0"/>
          </a:p>
        </p:txBody>
      </p:sp>
      <p:pic>
        <p:nvPicPr>
          <p:cNvPr id="23"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11460837"/>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44000" y="0"/>
            <a:ext cx="5486400" cy="11460837"/>
          </a:xfrm>
          <a:prstGeom prst="rect">
            <a:avLst/>
          </a:prstGeom>
        </p:spPr>
      </p:pic>
      <p:pic>
        <p:nvPicPr>
          <p:cNvPr id="5" name="Image 1" descr="preencoded.png">    </p:cNvPr>
          <p:cNvPicPr>
            <a:picLocks noChangeAspect="1"/>
          </p:cNvPicPr>
          <p:nvPr/>
        </p:nvPicPr>
        <p:blipFill>
          <a:blip r:embed="rId2"/>
          <a:stretch>
            <a:fillRect/>
          </a:stretch>
        </p:blipFill>
        <p:spPr>
          <a:xfrm>
            <a:off x="9476899" y="3818692"/>
            <a:ext cx="4820483" cy="3823335"/>
          </a:xfrm>
          <a:prstGeom prst="rect">
            <a:avLst/>
          </a:prstGeom>
        </p:spPr>
      </p:pic>
      <p:sp>
        <p:nvSpPr>
          <p:cNvPr id="6" name="Text 2"/>
          <p:cNvSpPr/>
          <p:nvPr/>
        </p:nvSpPr>
        <p:spPr>
          <a:xfrm>
            <a:off x="932140" y="732353"/>
            <a:ext cx="6658689" cy="832366"/>
          </a:xfrm>
          <a:prstGeom prst="rect">
            <a:avLst/>
          </a:prstGeom>
          <a:noFill/>
          <a:ln/>
        </p:spPr>
        <p:txBody>
          <a:bodyPr wrap="none" rtlCol="0" anchor="t"/>
          <a:lstStyle/>
          <a:p>
            <a:pPr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Profit by Region</a:t>
            </a:r>
            <a:endParaRPr lang="en-US" sz="5243" dirty="0"/>
          </a:p>
        </p:txBody>
      </p:sp>
      <p:sp>
        <p:nvSpPr>
          <p:cNvPr id="7" name="Shape 3"/>
          <p:cNvSpPr/>
          <p:nvPr/>
        </p:nvSpPr>
        <p:spPr>
          <a:xfrm>
            <a:off x="932140" y="1964174"/>
            <a:ext cx="7279719" cy="1991320"/>
          </a:xfrm>
          <a:prstGeom prst="roundRect">
            <a:avLst>
              <a:gd name="adj" fmla="val 5618"/>
            </a:avLst>
          </a:prstGeom>
          <a:solidFill>
            <a:srgbClr val="FCE2CF"/>
          </a:solidFill>
          <a:ln w="15240">
            <a:solidFill>
              <a:srgbClr val="E2C8B5"/>
            </a:solidFill>
            <a:prstDash val="solid"/>
          </a:ln>
        </p:spPr>
      </p:sp>
      <p:sp>
        <p:nvSpPr>
          <p:cNvPr id="8" name="Text 4"/>
          <p:cNvSpPr/>
          <p:nvPr/>
        </p:nvSpPr>
        <p:spPr>
          <a:xfrm>
            <a:off x="1213723" y="2245757"/>
            <a:ext cx="3329345"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North America</a:t>
            </a:r>
            <a:endParaRPr lang="en-US" sz="2622" dirty="0"/>
          </a:p>
        </p:txBody>
      </p:sp>
      <p:sp>
        <p:nvSpPr>
          <p:cNvPr id="9" name="Text 5"/>
          <p:cNvSpPr/>
          <p:nvPr/>
        </p:nvSpPr>
        <p:spPr>
          <a:xfrm>
            <a:off x="1213723" y="2821662"/>
            <a:ext cx="6716554"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North America has the highest profit at $14 million, making it the most profitable region.</a:t>
            </a:r>
            <a:endParaRPr lang="en-US" sz="2097" dirty="0"/>
          </a:p>
        </p:txBody>
      </p:sp>
      <p:sp>
        <p:nvSpPr>
          <p:cNvPr id="10" name="Shape 6"/>
          <p:cNvSpPr/>
          <p:nvPr/>
        </p:nvSpPr>
        <p:spPr>
          <a:xfrm>
            <a:off x="932140" y="4221837"/>
            <a:ext cx="7279719" cy="1991320"/>
          </a:xfrm>
          <a:prstGeom prst="roundRect">
            <a:avLst>
              <a:gd name="adj" fmla="val 5618"/>
            </a:avLst>
          </a:prstGeom>
          <a:solidFill>
            <a:srgbClr val="FCE2CF"/>
          </a:solidFill>
          <a:ln w="15240">
            <a:solidFill>
              <a:srgbClr val="E2C8B5"/>
            </a:solidFill>
            <a:prstDash val="solid"/>
          </a:ln>
        </p:spPr>
      </p:sp>
      <p:sp>
        <p:nvSpPr>
          <p:cNvPr id="11" name="Text 7"/>
          <p:cNvSpPr/>
          <p:nvPr/>
        </p:nvSpPr>
        <p:spPr>
          <a:xfrm>
            <a:off x="1213723" y="4503420"/>
            <a:ext cx="3329345"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Europe</a:t>
            </a:r>
            <a:endParaRPr lang="en-US" sz="2622" dirty="0"/>
          </a:p>
        </p:txBody>
      </p:sp>
      <p:sp>
        <p:nvSpPr>
          <p:cNvPr id="12" name="Text 8"/>
          <p:cNvSpPr/>
          <p:nvPr/>
        </p:nvSpPr>
        <p:spPr>
          <a:xfrm>
            <a:off x="1213723" y="5079325"/>
            <a:ext cx="6716554"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Europe is the second most profitable region, with a profit of $9 million.</a:t>
            </a:r>
            <a:endParaRPr lang="en-US" sz="2097" dirty="0"/>
          </a:p>
        </p:txBody>
      </p:sp>
      <p:sp>
        <p:nvSpPr>
          <p:cNvPr id="13" name="Shape 9"/>
          <p:cNvSpPr/>
          <p:nvPr/>
        </p:nvSpPr>
        <p:spPr>
          <a:xfrm>
            <a:off x="932140" y="6479500"/>
            <a:ext cx="7279719" cy="1991320"/>
          </a:xfrm>
          <a:prstGeom prst="roundRect">
            <a:avLst>
              <a:gd name="adj" fmla="val 5618"/>
            </a:avLst>
          </a:prstGeom>
          <a:solidFill>
            <a:srgbClr val="FCE2CF"/>
          </a:solidFill>
          <a:ln w="15240">
            <a:solidFill>
              <a:srgbClr val="E2C8B5"/>
            </a:solidFill>
            <a:prstDash val="solid"/>
          </a:ln>
        </p:spPr>
      </p:sp>
      <p:sp>
        <p:nvSpPr>
          <p:cNvPr id="14" name="Text 10"/>
          <p:cNvSpPr/>
          <p:nvPr/>
        </p:nvSpPr>
        <p:spPr>
          <a:xfrm>
            <a:off x="1213723" y="6761083"/>
            <a:ext cx="3329345"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Asia</a:t>
            </a:r>
            <a:endParaRPr lang="en-US" sz="2622" dirty="0"/>
          </a:p>
        </p:txBody>
      </p:sp>
      <p:sp>
        <p:nvSpPr>
          <p:cNvPr id="15" name="Text 11"/>
          <p:cNvSpPr/>
          <p:nvPr/>
        </p:nvSpPr>
        <p:spPr>
          <a:xfrm>
            <a:off x="1213723" y="7336988"/>
            <a:ext cx="6716554"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Asia is the third most profitable region, with a profit of $6 million.</a:t>
            </a:r>
            <a:endParaRPr lang="en-US" sz="2097" dirty="0"/>
          </a:p>
        </p:txBody>
      </p:sp>
      <p:sp>
        <p:nvSpPr>
          <p:cNvPr id="16" name="Shape 12"/>
          <p:cNvSpPr/>
          <p:nvPr/>
        </p:nvSpPr>
        <p:spPr>
          <a:xfrm>
            <a:off x="932140" y="8737163"/>
            <a:ext cx="7279719" cy="1991320"/>
          </a:xfrm>
          <a:prstGeom prst="roundRect">
            <a:avLst>
              <a:gd name="adj" fmla="val 5618"/>
            </a:avLst>
          </a:prstGeom>
          <a:solidFill>
            <a:srgbClr val="FCE2CF"/>
          </a:solidFill>
          <a:ln w="15240">
            <a:solidFill>
              <a:srgbClr val="E2C8B5"/>
            </a:solidFill>
            <a:prstDash val="solid"/>
          </a:ln>
        </p:spPr>
      </p:sp>
      <p:sp>
        <p:nvSpPr>
          <p:cNvPr id="17" name="Text 13"/>
          <p:cNvSpPr/>
          <p:nvPr/>
        </p:nvSpPr>
        <p:spPr>
          <a:xfrm>
            <a:off x="1213723" y="9018746"/>
            <a:ext cx="4189571"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Middle East and North Africa</a:t>
            </a:r>
            <a:endParaRPr lang="en-US" sz="2622" dirty="0"/>
          </a:p>
        </p:txBody>
      </p:sp>
      <p:sp>
        <p:nvSpPr>
          <p:cNvPr id="18" name="Text 14"/>
          <p:cNvSpPr/>
          <p:nvPr/>
        </p:nvSpPr>
        <p:spPr>
          <a:xfrm>
            <a:off x="1213723" y="9594652"/>
            <a:ext cx="6716554"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Middle East and North Africa region has the lowest profit at $0.1 million.</a:t>
            </a:r>
            <a:endParaRPr lang="en-US" sz="2097"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932140" y="1413153"/>
            <a:ext cx="11335822" cy="832366"/>
          </a:xfrm>
          <a:prstGeom prst="rect">
            <a:avLst/>
          </a:prstGeom>
          <a:noFill/>
          <a:ln/>
        </p:spPr>
        <p:txBody>
          <a:bodyPr wrap="none" rtlCol="0" anchor="t"/>
          <a:lstStyle/>
          <a:p>
            <a:pPr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Sales Channel and Item Type by Region</a:t>
            </a:r>
            <a:endParaRPr lang="en-US" sz="5243" dirty="0"/>
          </a:p>
        </p:txBody>
      </p:sp>
      <p:sp>
        <p:nvSpPr>
          <p:cNvPr id="5" name="Text 3"/>
          <p:cNvSpPr/>
          <p:nvPr/>
        </p:nvSpPr>
        <p:spPr>
          <a:xfrm>
            <a:off x="932140" y="2911316"/>
            <a:ext cx="3329345" cy="416123"/>
          </a:xfrm>
          <a:prstGeom prst="rect">
            <a:avLst/>
          </a:prstGeom>
          <a:noFill/>
          <a:ln/>
        </p:spPr>
        <p:txBody>
          <a:bodyPr wrap="none" rtlCol="0" anchor="t"/>
          <a:lstStyle/>
          <a:p>
            <a:pPr indent="0" marL="0">
              <a:lnSpc>
                <a:spcPts val="3277"/>
              </a:lnSpc>
              <a:buNone/>
            </a:pPr>
            <a:r>
              <a:rPr lang="en-US" sz="2622" spc="-79" kern="0" dirty="0">
                <a:solidFill>
                  <a:srgbClr val="2C3F42"/>
                </a:solidFill>
                <a:latin typeface="Bitter" pitchFamily="34" charset="0"/>
                <a:ea typeface="Bitter" pitchFamily="34" charset="-122"/>
                <a:cs typeface="Bitter" pitchFamily="34" charset="-120"/>
              </a:rPr>
              <a:t>Sales Channel</a:t>
            </a:r>
            <a:endParaRPr lang="en-US" sz="2622" dirty="0"/>
          </a:p>
        </p:txBody>
      </p:sp>
      <p:sp>
        <p:nvSpPr>
          <p:cNvPr id="6" name="Text 4"/>
          <p:cNvSpPr/>
          <p:nvPr/>
        </p:nvSpPr>
        <p:spPr>
          <a:xfrm>
            <a:off x="932140" y="3593783"/>
            <a:ext cx="3821668" cy="2130623"/>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dashboard shows the count of sales channels by region, with the highest number in North America, Europe, and Asia.</a:t>
            </a:r>
            <a:endParaRPr lang="en-US" sz="2097" dirty="0"/>
          </a:p>
        </p:txBody>
      </p:sp>
      <p:sp>
        <p:nvSpPr>
          <p:cNvPr id="7" name="Text 5"/>
          <p:cNvSpPr/>
          <p:nvPr/>
        </p:nvSpPr>
        <p:spPr>
          <a:xfrm>
            <a:off x="5411272" y="2911316"/>
            <a:ext cx="3329345" cy="416123"/>
          </a:xfrm>
          <a:prstGeom prst="rect">
            <a:avLst/>
          </a:prstGeom>
          <a:noFill/>
          <a:ln/>
        </p:spPr>
        <p:txBody>
          <a:bodyPr wrap="none" rtlCol="0" anchor="t"/>
          <a:lstStyle/>
          <a:p>
            <a:pPr indent="0" marL="0">
              <a:lnSpc>
                <a:spcPts val="3277"/>
              </a:lnSpc>
              <a:buNone/>
            </a:pPr>
            <a:r>
              <a:rPr lang="en-US" sz="2622" spc="-79" kern="0" dirty="0">
                <a:solidFill>
                  <a:srgbClr val="2C3F42"/>
                </a:solidFill>
                <a:latin typeface="Bitter" pitchFamily="34" charset="0"/>
                <a:ea typeface="Bitter" pitchFamily="34" charset="-122"/>
                <a:cs typeface="Bitter" pitchFamily="34" charset="-120"/>
              </a:rPr>
              <a:t>Item Type</a:t>
            </a:r>
            <a:endParaRPr lang="en-US" sz="2622" dirty="0"/>
          </a:p>
        </p:txBody>
      </p:sp>
      <p:sp>
        <p:nvSpPr>
          <p:cNvPr id="8" name="Text 6"/>
          <p:cNvSpPr/>
          <p:nvPr/>
        </p:nvSpPr>
        <p:spPr>
          <a:xfrm>
            <a:off x="5411272" y="3593783"/>
            <a:ext cx="3821668" cy="170449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count of item types also varies by region, with the highest numbers in North America, Europe, and Asia.</a:t>
            </a:r>
            <a:endParaRPr lang="en-US" sz="2097" dirty="0"/>
          </a:p>
        </p:txBody>
      </p:sp>
      <p:sp>
        <p:nvSpPr>
          <p:cNvPr id="9" name="Text 7"/>
          <p:cNvSpPr/>
          <p:nvPr/>
        </p:nvSpPr>
        <p:spPr>
          <a:xfrm>
            <a:off x="9890403" y="2911316"/>
            <a:ext cx="3329345" cy="416123"/>
          </a:xfrm>
          <a:prstGeom prst="rect">
            <a:avLst/>
          </a:prstGeom>
          <a:noFill/>
          <a:ln/>
        </p:spPr>
        <p:txBody>
          <a:bodyPr wrap="none" rtlCol="0" anchor="t"/>
          <a:lstStyle/>
          <a:p>
            <a:pPr indent="0" marL="0">
              <a:lnSpc>
                <a:spcPts val="3277"/>
              </a:lnSpc>
              <a:buNone/>
            </a:pPr>
            <a:r>
              <a:rPr lang="en-US" sz="2622" spc="-79" kern="0" dirty="0">
                <a:solidFill>
                  <a:srgbClr val="2C3F42"/>
                </a:solidFill>
                <a:latin typeface="Bitter" pitchFamily="34" charset="0"/>
                <a:ea typeface="Bitter" pitchFamily="34" charset="-122"/>
                <a:cs typeface="Bitter" pitchFamily="34" charset="-120"/>
              </a:rPr>
              <a:t>Insights</a:t>
            </a:r>
            <a:endParaRPr lang="en-US" sz="2622" dirty="0"/>
          </a:p>
        </p:txBody>
      </p:sp>
      <p:sp>
        <p:nvSpPr>
          <p:cNvPr id="10" name="Text 8"/>
          <p:cNvSpPr/>
          <p:nvPr/>
        </p:nvSpPr>
        <p:spPr>
          <a:xfrm>
            <a:off x="9890403" y="3593783"/>
            <a:ext cx="3821668" cy="2982873"/>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These insights can help the business understand the distribution of sales channels and item types across different regions, which can inform marketing and product strategies.</a:t>
            </a:r>
            <a:endParaRPr lang="en-US" sz="2097"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11238786"/>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5486400" cy="11238786"/>
          </a:xfrm>
          <a:prstGeom prst="rect">
            <a:avLst/>
          </a:prstGeom>
        </p:spPr>
      </p:pic>
      <p:pic>
        <p:nvPicPr>
          <p:cNvPr id="5" name="Image 1" descr="preencoded.png">    </p:cNvPr>
          <p:cNvPicPr>
            <a:picLocks noChangeAspect="1"/>
          </p:cNvPicPr>
          <p:nvPr/>
        </p:nvPicPr>
        <p:blipFill>
          <a:blip r:embed="rId2"/>
          <a:stretch>
            <a:fillRect/>
          </a:stretch>
        </p:blipFill>
        <p:spPr>
          <a:xfrm>
            <a:off x="525780" y="4815483"/>
            <a:ext cx="4434840" cy="1607820"/>
          </a:xfrm>
          <a:prstGeom prst="rect">
            <a:avLst/>
          </a:prstGeom>
        </p:spPr>
      </p:pic>
      <p:sp>
        <p:nvSpPr>
          <p:cNvPr id="6" name="Text 2"/>
          <p:cNvSpPr/>
          <p:nvPr/>
        </p:nvSpPr>
        <p:spPr>
          <a:xfrm>
            <a:off x="6418540" y="732353"/>
            <a:ext cx="7279719" cy="1664732"/>
          </a:xfrm>
          <a:prstGeom prst="rect">
            <a:avLst/>
          </a:prstGeom>
          <a:noFill/>
          <a:ln/>
        </p:spPr>
        <p:txBody>
          <a:bodyPr wrap="square" rtlCol="0" anchor="t"/>
          <a:lstStyle/>
          <a:p>
            <a:pPr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Total Units Sold by Region</a:t>
            </a:r>
            <a:endParaRPr lang="en-US" sz="5243" dirty="0"/>
          </a:p>
        </p:txBody>
      </p:sp>
      <p:sp>
        <p:nvSpPr>
          <p:cNvPr id="7" name="Shape 3"/>
          <p:cNvSpPr/>
          <p:nvPr/>
        </p:nvSpPr>
        <p:spPr>
          <a:xfrm>
            <a:off x="6418540" y="3096101"/>
            <a:ext cx="599242" cy="599242"/>
          </a:xfrm>
          <a:prstGeom prst="roundRect">
            <a:avLst>
              <a:gd name="adj" fmla="val 18668"/>
            </a:avLst>
          </a:prstGeom>
          <a:solidFill>
            <a:srgbClr val="FCE2CF"/>
          </a:solidFill>
          <a:ln w="15240">
            <a:solidFill>
              <a:srgbClr val="E2C8B5"/>
            </a:solidFill>
            <a:prstDash val="solid"/>
          </a:ln>
        </p:spPr>
      </p:sp>
      <p:sp>
        <p:nvSpPr>
          <p:cNvPr id="8" name="Text 4"/>
          <p:cNvSpPr/>
          <p:nvPr/>
        </p:nvSpPr>
        <p:spPr>
          <a:xfrm>
            <a:off x="6641187" y="3195876"/>
            <a:ext cx="153829"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1</a:t>
            </a:r>
            <a:endParaRPr lang="en-US" sz="3146" dirty="0"/>
          </a:p>
        </p:txBody>
      </p:sp>
      <p:sp>
        <p:nvSpPr>
          <p:cNvPr id="9" name="Text 5"/>
          <p:cNvSpPr/>
          <p:nvPr/>
        </p:nvSpPr>
        <p:spPr>
          <a:xfrm>
            <a:off x="7284125" y="3096101"/>
            <a:ext cx="3329345"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North America</a:t>
            </a:r>
            <a:endParaRPr lang="en-US" sz="2622" dirty="0"/>
          </a:p>
        </p:txBody>
      </p:sp>
      <p:sp>
        <p:nvSpPr>
          <p:cNvPr id="10" name="Text 6"/>
          <p:cNvSpPr/>
          <p:nvPr/>
        </p:nvSpPr>
        <p:spPr>
          <a:xfrm>
            <a:off x="7284125" y="3672007"/>
            <a:ext cx="6414135"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North America has the highest total units sold at 0.2 million.</a:t>
            </a:r>
            <a:endParaRPr lang="en-US" sz="2097" dirty="0"/>
          </a:p>
        </p:txBody>
      </p:sp>
      <p:sp>
        <p:nvSpPr>
          <p:cNvPr id="11" name="Shape 7"/>
          <p:cNvSpPr/>
          <p:nvPr/>
        </p:nvSpPr>
        <p:spPr>
          <a:xfrm>
            <a:off x="6418540" y="5090160"/>
            <a:ext cx="599242" cy="599242"/>
          </a:xfrm>
          <a:prstGeom prst="roundRect">
            <a:avLst>
              <a:gd name="adj" fmla="val 18668"/>
            </a:avLst>
          </a:prstGeom>
          <a:solidFill>
            <a:srgbClr val="FCE2CF"/>
          </a:solidFill>
          <a:ln w="15240">
            <a:solidFill>
              <a:srgbClr val="E2C8B5"/>
            </a:solidFill>
            <a:prstDash val="solid"/>
          </a:ln>
        </p:spPr>
      </p:sp>
      <p:sp>
        <p:nvSpPr>
          <p:cNvPr id="12" name="Text 8"/>
          <p:cNvSpPr/>
          <p:nvPr/>
        </p:nvSpPr>
        <p:spPr>
          <a:xfrm>
            <a:off x="6614279" y="5189934"/>
            <a:ext cx="207764"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2</a:t>
            </a:r>
            <a:endParaRPr lang="en-US" sz="3146" dirty="0"/>
          </a:p>
        </p:txBody>
      </p:sp>
      <p:sp>
        <p:nvSpPr>
          <p:cNvPr id="13" name="Text 9"/>
          <p:cNvSpPr/>
          <p:nvPr/>
        </p:nvSpPr>
        <p:spPr>
          <a:xfrm>
            <a:off x="7284125" y="5090160"/>
            <a:ext cx="3329345"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Europe</a:t>
            </a:r>
            <a:endParaRPr lang="en-US" sz="2622" dirty="0"/>
          </a:p>
        </p:txBody>
      </p:sp>
      <p:sp>
        <p:nvSpPr>
          <p:cNvPr id="14" name="Text 10"/>
          <p:cNvSpPr/>
          <p:nvPr/>
        </p:nvSpPr>
        <p:spPr>
          <a:xfrm>
            <a:off x="7284125" y="5666065"/>
            <a:ext cx="6414135"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Europe has the second-highest total units sold at 0.18 million.</a:t>
            </a:r>
            <a:endParaRPr lang="en-US" sz="2097" dirty="0"/>
          </a:p>
        </p:txBody>
      </p:sp>
      <p:sp>
        <p:nvSpPr>
          <p:cNvPr id="15" name="Shape 11"/>
          <p:cNvSpPr/>
          <p:nvPr/>
        </p:nvSpPr>
        <p:spPr>
          <a:xfrm>
            <a:off x="6418540" y="7084219"/>
            <a:ext cx="599242" cy="599242"/>
          </a:xfrm>
          <a:prstGeom prst="roundRect">
            <a:avLst>
              <a:gd name="adj" fmla="val 18668"/>
            </a:avLst>
          </a:prstGeom>
          <a:solidFill>
            <a:srgbClr val="FCE2CF"/>
          </a:solidFill>
          <a:ln w="15240">
            <a:solidFill>
              <a:srgbClr val="E2C8B5"/>
            </a:solidFill>
            <a:prstDash val="solid"/>
          </a:ln>
        </p:spPr>
      </p:sp>
      <p:sp>
        <p:nvSpPr>
          <p:cNvPr id="16" name="Text 12"/>
          <p:cNvSpPr/>
          <p:nvPr/>
        </p:nvSpPr>
        <p:spPr>
          <a:xfrm>
            <a:off x="6609874" y="7183993"/>
            <a:ext cx="216575"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3</a:t>
            </a:r>
            <a:endParaRPr lang="en-US" sz="3146" dirty="0"/>
          </a:p>
        </p:txBody>
      </p:sp>
      <p:sp>
        <p:nvSpPr>
          <p:cNvPr id="17" name="Text 13"/>
          <p:cNvSpPr/>
          <p:nvPr/>
        </p:nvSpPr>
        <p:spPr>
          <a:xfrm>
            <a:off x="7284125" y="7084219"/>
            <a:ext cx="3329345"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Asia</a:t>
            </a:r>
            <a:endParaRPr lang="en-US" sz="2622" dirty="0"/>
          </a:p>
        </p:txBody>
      </p:sp>
      <p:sp>
        <p:nvSpPr>
          <p:cNvPr id="18" name="Text 14"/>
          <p:cNvSpPr/>
          <p:nvPr/>
        </p:nvSpPr>
        <p:spPr>
          <a:xfrm>
            <a:off x="7284125" y="7660124"/>
            <a:ext cx="6414135"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Asia has the third-highest total units sold at 0.1 million.</a:t>
            </a:r>
            <a:endParaRPr lang="en-US" sz="2097" dirty="0"/>
          </a:p>
        </p:txBody>
      </p:sp>
      <p:sp>
        <p:nvSpPr>
          <p:cNvPr id="19" name="Shape 15"/>
          <p:cNvSpPr/>
          <p:nvPr/>
        </p:nvSpPr>
        <p:spPr>
          <a:xfrm>
            <a:off x="6418540" y="9078278"/>
            <a:ext cx="599242" cy="599242"/>
          </a:xfrm>
          <a:prstGeom prst="roundRect">
            <a:avLst>
              <a:gd name="adj" fmla="val 18668"/>
            </a:avLst>
          </a:prstGeom>
          <a:solidFill>
            <a:srgbClr val="FCE2CF"/>
          </a:solidFill>
          <a:ln w="15240">
            <a:solidFill>
              <a:srgbClr val="E2C8B5"/>
            </a:solidFill>
            <a:prstDash val="solid"/>
          </a:ln>
        </p:spPr>
      </p:sp>
      <p:sp>
        <p:nvSpPr>
          <p:cNvPr id="20" name="Text 16"/>
          <p:cNvSpPr/>
          <p:nvPr/>
        </p:nvSpPr>
        <p:spPr>
          <a:xfrm>
            <a:off x="6605826" y="9178052"/>
            <a:ext cx="224552" cy="399574"/>
          </a:xfrm>
          <a:prstGeom prst="rect">
            <a:avLst/>
          </a:prstGeom>
          <a:noFill/>
          <a:ln/>
        </p:spPr>
        <p:txBody>
          <a:bodyPr wrap="none" rtlCol="0" anchor="t"/>
          <a:lstStyle/>
          <a:p>
            <a:pPr algn="ctr" indent="0" marL="0">
              <a:lnSpc>
                <a:spcPts val="3146"/>
              </a:lnSpc>
              <a:buNone/>
            </a:pPr>
            <a:r>
              <a:rPr lang="en-US" sz="3146" spc="-94" kern="0" dirty="0">
                <a:solidFill>
                  <a:srgbClr val="2B2E3C"/>
                </a:solidFill>
                <a:latin typeface="Bitter" pitchFamily="34" charset="0"/>
                <a:ea typeface="Bitter" pitchFamily="34" charset="-122"/>
                <a:cs typeface="Bitter" pitchFamily="34" charset="-120"/>
              </a:rPr>
              <a:t>4</a:t>
            </a:r>
            <a:endParaRPr lang="en-US" sz="3146" dirty="0"/>
          </a:p>
        </p:txBody>
      </p:sp>
      <p:sp>
        <p:nvSpPr>
          <p:cNvPr id="21" name="Text 17"/>
          <p:cNvSpPr/>
          <p:nvPr/>
        </p:nvSpPr>
        <p:spPr>
          <a:xfrm>
            <a:off x="7284125" y="9078278"/>
            <a:ext cx="3329345" cy="416123"/>
          </a:xfrm>
          <a:prstGeom prst="rect">
            <a:avLst/>
          </a:prstGeom>
          <a:noFill/>
          <a:ln/>
        </p:spPr>
        <p:txBody>
          <a:bodyPr wrap="none" rtlCol="0" anchor="t"/>
          <a:lstStyle/>
          <a:p>
            <a:pPr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Sub-Saharan Africa</a:t>
            </a:r>
            <a:endParaRPr lang="en-US" sz="2622" dirty="0"/>
          </a:p>
        </p:txBody>
      </p:sp>
      <p:sp>
        <p:nvSpPr>
          <p:cNvPr id="22" name="Text 18"/>
          <p:cNvSpPr/>
          <p:nvPr/>
        </p:nvSpPr>
        <p:spPr>
          <a:xfrm>
            <a:off x="7284125" y="9654183"/>
            <a:ext cx="6414135" cy="852249"/>
          </a:xfrm>
          <a:prstGeom prst="rect">
            <a:avLst/>
          </a:prstGeom>
          <a:noFill/>
          <a:ln/>
        </p:spPr>
        <p:txBody>
          <a:bodyPr wrap="square" rtlCol="0" anchor="t"/>
          <a:lstStyle/>
          <a:p>
            <a:pPr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Sub-Saharan Africa has the lowest total units sold at 0.02 million.</a:t>
            </a:r>
            <a:endParaRPr lang="en-US" sz="2097" dirty="0"/>
          </a:p>
        </p:txBody>
      </p:sp>
      <p:pic>
        <p:nvPicPr>
          <p:cNvPr id="23"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124181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14630400" cy="3329345"/>
          </a:xfrm>
          <a:prstGeom prst="rect">
            <a:avLst/>
          </a:prstGeom>
        </p:spPr>
      </p:pic>
      <p:pic>
        <p:nvPicPr>
          <p:cNvPr id="5" name="Image 1" descr="preencoded.png">    </p:cNvPr>
          <p:cNvPicPr>
            <a:picLocks noChangeAspect="1"/>
          </p:cNvPicPr>
          <p:nvPr/>
        </p:nvPicPr>
        <p:blipFill>
          <a:blip r:embed="rId2"/>
          <a:stretch>
            <a:fillRect/>
          </a:stretch>
        </p:blipFill>
        <p:spPr>
          <a:xfrm>
            <a:off x="6671310" y="422553"/>
            <a:ext cx="1287780" cy="2484120"/>
          </a:xfrm>
          <a:prstGeom prst="rect">
            <a:avLst/>
          </a:prstGeom>
        </p:spPr>
      </p:pic>
      <p:sp>
        <p:nvSpPr>
          <p:cNvPr id="6" name="Text 2"/>
          <p:cNvSpPr/>
          <p:nvPr/>
        </p:nvSpPr>
        <p:spPr>
          <a:xfrm>
            <a:off x="932140" y="4061698"/>
            <a:ext cx="6658689" cy="832366"/>
          </a:xfrm>
          <a:prstGeom prst="rect">
            <a:avLst/>
          </a:prstGeom>
          <a:noFill/>
          <a:ln/>
        </p:spPr>
        <p:txBody>
          <a:bodyPr wrap="none" rtlCol="0" anchor="t"/>
          <a:lstStyle/>
          <a:p>
            <a:pPr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Ship Date Distribution</a:t>
            </a:r>
            <a:endParaRPr lang="en-US" sz="5243" dirty="0"/>
          </a:p>
        </p:txBody>
      </p:sp>
      <p:pic>
        <p:nvPicPr>
          <p:cNvPr id="7" name="Image 2" descr="preencoded.png">    </p:cNvPr>
          <p:cNvPicPr>
            <a:picLocks noChangeAspect="1"/>
          </p:cNvPicPr>
          <p:nvPr/>
        </p:nvPicPr>
        <p:blipFill>
          <a:blip r:embed="rId3"/>
          <a:stretch>
            <a:fillRect/>
          </a:stretch>
        </p:blipFill>
        <p:spPr>
          <a:xfrm>
            <a:off x="932140" y="5293519"/>
            <a:ext cx="1331714" cy="2130743"/>
          </a:xfrm>
          <a:prstGeom prst="rect">
            <a:avLst/>
          </a:prstGeom>
        </p:spPr>
      </p:pic>
      <p:sp>
        <p:nvSpPr>
          <p:cNvPr id="8" name="Text 3"/>
          <p:cNvSpPr/>
          <p:nvPr/>
        </p:nvSpPr>
        <p:spPr>
          <a:xfrm>
            <a:off x="2663309" y="5559862"/>
            <a:ext cx="3329345"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January 2011</a:t>
            </a:r>
            <a:endParaRPr lang="en-US" sz="2622" dirty="0"/>
          </a:p>
        </p:txBody>
      </p:sp>
      <p:sp>
        <p:nvSpPr>
          <p:cNvPr id="9" name="Text 4"/>
          <p:cNvSpPr/>
          <p:nvPr/>
        </p:nvSpPr>
        <p:spPr>
          <a:xfrm>
            <a:off x="2663309" y="6135767"/>
            <a:ext cx="11034951" cy="426125"/>
          </a:xfrm>
          <a:prstGeom prst="rect">
            <a:avLst/>
          </a:prstGeom>
          <a:noFill/>
          <a:ln/>
        </p:spPr>
        <p:txBody>
          <a:bodyPr wrap="non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Several shipments occurred in January 2011, indicating a potential seasonal trend.</a:t>
            </a:r>
            <a:endParaRPr lang="en-US" sz="2097" dirty="0"/>
          </a:p>
        </p:txBody>
      </p:sp>
      <p:pic>
        <p:nvPicPr>
          <p:cNvPr id="10" name="Image 3" descr="preencoded.png">    </p:cNvPr>
          <p:cNvPicPr>
            <a:picLocks noChangeAspect="1"/>
          </p:cNvPicPr>
          <p:nvPr/>
        </p:nvPicPr>
        <p:blipFill>
          <a:blip r:embed="rId4"/>
          <a:stretch>
            <a:fillRect/>
          </a:stretch>
        </p:blipFill>
        <p:spPr>
          <a:xfrm>
            <a:off x="932140" y="7424261"/>
            <a:ext cx="1331714" cy="2130743"/>
          </a:xfrm>
          <a:prstGeom prst="rect">
            <a:avLst/>
          </a:prstGeom>
        </p:spPr>
      </p:pic>
      <p:sp>
        <p:nvSpPr>
          <p:cNvPr id="11" name="Text 5"/>
          <p:cNvSpPr/>
          <p:nvPr/>
        </p:nvSpPr>
        <p:spPr>
          <a:xfrm>
            <a:off x="2663309" y="7690604"/>
            <a:ext cx="3329345"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January 2012</a:t>
            </a:r>
            <a:endParaRPr lang="en-US" sz="2622" dirty="0"/>
          </a:p>
        </p:txBody>
      </p:sp>
      <p:sp>
        <p:nvSpPr>
          <p:cNvPr id="12" name="Text 6"/>
          <p:cNvSpPr/>
          <p:nvPr/>
        </p:nvSpPr>
        <p:spPr>
          <a:xfrm>
            <a:off x="2663309" y="8266509"/>
            <a:ext cx="11034951" cy="852249"/>
          </a:xfrm>
          <a:prstGeom prst="rect">
            <a:avLst/>
          </a:prstGeom>
          <a:noFill/>
          <a:ln/>
        </p:spPr>
        <p:txBody>
          <a:bodyPr wrap="squar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Another cluster of shipments happened in January 2012, further suggesting a seasonal pattern.</a:t>
            </a:r>
            <a:endParaRPr lang="en-US" sz="2097" dirty="0"/>
          </a:p>
        </p:txBody>
      </p:sp>
      <p:pic>
        <p:nvPicPr>
          <p:cNvPr id="13" name="Image 4" descr="preencoded.png">    </p:cNvPr>
          <p:cNvPicPr>
            <a:picLocks noChangeAspect="1"/>
          </p:cNvPicPr>
          <p:nvPr/>
        </p:nvPicPr>
        <p:blipFill>
          <a:blip r:embed="rId5"/>
          <a:stretch>
            <a:fillRect/>
          </a:stretch>
        </p:blipFill>
        <p:spPr>
          <a:xfrm>
            <a:off x="932140" y="9555004"/>
            <a:ext cx="1331714" cy="2130743"/>
          </a:xfrm>
          <a:prstGeom prst="rect">
            <a:avLst/>
          </a:prstGeom>
        </p:spPr>
      </p:pic>
      <p:sp>
        <p:nvSpPr>
          <p:cNvPr id="14" name="Text 7"/>
          <p:cNvSpPr/>
          <p:nvPr/>
        </p:nvSpPr>
        <p:spPr>
          <a:xfrm>
            <a:off x="2663309" y="9821347"/>
            <a:ext cx="3329345"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Ongoing Shipments</a:t>
            </a:r>
            <a:endParaRPr lang="en-US" sz="2622" dirty="0"/>
          </a:p>
        </p:txBody>
      </p:sp>
      <p:sp>
        <p:nvSpPr>
          <p:cNvPr id="15" name="Text 8"/>
          <p:cNvSpPr/>
          <p:nvPr/>
        </p:nvSpPr>
        <p:spPr>
          <a:xfrm>
            <a:off x="2663309" y="10397252"/>
            <a:ext cx="11034951" cy="852249"/>
          </a:xfrm>
          <a:prstGeom prst="rect">
            <a:avLst/>
          </a:prstGeom>
          <a:noFill/>
          <a:ln/>
        </p:spPr>
        <p:txBody>
          <a:bodyPr wrap="squar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The dashboard shows shipments occurring throughout the year, with no clear concentration in any single month.</a:t>
            </a:r>
            <a:endParaRPr lang="en-US" sz="2097" dirty="0"/>
          </a:p>
        </p:txBody>
      </p:sp>
      <p:pic>
        <p:nvPicPr>
          <p:cNvPr id="16"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932140" y="2531745"/>
            <a:ext cx="6658689" cy="832366"/>
          </a:xfrm>
          <a:prstGeom prst="rect">
            <a:avLst/>
          </a:prstGeom>
          <a:noFill/>
          <a:ln/>
        </p:spPr>
        <p:txBody>
          <a:bodyPr wrap="none" rtlCol="0" anchor="t"/>
          <a:lstStyle/>
          <a:p>
            <a:pPr indent="0" marL="0">
              <a:lnSpc>
                <a:spcPts val="6554"/>
              </a:lnSpc>
              <a:buNone/>
            </a:pPr>
            <a:r>
              <a:rPr lang="en-US" sz="5243" spc="-157" kern="0" dirty="0">
                <a:solidFill>
                  <a:srgbClr val="2C3F42"/>
                </a:solidFill>
                <a:latin typeface="Bitter" pitchFamily="34" charset="0"/>
                <a:ea typeface="Bitter" pitchFamily="34" charset="-122"/>
                <a:cs typeface="Bitter" pitchFamily="34" charset="-120"/>
              </a:rPr>
              <a:t>Key Metrics Summary</a:t>
            </a:r>
            <a:endParaRPr lang="en-US" sz="5243" dirty="0"/>
          </a:p>
        </p:txBody>
      </p:sp>
      <p:pic>
        <p:nvPicPr>
          <p:cNvPr id="5" name="Image 0" descr="preencoded.png">    </p:cNvPr>
          <p:cNvPicPr>
            <a:picLocks noChangeAspect="1"/>
          </p:cNvPicPr>
          <p:nvPr/>
        </p:nvPicPr>
        <p:blipFill>
          <a:blip r:embed="rId1"/>
          <a:stretch>
            <a:fillRect/>
          </a:stretch>
        </p:blipFill>
        <p:spPr>
          <a:xfrm>
            <a:off x="932140" y="3763566"/>
            <a:ext cx="665798" cy="665798"/>
          </a:xfrm>
          <a:prstGeom prst="rect">
            <a:avLst/>
          </a:prstGeom>
        </p:spPr>
      </p:pic>
      <p:sp>
        <p:nvSpPr>
          <p:cNvPr id="6" name="Text 3"/>
          <p:cNvSpPr/>
          <p:nvPr/>
        </p:nvSpPr>
        <p:spPr>
          <a:xfrm>
            <a:off x="932140" y="4695706"/>
            <a:ext cx="2891909"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Total Cost</a:t>
            </a:r>
            <a:endParaRPr lang="en-US" sz="2622" dirty="0"/>
          </a:p>
        </p:txBody>
      </p:sp>
      <p:sp>
        <p:nvSpPr>
          <p:cNvPr id="7" name="Text 4"/>
          <p:cNvSpPr/>
          <p:nvPr/>
        </p:nvSpPr>
        <p:spPr>
          <a:xfrm>
            <a:off x="932140" y="5271611"/>
            <a:ext cx="2891909" cy="426125"/>
          </a:xfrm>
          <a:prstGeom prst="rect">
            <a:avLst/>
          </a:prstGeom>
          <a:noFill/>
          <a:ln/>
        </p:spPr>
        <p:txBody>
          <a:bodyPr wrap="non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$93.18 million</a:t>
            </a:r>
            <a:endParaRPr lang="en-US" sz="2097" dirty="0"/>
          </a:p>
        </p:txBody>
      </p:sp>
      <p:pic>
        <p:nvPicPr>
          <p:cNvPr id="8" name="Image 1" descr="preencoded.png">    </p:cNvPr>
          <p:cNvPicPr>
            <a:picLocks noChangeAspect="1"/>
          </p:cNvPicPr>
          <p:nvPr/>
        </p:nvPicPr>
        <p:blipFill>
          <a:blip r:embed="rId2"/>
          <a:stretch>
            <a:fillRect/>
          </a:stretch>
        </p:blipFill>
        <p:spPr>
          <a:xfrm>
            <a:off x="4223504" y="3763566"/>
            <a:ext cx="665798" cy="665798"/>
          </a:xfrm>
          <a:prstGeom prst="rect">
            <a:avLst/>
          </a:prstGeom>
        </p:spPr>
      </p:pic>
      <p:sp>
        <p:nvSpPr>
          <p:cNvPr id="9" name="Text 5"/>
          <p:cNvSpPr/>
          <p:nvPr/>
        </p:nvSpPr>
        <p:spPr>
          <a:xfrm>
            <a:off x="4223504" y="4695706"/>
            <a:ext cx="2891909"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Total Revenue</a:t>
            </a:r>
            <a:endParaRPr lang="en-US" sz="2622" dirty="0"/>
          </a:p>
        </p:txBody>
      </p:sp>
      <p:sp>
        <p:nvSpPr>
          <p:cNvPr id="10" name="Text 6"/>
          <p:cNvSpPr/>
          <p:nvPr/>
        </p:nvSpPr>
        <p:spPr>
          <a:xfrm>
            <a:off x="4223504" y="5271611"/>
            <a:ext cx="2891909" cy="426125"/>
          </a:xfrm>
          <a:prstGeom prst="rect">
            <a:avLst/>
          </a:prstGeom>
          <a:noFill/>
          <a:ln/>
        </p:spPr>
        <p:txBody>
          <a:bodyPr wrap="non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$137.35 million</a:t>
            </a:r>
            <a:endParaRPr lang="en-US" sz="2097" dirty="0"/>
          </a:p>
        </p:txBody>
      </p:sp>
      <p:pic>
        <p:nvPicPr>
          <p:cNvPr id="11" name="Image 2" descr="preencoded.png">    </p:cNvPr>
          <p:cNvPicPr>
            <a:picLocks noChangeAspect="1"/>
          </p:cNvPicPr>
          <p:nvPr/>
        </p:nvPicPr>
        <p:blipFill>
          <a:blip r:embed="rId3"/>
          <a:stretch>
            <a:fillRect/>
          </a:stretch>
        </p:blipFill>
        <p:spPr>
          <a:xfrm>
            <a:off x="7514868" y="3763566"/>
            <a:ext cx="665798" cy="665798"/>
          </a:xfrm>
          <a:prstGeom prst="rect">
            <a:avLst/>
          </a:prstGeom>
        </p:spPr>
      </p:pic>
      <p:sp>
        <p:nvSpPr>
          <p:cNvPr id="12" name="Text 7"/>
          <p:cNvSpPr/>
          <p:nvPr/>
        </p:nvSpPr>
        <p:spPr>
          <a:xfrm>
            <a:off x="7514868" y="4695706"/>
            <a:ext cx="2891909"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Total Profit</a:t>
            </a:r>
            <a:endParaRPr lang="en-US" sz="2622" dirty="0"/>
          </a:p>
        </p:txBody>
      </p:sp>
      <p:sp>
        <p:nvSpPr>
          <p:cNvPr id="13" name="Text 8"/>
          <p:cNvSpPr/>
          <p:nvPr/>
        </p:nvSpPr>
        <p:spPr>
          <a:xfrm>
            <a:off x="7514868" y="5271611"/>
            <a:ext cx="2891909" cy="426125"/>
          </a:xfrm>
          <a:prstGeom prst="rect">
            <a:avLst/>
          </a:prstGeom>
          <a:noFill/>
          <a:ln/>
        </p:spPr>
        <p:txBody>
          <a:bodyPr wrap="non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$44.17 million</a:t>
            </a:r>
            <a:endParaRPr lang="en-US" sz="2097" dirty="0"/>
          </a:p>
        </p:txBody>
      </p:sp>
      <p:pic>
        <p:nvPicPr>
          <p:cNvPr id="14" name="Image 3" descr="preencoded.png">    </p:cNvPr>
          <p:cNvPicPr>
            <a:picLocks noChangeAspect="1"/>
          </p:cNvPicPr>
          <p:nvPr/>
        </p:nvPicPr>
        <p:blipFill>
          <a:blip r:embed="rId4"/>
          <a:stretch>
            <a:fillRect/>
          </a:stretch>
        </p:blipFill>
        <p:spPr>
          <a:xfrm>
            <a:off x="10806232" y="3763566"/>
            <a:ext cx="665798" cy="665798"/>
          </a:xfrm>
          <a:prstGeom prst="rect">
            <a:avLst/>
          </a:prstGeom>
        </p:spPr>
      </p:pic>
      <p:sp>
        <p:nvSpPr>
          <p:cNvPr id="15" name="Text 9"/>
          <p:cNvSpPr/>
          <p:nvPr/>
        </p:nvSpPr>
        <p:spPr>
          <a:xfrm>
            <a:off x="10806232" y="4695706"/>
            <a:ext cx="2892028" cy="416123"/>
          </a:xfrm>
          <a:prstGeom prst="rect">
            <a:avLst/>
          </a:prstGeom>
          <a:noFill/>
          <a:ln/>
        </p:spPr>
        <p:txBody>
          <a:bodyPr wrap="none" rtlCol="0" anchor="t"/>
          <a:lstStyle/>
          <a:p>
            <a:pPr algn="l" indent="0" marL="0">
              <a:lnSpc>
                <a:spcPts val="3277"/>
              </a:lnSpc>
              <a:buNone/>
            </a:pPr>
            <a:r>
              <a:rPr lang="en-US" sz="2622" spc="-79" kern="0" dirty="0">
                <a:solidFill>
                  <a:srgbClr val="2B2E3C"/>
                </a:solidFill>
                <a:latin typeface="Bitter" pitchFamily="34" charset="0"/>
                <a:ea typeface="Bitter" pitchFamily="34" charset="-122"/>
                <a:cs typeface="Bitter" pitchFamily="34" charset="-120"/>
              </a:rPr>
              <a:t>Total Units Sold</a:t>
            </a:r>
            <a:endParaRPr lang="en-US" sz="2622" dirty="0"/>
          </a:p>
        </p:txBody>
      </p:sp>
      <p:sp>
        <p:nvSpPr>
          <p:cNvPr id="16" name="Text 10"/>
          <p:cNvSpPr/>
          <p:nvPr/>
        </p:nvSpPr>
        <p:spPr>
          <a:xfrm>
            <a:off x="10806232" y="5271611"/>
            <a:ext cx="2892028" cy="426125"/>
          </a:xfrm>
          <a:prstGeom prst="rect">
            <a:avLst/>
          </a:prstGeom>
          <a:noFill/>
          <a:ln/>
        </p:spPr>
        <p:txBody>
          <a:bodyPr wrap="none" rtlCol="0" anchor="t"/>
          <a:lstStyle/>
          <a:p>
            <a:pPr algn="l" indent="0" marL="0">
              <a:lnSpc>
                <a:spcPts val="3356"/>
              </a:lnSpc>
              <a:buNone/>
            </a:pPr>
            <a:r>
              <a:rPr lang="en-US" sz="2097" spc="-42" kern="0" dirty="0">
                <a:solidFill>
                  <a:srgbClr val="2B2E3C"/>
                </a:solidFill>
                <a:latin typeface="Open Sans" pitchFamily="34" charset="0"/>
                <a:ea typeface="Open Sans" pitchFamily="34" charset="-122"/>
                <a:cs typeface="Open Sans" pitchFamily="34" charset="-120"/>
              </a:rPr>
              <a:t>0.7 million</a:t>
            </a:r>
            <a:endParaRPr lang="en-US" sz="2097"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2024-08-14T19:55:58Z</dcterms:created>
  <dcterms:modified xsi:type="dcterms:W3CDTF">2024-08-14T19:55:58Z</dcterms:modified>
</cp:coreProperties>
</file>