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56" r:id="rId2"/>
    <p:sldId id="275" r:id="rId3"/>
    <p:sldId id="320" r:id="rId4"/>
    <p:sldId id="264" r:id="rId5"/>
    <p:sldId id="323" r:id="rId6"/>
    <p:sldId id="324" r:id="rId7"/>
    <p:sldId id="316" r:id="rId8"/>
    <p:sldId id="260" r:id="rId9"/>
    <p:sldId id="317" r:id="rId10"/>
    <p:sldId id="312" r:id="rId11"/>
    <p:sldId id="318" r:id="rId12"/>
    <p:sldId id="314" r:id="rId13"/>
    <p:sldId id="315" r:id="rId14"/>
    <p:sldId id="321" r:id="rId15"/>
    <p:sldId id="270" r:id="rId16"/>
  </p:sldIdLst>
  <p:sldSz cx="9144000" cy="5143500" type="screen16x9"/>
  <p:notesSz cx="6858000" cy="9144000"/>
  <p:embeddedFontLst>
    <p:embeddedFont>
      <p:font typeface="Advent Pro Light" panose="020B0604020202020204" charset="0"/>
      <p:regular r:id="rId18"/>
      <p:bold r:id="rId19"/>
    </p:embeddedFont>
    <p:embeddedFont>
      <p:font typeface="Anton" pitchFamily="2" charset="0"/>
      <p:regular r:id="rId20"/>
    </p:embeddedFont>
    <p:embeddedFont>
      <p:font typeface="Fira Sans Condensed Light" panose="020B0403050000020004" pitchFamily="34" charset="0"/>
      <p:regular r:id="rId21"/>
      <p:bold r:id="rId22"/>
      <p:italic r:id="rId23"/>
      <p:boldItalic r:id="rId24"/>
    </p:embeddedFont>
    <p:embeddedFont>
      <p:font typeface="Josefin Slab" pitchFamily="2" charset="0"/>
      <p:regular r:id="rId25"/>
      <p:bold r:id="rId26"/>
      <p:italic r:id="rId27"/>
      <p:boldItalic r:id="rId28"/>
    </p:embeddedFont>
    <p:embeddedFont>
      <p:font typeface="Rajdhani"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BE0039-61A7-480B-A35C-E91251011C59}">
  <a:tblStyle styleId="{D0BE0039-61A7-480B-A35C-E91251011C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109" d="100"/>
          <a:sy n="109" d="100"/>
        </p:scale>
        <p:origin x="706" y="101"/>
      </p:cViewPr>
      <p:guideLst>
        <p:guide orient="horz" pos="159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795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603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822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65abef0139_0_1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65abef0139_0_1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883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046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520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847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692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18" name="Google Shape;18;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9" name="Google Shape;19;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20" name="Google Shape;20;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 name="Google Shape;21;p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9" r:id="rId6"/>
    <p:sldLayoutId id="2147483666"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1859369" y="4372977"/>
            <a:ext cx="5425262" cy="975817"/>
          </a:xfrm>
          <a:prstGeom prst="rect">
            <a:avLst/>
          </a:prstGeom>
        </p:spPr>
        <p:txBody>
          <a:bodyPr spcFirstLastPara="1" wrap="square" lIns="91425" tIns="91425" rIns="91425" bIns="91425" anchor="b" anchorCtr="0">
            <a:noAutofit/>
          </a:bodyPr>
          <a:lstStyle/>
          <a:p>
            <a:pPr algn="ctr"/>
            <a:r>
              <a:rPr lang="en-IN" sz="6000" b="1"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5">
                      <a:satMod val="175000"/>
                      <a:alpha val="40000"/>
                    </a:schemeClr>
                  </a:glow>
                  <a:outerShdw dist="38100" dir="2640000" algn="bl" rotWithShape="0">
                    <a:schemeClr val="tx2">
                      <a:lumMod val="75000"/>
                    </a:schemeClr>
                  </a:outerShdw>
                </a:effectLst>
                <a:latin typeface="Rajdhani" panose="020B0604020202020204" charset="0"/>
                <a:cs typeface="Rajdhani" panose="020B0604020202020204" charset="0"/>
              </a:rPr>
              <a:t>Price Setter &amp; Follower Detection Algorithm</a:t>
            </a:r>
            <a:br>
              <a:rPr lang="en-IN" sz="6000" b="1"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5">
                      <a:satMod val="175000"/>
                      <a:alpha val="40000"/>
                    </a:schemeClr>
                  </a:glow>
                  <a:outerShdw dist="38100" dir="2640000" algn="bl" rotWithShape="0">
                    <a:schemeClr val="tx2">
                      <a:lumMod val="75000"/>
                    </a:schemeClr>
                  </a:outerShdw>
                </a:effectLst>
                <a:latin typeface="Rajdhani" panose="020B0604020202020204" charset="0"/>
                <a:cs typeface="Rajdhani" panose="020B0604020202020204" charset="0"/>
              </a:rPr>
            </a:br>
            <a:endParaRPr lang="en-US" sz="5700"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5">
                    <a:satMod val="175000"/>
                    <a:alpha val="40000"/>
                  </a:schemeClr>
                </a:glow>
                <a:outerShdw dist="38100" dir="2640000" algn="bl" rotWithShape="0">
                  <a:schemeClr val="tx2">
                    <a:lumMod val="75000"/>
                  </a:schemeClr>
                </a:outerShdw>
              </a:effectLst>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6" name="TextBox 15">
            <a:extLst>
              <a:ext uri="{FF2B5EF4-FFF2-40B4-BE49-F238E27FC236}">
                <a16:creationId xmlns:a16="http://schemas.microsoft.com/office/drawing/2014/main" id="{D01B8D34-F889-4357-897E-DD0AC2C0C2B0}"/>
              </a:ext>
            </a:extLst>
          </p:cNvPr>
          <p:cNvSpPr txBox="1"/>
          <p:nvPr/>
        </p:nvSpPr>
        <p:spPr>
          <a:xfrm>
            <a:off x="358726" y="647118"/>
            <a:ext cx="8447649" cy="3570208"/>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pPr algn="just"/>
            <a:r>
              <a:rPr lang="en-IN" sz="1600" dirty="0">
                <a:solidFill>
                  <a:srgbClr val="FFFFFF"/>
                </a:solidFill>
              </a:rPr>
              <a:t> </a:t>
            </a:r>
            <a:r>
              <a:rPr lang="en-IN" sz="18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Step4 :</a:t>
            </a:r>
            <a:r>
              <a:rPr lang="en-IN" sz="1600" dirty="0">
                <a:solidFill>
                  <a:srgbClr val="FFFFFF"/>
                </a:solidFill>
              </a:rPr>
              <a:t> </a:t>
            </a:r>
            <a:r>
              <a:rPr lang="en-US" sz="1600" dirty="0">
                <a:solidFill>
                  <a:srgbClr val="FFFFFF"/>
                </a:solidFill>
              </a:rPr>
              <a:t>: In this step, we have sorted the time list for each bus and accordingly we sorted the price list and converted the date in Date Time format then we started plotting time-series graphs for each category column.</a:t>
            </a:r>
          </a:p>
          <a:p>
            <a:pPr algn="just"/>
            <a:r>
              <a:rPr lang="en-IN" sz="16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Step5:</a:t>
            </a:r>
            <a:r>
              <a:rPr lang="en-IN" sz="1600" dirty="0">
                <a:solidFill>
                  <a:srgbClr val="FFFFFF"/>
                </a:solidFill>
              </a:rPr>
              <a:t> </a:t>
            </a:r>
            <a:r>
              <a:rPr lang="en-US" sz="1600" dirty="0">
                <a:solidFill>
                  <a:srgbClr val="FFFFFF"/>
                </a:solidFill>
              </a:rPr>
              <a:t>We found that the time series graph of Category21, Category22 ,Category23 have only 1 or 2 bus data so we decide to drop it off.</a:t>
            </a:r>
          </a:p>
          <a:p>
            <a:pPr algn="just"/>
            <a:r>
              <a:rPr lang="en-IN" sz="16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Step6 :</a:t>
            </a:r>
            <a:r>
              <a:rPr lang="en-IN" sz="1600" dirty="0">
                <a:solidFill>
                  <a:srgbClr val="FFFFFF"/>
                </a:solidFill>
              </a:rPr>
              <a:t> </a:t>
            </a:r>
            <a:r>
              <a:rPr lang="en-US" sz="1600" dirty="0">
                <a:solidFill>
                  <a:srgbClr val="FFFFFF"/>
                </a:solidFill>
              </a:rPr>
              <a:t>In this step, we used a dynamic time wrapping algorithm to compare time series. We calculated the </a:t>
            </a:r>
            <a:r>
              <a:rPr lang="en-US" sz="1600" dirty="0" err="1">
                <a:solidFill>
                  <a:srgbClr val="FFFFFF"/>
                </a:solidFill>
              </a:rPr>
              <a:t>dtw</a:t>
            </a:r>
            <a:r>
              <a:rPr lang="en-US" sz="1600" dirty="0">
                <a:solidFill>
                  <a:srgbClr val="FFFFFF"/>
                </a:solidFill>
              </a:rPr>
              <a:t> distance between buses for each category and stored it in a list and if unfortunately, we got </a:t>
            </a:r>
            <a:r>
              <a:rPr lang="en-US" sz="1600" dirty="0" err="1">
                <a:solidFill>
                  <a:srgbClr val="FFFFFF"/>
                </a:solidFill>
              </a:rPr>
              <a:t>dtw</a:t>
            </a:r>
            <a:r>
              <a:rPr lang="en-US" sz="1600" dirty="0">
                <a:solidFill>
                  <a:srgbClr val="FFFFFF"/>
                </a:solidFill>
              </a:rPr>
              <a:t> distance as infinity then we stored -1 in place of it and then later replaced it with the max of that list +1000 to prevent our analysis to produce poor results.</a:t>
            </a:r>
          </a:p>
          <a:p>
            <a:pPr algn="just"/>
            <a:r>
              <a:rPr lang="en-IN" sz="16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Step7 : </a:t>
            </a:r>
            <a:r>
              <a:rPr lang="en-US" sz="1600" dirty="0">
                <a:solidFill>
                  <a:srgbClr val="FFFFFF"/>
                </a:solidFill>
              </a:rPr>
              <a:t>Now we added </a:t>
            </a:r>
            <a:r>
              <a:rPr lang="en-US" sz="1600" dirty="0" err="1">
                <a:solidFill>
                  <a:srgbClr val="FFFFFF"/>
                </a:solidFill>
              </a:rPr>
              <a:t>dtw</a:t>
            </a:r>
            <a:r>
              <a:rPr lang="en-US" sz="1600" dirty="0">
                <a:solidFill>
                  <a:srgbClr val="FFFFFF"/>
                </a:solidFill>
              </a:rPr>
              <a:t> distance of each category together and obtained a compared distance list for each bus. Then we used minimum distance in the list which corresponds to the closest comparison. Using this we're able to find who follows whom then we normalized the distance using (M-S(</a:t>
            </a:r>
            <a:r>
              <a:rPr lang="en-US" sz="1600" dirty="0" err="1">
                <a:solidFill>
                  <a:srgbClr val="FFFFFF"/>
                </a:solidFill>
              </a:rPr>
              <a:t>x,y</a:t>
            </a:r>
            <a:r>
              <a:rPr lang="en-US" sz="1600" dirty="0">
                <a:solidFill>
                  <a:srgbClr val="FFFFFF"/>
                </a:solidFill>
              </a:rPr>
              <a:t>))/M  and then passed it to the sigmoid function to get a confidence score.</a:t>
            </a:r>
            <a:endParaRPr lang="en-IN" sz="1600" dirty="0">
              <a:solidFill>
                <a:srgbClr val="FFFFFF"/>
              </a:solidFill>
            </a:endParaRPr>
          </a:p>
        </p:txBody>
      </p:sp>
    </p:spTree>
    <p:extLst>
      <p:ext uri="{BB962C8B-B14F-4D97-AF65-F5344CB8AC3E}">
        <p14:creationId xmlns:p14="http://schemas.microsoft.com/office/powerpoint/2010/main" val="426111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pic>
        <p:nvPicPr>
          <p:cNvPr id="3" name="Picture 2">
            <a:extLst>
              <a:ext uri="{FF2B5EF4-FFF2-40B4-BE49-F238E27FC236}">
                <a16:creationId xmlns:a16="http://schemas.microsoft.com/office/drawing/2014/main" id="{4F9EB996-2F20-4C63-AFA1-F613AF4C7BCC}"/>
              </a:ext>
            </a:extLst>
          </p:cNvPr>
          <p:cNvPicPr>
            <a:picLocks noChangeAspect="1"/>
          </p:cNvPicPr>
          <p:nvPr/>
        </p:nvPicPr>
        <p:blipFill rotWithShape="1">
          <a:blip r:embed="rId4"/>
          <a:srcRect l="5111" t="26996" r="32815" b="33234"/>
          <a:stretch/>
        </p:blipFill>
        <p:spPr>
          <a:xfrm>
            <a:off x="1449493" y="1968922"/>
            <a:ext cx="5676053" cy="2045548"/>
          </a:xfrm>
          <a:prstGeom prst="rect">
            <a:avLst/>
          </a:prstGeom>
        </p:spPr>
      </p:pic>
      <p:sp>
        <p:nvSpPr>
          <p:cNvPr id="7" name="Google Shape;142;p28">
            <a:extLst>
              <a:ext uri="{FF2B5EF4-FFF2-40B4-BE49-F238E27FC236}">
                <a16:creationId xmlns:a16="http://schemas.microsoft.com/office/drawing/2014/main" id="{3900EC9B-9E6C-49DF-ADBB-B3FC232E3E76}"/>
              </a:ext>
            </a:extLst>
          </p:cNvPr>
          <p:cNvSpPr txBox="1">
            <a:spLocks noGrp="1"/>
          </p:cNvSpPr>
          <p:nvPr>
            <p:ph type="title"/>
          </p:nvPr>
        </p:nvSpPr>
        <p:spPr>
          <a:xfrm>
            <a:off x="2728730" y="74506"/>
            <a:ext cx="3117578" cy="72467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err="1">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TimeSeries</a:t>
            </a:r>
            <a:r>
              <a:rPr lang="en-IN"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 </a:t>
            </a:r>
            <a:endParaRPr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238068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2478770" y="208614"/>
            <a:ext cx="3664643" cy="72467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Generalization</a:t>
            </a:r>
            <a:endParaRPr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endParaRPr>
          </a:p>
        </p:txBody>
      </p:sp>
      <p:sp>
        <p:nvSpPr>
          <p:cNvPr id="16" name="TextBox 15">
            <a:extLst>
              <a:ext uri="{FF2B5EF4-FFF2-40B4-BE49-F238E27FC236}">
                <a16:creationId xmlns:a16="http://schemas.microsoft.com/office/drawing/2014/main" id="{D01B8D34-F889-4357-897E-DD0AC2C0C2B0}"/>
              </a:ext>
            </a:extLst>
          </p:cNvPr>
          <p:cNvSpPr txBox="1"/>
          <p:nvPr/>
        </p:nvSpPr>
        <p:spPr>
          <a:xfrm>
            <a:off x="883658" y="1347893"/>
            <a:ext cx="7345941" cy="2862322"/>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pPr algn="just"/>
            <a:r>
              <a:rPr lang="en-US" sz="2000" dirty="0">
                <a:solidFill>
                  <a:srgbClr val="FFFFFF"/>
                </a:solidFill>
              </a:rPr>
              <a:t>Our model is generalized that even if a bus doesn’t follow another bus completely then also our algorithm will find some generalization because we are first comparing category wise then we are merging results. So our model is generalized to handle this case and also we have generalized infinite dtw distance with a maximum of the list so that if we combine results then it should not distort results for other categories because it can happen a bus doesn’t follow in one category so got infinity distance but it follows in other categories.</a:t>
            </a:r>
            <a:endParaRPr lang="en-IN" sz="2000" dirty="0">
              <a:solidFill>
                <a:srgbClr val="FFFFFF"/>
              </a:solidFill>
            </a:endParaRPr>
          </a:p>
        </p:txBody>
      </p:sp>
    </p:spTree>
    <p:extLst>
      <p:ext uri="{BB962C8B-B14F-4D97-AF65-F5344CB8AC3E}">
        <p14:creationId xmlns:p14="http://schemas.microsoft.com/office/powerpoint/2010/main" val="416569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2381992" y="208352"/>
            <a:ext cx="4623719" cy="72467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Result Analysis</a:t>
            </a:r>
            <a:endParaRPr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endParaRPr>
          </a:p>
        </p:txBody>
      </p:sp>
      <p:pic>
        <p:nvPicPr>
          <p:cNvPr id="2" name="Picture 1" descr="Text&#10;&#10;Description automatically generated">
            <a:extLst>
              <a:ext uri="{FF2B5EF4-FFF2-40B4-BE49-F238E27FC236}">
                <a16:creationId xmlns:a16="http://schemas.microsoft.com/office/drawing/2014/main" id="{67B6F8B3-4CD4-FB73-BC4F-43AF79F4D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5940" y="1329984"/>
            <a:ext cx="5532120" cy="2750820"/>
          </a:xfrm>
          <a:prstGeom prst="rect">
            <a:avLst/>
          </a:prstGeom>
        </p:spPr>
      </p:pic>
    </p:spTree>
    <p:extLst>
      <p:ext uri="{BB962C8B-B14F-4D97-AF65-F5344CB8AC3E}">
        <p14:creationId xmlns:p14="http://schemas.microsoft.com/office/powerpoint/2010/main" val="2860180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BE0710-6258-6FED-6C01-4EF2485C524C}"/>
              </a:ext>
            </a:extLst>
          </p:cNvPr>
          <p:cNvPicPr>
            <a:picLocks noChangeAspect="1"/>
          </p:cNvPicPr>
          <p:nvPr/>
        </p:nvPicPr>
        <p:blipFill>
          <a:blip r:embed="rId2"/>
          <a:stretch>
            <a:fillRect/>
          </a:stretch>
        </p:blipFill>
        <p:spPr>
          <a:xfrm>
            <a:off x="1123027" y="803103"/>
            <a:ext cx="6723650" cy="3593046"/>
          </a:xfrm>
          <a:prstGeom prst="rect">
            <a:avLst/>
          </a:prstGeom>
        </p:spPr>
      </p:pic>
    </p:spTree>
    <p:extLst>
      <p:ext uri="{BB962C8B-B14F-4D97-AF65-F5344CB8AC3E}">
        <p14:creationId xmlns:p14="http://schemas.microsoft.com/office/powerpoint/2010/main" val="230974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2"/>
        <p:cNvGrpSpPr/>
        <p:nvPr/>
      </p:nvGrpSpPr>
      <p:grpSpPr>
        <a:xfrm>
          <a:off x="0" y="0"/>
          <a:ext cx="0" cy="0"/>
          <a:chOff x="0" y="0"/>
          <a:chExt cx="0" cy="0"/>
        </a:xfrm>
      </p:grpSpPr>
      <p:sp>
        <p:nvSpPr>
          <p:cNvPr id="754" name="Google Shape;754;p38"/>
          <p:cNvSpPr txBox="1">
            <a:spLocks noGrp="1"/>
          </p:cNvSpPr>
          <p:nvPr>
            <p:ph type="title"/>
          </p:nvPr>
        </p:nvSpPr>
        <p:spPr>
          <a:xfrm>
            <a:off x="2805600" y="1235818"/>
            <a:ext cx="3532800"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t>THANKS</a:t>
            </a:r>
            <a:r>
              <a:rPr lang="en-US" sz="7200" dirty="0"/>
              <a:t>!</a:t>
            </a:r>
            <a:endParaRPr sz="7200" dirty="0"/>
          </a:p>
        </p:txBody>
      </p:sp>
      <p:sp>
        <p:nvSpPr>
          <p:cNvPr id="2" name="TextBox 1">
            <a:extLst>
              <a:ext uri="{FF2B5EF4-FFF2-40B4-BE49-F238E27FC236}">
                <a16:creationId xmlns:a16="http://schemas.microsoft.com/office/drawing/2014/main" id="{19FC2E07-C6D1-4915-8E3D-445F6D93373B}"/>
              </a:ext>
            </a:extLst>
          </p:cNvPr>
          <p:cNvSpPr txBox="1"/>
          <p:nvPr/>
        </p:nvSpPr>
        <p:spPr>
          <a:xfrm>
            <a:off x="3250096" y="3110948"/>
            <a:ext cx="2643808" cy="261610"/>
          </a:xfrm>
          <a:prstGeom prst="rect">
            <a:avLst/>
          </a:prstGeom>
          <a:noFill/>
        </p:spPr>
        <p:txBody>
          <a:bodyPr wrap="square" rtlCol="0">
            <a:spAutoFit/>
          </a:bodyPr>
          <a:lstStyle/>
          <a:p>
            <a:pPr algn="ctr"/>
            <a:r>
              <a:rPr lang="en-US" sz="1100" dirty="0">
                <a:solidFill>
                  <a:schemeClr val="accent4"/>
                </a:solidFill>
              </a:rPr>
              <a:t>Any Question for us?</a:t>
            </a:r>
            <a:endParaRPr lang="en-IN" sz="1100" dirty="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8"/>
        <p:cNvGrpSpPr/>
        <p:nvPr/>
      </p:nvGrpSpPr>
      <p:grpSpPr>
        <a:xfrm>
          <a:off x="0" y="0"/>
          <a:ext cx="0" cy="0"/>
          <a:chOff x="0" y="0"/>
          <a:chExt cx="0" cy="0"/>
        </a:xfrm>
      </p:grpSpPr>
      <p:grpSp>
        <p:nvGrpSpPr>
          <p:cNvPr id="1726" name="Google Shape;1726;p43"/>
          <p:cNvGrpSpPr/>
          <p:nvPr/>
        </p:nvGrpSpPr>
        <p:grpSpPr>
          <a:xfrm>
            <a:off x="6215852" y="1883400"/>
            <a:ext cx="393699" cy="507621"/>
            <a:chOff x="6698441" y="2414530"/>
            <a:chExt cx="277644" cy="357984"/>
          </a:xfrm>
        </p:grpSpPr>
        <p:sp>
          <p:nvSpPr>
            <p:cNvPr id="1727" name="Google Shape;1727;p43"/>
            <p:cNvSpPr/>
            <p:nvPr/>
          </p:nvSpPr>
          <p:spPr>
            <a:xfrm>
              <a:off x="6764462" y="2710611"/>
              <a:ext cx="10201" cy="60382"/>
            </a:xfrm>
            <a:custGeom>
              <a:avLst/>
              <a:gdLst/>
              <a:ahLst/>
              <a:cxnLst/>
              <a:rect l="l" t="t" r="r" b="b"/>
              <a:pathLst>
                <a:path w="322" h="1906" extrusionOk="0">
                  <a:moveTo>
                    <a:pt x="167" y="1"/>
                  </a:moveTo>
                  <a:cubicBezTo>
                    <a:pt x="72" y="1"/>
                    <a:pt x="0" y="72"/>
                    <a:pt x="0" y="167"/>
                  </a:cubicBezTo>
                  <a:lnTo>
                    <a:pt x="0" y="1739"/>
                  </a:lnTo>
                  <a:cubicBezTo>
                    <a:pt x="0" y="1834"/>
                    <a:pt x="72" y="1906"/>
                    <a:pt x="167" y="1906"/>
                  </a:cubicBezTo>
                  <a:cubicBezTo>
                    <a:pt x="250" y="1906"/>
                    <a:pt x="322" y="1834"/>
                    <a:pt x="322" y="1739"/>
                  </a:cubicBezTo>
                  <a:lnTo>
                    <a:pt x="322" y="167"/>
                  </a:lnTo>
                  <a:cubicBezTo>
                    <a:pt x="322" y="72"/>
                    <a:pt x="250"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8" name="Google Shape;1728;p43"/>
            <p:cNvSpPr/>
            <p:nvPr/>
          </p:nvSpPr>
          <p:spPr>
            <a:xfrm>
              <a:off x="6898374" y="2710611"/>
              <a:ext cx="10201" cy="60382"/>
            </a:xfrm>
            <a:custGeom>
              <a:avLst/>
              <a:gdLst/>
              <a:ahLst/>
              <a:cxnLst/>
              <a:rect l="l" t="t" r="r" b="b"/>
              <a:pathLst>
                <a:path w="322" h="1906" extrusionOk="0">
                  <a:moveTo>
                    <a:pt x="167" y="1"/>
                  </a:moveTo>
                  <a:cubicBezTo>
                    <a:pt x="71" y="1"/>
                    <a:pt x="0" y="72"/>
                    <a:pt x="0" y="167"/>
                  </a:cubicBezTo>
                  <a:lnTo>
                    <a:pt x="0" y="1739"/>
                  </a:lnTo>
                  <a:cubicBezTo>
                    <a:pt x="0" y="1834"/>
                    <a:pt x="71" y="1906"/>
                    <a:pt x="167" y="1906"/>
                  </a:cubicBezTo>
                  <a:cubicBezTo>
                    <a:pt x="250" y="1906"/>
                    <a:pt x="322" y="1834"/>
                    <a:pt x="322" y="1739"/>
                  </a:cubicBezTo>
                  <a:lnTo>
                    <a:pt x="322" y="167"/>
                  </a:lnTo>
                  <a:cubicBezTo>
                    <a:pt x="322" y="72"/>
                    <a:pt x="250"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9" name="Google Shape;1729;p43"/>
            <p:cNvSpPr/>
            <p:nvPr/>
          </p:nvSpPr>
          <p:spPr>
            <a:xfrm>
              <a:off x="6698441" y="2414530"/>
              <a:ext cx="277644" cy="357984"/>
            </a:xfrm>
            <a:custGeom>
              <a:avLst/>
              <a:gdLst/>
              <a:ahLst/>
              <a:cxnLst/>
              <a:rect l="l" t="t" r="r" b="b"/>
              <a:pathLst>
                <a:path w="8764" h="11300" extrusionOk="0">
                  <a:moveTo>
                    <a:pt x="3835" y="3334"/>
                  </a:moveTo>
                  <a:lnTo>
                    <a:pt x="3835" y="3691"/>
                  </a:lnTo>
                  <a:cubicBezTo>
                    <a:pt x="3835" y="3798"/>
                    <a:pt x="3751" y="3882"/>
                    <a:pt x="3644" y="3882"/>
                  </a:cubicBezTo>
                  <a:lnTo>
                    <a:pt x="3120" y="3882"/>
                  </a:lnTo>
                  <a:cubicBezTo>
                    <a:pt x="3025" y="3882"/>
                    <a:pt x="2930" y="3786"/>
                    <a:pt x="2930" y="3691"/>
                  </a:cubicBezTo>
                  <a:lnTo>
                    <a:pt x="2930" y="3334"/>
                  </a:lnTo>
                  <a:lnTo>
                    <a:pt x="3215" y="3334"/>
                  </a:lnTo>
                  <a:lnTo>
                    <a:pt x="3215" y="3346"/>
                  </a:lnTo>
                  <a:lnTo>
                    <a:pt x="3215" y="3524"/>
                  </a:lnTo>
                  <a:cubicBezTo>
                    <a:pt x="3227" y="3620"/>
                    <a:pt x="3299" y="3691"/>
                    <a:pt x="3394" y="3691"/>
                  </a:cubicBezTo>
                  <a:cubicBezTo>
                    <a:pt x="3477" y="3691"/>
                    <a:pt x="3561" y="3620"/>
                    <a:pt x="3561" y="3524"/>
                  </a:cubicBezTo>
                  <a:lnTo>
                    <a:pt x="3561" y="3346"/>
                  </a:lnTo>
                  <a:lnTo>
                    <a:pt x="3561" y="3334"/>
                  </a:lnTo>
                  <a:close/>
                  <a:moveTo>
                    <a:pt x="5775" y="3334"/>
                  </a:moveTo>
                  <a:lnTo>
                    <a:pt x="5775" y="3691"/>
                  </a:lnTo>
                  <a:cubicBezTo>
                    <a:pt x="5775" y="3798"/>
                    <a:pt x="5680" y="3882"/>
                    <a:pt x="5585" y="3882"/>
                  </a:cubicBezTo>
                  <a:lnTo>
                    <a:pt x="5061" y="3882"/>
                  </a:lnTo>
                  <a:cubicBezTo>
                    <a:pt x="4954" y="3882"/>
                    <a:pt x="4870" y="3786"/>
                    <a:pt x="4870" y="3691"/>
                  </a:cubicBezTo>
                  <a:lnTo>
                    <a:pt x="4870" y="3334"/>
                  </a:lnTo>
                  <a:lnTo>
                    <a:pt x="5144" y="3334"/>
                  </a:lnTo>
                  <a:lnTo>
                    <a:pt x="5144" y="3346"/>
                  </a:lnTo>
                  <a:lnTo>
                    <a:pt x="5144" y="3524"/>
                  </a:lnTo>
                  <a:cubicBezTo>
                    <a:pt x="5168" y="3620"/>
                    <a:pt x="5239" y="3691"/>
                    <a:pt x="5323" y="3691"/>
                  </a:cubicBezTo>
                  <a:cubicBezTo>
                    <a:pt x="5418" y="3691"/>
                    <a:pt x="5490" y="3620"/>
                    <a:pt x="5490" y="3524"/>
                  </a:cubicBezTo>
                  <a:lnTo>
                    <a:pt x="5490" y="3346"/>
                  </a:lnTo>
                  <a:lnTo>
                    <a:pt x="5490" y="3334"/>
                  </a:lnTo>
                  <a:close/>
                  <a:moveTo>
                    <a:pt x="1858" y="1512"/>
                  </a:moveTo>
                  <a:lnTo>
                    <a:pt x="1858" y="1512"/>
                  </a:lnTo>
                  <a:cubicBezTo>
                    <a:pt x="1644" y="1905"/>
                    <a:pt x="1549" y="2346"/>
                    <a:pt x="1549" y="2810"/>
                  </a:cubicBezTo>
                  <a:lnTo>
                    <a:pt x="1549" y="3239"/>
                  </a:lnTo>
                  <a:cubicBezTo>
                    <a:pt x="1358" y="3334"/>
                    <a:pt x="1215" y="3513"/>
                    <a:pt x="1203" y="3715"/>
                  </a:cubicBezTo>
                  <a:cubicBezTo>
                    <a:pt x="1191" y="3882"/>
                    <a:pt x="1251" y="4060"/>
                    <a:pt x="1358" y="4179"/>
                  </a:cubicBezTo>
                  <a:cubicBezTo>
                    <a:pt x="1477" y="4298"/>
                    <a:pt x="1632" y="4370"/>
                    <a:pt x="1799" y="4370"/>
                  </a:cubicBezTo>
                  <a:lnTo>
                    <a:pt x="1918" y="4370"/>
                  </a:lnTo>
                  <a:cubicBezTo>
                    <a:pt x="1965" y="4691"/>
                    <a:pt x="2072" y="4965"/>
                    <a:pt x="2215" y="5239"/>
                  </a:cubicBezTo>
                  <a:cubicBezTo>
                    <a:pt x="1918" y="5191"/>
                    <a:pt x="1668" y="5108"/>
                    <a:pt x="1501" y="5025"/>
                  </a:cubicBezTo>
                  <a:cubicBezTo>
                    <a:pt x="1382" y="4965"/>
                    <a:pt x="1299" y="4929"/>
                    <a:pt x="1215" y="4882"/>
                  </a:cubicBezTo>
                  <a:cubicBezTo>
                    <a:pt x="1275" y="4751"/>
                    <a:pt x="1358" y="4548"/>
                    <a:pt x="1358" y="4405"/>
                  </a:cubicBezTo>
                  <a:cubicBezTo>
                    <a:pt x="1358" y="4370"/>
                    <a:pt x="1334" y="4334"/>
                    <a:pt x="1322" y="4298"/>
                  </a:cubicBezTo>
                  <a:lnTo>
                    <a:pt x="834" y="3655"/>
                  </a:lnTo>
                  <a:cubicBezTo>
                    <a:pt x="858" y="3501"/>
                    <a:pt x="977" y="3036"/>
                    <a:pt x="1179" y="2560"/>
                  </a:cubicBezTo>
                  <a:cubicBezTo>
                    <a:pt x="1394" y="2048"/>
                    <a:pt x="1632" y="1727"/>
                    <a:pt x="1858" y="1512"/>
                  </a:cubicBezTo>
                  <a:close/>
                  <a:moveTo>
                    <a:pt x="4347" y="334"/>
                  </a:moveTo>
                  <a:cubicBezTo>
                    <a:pt x="5644" y="334"/>
                    <a:pt x="6728" y="1346"/>
                    <a:pt x="6811" y="2643"/>
                  </a:cubicBezTo>
                  <a:cubicBezTo>
                    <a:pt x="6811" y="2732"/>
                    <a:pt x="6893" y="2799"/>
                    <a:pt x="6971" y="2799"/>
                  </a:cubicBezTo>
                  <a:cubicBezTo>
                    <a:pt x="6977" y="2799"/>
                    <a:pt x="6984" y="2799"/>
                    <a:pt x="6990" y="2798"/>
                  </a:cubicBezTo>
                  <a:cubicBezTo>
                    <a:pt x="7085" y="2798"/>
                    <a:pt x="7156" y="2703"/>
                    <a:pt x="7144" y="2620"/>
                  </a:cubicBezTo>
                  <a:cubicBezTo>
                    <a:pt x="7109" y="2215"/>
                    <a:pt x="7002" y="1846"/>
                    <a:pt x="6835" y="1500"/>
                  </a:cubicBezTo>
                  <a:lnTo>
                    <a:pt x="6835" y="1500"/>
                  </a:lnTo>
                  <a:cubicBezTo>
                    <a:pt x="7144" y="1786"/>
                    <a:pt x="7371" y="2179"/>
                    <a:pt x="7514" y="2536"/>
                  </a:cubicBezTo>
                  <a:cubicBezTo>
                    <a:pt x="7728" y="3012"/>
                    <a:pt x="7823" y="3477"/>
                    <a:pt x="7859" y="3643"/>
                  </a:cubicBezTo>
                  <a:lnTo>
                    <a:pt x="7371" y="4286"/>
                  </a:lnTo>
                  <a:cubicBezTo>
                    <a:pt x="7347" y="4310"/>
                    <a:pt x="7335" y="4346"/>
                    <a:pt x="7335" y="4382"/>
                  </a:cubicBezTo>
                  <a:cubicBezTo>
                    <a:pt x="7335" y="4525"/>
                    <a:pt x="7406" y="4727"/>
                    <a:pt x="7466" y="4858"/>
                  </a:cubicBezTo>
                  <a:cubicBezTo>
                    <a:pt x="7406" y="4906"/>
                    <a:pt x="7311" y="4953"/>
                    <a:pt x="7192" y="5013"/>
                  </a:cubicBezTo>
                  <a:cubicBezTo>
                    <a:pt x="7025" y="5084"/>
                    <a:pt x="6775" y="5191"/>
                    <a:pt x="6454" y="5251"/>
                  </a:cubicBezTo>
                  <a:cubicBezTo>
                    <a:pt x="6609" y="4989"/>
                    <a:pt x="6704" y="4691"/>
                    <a:pt x="6752" y="4394"/>
                  </a:cubicBezTo>
                  <a:lnTo>
                    <a:pt x="6859" y="4394"/>
                  </a:lnTo>
                  <a:cubicBezTo>
                    <a:pt x="7192" y="4394"/>
                    <a:pt x="7454" y="4144"/>
                    <a:pt x="7490" y="3846"/>
                  </a:cubicBezTo>
                  <a:cubicBezTo>
                    <a:pt x="7502" y="3691"/>
                    <a:pt x="7442" y="3513"/>
                    <a:pt x="7335" y="3393"/>
                  </a:cubicBezTo>
                  <a:cubicBezTo>
                    <a:pt x="7216" y="3274"/>
                    <a:pt x="7049" y="3203"/>
                    <a:pt x="6894" y="3203"/>
                  </a:cubicBezTo>
                  <a:lnTo>
                    <a:pt x="6085" y="3203"/>
                  </a:lnTo>
                  <a:lnTo>
                    <a:pt x="6085" y="3179"/>
                  </a:lnTo>
                  <a:cubicBezTo>
                    <a:pt x="6085" y="3096"/>
                    <a:pt x="6013" y="3012"/>
                    <a:pt x="5918" y="3012"/>
                  </a:cubicBezTo>
                  <a:lnTo>
                    <a:pt x="4692" y="3012"/>
                  </a:lnTo>
                  <a:cubicBezTo>
                    <a:pt x="4597" y="3012"/>
                    <a:pt x="4525" y="3096"/>
                    <a:pt x="4525" y="3179"/>
                  </a:cubicBezTo>
                  <a:lnTo>
                    <a:pt x="4525" y="3227"/>
                  </a:lnTo>
                  <a:cubicBezTo>
                    <a:pt x="4466" y="3191"/>
                    <a:pt x="4406" y="3191"/>
                    <a:pt x="4335" y="3191"/>
                  </a:cubicBezTo>
                  <a:cubicBezTo>
                    <a:pt x="4251" y="3191"/>
                    <a:pt x="4192" y="3215"/>
                    <a:pt x="4132" y="3227"/>
                  </a:cubicBezTo>
                  <a:lnTo>
                    <a:pt x="4132" y="3179"/>
                  </a:lnTo>
                  <a:cubicBezTo>
                    <a:pt x="4132" y="3096"/>
                    <a:pt x="4061" y="3012"/>
                    <a:pt x="3977" y="3012"/>
                  </a:cubicBezTo>
                  <a:lnTo>
                    <a:pt x="2739" y="3012"/>
                  </a:lnTo>
                  <a:cubicBezTo>
                    <a:pt x="2644" y="3012"/>
                    <a:pt x="2572" y="3096"/>
                    <a:pt x="2572" y="3179"/>
                  </a:cubicBezTo>
                  <a:lnTo>
                    <a:pt x="2572" y="3203"/>
                  </a:lnTo>
                  <a:lnTo>
                    <a:pt x="1846" y="3203"/>
                  </a:lnTo>
                  <a:lnTo>
                    <a:pt x="1846" y="2810"/>
                  </a:lnTo>
                  <a:lnTo>
                    <a:pt x="1870" y="2810"/>
                  </a:lnTo>
                  <a:cubicBezTo>
                    <a:pt x="1870" y="1441"/>
                    <a:pt x="2989" y="334"/>
                    <a:pt x="4347" y="334"/>
                  </a:cubicBezTo>
                  <a:close/>
                  <a:moveTo>
                    <a:pt x="6906" y="3513"/>
                  </a:moveTo>
                  <a:cubicBezTo>
                    <a:pt x="6978" y="3513"/>
                    <a:pt x="7049" y="3536"/>
                    <a:pt x="7109" y="3596"/>
                  </a:cubicBezTo>
                  <a:cubicBezTo>
                    <a:pt x="7168" y="3655"/>
                    <a:pt x="7192" y="3739"/>
                    <a:pt x="7192" y="3810"/>
                  </a:cubicBezTo>
                  <a:cubicBezTo>
                    <a:pt x="7168" y="3941"/>
                    <a:pt x="7037" y="4060"/>
                    <a:pt x="6894" y="4060"/>
                  </a:cubicBezTo>
                  <a:lnTo>
                    <a:pt x="6811" y="4060"/>
                  </a:lnTo>
                  <a:lnTo>
                    <a:pt x="6811" y="4048"/>
                  </a:lnTo>
                  <a:cubicBezTo>
                    <a:pt x="6811" y="3953"/>
                    <a:pt x="6740" y="3882"/>
                    <a:pt x="6656" y="3882"/>
                  </a:cubicBezTo>
                  <a:cubicBezTo>
                    <a:pt x="6561" y="3882"/>
                    <a:pt x="6490" y="3953"/>
                    <a:pt x="6490" y="4048"/>
                  </a:cubicBezTo>
                  <a:cubicBezTo>
                    <a:pt x="6490" y="4536"/>
                    <a:pt x="6323" y="5001"/>
                    <a:pt x="6025" y="5370"/>
                  </a:cubicBezTo>
                  <a:cubicBezTo>
                    <a:pt x="5763" y="5679"/>
                    <a:pt x="5430" y="5918"/>
                    <a:pt x="5049" y="6060"/>
                  </a:cubicBezTo>
                  <a:lnTo>
                    <a:pt x="5049" y="5644"/>
                  </a:lnTo>
                  <a:cubicBezTo>
                    <a:pt x="5049" y="5548"/>
                    <a:pt x="4966" y="5477"/>
                    <a:pt x="4882" y="5477"/>
                  </a:cubicBezTo>
                  <a:lnTo>
                    <a:pt x="3823" y="5477"/>
                  </a:lnTo>
                  <a:cubicBezTo>
                    <a:pt x="3739" y="5477"/>
                    <a:pt x="3656" y="5548"/>
                    <a:pt x="3656" y="5644"/>
                  </a:cubicBezTo>
                  <a:lnTo>
                    <a:pt x="3656" y="6060"/>
                  </a:lnTo>
                  <a:cubicBezTo>
                    <a:pt x="3287" y="5918"/>
                    <a:pt x="2942" y="5679"/>
                    <a:pt x="2692" y="5370"/>
                  </a:cubicBezTo>
                  <a:cubicBezTo>
                    <a:pt x="2394" y="4989"/>
                    <a:pt x="2227" y="4536"/>
                    <a:pt x="2227" y="4048"/>
                  </a:cubicBezTo>
                  <a:cubicBezTo>
                    <a:pt x="2227" y="3953"/>
                    <a:pt x="2156" y="3882"/>
                    <a:pt x="2072" y="3882"/>
                  </a:cubicBezTo>
                  <a:cubicBezTo>
                    <a:pt x="1977" y="3882"/>
                    <a:pt x="1906" y="3953"/>
                    <a:pt x="1906" y="4048"/>
                  </a:cubicBezTo>
                  <a:lnTo>
                    <a:pt x="1906" y="4060"/>
                  </a:lnTo>
                  <a:lnTo>
                    <a:pt x="1799" y="4060"/>
                  </a:lnTo>
                  <a:cubicBezTo>
                    <a:pt x="1727" y="4060"/>
                    <a:pt x="1656" y="4036"/>
                    <a:pt x="1596" y="3977"/>
                  </a:cubicBezTo>
                  <a:cubicBezTo>
                    <a:pt x="1537" y="3917"/>
                    <a:pt x="1513" y="3834"/>
                    <a:pt x="1513" y="3763"/>
                  </a:cubicBezTo>
                  <a:cubicBezTo>
                    <a:pt x="1537" y="3632"/>
                    <a:pt x="1668" y="3513"/>
                    <a:pt x="1810" y="3513"/>
                  </a:cubicBezTo>
                  <a:lnTo>
                    <a:pt x="2584" y="3513"/>
                  </a:lnTo>
                  <a:lnTo>
                    <a:pt x="2584" y="3703"/>
                  </a:lnTo>
                  <a:cubicBezTo>
                    <a:pt x="2584" y="3989"/>
                    <a:pt x="2823" y="4227"/>
                    <a:pt x="3108" y="4227"/>
                  </a:cubicBezTo>
                  <a:lnTo>
                    <a:pt x="3632" y="4227"/>
                  </a:lnTo>
                  <a:cubicBezTo>
                    <a:pt x="3918" y="4227"/>
                    <a:pt x="4156" y="3989"/>
                    <a:pt x="4156" y="3703"/>
                  </a:cubicBezTo>
                  <a:cubicBezTo>
                    <a:pt x="4156" y="3596"/>
                    <a:pt x="4239" y="3513"/>
                    <a:pt x="4347" y="3513"/>
                  </a:cubicBezTo>
                  <a:cubicBezTo>
                    <a:pt x="4454" y="3513"/>
                    <a:pt x="4537" y="3596"/>
                    <a:pt x="4537" y="3703"/>
                  </a:cubicBezTo>
                  <a:cubicBezTo>
                    <a:pt x="4537" y="3989"/>
                    <a:pt x="4775" y="4227"/>
                    <a:pt x="5061" y="4227"/>
                  </a:cubicBezTo>
                  <a:lnTo>
                    <a:pt x="5585" y="4227"/>
                  </a:lnTo>
                  <a:cubicBezTo>
                    <a:pt x="5859" y="4227"/>
                    <a:pt x="6097" y="3989"/>
                    <a:pt x="6097" y="3703"/>
                  </a:cubicBezTo>
                  <a:lnTo>
                    <a:pt x="6097" y="3513"/>
                  </a:lnTo>
                  <a:close/>
                  <a:moveTo>
                    <a:pt x="4716" y="5799"/>
                  </a:moveTo>
                  <a:lnTo>
                    <a:pt x="4716" y="6156"/>
                  </a:lnTo>
                  <a:cubicBezTo>
                    <a:pt x="4716" y="6346"/>
                    <a:pt x="4549" y="6513"/>
                    <a:pt x="4358" y="6513"/>
                  </a:cubicBezTo>
                  <a:cubicBezTo>
                    <a:pt x="4156" y="6513"/>
                    <a:pt x="3989" y="6370"/>
                    <a:pt x="3989" y="6156"/>
                  </a:cubicBezTo>
                  <a:lnTo>
                    <a:pt x="3989" y="5799"/>
                  </a:lnTo>
                  <a:close/>
                  <a:moveTo>
                    <a:pt x="5418" y="6263"/>
                  </a:moveTo>
                  <a:lnTo>
                    <a:pt x="5418" y="6822"/>
                  </a:lnTo>
                  <a:lnTo>
                    <a:pt x="5418" y="6942"/>
                  </a:lnTo>
                  <a:lnTo>
                    <a:pt x="4347" y="7561"/>
                  </a:lnTo>
                  <a:lnTo>
                    <a:pt x="3275" y="6942"/>
                  </a:lnTo>
                  <a:lnTo>
                    <a:pt x="3275" y="6822"/>
                  </a:lnTo>
                  <a:lnTo>
                    <a:pt x="3275" y="6263"/>
                  </a:lnTo>
                  <a:cubicBezTo>
                    <a:pt x="3406" y="6322"/>
                    <a:pt x="3561" y="6382"/>
                    <a:pt x="3692" y="6430"/>
                  </a:cubicBezTo>
                  <a:cubicBezTo>
                    <a:pt x="3811" y="6668"/>
                    <a:pt x="4061" y="6858"/>
                    <a:pt x="4358" y="6858"/>
                  </a:cubicBezTo>
                  <a:cubicBezTo>
                    <a:pt x="4656" y="6858"/>
                    <a:pt x="4894" y="6680"/>
                    <a:pt x="5001" y="6430"/>
                  </a:cubicBezTo>
                  <a:cubicBezTo>
                    <a:pt x="5144" y="6382"/>
                    <a:pt x="5287" y="6334"/>
                    <a:pt x="5418" y="6263"/>
                  </a:cubicBezTo>
                  <a:close/>
                  <a:moveTo>
                    <a:pt x="3204" y="7251"/>
                  </a:moveTo>
                  <a:lnTo>
                    <a:pt x="4096" y="7751"/>
                  </a:lnTo>
                  <a:lnTo>
                    <a:pt x="3632" y="8227"/>
                  </a:lnTo>
                  <a:cubicBezTo>
                    <a:pt x="3585" y="8275"/>
                    <a:pt x="3537" y="8287"/>
                    <a:pt x="3501" y="8287"/>
                  </a:cubicBezTo>
                  <a:cubicBezTo>
                    <a:pt x="3430" y="8287"/>
                    <a:pt x="3394" y="8263"/>
                    <a:pt x="3358" y="8215"/>
                  </a:cubicBezTo>
                  <a:lnTo>
                    <a:pt x="2882" y="7644"/>
                  </a:lnTo>
                  <a:lnTo>
                    <a:pt x="2989" y="7549"/>
                  </a:lnTo>
                  <a:cubicBezTo>
                    <a:pt x="3073" y="7453"/>
                    <a:pt x="3132" y="7370"/>
                    <a:pt x="3204" y="7251"/>
                  </a:cubicBezTo>
                  <a:close/>
                  <a:moveTo>
                    <a:pt x="5513" y="7275"/>
                  </a:moveTo>
                  <a:cubicBezTo>
                    <a:pt x="5561" y="7382"/>
                    <a:pt x="5632" y="7477"/>
                    <a:pt x="5728" y="7573"/>
                  </a:cubicBezTo>
                  <a:lnTo>
                    <a:pt x="5835" y="7668"/>
                  </a:lnTo>
                  <a:lnTo>
                    <a:pt x="5359" y="8227"/>
                  </a:lnTo>
                  <a:cubicBezTo>
                    <a:pt x="5323" y="8275"/>
                    <a:pt x="5263" y="8287"/>
                    <a:pt x="5216" y="8299"/>
                  </a:cubicBezTo>
                  <a:cubicBezTo>
                    <a:pt x="5156" y="8299"/>
                    <a:pt x="5120" y="8287"/>
                    <a:pt x="5085" y="8239"/>
                  </a:cubicBezTo>
                  <a:lnTo>
                    <a:pt x="4620" y="7775"/>
                  </a:lnTo>
                  <a:lnTo>
                    <a:pt x="5513" y="7275"/>
                  </a:lnTo>
                  <a:close/>
                  <a:moveTo>
                    <a:pt x="4358" y="7965"/>
                  </a:moveTo>
                  <a:lnTo>
                    <a:pt x="4704" y="8299"/>
                  </a:lnTo>
                  <a:lnTo>
                    <a:pt x="4632" y="8513"/>
                  </a:lnTo>
                  <a:cubicBezTo>
                    <a:pt x="4608" y="8561"/>
                    <a:pt x="4585" y="8585"/>
                    <a:pt x="4537" y="8620"/>
                  </a:cubicBezTo>
                  <a:lnTo>
                    <a:pt x="4525" y="8620"/>
                  </a:lnTo>
                  <a:cubicBezTo>
                    <a:pt x="4489" y="8632"/>
                    <a:pt x="4477" y="8632"/>
                    <a:pt x="4454" y="8632"/>
                  </a:cubicBezTo>
                  <a:lnTo>
                    <a:pt x="4251" y="8632"/>
                  </a:lnTo>
                  <a:cubicBezTo>
                    <a:pt x="4180" y="8632"/>
                    <a:pt x="4108" y="8585"/>
                    <a:pt x="4073" y="8501"/>
                  </a:cubicBezTo>
                  <a:lnTo>
                    <a:pt x="4013" y="8299"/>
                  </a:lnTo>
                  <a:lnTo>
                    <a:pt x="4358" y="7965"/>
                  </a:lnTo>
                  <a:close/>
                  <a:moveTo>
                    <a:pt x="4370" y="0"/>
                  </a:moveTo>
                  <a:cubicBezTo>
                    <a:pt x="3573" y="0"/>
                    <a:pt x="2823" y="345"/>
                    <a:pt x="2322" y="893"/>
                  </a:cubicBezTo>
                  <a:cubicBezTo>
                    <a:pt x="953" y="1250"/>
                    <a:pt x="537" y="3560"/>
                    <a:pt x="525" y="3643"/>
                  </a:cubicBezTo>
                  <a:cubicBezTo>
                    <a:pt x="501" y="3691"/>
                    <a:pt x="525" y="3739"/>
                    <a:pt x="548" y="3774"/>
                  </a:cubicBezTo>
                  <a:lnTo>
                    <a:pt x="1037" y="4429"/>
                  </a:lnTo>
                  <a:cubicBezTo>
                    <a:pt x="1025" y="4536"/>
                    <a:pt x="941" y="4727"/>
                    <a:pt x="894" y="4834"/>
                  </a:cubicBezTo>
                  <a:cubicBezTo>
                    <a:pt x="858" y="4906"/>
                    <a:pt x="882" y="4989"/>
                    <a:pt x="941" y="5048"/>
                  </a:cubicBezTo>
                  <a:cubicBezTo>
                    <a:pt x="965" y="5060"/>
                    <a:pt x="1549" y="5525"/>
                    <a:pt x="2513" y="5620"/>
                  </a:cubicBezTo>
                  <a:cubicBezTo>
                    <a:pt x="2644" y="5787"/>
                    <a:pt x="2811" y="5941"/>
                    <a:pt x="2989" y="6060"/>
                  </a:cubicBezTo>
                  <a:lnTo>
                    <a:pt x="2989" y="6358"/>
                  </a:lnTo>
                  <a:cubicBezTo>
                    <a:pt x="2703" y="6453"/>
                    <a:pt x="1977" y="6751"/>
                    <a:pt x="1537" y="7489"/>
                  </a:cubicBezTo>
                  <a:lnTo>
                    <a:pt x="882" y="7680"/>
                  </a:lnTo>
                  <a:cubicBezTo>
                    <a:pt x="358" y="7823"/>
                    <a:pt x="1" y="8311"/>
                    <a:pt x="1" y="8858"/>
                  </a:cubicBezTo>
                  <a:lnTo>
                    <a:pt x="1" y="11085"/>
                  </a:lnTo>
                  <a:cubicBezTo>
                    <a:pt x="1" y="11180"/>
                    <a:pt x="72" y="11252"/>
                    <a:pt x="156" y="11252"/>
                  </a:cubicBezTo>
                  <a:cubicBezTo>
                    <a:pt x="251" y="11252"/>
                    <a:pt x="322" y="11180"/>
                    <a:pt x="322" y="11085"/>
                  </a:cubicBezTo>
                  <a:lnTo>
                    <a:pt x="322" y="8858"/>
                  </a:lnTo>
                  <a:cubicBezTo>
                    <a:pt x="322" y="8466"/>
                    <a:pt x="596" y="8108"/>
                    <a:pt x="965" y="8001"/>
                  </a:cubicBezTo>
                  <a:lnTo>
                    <a:pt x="1334" y="7894"/>
                  </a:lnTo>
                  <a:lnTo>
                    <a:pt x="1334" y="7894"/>
                  </a:lnTo>
                  <a:cubicBezTo>
                    <a:pt x="1322" y="7942"/>
                    <a:pt x="1310" y="7977"/>
                    <a:pt x="1287" y="8013"/>
                  </a:cubicBezTo>
                  <a:cubicBezTo>
                    <a:pt x="1251" y="8168"/>
                    <a:pt x="1263" y="8346"/>
                    <a:pt x="1346" y="8477"/>
                  </a:cubicBezTo>
                  <a:lnTo>
                    <a:pt x="1549" y="8763"/>
                  </a:lnTo>
                  <a:lnTo>
                    <a:pt x="1072" y="9239"/>
                  </a:lnTo>
                  <a:cubicBezTo>
                    <a:pt x="953" y="9358"/>
                    <a:pt x="894" y="9537"/>
                    <a:pt x="929" y="9716"/>
                  </a:cubicBezTo>
                  <a:lnTo>
                    <a:pt x="1251" y="11144"/>
                  </a:lnTo>
                  <a:cubicBezTo>
                    <a:pt x="1263" y="11216"/>
                    <a:pt x="1334" y="11275"/>
                    <a:pt x="1406" y="11275"/>
                  </a:cubicBezTo>
                  <a:lnTo>
                    <a:pt x="1441" y="11275"/>
                  </a:lnTo>
                  <a:cubicBezTo>
                    <a:pt x="1525" y="11263"/>
                    <a:pt x="1584" y="11168"/>
                    <a:pt x="1560" y="11085"/>
                  </a:cubicBezTo>
                  <a:lnTo>
                    <a:pt x="1251" y="9656"/>
                  </a:lnTo>
                  <a:cubicBezTo>
                    <a:pt x="1227" y="9597"/>
                    <a:pt x="1251" y="9525"/>
                    <a:pt x="1287" y="9478"/>
                  </a:cubicBezTo>
                  <a:lnTo>
                    <a:pt x="1858" y="8906"/>
                  </a:lnTo>
                  <a:cubicBezTo>
                    <a:pt x="1918" y="8858"/>
                    <a:pt x="1918" y="8763"/>
                    <a:pt x="1870" y="8704"/>
                  </a:cubicBezTo>
                  <a:lnTo>
                    <a:pt x="1608" y="8311"/>
                  </a:lnTo>
                  <a:cubicBezTo>
                    <a:pt x="1572" y="8275"/>
                    <a:pt x="1560" y="8215"/>
                    <a:pt x="1584" y="8156"/>
                  </a:cubicBezTo>
                  <a:cubicBezTo>
                    <a:pt x="1870" y="7287"/>
                    <a:pt x="2620" y="6882"/>
                    <a:pt x="2977" y="6751"/>
                  </a:cubicBezTo>
                  <a:lnTo>
                    <a:pt x="2977" y="6858"/>
                  </a:lnTo>
                  <a:cubicBezTo>
                    <a:pt x="2977" y="7049"/>
                    <a:pt x="2894" y="7227"/>
                    <a:pt x="2763" y="7370"/>
                  </a:cubicBezTo>
                  <a:lnTo>
                    <a:pt x="2561" y="7573"/>
                  </a:lnTo>
                  <a:cubicBezTo>
                    <a:pt x="2263" y="7870"/>
                    <a:pt x="2096" y="8263"/>
                    <a:pt x="2096" y="8692"/>
                  </a:cubicBezTo>
                  <a:lnTo>
                    <a:pt x="2096" y="8835"/>
                  </a:lnTo>
                  <a:cubicBezTo>
                    <a:pt x="2096" y="8930"/>
                    <a:pt x="2168" y="9001"/>
                    <a:pt x="2263" y="9001"/>
                  </a:cubicBezTo>
                  <a:cubicBezTo>
                    <a:pt x="2346" y="9001"/>
                    <a:pt x="2418" y="8930"/>
                    <a:pt x="2418" y="8835"/>
                  </a:cubicBezTo>
                  <a:lnTo>
                    <a:pt x="2418" y="8692"/>
                  </a:lnTo>
                  <a:cubicBezTo>
                    <a:pt x="2418" y="8418"/>
                    <a:pt x="2513" y="8156"/>
                    <a:pt x="2680" y="7942"/>
                  </a:cubicBezTo>
                  <a:lnTo>
                    <a:pt x="3120" y="8477"/>
                  </a:lnTo>
                  <a:cubicBezTo>
                    <a:pt x="3215" y="8585"/>
                    <a:pt x="3346" y="8656"/>
                    <a:pt x="3489" y="8656"/>
                  </a:cubicBezTo>
                  <a:lnTo>
                    <a:pt x="3525" y="8656"/>
                  </a:lnTo>
                  <a:cubicBezTo>
                    <a:pt x="3608" y="8656"/>
                    <a:pt x="3704" y="8632"/>
                    <a:pt x="3775" y="8596"/>
                  </a:cubicBezTo>
                  <a:lnTo>
                    <a:pt x="3787" y="8656"/>
                  </a:lnTo>
                  <a:cubicBezTo>
                    <a:pt x="3823" y="8751"/>
                    <a:pt x="3882" y="8823"/>
                    <a:pt x="3942" y="8882"/>
                  </a:cubicBezTo>
                  <a:lnTo>
                    <a:pt x="3692" y="11121"/>
                  </a:lnTo>
                  <a:cubicBezTo>
                    <a:pt x="3668" y="11204"/>
                    <a:pt x="3751" y="11299"/>
                    <a:pt x="3835" y="11299"/>
                  </a:cubicBezTo>
                  <a:lnTo>
                    <a:pt x="3846" y="11299"/>
                  </a:lnTo>
                  <a:cubicBezTo>
                    <a:pt x="3942" y="11299"/>
                    <a:pt x="4001" y="11240"/>
                    <a:pt x="4013" y="11144"/>
                  </a:cubicBezTo>
                  <a:lnTo>
                    <a:pt x="4251" y="9001"/>
                  </a:lnTo>
                  <a:lnTo>
                    <a:pt x="4501" y="9001"/>
                  </a:lnTo>
                  <a:lnTo>
                    <a:pt x="4739" y="11144"/>
                  </a:lnTo>
                  <a:cubicBezTo>
                    <a:pt x="4763" y="11240"/>
                    <a:pt x="4823" y="11299"/>
                    <a:pt x="4906" y="11299"/>
                  </a:cubicBezTo>
                  <a:lnTo>
                    <a:pt x="4918" y="11299"/>
                  </a:lnTo>
                  <a:cubicBezTo>
                    <a:pt x="5013" y="11275"/>
                    <a:pt x="5073" y="11204"/>
                    <a:pt x="5073" y="11121"/>
                  </a:cubicBezTo>
                  <a:lnTo>
                    <a:pt x="4823" y="8882"/>
                  </a:lnTo>
                  <a:cubicBezTo>
                    <a:pt x="4894" y="8823"/>
                    <a:pt x="4942" y="8751"/>
                    <a:pt x="4966" y="8656"/>
                  </a:cubicBezTo>
                  <a:lnTo>
                    <a:pt x="4978" y="8596"/>
                  </a:lnTo>
                  <a:cubicBezTo>
                    <a:pt x="5061" y="8644"/>
                    <a:pt x="5144" y="8656"/>
                    <a:pt x="5239" y="8656"/>
                  </a:cubicBezTo>
                  <a:lnTo>
                    <a:pt x="5263" y="8656"/>
                  </a:lnTo>
                  <a:cubicBezTo>
                    <a:pt x="5418" y="8656"/>
                    <a:pt x="5549" y="8585"/>
                    <a:pt x="5632" y="8477"/>
                  </a:cubicBezTo>
                  <a:lnTo>
                    <a:pt x="6085" y="7942"/>
                  </a:lnTo>
                  <a:cubicBezTo>
                    <a:pt x="6252" y="8156"/>
                    <a:pt x="6335" y="8418"/>
                    <a:pt x="6335" y="8692"/>
                  </a:cubicBezTo>
                  <a:lnTo>
                    <a:pt x="6335" y="8835"/>
                  </a:lnTo>
                  <a:cubicBezTo>
                    <a:pt x="6335" y="8930"/>
                    <a:pt x="6406" y="9001"/>
                    <a:pt x="6502" y="9001"/>
                  </a:cubicBezTo>
                  <a:cubicBezTo>
                    <a:pt x="6585" y="9001"/>
                    <a:pt x="6668" y="8930"/>
                    <a:pt x="6668" y="8835"/>
                  </a:cubicBezTo>
                  <a:lnTo>
                    <a:pt x="6668" y="8692"/>
                  </a:lnTo>
                  <a:cubicBezTo>
                    <a:pt x="6668" y="8275"/>
                    <a:pt x="6502" y="7870"/>
                    <a:pt x="6204" y="7573"/>
                  </a:cubicBezTo>
                  <a:lnTo>
                    <a:pt x="5990" y="7370"/>
                  </a:lnTo>
                  <a:cubicBezTo>
                    <a:pt x="5859" y="7227"/>
                    <a:pt x="5787" y="7049"/>
                    <a:pt x="5787" y="6858"/>
                  </a:cubicBezTo>
                  <a:lnTo>
                    <a:pt x="5787" y="6715"/>
                  </a:lnTo>
                  <a:cubicBezTo>
                    <a:pt x="6144" y="6858"/>
                    <a:pt x="6883" y="7251"/>
                    <a:pt x="7168" y="8108"/>
                  </a:cubicBezTo>
                  <a:cubicBezTo>
                    <a:pt x="7180" y="8168"/>
                    <a:pt x="7180" y="8227"/>
                    <a:pt x="7156" y="8275"/>
                  </a:cubicBezTo>
                  <a:lnTo>
                    <a:pt x="6883" y="8656"/>
                  </a:lnTo>
                  <a:cubicBezTo>
                    <a:pt x="6847" y="8716"/>
                    <a:pt x="6859" y="8811"/>
                    <a:pt x="6906" y="8870"/>
                  </a:cubicBezTo>
                  <a:lnTo>
                    <a:pt x="7466" y="9430"/>
                  </a:lnTo>
                  <a:cubicBezTo>
                    <a:pt x="7514" y="9478"/>
                    <a:pt x="7525" y="9537"/>
                    <a:pt x="7514" y="9609"/>
                  </a:cubicBezTo>
                  <a:lnTo>
                    <a:pt x="7204" y="11037"/>
                  </a:lnTo>
                  <a:cubicBezTo>
                    <a:pt x="7180" y="11132"/>
                    <a:pt x="7228" y="11216"/>
                    <a:pt x="7323" y="11240"/>
                  </a:cubicBezTo>
                  <a:lnTo>
                    <a:pt x="7347" y="11240"/>
                  </a:lnTo>
                  <a:cubicBezTo>
                    <a:pt x="7418" y="11240"/>
                    <a:pt x="7502" y="11180"/>
                    <a:pt x="7514" y="11097"/>
                  </a:cubicBezTo>
                  <a:lnTo>
                    <a:pt x="7823" y="9668"/>
                  </a:lnTo>
                  <a:cubicBezTo>
                    <a:pt x="7871" y="9489"/>
                    <a:pt x="7811" y="9311"/>
                    <a:pt x="7692" y="9192"/>
                  </a:cubicBezTo>
                  <a:lnTo>
                    <a:pt x="7216" y="8716"/>
                  </a:lnTo>
                  <a:lnTo>
                    <a:pt x="7406" y="8430"/>
                  </a:lnTo>
                  <a:cubicBezTo>
                    <a:pt x="7502" y="8299"/>
                    <a:pt x="7514" y="8132"/>
                    <a:pt x="7466" y="7977"/>
                  </a:cubicBezTo>
                  <a:cubicBezTo>
                    <a:pt x="7454" y="7930"/>
                    <a:pt x="7442" y="7894"/>
                    <a:pt x="7418" y="7858"/>
                  </a:cubicBezTo>
                  <a:lnTo>
                    <a:pt x="7418" y="7858"/>
                  </a:lnTo>
                  <a:lnTo>
                    <a:pt x="7799" y="7965"/>
                  </a:lnTo>
                  <a:cubicBezTo>
                    <a:pt x="8168" y="8061"/>
                    <a:pt x="8430" y="8418"/>
                    <a:pt x="8430" y="8811"/>
                  </a:cubicBezTo>
                  <a:lnTo>
                    <a:pt x="8430" y="11037"/>
                  </a:lnTo>
                  <a:cubicBezTo>
                    <a:pt x="8430" y="11132"/>
                    <a:pt x="8514" y="11204"/>
                    <a:pt x="8597" y="11204"/>
                  </a:cubicBezTo>
                  <a:cubicBezTo>
                    <a:pt x="8692" y="11204"/>
                    <a:pt x="8764" y="11132"/>
                    <a:pt x="8764" y="11037"/>
                  </a:cubicBezTo>
                  <a:lnTo>
                    <a:pt x="8764" y="8811"/>
                  </a:lnTo>
                  <a:cubicBezTo>
                    <a:pt x="8740" y="8311"/>
                    <a:pt x="8383" y="7846"/>
                    <a:pt x="7871" y="7680"/>
                  </a:cubicBezTo>
                  <a:lnTo>
                    <a:pt x="7216" y="7489"/>
                  </a:lnTo>
                  <a:cubicBezTo>
                    <a:pt x="6775" y="6751"/>
                    <a:pt x="6061" y="6453"/>
                    <a:pt x="5763" y="6358"/>
                  </a:cubicBezTo>
                  <a:lnTo>
                    <a:pt x="5763" y="6060"/>
                  </a:lnTo>
                  <a:cubicBezTo>
                    <a:pt x="5942" y="5941"/>
                    <a:pt x="6097" y="5787"/>
                    <a:pt x="6240" y="5620"/>
                  </a:cubicBezTo>
                  <a:cubicBezTo>
                    <a:pt x="7204" y="5525"/>
                    <a:pt x="7787" y="5072"/>
                    <a:pt x="7811" y="5048"/>
                  </a:cubicBezTo>
                  <a:cubicBezTo>
                    <a:pt x="7871" y="5001"/>
                    <a:pt x="7883" y="4906"/>
                    <a:pt x="7859" y="4834"/>
                  </a:cubicBezTo>
                  <a:cubicBezTo>
                    <a:pt x="7799" y="4727"/>
                    <a:pt x="7716" y="4536"/>
                    <a:pt x="7704" y="4429"/>
                  </a:cubicBezTo>
                  <a:lnTo>
                    <a:pt x="8192" y="3774"/>
                  </a:lnTo>
                  <a:cubicBezTo>
                    <a:pt x="8228" y="3751"/>
                    <a:pt x="8240" y="3691"/>
                    <a:pt x="8228" y="3643"/>
                  </a:cubicBezTo>
                  <a:cubicBezTo>
                    <a:pt x="8216" y="3536"/>
                    <a:pt x="7799" y="1250"/>
                    <a:pt x="6430" y="893"/>
                  </a:cubicBezTo>
                  <a:cubicBezTo>
                    <a:pt x="5906" y="345"/>
                    <a:pt x="5180" y="0"/>
                    <a:pt x="4370" y="0"/>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0" name="Google Shape;1730;p43"/>
            <p:cNvSpPr/>
            <p:nvPr/>
          </p:nvSpPr>
          <p:spPr>
            <a:xfrm>
              <a:off x="6813503" y="2560195"/>
              <a:ext cx="45271" cy="16157"/>
            </a:xfrm>
            <a:custGeom>
              <a:avLst/>
              <a:gdLst/>
              <a:ahLst/>
              <a:cxnLst/>
              <a:rect l="l" t="t" r="r" b="b"/>
              <a:pathLst>
                <a:path w="1429" h="510" extrusionOk="0">
                  <a:moveTo>
                    <a:pt x="183" y="1"/>
                  </a:moveTo>
                  <a:cubicBezTo>
                    <a:pt x="140" y="1"/>
                    <a:pt x="95" y="16"/>
                    <a:pt x="60" y="46"/>
                  </a:cubicBezTo>
                  <a:cubicBezTo>
                    <a:pt x="0" y="105"/>
                    <a:pt x="0" y="212"/>
                    <a:pt x="60" y="284"/>
                  </a:cubicBezTo>
                  <a:cubicBezTo>
                    <a:pt x="203" y="415"/>
                    <a:pt x="441" y="510"/>
                    <a:pt x="703" y="510"/>
                  </a:cubicBezTo>
                  <a:cubicBezTo>
                    <a:pt x="965" y="510"/>
                    <a:pt x="1203" y="415"/>
                    <a:pt x="1334" y="284"/>
                  </a:cubicBezTo>
                  <a:cubicBezTo>
                    <a:pt x="1429" y="212"/>
                    <a:pt x="1429" y="105"/>
                    <a:pt x="1369" y="46"/>
                  </a:cubicBezTo>
                  <a:cubicBezTo>
                    <a:pt x="1340" y="16"/>
                    <a:pt x="1298" y="1"/>
                    <a:pt x="1255" y="1"/>
                  </a:cubicBezTo>
                  <a:cubicBezTo>
                    <a:pt x="1212" y="1"/>
                    <a:pt x="1167" y="16"/>
                    <a:pt x="1131" y="46"/>
                  </a:cubicBezTo>
                  <a:cubicBezTo>
                    <a:pt x="1072" y="105"/>
                    <a:pt x="917" y="177"/>
                    <a:pt x="715" y="177"/>
                  </a:cubicBezTo>
                  <a:cubicBezTo>
                    <a:pt x="500" y="177"/>
                    <a:pt x="357" y="105"/>
                    <a:pt x="298" y="46"/>
                  </a:cubicBezTo>
                  <a:cubicBezTo>
                    <a:pt x="268" y="16"/>
                    <a:pt x="226" y="1"/>
                    <a:pt x="183"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1" name="Google Shape;1731;p43"/>
            <p:cNvSpPr/>
            <p:nvPr/>
          </p:nvSpPr>
          <p:spPr>
            <a:xfrm>
              <a:off x="6792372" y="2493350"/>
              <a:ext cx="26801" cy="10233"/>
            </a:xfrm>
            <a:custGeom>
              <a:avLst/>
              <a:gdLst/>
              <a:ahLst/>
              <a:cxnLst/>
              <a:rect l="l" t="t" r="r" b="b"/>
              <a:pathLst>
                <a:path w="846" h="323" extrusionOk="0">
                  <a:moveTo>
                    <a:pt x="155" y="1"/>
                  </a:moveTo>
                  <a:cubicBezTo>
                    <a:pt x="72" y="1"/>
                    <a:pt x="0" y="72"/>
                    <a:pt x="0" y="155"/>
                  </a:cubicBezTo>
                  <a:cubicBezTo>
                    <a:pt x="0" y="251"/>
                    <a:pt x="72" y="322"/>
                    <a:pt x="155" y="322"/>
                  </a:cubicBezTo>
                  <a:lnTo>
                    <a:pt x="679" y="322"/>
                  </a:lnTo>
                  <a:cubicBezTo>
                    <a:pt x="762" y="322"/>
                    <a:pt x="846" y="251"/>
                    <a:pt x="846" y="155"/>
                  </a:cubicBezTo>
                  <a:cubicBezTo>
                    <a:pt x="846" y="72"/>
                    <a:pt x="786" y="1"/>
                    <a:pt x="679"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2" name="Google Shape;1732;p43"/>
            <p:cNvSpPr/>
            <p:nvPr/>
          </p:nvSpPr>
          <p:spPr>
            <a:xfrm>
              <a:off x="6853483" y="2493350"/>
              <a:ext cx="26801" cy="10233"/>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86" y="1"/>
                    <a:pt x="691"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1720" name="Google Shape;1720;p43"/>
          <p:cNvSpPr/>
          <p:nvPr/>
        </p:nvSpPr>
        <p:spPr>
          <a:xfrm>
            <a:off x="5983402" y="1724702"/>
            <a:ext cx="858600" cy="858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1" name="Google Shape;1721;p43"/>
          <p:cNvSpPr txBox="1">
            <a:spLocks noGrp="1"/>
          </p:cNvSpPr>
          <p:nvPr>
            <p:ph type="title"/>
          </p:nvPr>
        </p:nvSpPr>
        <p:spPr>
          <a:xfrm>
            <a:off x="550767" y="474893"/>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dirty="0">
                <a:solidFill>
                  <a:schemeClr val="bg1">
                    <a:lumMod val="60000"/>
                    <a:lumOff val="40000"/>
                  </a:schemeClr>
                </a:solidFill>
                <a:effectLst>
                  <a:glow rad="139700">
                    <a:schemeClr val="accent6">
                      <a:satMod val="175000"/>
                      <a:alpha val="40000"/>
                    </a:schemeClr>
                  </a:glow>
                </a:effectLst>
              </a:rPr>
              <a:t> THE TEAM</a:t>
            </a:r>
            <a:endParaRPr sz="3600" dirty="0">
              <a:solidFill>
                <a:schemeClr val="bg1">
                  <a:lumMod val="60000"/>
                  <a:lumOff val="40000"/>
                </a:schemeClr>
              </a:solidFill>
              <a:effectLst>
                <a:glow rad="139700">
                  <a:schemeClr val="accent6">
                    <a:satMod val="175000"/>
                    <a:alpha val="40000"/>
                  </a:schemeClr>
                </a:glow>
              </a:effectLst>
            </a:endParaRPr>
          </a:p>
        </p:txBody>
      </p:sp>
      <p:sp>
        <p:nvSpPr>
          <p:cNvPr id="1723" name="Google Shape;1723;p43"/>
          <p:cNvSpPr txBox="1">
            <a:spLocks noGrp="1"/>
          </p:cNvSpPr>
          <p:nvPr>
            <p:ph type="subTitle" idx="4"/>
          </p:nvPr>
        </p:nvSpPr>
        <p:spPr>
          <a:xfrm flipH="1">
            <a:off x="611274" y="2982209"/>
            <a:ext cx="3355370" cy="739200"/>
          </a:xfrm>
          <a:prstGeom prst="rect">
            <a:avLst/>
          </a:prstGeom>
        </p:spPr>
        <p:txBody>
          <a:bodyPr spcFirstLastPara="1" wrap="square" lIns="91425" tIns="91425" rIns="91425" bIns="91425" anchor="t" anchorCtr="0">
            <a:noAutofit/>
          </a:bodyPr>
          <a:lstStyle/>
          <a:p>
            <a:pPr marL="0" indent="0"/>
            <a:r>
              <a:rPr lang="en-IN" sz="2000" dirty="0"/>
              <a:t>2</a:t>
            </a:r>
            <a:r>
              <a:rPr lang="en-US" sz="2000" dirty="0"/>
              <a:t>09309016</a:t>
            </a:r>
            <a:endParaRPr lang="en-US" sz="2000" dirty="0">
              <a:solidFill>
                <a:schemeClr val="lt2"/>
              </a:solidFill>
              <a:latin typeface="Fira Sans Condensed Light"/>
              <a:sym typeface="Fira Sans Condensed Light"/>
            </a:endParaRPr>
          </a:p>
        </p:txBody>
      </p:sp>
      <p:sp>
        <p:nvSpPr>
          <p:cNvPr id="1725" name="Google Shape;1725;p43"/>
          <p:cNvSpPr txBox="1">
            <a:spLocks noGrp="1"/>
          </p:cNvSpPr>
          <p:nvPr>
            <p:ph type="subTitle" idx="3"/>
          </p:nvPr>
        </p:nvSpPr>
        <p:spPr>
          <a:xfrm flipH="1">
            <a:off x="958003" y="2681841"/>
            <a:ext cx="2711100" cy="4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b="1" dirty="0">
                <a:latin typeface="Rajdhani"/>
                <a:ea typeface="Rajdhani"/>
                <a:cs typeface="Rajdhani"/>
                <a:sym typeface="Rajdhani"/>
              </a:rPr>
              <a:t>P</a:t>
            </a:r>
            <a:r>
              <a:rPr lang="en-US" sz="2400" b="1" dirty="0" err="1">
                <a:latin typeface="Rajdhani"/>
                <a:ea typeface="Rajdhani"/>
                <a:cs typeface="Rajdhani"/>
                <a:sym typeface="Rajdhani"/>
              </a:rPr>
              <a:t>ranjal</a:t>
            </a:r>
            <a:r>
              <a:rPr lang="en-US" sz="2400" b="1" dirty="0">
                <a:latin typeface="Rajdhani"/>
                <a:ea typeface="Rajdhani"/>
                <a:cs typeface="Rajdhani"/>
                <a:sym typeface="Rajdhani"/>
              </a:rPr>
              <a:t> Paira</a:t>
            </a:r>
            <a:endParaRPr sz="2400" b="1" dirty="0">
              <a:latin typeface="Rajdhani"/>
              <a:ea typeface="Rajdhani"/>
              <a:cs typeface="Rajdhani"/>
              <a:sym typeface="Rajdhani"/>
            </a:endParaRPr>
          </a:p>
        </p:txBody>
      </p:sp>
      <p:grpSp>
        <p:nvGrpSpPr>
          <p:cNvPr id="39" name="Google Shape;1726;p43">
            <a:extLst>
              <a:ext uri="{FF2B5EF4-FFF2-40B4-BE49-F238E27FC236}">
                <a16:creationId xmlns:a16="http://schemas.microsoft.com/office/drawing/2014/main" id="{B32E7BE2-922B-44AF-9F34-4D22CFE7E19A}"/>
              </a:ext>
            </a:extLst>
          </p:cNvPr>
          <p:cNvGrpSpPr/>
          <p:nvPr/>
        </p:nvGrpSpPr>
        <p:grpSpPr>
          <a:xfrm>
            <a:off x="2092109" y="1900191"/>
            <a:ext cx="393699" cy="507621"/>
            <a:chOff x="6698441" y="2414530"/>
            <a:chExt cx="277644" cy="357984"/>
          </a:xfrm>
        </p:grpSpPr>
        <p:sp>
          <p:nvSpPr>
            <p:cNvPr id="40" name="Google Shape;1727;p43">
              <a:extLst>
                <a:ext uri="{FF2B5EF4-FFF2-40B4-BE49-F238E27FC236}">
                  <a16:creationId xmlns:a16="http://schemas.microsoft.com/office/drawing/2014/main" id="{F3119531-C989-490E-9438-F10ADEC04EF0}"/>
                </a:ext>
              </a:extLst>
            </p:cNvPr>
            <p:cNvSpPr/>
            <p:nvPr/>
          </p:nvSpPr>
          <p:spPr>
            <a:xfrm>
              <a:off x="6764462" y="2710611"/>
              <a:ext cx="10201" cy="60382"/>
            </a:xfrm>
            <a:custGeom>
              <a:avLst/>
              <a:gdLst/>
              <a:ahLst/>
              <a:cxnLst/>
              <a:rect l="l" t="t" r="r" b="b"/>
              <a:pathLst>
                <a:path w="322" h="1906" extrusionOk="0">
                  <a:moveTo>
                    <a:pt x="167" y="1"/>
                  </a:moveTo>
                  <a:cubicBezTo>
                    <a:pt x="72" y="1"/>
                    <a:pt x="0" y="72"/>
                    <a:pt x="0" y="167"/>
                  </a:cubicBezTo>
                  <a:lnTo>
                    <a:pt x="0" y="1739"/>
                  </a:lnTo>
                  <a:cubicBezTo>
                    <a:pt x="0" y="1834"/>
                    <a:pt x="72" y="1906"/>
                    <a:pt x="167" y="1906"/>
                  </a:cubicBezTo>
                  <a:cubicBezTo>
                    <a:pt x="250" y="1906"/>
                    <a:pt x="322" y="1834"/>
                    <a:pt x="322" y="1739"/>
                  </a:cubicBezTo>
                  <a:lnTo>
                    <a:pt x="322" y="167"/>
                  </a:lnTo>
                  <a:cubicBezTo>
                    <a:pt x="322" y="72"/>
                    <a:pt x="250"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 name="Google Shape;1728;p43">
              <a:extLst>
                <a:ext uri="{FF2B5EF4-FFF2-40B4-BE49-F238E27FC236}">
                  <a16:creationId xmlns:a16="http://schemas.microsoft.com/office/drawing/2014/main" id="{93D34422-80BB-4687-98D5-5BAE2EE250D1}"/>
                </a:ext>
              </a:extLst>
            </p:cNvPr>
            <p:cNvSpPr/>
            <p:nvPr/>
          </p:nvSpPr>
          <p:spPr>
            <a:xfrm>
              <a:off x="6898374" y="2710611"/>
              <a:ext cx="10201" cy="60382"/>
            </a:xfrm>
            <a:custGeom>
              <a:avLst/>
              <a:gdLst/>
              <a:ahLst/>
              <a:cxnLst/>
              <a:rect l="l" t="t" r="r" b="b"/>
              <a:pathLst>
                <a:path w="322" h="1906" extrusionOk="0">
                  <a:moveTo>
                    <a:pt x="167" y="1"/>
                  </a:moveTo>
                  <a:cubicBezTo>
                    <a:pt x="71" y="1"/>
                    <a:pt x="0" y="72"/>
                    <a:pt x="0" y="167"/>
                  </a:cubicBezTo>
                  <a:lnTo>
                    <a:pt x="0" y="1739"/>
                  </a:lnTo>
                  <a:cubicBezTo>
                    <a:pt x="0" y="1834"/>
                    <a:pt x="71" y="1906"/>
                    <a:pt x="167" y="1906"/>
                  </a:cubicBezTo>
                  <a:cubicBezTo>
                    <a:pt x="250" y="1906"/>
                    <a:pt x="322" y="1834"/>
                    <a:pt x="322" y="1739"/>
                  </a:cubicBezTo>
                  <a:lnTo>
                    <a:pt x="322" y="167"/>
                  </a:lnTo>
                  <a:cubicBezTo>
                    <a:pt x="322" y="72"/>
                    <a:pt x="250"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 name="Google Shape;1729;p43">
              <a:extLst>
                <a:ext uri="{FF2B5EF4-FFF2-40B4-BE49-F238E27FC236}">
                  <a16:creationId xmlns:a16="http://schemas.microsoft.com/office/drawing/2014/main" id="{7AF637D5-4395-4F39-A63B-842E6A2EDBC6}"/>
                </a:ext>
              </a:extLst>
            </p:cNvPr>
            <p:cNvSpPr/>
            <p:nvPr/>
          </p:nvSpPr>
          <p:spPr>
            <a:xfrm>
              <a:off x="6698441" y="2414530"/>
              <a:ext cx="277644" cy="357984"/>
            </a:xfrm>
            <a:custGeom>
              <a:avLst/>
              <a:gdLst/>
              <a:ahLst/>
              <a:cxnLst/>
              <a:rect l="l" t="t" r="r" b="b"/>
              <a:pathLst>
                <a:path w="8764" h="11300" extrusionOk="0">
                  <a:moveTo>
                    <a:pt x="3835" y="3334"/>
                  </a:moveTo>
                  <a:lnTo>
                    <a:pt x="3835" y="3691"/>
                  </a:lnTo>
                  <a:cubicBezTo>
                    <a:pt x="3835" y="3798"/>
                    <a:pt x="3751" y="3882"/>
                    <a:pt x="3644" y="3882"/>
                  </a:cubicBezTo>
                  <a:lnTo>
                    <a:pt x="3120" y="3882"/>
                  </a:lnTo>
                  <a:cubicBezTo>
                    <a:pt x="3025" y="3882"/>
                    <a:pt x="2930" y="3786"/>
                    <a:pt x="2930" y="3691"/>
                  </a:cubicBezTo>
                  <a:lnTo>
                    <a:pt x="2930" y="3334"/>
                  </a:lnTo>
                  <a:lnTo>
                    <a:pt x="3215" y="3334"/>
                  </a:lnTo>
                  <a:lnTo>
                    <a:pt x="3215" y="3346"/>
                  </a:lnTo>
                  <a:lnTo>
                    <a:pt x="3215" y="3524"/>
                  </a:lnTo>
                  <a:cubicBezTo>
                    <a:pt x="3227" y="3620"/>
                    <a:pt x="3299" y="3691"/>
                    <a:pt x="3394" y="3691"/>
                  </a:cubicBezTo>
                  <a:cubicBezTo>
                    <a:pt x="3477" y="3691"/>
                    <a:pt x="3561" y="3620"/>
                    <a:pt x="3561" y="3524"/>
                  </a:cubicBezTo>
                  <a:lnTo>
                    <a:pt x="3561" y="3346"/>
                  </a:lnTo>
                  <a:lnTo>
                    <a:pt x="3561" y="3334"/>
                  </a:lnTo>
                  <a:close/>
                  <a:moveTo>
                    <a:pt x="5775" y="3334"/>
                  </a:moveTo>
                  <a:lnTo>
                    <a:pt x="5775" y="3691"/>
                  </a:lnTo>
                  <a:cubicBezTo>
                    <a:pt x="5775" y="3798"/>
                    <a:pt x="5680" y="3882"/>
                    <a:pt x="5585" y="3882"/>
                  </a:cubicBezTo>
                  <a:lnTo>
                    <a:pt x="5061" y="3882"/>
                  </a:lnTo>
                  <a:cubicBezTo>
                    <a:pt x="4954" y="3882"/>
                    <a:pt x="4870" y="3786"/>
                    <a:pt x="4870" y="3691"/>
                  </a:cubicBezTo>
                  <a:lnTo>
                    <a:pt x="4870" y="3334"/>
                  </a:lnTo>
                  <a:lnTo>
                    <a:pt x="5144" y="3334"/>
                  </a:lnTo>
                  <a:lnTo>
                    <a:pt x="5144" y="3346"/>
                  </a:lnTo>
                  <a:lnTo>
                    <a:pt x="5144" y="3524"/>
                  </a:lnTo>
                  <a:cubicBezTo>
                    <a:pt x="5168" y="3620"/>
                    <a:pt x="5239" y="3691"/>
                    <a:pt x="5323" y="3691"/>
                  </a:cubicBezTo>
                  <a:cubicBezTo>
                    <a:pt x="5418" y="3691"/>
                    <a:pt x="5490" y="3620"/>
                    <a:pt x="5490" y="3524"/>
                  </a:cubicBezTo>
                  <a:lnTo>
                    <a:pt x="5490" y="3346"/>
                  </a:lnTo>
                  <a:lnTo>
                    <a:pt x="5490" y="3334"/>
                  </a:lnTo>
                  <a:close/>
                  <a:moveTo>
                    <a:pt x="1858" y="1512"/>
                  </a:moveTo>
                  <a:lnTo>
                    <a:pt x="1858" y="1512"/>
                  </a:lnTo>
                  <a:cubicBezTo>
                    <a:pt x="1644" y="1905"/>
                    <a:pt x="1549" y="2346"/>
                    <a:pt x="1549" y="2810"/>
                  </a:cubicBezTo>
                  <a:lnTo>
                    <a:pt x="1549" y="3239"/>
                  </a:lnTo>
                  <a:cubicBezTo>
                    <a:pt x="1358" y="3334"/>
                    <a:pt x="1215" y="3513"/>
                    <a:pt x="1203" y="3715"/>
                  </a:cubicBezTo>
                  <a:cubicBezTo>
                    <a:pt x="1191" y="3882"/>
                    <a:pt x="1251" y="4060"/>
                    <a:pt x="1358" y="4179"/>
                  </a:cubicBezTo>
                  <a:cubicBezTo>
                    <a:pt x="1477" y="4298"/>
                    <a:pt x="1632" y="4370"/>
                    <a:pt x="1799" y="4370"/>
                  </a:cubicBezTo>
                  <a:lnTo>
                    <a:pt x="1918" y="4370"/>
                  </a:lnTo>
                  <a:cubicBezTo>
                    <a:pt x="1965" y="4691"/>
                    <a:pt x="2072" y="4965"/>
                    <a:pt x="2215" y="5239"/>
                  </a:cubicBezTo>
                  <a:cubicBezTo>
                    <a:pt x="1918" y="5191"/>
                    <a:pt x="1668" y="5108"/>
                    <a:pt x="1501" y="5025"/>
                  </a:cubicBezTo>
                  <a:cubicBezTo>
                    <a:pt x="1382" y="4965"/>
                    <a:pt x="1299" y="4929"/>
                    <a:pt x="1215" y="4882"/>
                  </a:cubicBezTo>
                  <a:cubicBezTo>
                    <a:pt x="1275" y="4751"/>
                    <a:pt x="1358" y="4548"/>
                    <a:pt x="1358" y="4405"/>
                  </a:cubicBezTo>
                  <a:cubicBezTo>
                    <a:pt x="1358" y="4370"/>
                    <a:pt x="1334" y="4334"/>
                    <a:pt x="1322" y="4298"/>
                  </a:cubicBezTo>
                  <a:lnTo>
                    <a:pt x="834" y="3655"/>
                  </a:lnTo>
                  <a:cubicBezTo>
                    <a:pt x="858" y="3501"/>
                    <a:pt x="977" y="3036"/>
                    <a:pt x="1179" y="2560"/>
                  </a:cubicBezTo>
                  <a:cubicBezTo>
                    <a:pt x="1394" y="2048"/>
                    <a:pt x="1632" y="1727"/>
                    <a:pt x="1858" y="1512"/>
                  </a:cubicBezTo>
                  <a:close/>
                  <a:moveTo>
                    <a:pt x="4347" y="334"/>
                  </a:moveTo>
                  <a:cubicBezTo>
                    <a:pt x="5644" y="334"/>
                    <a:pt x="6728" y="1346"/>
                    <a:pt x="6811" y="2643"/>
                  </a:cubicBezTo>
                  <a:cubicBezTo>
                    <a:pt x="6811" y="2732"/>
                    <a:pt x="6893" y="2799"/>
                    <a:pt x="6971" y="2799"/>
                  </a:cubicBezTo>
                  <a:cubicBezTo>
                    <a:pt x="6977" y="2799"/>
                    <a:pt x="6984" y="2799"/>
                    <a:pt x="6990" y="2798"/>
                  </a:cubicBezTo>
                  <a:cubicBezTo>
                    <a:pt x="7085" y="2798"/>
                    <a:pt x="7156" y="2703"/>
                    <a:pt x="7144" y="2620"/>
                  </a:cubicBezTo>
                  <a:cubicBezTo>
                    <a:pt x="7109" y="2215"/>
                    <a:pt x="7002" y="1846"/>
                    <a:pt x="6835" y="1500"/>
                  </a:cubicBezTo>
                  <a:lnTo>
                    <a:pt x="6835" y="1500"/>
                  </a:lnTo>
                  <a:cubicBezTo>
                    <a:pt x="7144" y="1786"/>
                    <a:pt x="7371" y="2179"/>
                    <a:pt x="7514" y="2536"/>
                  </a:cubicBezTo>
                  <a:cubicBezTo>
                    <a:pt x="7728" y="3012"/>
                    <a:pt x="7823" y="3477"/>
                    <a:pt x="7859" y="3643"/>
                  </a:cubicBezTo>
                  <a:lnTo>
                    <a:pt x="7371" y="4286"/>
                  </a:lnTo>
                  <a:cubicBezTo>
                    <a:pt x="7347" y="4310"/>
                    <a:pt x="7335" y="4346"/>
                    <a:pt x="7335" y="4382"/>
                  </a:cubicBezTo>
                  <a:cubicBezTo>
                    <a:pt x="7335" y="4525"/>
                    <a:pt x="7406" y="4727"/>
                    <a:pt x="7466" y="4858"/>
                  </a:cubicBezTo>
                  <a:cubicBezTo>
                    <a:pt x="7406" y="4906"/>
                    <a:pt x="7311" y="4953"/>
                    <a:pt x="7192" y="5013"/>
                  </a:cubicBezTo>
                  <a:cubicBezTo>
                    <a:pt x="7025" y="5084"/>
                    <a:pt x="6775" y="5191"/>
                    <a:pt x="6454" y="5251"/>
                  </a:cubicBezTo>
                  <a:cubicBezTo>
                    <a:pt x="6609" y="4989"/>
                    <a:pt x="6704" y="4691"/>
                    <a:pt x="6752" y="4394"/>
                  </a:cubicBezTo>
                  <a:lnTo>
                    <a:pt x="6859" y="4394"/>
                  </a:lnTo>
                  <a:cubicBezTo>
                    <a:pt x="7192" y="4394"/>
                    <a:pt x="7454" y="4144"/>
                    <a:pt x="7490" y="3846"/>
                  </a:cubicBezTo>
                  <a:cubicBezTo>
                    <a:pt x="7502" y="3691"/>
                    <a:pt x="7442" y="3513"/>
                    <a:pt x="7335" y="3393"/>
                  </a:cubicBezTo>
                  <a:cubicBezTo>
                    <a:pt x="7216" y="3274"/>
                    <a:pt x="7049" y="3203"/>
                    <a:pt x="6894" y="3203"/>
                  </a:cubicBezTo>
                  <a:lnTo>
                    <a:pt x="6085" y="3203"/>
                  </a:lnTo>
                  <a:lnTo>
                    <a:pt x="6085" y="3179"/>
                  </a:lnTo>
                  <a:cubicBezTo>
                    <a:pt x="6085" y="3096"/>
                    <a:pt x="6013" y="3012"/>
                    <a:pt x="5918" y="3012"/>
                  </a:cubicBezTo>
                  <a:lnTo>
                    <a:pt x="4692" y="3012"/>
                  </a:lnTo>
                  <a:cubicBezTo>
                    <a:pt x="4597" y="3012"/>
                    <a:pt x="4525" y="3096"/>
                    <a:pt x="4525" y="3179"/>
                  </a:cubicBezTo>
                  <a:lnTo>
                    <a:pt x="4525" y="3227"/>
                  </a:lnTo>
                  <a:cubicBezTo>
                    <a:pt x="4466" y="3191"/>
                    <a:pt x="4406" y="3191"/>
                    <a:pt x="4335" y="3191"/>
                  </a:cubicBezTo>
                  <a:cubicBezTo>
                    <a:pt x="4251" y="3191"/>
                    <a:pt x="4192" y="3215"/>
                    <a:pt x="4132" y="3227"/>
                  </a:cubicBezTo>
                  <a:lnTo>
                    <a:pt x="4132" y="3179"/>
                  </a:lnTo>
                  <a:cubicBezTo>
                    <a:pt x="4132" y="3096"/>
                    <a:pt x="4061" y="3012"/>
                    <a:pt x="3977" y="3012"/>
                  </a:cubicBezTo>
                  <a:lnTo>
                    <a:pt x="2739" y="3012"/>
                  </a:lnTo>
                  <a:cubicBezTo>
                    <a:pt x="2644" y="3012"/>
                    <a:pt x="2572" y="3096"/>
                    <a:pt x="2572" y="3179"/>
                  </a:cubicBezTo>
                  <a:lnTo>
                    <a:pt x="2572" y="3203"/>
                  </a:lnTo>
                  <a:lnTo>
                    <a:pt x="1846" y="3203"/>
                  </a:lnTo>
                  <a:lnTo>
                    <a:pt x="1846" y="2810"/>
                  </a:lnTo>
                  <a:lnTo>
                    <a:pt x="1870" y="2810"/>
                  </a:lnTo>
                  <a:cubicBezTo>
                    <a:pt x="1870" y="1441"/>
                    <a:pt x="2989" y="334"/>
                    <a:pt x="4347" y="334"/>
                  </a:cubicBezTo>
                  <a:close/>
                  <a:moveTo>
                    <a:pt x="6906" y="3513"/>
                  </a:moveTo>
                  <a:cubicBezTo>
                    <a:pt x="6978" y="3513"/>
                    <a:pt x="7049" y="3536"/>
                    <a:pt x="7109" y="3596"/>
                  </a:cubicBezTo>
                  <a:cubicBezTo>
                    <a:pt x="7168" y="3655"/>
                    <a:pt x="7192" y="3739"/>
                    <a:pt x="7192" y="3810"/>
                  </a:cubicBezTo>
                  <a:cubicBezTo>
                    <a:pt x="7168" y="3941"/>
                    <a:pt x="7037" y="4060"/>
                    <a:pt x="6894" y="4060"/>
                  </a:cubicBezTo>
                  <a:lnTo>
                    <a:pt x="6811" y="4060"/>
                  </a:lnTo>
                  <a:lnTo>
                    <a:pt x="6811" y="4048"/>
                  </a:lnTo>
                  <a:cubicBezTo>
                    <a:pt x="6811" y="3953"/>
                    <a:pt x="6740" y="3882"/>
                    <a:pt x="6656" y="3882"/>
                  </a:cubicBezTo>
                  <a:cubicBezTo>
                    <a:pt x="6561" y="3882"/>
                    <a:pt x="6490" y="3953"/>
                    <a:pt x="6490" y="4048"/>
                  </a:cubicBezTo>
                  <a:cubicBezTo>
                    <a:pt x="6490" y="4536"/>
                    <a:pt x="6323" y="5001"/>
                    <a:pt x="6025" y="5370"/>
                  </a:cubicBezTo>
                  <a:cubicBezTo>
                    <a:pt x="5763" y="5679"/>
                    <a:pt x="5430" y="5918"/>
                    <a:pt x="5049" y="6060"/>
                  </a:cubicBezTo>
                  <a:lnTo>
                    <a:pt x="5049" y="5644"/>
                  </a:lnTo>
                  <a:cubicBezTo>
                    <a:pt x="5049" y="5548"/>
                    <a:pt x="4966" y="5477"/>
                    <a:pt x="4882" y="5477"/>
                  </a:cubicBezTo>
                  <a:lnTo>
                    <a:pt x="3823" y="5477"/>
                  </a:lnTo>
                  <a:cubicBezTo>
                    <a:pt x="3739" y="5477"/>
                    <a:pt x="3656" y="5548"/>
                    <a:pt x="3656" y="5644"/>
                  </a:cubicBezTo>
                  <a:lnTo>
                    <a:pt x="3656" y="6060"/>
                  </a:lnTo>
                  <a:cubicBezTo>
                    <a:pt x="3287" y="5918"/>
                    <a:pt x="2942" y="5679"/>
                    <a:pt x="2692" y="5370"/>
                  </a:cubicBezTo>
                  <a:cubicBezTo>
                    <a:pt x="2394" y="4989"/>
                    <a:pt x="2227" y="4536"/>
                    <a:pt x="2227" y="4048"/>
                  </a:cubicBezTo>
                  <a:cubicBezTo>
                    <a:pt x="2227" y="3953"/>
                    <a:pt x="2156" y="3882"/>
                    <a:pt x="2072" y="3882"/>
                  </a:cubicBezTo>
                  <a:cubicBezTo>
                    <a:pt x="1977" y="3882"/>
                    <a:pt x="1906" y="3953"/>
                    <a:pt x="1906" y="4048"/>
                  </a:cubicBezTo>
                  <a:lnTo>
                    <a:pt x="1906" y="4060"/>
                  </a:lnTo>
                  <a:lnTo>
                    <a:pt x="1799" y="4060"/>
                  </a:lnTo>
                  <a:cubicBezTo>
                    <a:pt x="1727" y="4060"/>
                    <a:pt x="1656" y="4036"/>
                    <a:pt x="1596" y="3977"/>
                  </a:cubicBezTo>
                  <a:cubicBezTo>
                    <a:pt x="1537" y="3917"/>
                    <a:pt x="1513" y="3834"/>
                    <a:pt x="1513" y="3763"/>
                  </a:cubicBezTo>
                  <a:cubicBezTo>
                    <a:pt x="1537" y="3632"/>
                    <a:pt x="1668" y="3513"/>
                    <a:pt x="1810" y="3513"/>
                  </a:cubicBezTo>
                  <a:lnTo>
                    <a:pt x="2584" y="3513"/>
                  </a:lnTo>
                  <a:lnTo>
                    <a:pt x="2584" y="3703"/>
                  </a:lnTo>
                  <a:cubicBezTo>
                    <a:pt x="2584" y="3989"/>
                    <a:pt x="2823" y="4227"/>
                    <a:pt x="3108" y="4227"/>
                  </a:cubicBezTo>
                  <a:lnTo>
                    <a:pt x="3632" y="4227"/>
                  </a:lnTo>
                  <a:cubicBezTo>
                    <a:pt x="3918" y="4227"/>
                    <a:pt x="4156" y="3989"/>
                    <a:pt x="4156" y="3703"/>
                  </a:cubicBezTo>
                  <a:cubicBezTo>
                    <a:pt x="4156" y="3596"/>
                    <a:pt x="4239" y="3513"/>
                    <a:pt x="4347" y="3513"/>
                  </a:cubicBezTo>
                  <a:cubicBezTo>
                    <a:pt x="4454" y="3513"/>
                    <a:pt x="4537" y="3596"/>
                    <a:pt x="4537" y="3703"/>
                  </a:cubicBezTo>
                  <a:cubicBezTo>
                    <a:pt x="4537" y="3989"/>
                    <a:pt x="4775" y="4227"/>
                    <a:pt x="5061" y="4227"/>
                  </a:cubicBezTo>
                  <a:lnTo>
                    <a:pt x="5585" y="4227"/>
                  </a:lnTo>
                  <a:cubicBezTo>
                    <a:pt x="5859" y="4227"/>
                    <a:pt x="6097" y="3989"/>
                    <a:pt x="6097" y="3703"/>
                  </a:cubicBezTo>
                  <a:lnTo>
                    <a:pt x="6097" y="3513"/>
                  </a:lnTo>
                  <a:close/>
                  <a:moveTo>
                    <a:pt x="4716" y="5799"/>
                  </a:moveTo>
                  <a:lnTo>
                    <a:pt x="4716" y="6156"/>
                  </a:lnTo>
                  <a:cubicBezTo>
                    <a:pt x="4716" y="6346"/>
                    <a:pt x="4549" y="6513"/>
                    <a:pt x="4358" y="6513"/>
                  </a:cubicBezTo>
                  <a:cubicBezTo>
                    <a:pt x="4156" y="6513"/>
                    <a:pt x="3989" y="6370"/>
                    <a:pt x="3989" y="6156"/>
                  </a:cubicBezTo>
                  <a:lnTo>
                    <a:pt x="3989" y="5799"/>
                  </a:lnTo>
                  <a:close/>
                  <a:moveTo>
                    <a:pt x="5418" y="6263"/>
                  </a:moveTo>
                  <a:lnTo>
                    <a:pt x="5418" y="6822"/>
                  </a:lnTo>
                  <a:lnTo>
                    <a:pt x="5418" y="6942"/>
                  </a:lnTo>
                  <a:lnTo>
                    <a:pt x="4347" y="7561"/>
                  </a:lnTo>
                  <a:lnTo>
                    <a:pt x="3275" y="6942"/>
                  </a:lnTo>
                  <a:lnTo>
                    <a:pt x="3275" y="6822"/>
                  </a:lnTo>
                  <a:lnTo>
                    <a:pt x="3275" y="6263"/>
                  </a:lnTo>
                  <a:cubicBezTo>
                    <a:pt x="3406" y="6322"/>
                    <a:pt x="3561" y="6382"/>
                    <a:pt x="3692" y="6430"/>
                  </a:cubicBezTo>
                  <a:cubicBezTo>
                    <a:pt x="3811" y="6668"/>
                    <a:pt x="4061" y="6858"/>
                    <a:pt x="4358" y="6858"/>
                  </a:cubicBezTo>
                  <a:cubicBezTo>
                    <a:pt x="4656" y="6858"/>
                    <a:pt x="4894" y="6680"/>
                    <a:pt x="5001" y="6430"/>
                  </a:cubicBezTo>
                  <a:cubicBezTo>
                    <a:pt x="5144" y="6382"/>
                    <a:pt x="5287" y="6334"/>
                    <a:pt x="5418" y="6263"/>
                  </a:cubicBezTo>
                  <a:close/>
                  <a:moveTo>
                    <a:pt x="3204" y="7251"/>
                  </a:moveTo>
                  <a:lnTo>
                    <a:pt x="4096" y="7751"/>
                  </a:lnTo>
                  <a:lnTo>
                    <a:pt x="3632" y="8227"/>
                  </a:lnTo>
                  <a:cubicBezTo>
                    <a:pt x="3585" y="8275"/>
                    <a:pt x="3537" y="8287"/>
                    <a:pt x="3501" y="8287"/>
                  </a:cubicBezTo>
                  <a:cubicBezTo>
                    <a:pt x="3430" y="8287"/>
                    <a:pt x="3394" y="8263"/>
                    <a:pt x="3358" y="8215"/>
                  </a:cubicBezTo>
                  <a:lnTo>
                    <a:pt x="2882" y="7644"/>
                  </a:lnTo>
                  <a:lnTo>
                    <a:pt x="2989" y="7549"/>
                  </a:lnTo>
                  <a:cubicBezTo>
                    <a:pt x="3073" y="7453"/>
                    <a:pt x="3132" y="7370"/>
                    <a:pt x="3204" y="7251"/>
                  </a:cubicBezTo>
                  <a:close/>
                  <a:moveTo>
                    <a:pt x="5513" y="7275"/>
                  </a:moveTo>
                  <a:cubicBezTo>
                    <a:pt x="5561" y="7382"/>
                    <a:pt x="5632" y="7477"/>
                    <a:pt x="5728" y="7573"/>
                  </a:cubicBezTo>
                  <a:lnTo>
                    <a:pt x="5835" y="7668"/>
                  </a:lnTo>
                  <a:lnTo>
                    <a:pt x="5359" y="8227"/>
                  </a:lnTo>
                  <a:cubicBezTo>
                    <a:pt x="5323" y="8275"/>
                    <a:pt x="5263" y="8287"/>
                    <a:pt x="5216" y="8299"/>
                  </a:cubicBezTo>
                  <a:cubicBezTo>
                    <a:pt x="5156" y="8299"/>
                    <a:pt x="5120" y="8287"/>
                    <a:pt x="5085" y="8239"/>
                  </a:cubicBezTo>
                  <a:lnTo>
                    <a:pt x="4620" y="7775"/>
                  </a:lnTo>
                  <a:lnTo>
                    <a:pt x="5513" y="7275"/>
                  </a:lnTo>
                  <a:close/>
                  <a:moveTo>
                    <a:pt x="4358" y="7965"/>
                  </a:moveTo>
                  <a:lnTo>
                    <a:pt x="4704" y="8299"/>
                  </a:lnTo>
                  <a:lnTo>
                    <a:pt x="4632" y="8513"/>
                  </a:lnTo>
                  <a:cubicBezTo>
                    <a:pt x="4608" y="8561"/>
                    <a:pt x="4585" y="8585"/>
                    <a:pt x="4537" y="8620"/>
                  </a:cubicBezTo>
                  <a:lnTo>
                    <a:pt x="4525" y="8620"/>
                  </a:lnTo>
                  <a:cubicBezTo>
                    <a:pt x="4489" y="8632"/>
                    <a:pt x="4477" y="8632"/>
                    <a:pt x="4454" y="8632"/>
                  </a:cubicBezTo>
                  <a:lnTo>
                    <a:pt x="4251" y="8632"/>
                  </a:lnTo>
                  <a:cubicBezTo>
                    <a:pt x="4180" y="8632"/>
                    <a:pt x="4108" y="8585"/>
                    <a:pt x="4073" y="8501"/>
                  </a:cubicBezTo>
                  <a:lnTo>
                    <a:pt x="4013" y="8299"/>
                  </a:lnTo>
                  <a:lnTo>
                    <a:pt x="4358" y="7965"/>
                  </a:lnTo>
                  <a:close/>
                  <a:moveTo>
                    <a:pt x="4370" y="0"/>
                  </a:moveTo>
                  <a:cubicBezTo>
                    <a:pt x="3573" y="0"/>
                    <a:pt x="2823" y="345"/>
                    <a:pt x="2322" y="893"/>
                  </a:cubicBezTo>
                  <a:cubicBezTo>
                    <a:pt x="953" y="1250"/>
                    <a:pt x="537" y="3560"/>
                    <a:pt x="525" y="3643"/>
                  </a:cubicBezTo>
                  <a:cubicBezTo>
                    <a:pt x="501" y="3691"/>
                    <a:pt x="525" y="3739"/>
                    <a:pt x="548" y="3774"/>
                  </a:cubicBezTo>
                  <a:lnTo>
                    <a:pt x="1037" y="4429"/>
                  </a:lnTo>
                  <a:cubicBezTo>
                    <a:pt x="1025" y="4536"/>
                    <a:pt x="941" y="4727"/>
                    <a:pt x="894" y="4834"/>
                  </a:cubicBezTo>
                  <a:cubicBezTo>
                    <a:pt x="858" y="4906"/>
                    <a:pt x="882" y="4989"/>
                    <a:pt x="941" y="5048"/>
                  </a:cubicBezTo>
                  <a:cubicBezTo>
                    <a:pt x="965" y="5060"/>
                    <a:pt x="1549" y="5525"/>
                    <a:pt x="2513" y="5620"/>
                  </a:cubicBezTo>
                  <a:cubicBezTo>
                    <a:pt x="2644" y="5787"/>
                    <a:pt x="2811" y="5941"/>
                    <a:pt x="2989" y="6060"/>
                  </a:cubicBezTo>
                  <a:lnTo>
                    <a:pt x="2989" y="6358"/>
                  </a:lnTo>
                  <a:cubicBezTo>
                    <a:pt x="2703" y="6453"/>
                    <a:pt x="1977" y="6751"/>
                    <a:pt x="1537" y="7489"/>
                  </a:cubicBezTo>
                  <a:lnTo>
                    <a:pt x="882" y="7680"/>
                  </a:lnTo>
                  <a:cubicBezTo>
                    <a:pt x="358" y="7823"/>
                    <a:pt x="1" y="8311"/>
                    <a:pt x="1" y="8858"/>
                  </a:cubicBezTo>
                  <a:lnTo>
                    <a:pt x="1" y="11085"/>
                  </a:lnTo>
                  <a:cubicBezTo>
                    <a:pt x="1" y="11180"/>
                    <a:pt x="72" y="11252"/>
                    <a:pt x="156" y="11252"/>
                  </a:cubicBezTo>
                  <a:cubicBezTo>
                    <a:pt x="251" y="11252"/>
                    <a:pt x="322" y="11180"/>
                    <a:pt x="322" y="11085"/>
                  </a:cubicBezTo>
                  <a:lnTo>
                    <a:pt x="322" y="8858"/>
                  </a:lnTo>
                  <a:cubicBezTo>
                    <a:pt x="322" y="8466"/>
                    <a:pt x="596" y="8108"/>
                    <a:pt x="965" y="8001"/>
                  </a:cubicBezTo>
                  <a:lnTo>
                    <a:pt x="1334" y="7894"/>
                  </a:lnTo>
                  <a:lnTo>
                    <a:pt x="1334" y="7894"/>
                  </a:lnTo>
                  <a:cubicBezTo>
                    <a:pt x="1322" y="7942"/>
                    <a:pt x="1310" y="7977"/>
                    <a:pt x="1287" y="8013"/>
                  </a:cubicBezTo>
                  <a:cubicBezTo>
                    <a:pt x="1251" y="8168"/>
                    <a:pt x="1263" y="8346"/>
                    <a:pt x="1346" y="8477"/>
                  </a:cubicBezTo>
                  <a:lnTo>
                    <a:pt x="1549" y="8763"/>
                  </a:lnTo>
                  <a:lnTo>
                    <a:pt x="1072" y="9239"/>
                  </a:lnTo>
                  <a:cubicBezTo>
                    <a:pt x="953" y="9358"/>
                    <a:pt x="894" y="9537"/>
                    <a:pt x="929" y="9716"/>
                  </a:cubicBezTo>
                  <a:lnTo>
                    <a:pt x="1251" y="11144"/>
                  </a:lnTo>
                  <a:cubicBezTo>
                    <a:pt x="1263" y="11216"/>
                    <a:pt x="1334" y="11275"/>
                    <a:pt x="1406" y="11275"/>
                  </a:cubicBezTo>
                  <a:lnTo>
                    <a:pt x="1441" y="11275"/>
                  </a:lnTo>
                  <a:cubicBezTo>
                    <a:pt x="1525" y="11263"/>
                    <a:pt x="1584" y="11168"/>
                    <a:pt x="1560" y="11085"/>
                  </a:cubicBezTo>
                  <a:lnTo>
                    <a:pt x="1251" y="9656"/>
                  </a:lnTo>
                  <a:cubicBezTo>
                    <a:pt x="1227" y="9597"/>
                    <a:pt x="1251" y="9525"/>
                    <a:pt x="1287" y="9478"/>
                  </a:cubicBezTo>
                  <a:lnTo>
                    <a:pt x="1858" y="8906"/>
                  </a:lnTo>
                  <a:cubicBezTo>
                    <a:pt x="1918" y="8858"/>
                    <a:pt x="1918" y="8763"/>
                    <a:pt x="1870" y="8704"/>
                  </a:cubicBezTo>
                  <a:lnTo>
                    <a:pt x="1608" y="8311"/>
                  </a:lnTo>
                  <a:cubicBezTo>
                    <a:pt x="1572" y="8275"/>
                    <a:pt x="1560" y="8215"/>
                    <a:pt x="1584" y="8156"/>
                  </a:cubicBezTo>
                  <a:cubicBezTo>
                    <a:pt x="1870" y="7287"/>
                    <a:pt x="2620" y="6882"/>
                    <a:pt x="2977" y="6751"/>
                  </a:cubicBezTo>
                  <a:lnTo>
                    <a:pt x="2977" y="6858"/>
                  </a:lnTo>
                  <a:cubicBezTo>
                    <a:pt x="2977" y="7049"/>
                    <a:pt x="2894" y="7227"/>
                    <a:pt x="2763" y="7370"/>
                  </a:cubicBezTo>
                  <a:lnTo>
                    <a:pt x="2561" y="7573"/>
                  </a:lnTo>
                  <a:cubicBezTo>
                    <a:pt x="2263" y="7870"/>
                    <a:pt x="2096" y="8263"/>
                    <a:pt x="2096" y="8692"/>
                  </a:cubicBezTo>
                  <a:lnTo>
                    <a:pt x="2096" y="8835"/>
                  </a:lnTo>
                  <a:cubicBezTo>
                    <a:pt x="2096" y="8930"/>
                    <a:pt x="2168" y="9001"/>
                    <a:pt x="2263" y="9001"/>
                  </a:cubicBezTo>
                  <a:cubicBezTo>
                    <a:pt x="2346" y="9001"/>
                    <a:pt x="2418" y="8930"/>
                    <a:pt x="2418" y="8835"/>
                  </a:cubicBezTo>
                  <a:lnTo>
                    <a:pt x="2418" y="8692"/>
                  </a:lnTo>
                  <a:cubicBezTo>
                    <a:pt x="2418" y="8418"/>
                    <a:pt x="2513" y="8156"/>
                    <a:pt x="2680" y="7942"/>
                  </a:cubicBezTo>
                  <a:lnTo>
                    <a:pt x="3120" y="8477"/>
                  </a:lnTo>
                  <a:cubicBezTo>
                    <a:pt x="3215" y="8585"/>
                    <a:pt x="3346" y="8656"/>
                    <a:pt x="3489" y="8656"/>
                  </a:cubicBezTo>
                  <a:lnTo>
                    <a:pt x="3525" y="8656"/>
                  </a:lnTo>
                  <a:cubicBezTo>
                    <a:pt x="3608" y="8656"/>
                    <a:pt x="3704" y="8632"/>
                    <a:pt x="3775" y="8596"/>
                  </a:cubicBezTo>
                  <a:lnTo>
                    <a:pt x="3787" y="8656"/>
                  </a:lnTo>
                  <a:cubicBezTo>
                    <a:pt x="3823" y="8751"/>
                    <a:pt x="3882" y="8823"/>
                    <a:pt x="3942" y="8882"/>
                  </a:cubicBezTo>
                  <a:lnTo>
                    <a:pt x="3692" y="11121"/>
                  </a:lnTo>
                  <a:cubicBezTo>
                    <a:pt x="3668" y="11204"/>
                    <a:pt x="3751" y="11299"/>
                    <a:pt x="3835" y="11299"/>
                  </a:cubicBezTo>
                  <a:lnTo>
                    <a:pt x="3846" y="11299"/>
                  </a:lnTo>
                  <a:cubicBezTo>
                    <a:pt x="3942" y="11299"/>
                    <a:pt x="4001" y="11240"/>
                    <a:pt x="4013" y="11144"/>
                  </a:cubicBezTo>
                  <a:lnTo>
                    <a:pt x="4251" y="9001"/>
                  </a:lnTo>
                  <a:lnTo>
                    <a:pt x="4501" y="9001"/>
                  </a:lnTo>
                  <a:lnTo>
                    <a:pt x="4739" y="11144"/>
                  </a:lnTo>
                  <a:cubicBezTo>
                    <a:pt x="4763" y="11240"/>
                    <a:pt x="4823" y="11299"/>
                    <a:pt x="4906" y="11299"/>
                  </a:cubicBezTo>
                  <a:lnTo>
                    <a:pt x="4918" y="11299"/>
                  </a:lnTo>
                  <a:cubicBezTo>
                    <a:pt x="5013" y="11275"/>
                    <a:pt x="5073" y="11204"/>
                    <a:pt x="5073" y="11121"/>
                  </a:cubicBezTo>
                  <a:lnTo>
                    <a:pt x="4823" y="8882"/>
                  </a:lnTo>
                  <a:cubicBezTo>
                    <a:pt x="4894" y="8823"/>
                    <a:pt x="4942" y="8751"/>
                    <a:pt x="4966" y="8656"/>
                  </a:cubicBezTo>
                  <a:lnTo>
                    <a:pt x="4978" y="8596"/>
                  </a:lnTo>
                  <a:cubicBezTo>
                    <a:pt x="5061" y="8644"/>
                    <a:pt x="5144" y="8656"/>
                    <a:pt x="5239" y="8656"/>
                  </a:cubicBezTo>
                  <a:lnTo>
                    <a:pt x="5263" y="8656"/>
                  </a:lnTo>
                  <a:cubicBezTo>
                    <a:pt x="5418" y="8656"/>
                    <a:pt x="5549" y="8585"/>
                    <a:pt x="5632" y="8477"/>
                  </a:cubicBezTo>
                  <a:lnTo>
                    <a:pt x="6085" y="7942"/>
                  </a:lnTo>
                  <a:cubicBezTo>
                    <a:pt x="6252" y="8156"/>
                    <a:pt x="6335" y="8418"/>
                    <a:pt x="6335" y="8692"/>
                  </a:cubicBezTo>
                  <a:lnTo>
                    <a:pt x="6335" y="8835"/>
                  </a:lnTo>
                  <a:cubicBezTo>
                    <a:pt x="6335" y="8930"/>
                    <a:pt x="6406" y="9001"/>
                    <a:pt x="6502" y="9001"/>
                  </a:cubicBezTo>
                  <a:cubicBezTo>
                    <a:pt x="6585" y="9001"/>
                    <a:pt x="6668" y="8930"/>
                    <a:pt x="6668" y="8835"/>
                  </a:cubicBezTo>
                  <a:lnTo>
                    <a:pt x="6668" y="8692"/>
                  </a:lnTo>
                  <a:cubicBezTo>
                    <a:pt x="6668" y="8275"/>
                    <a:pt x="6502" y="7870"/>
                    <a:pt x="6204" y="7573"/>
                  </a:cubicBezTo>
                  <a:lnTo>
                    <a:pt x="5990" y="7370"/>
                  </a:lnTo>
                  <a:cubicBezTo>
                    <a:pt x="5859" y="7227"/>
                    <a:pt x="5787" y="7049"/>
                    <a:pt x="5787" y="6858"/>
                  </a:cubicBezTo>
                  <a:lnTo>
                    <a:pt x="5787" y="6715"/>
                  </a:lnTo>
                  <a:cubicBezTo>
                    <a:pt x="6144" y="6858"/>
                    <a:pt x="6883" y="7251"/>
                    <a:pt x="7168" y="8108"/>
                  </a:cubicBezTo>
                  <a:cubicBezTo>
                    <a:pt x="7180" y="8168"/>
                    <a:pt x="7180" y="8227"/>
                    <a:pt x="7156" y="8275"/>
                  </a:cubicBezTo>
                  <a:lnTo>
                    <a:pt x="6883" y="8656"/>
                  </a:lnTo>
                  <a:cubicBezTo>
                    <a:pt x="6847" y="8716"/>
                    <a:pt x="6859" y="8811"/>
                    <a:pt x="6906" y="8870"/>
                  </a:cubicBezTo>
                  <a:lnTo>
                    <a:pt x="7466" y="9430"/>
                  </a:lnTo>
                  <a:cubicBezTo>
                    <a:pt x="7514" y="9478"/>
                    <a:pt x="7525" y="9537"/>
                    <a:pt x="7514" y="9609"/>
                  </a:cubicBezTo>
                  <a:lnTo>
                    <a:pt x="7204" y="11037"/>
                  </a:lnTo>
                  <a:cubicBezTo>
                    <a:pt x="7180" y="11132"/>
                    <a:pt x="7228" y="11216"/>
                    <a:pt x="7323" y="11240"/>
                  </a:cubicBezTo>
                  <a:lnTo>
                    <a:pt x="7347" y="11240"/>
                  </a:lnTo>
                  <a:cubicBezTo>
                    <a:pt x="7418" y="11240"/>
                    <a:pt x="7502" y="11180"/>
                    <a:pt x="7514" y="11097"/>
                  </a:cubicBezTo>
                  <a:lnTo>
                    <a:pt x="7823" y="9668"/>
                  </a:lnTo>
                  <a:cubicBezTo>
                    <a:pt x="7871" y="9489"/>
                    <a:pt x="7811" y="9311"/>
                    <a:pt x="7692" y="9192"/>
                  </a:cubicBezTo>
                  <a:lnTo>
                    <a:pt x="7216" y="8716"/>
                  </a:lnTo>
                  <a:lnTo>
                    <a:pt x="7406" y="8430"/>
                  </a:lnTo>
                  <a:cubicBezTo>
                    <a:pt x="7502" y="8299"/>
                    <a:pt x="7514" y="8132"/>
                    <a:pt x="7466" y="7977"/>
                  </a:cubicBezTo>
                  <a:cubicBezTo>
                    <a:pt x="7454" y="7930"/>
                    <a:pt x="7442" y="7894"/>
                    <a:pt x="7418" y="7858"/>
                  </a:cubicBezTo>
                  <a:lnTo>
                    <a:pt x="7418" y="7858"/>
                  </a:lnTo>
                  <a:lnTo>
                    <a:pt x="7799" y="7965"/>
                  </a:lnTo>
                  <a:cubicBezTo>
                    <a:pt x="8168" y="8061"/>
                    <a:pt x="8430" y="8418"/>
                    <a:pt x="8430" y="8811"/>
                  </a:cubicBezTo>
                  <a:lnTo>
                    <a:pt x="8430" y="11037"/>
                  </a:lnTo>
                  <a:cubicBezTo>
                    <a:pt x="8430" y="11132"/>
                    <a:pt x="8514" y="11204"/>
                    <a:pt x="8597" y="11204"/>
                  </a:cubicBezTo>
                  <a:cubicBezTo>
                    <a:pt x="8692" y="11204"/>
                    <a:pt x="8764" y="11132"/>
                    <a:pt x="8764" y="11037"/>
                  </a:cubicBezTo>
                  <a:lnTo>
                    <a:pt x="8764" y="8811"/>
                  </a:lnTo>
                  <a:cubicBezTo>
                    <a:pt x="8740" y="8311"/>
                    <a:pt x="8383" y="7846"/>
                    <a:pt x="7871" y="7680"/>
                  </a:cubicBezTo>
                  <a:lnTo>
                    <a:pt x="7216" y="7489"/>
                  </a:lnTo>
                  <a:cubicBezTo>
                    <a:pt x="6775" y="6751"/>
                    <a:pt x="6061" y="6453"/>
                    <a:pt x="5763" y="6358"/>
                  </a:cubicBezTo>
                  <a:lnTo>
                    <a:pt x="5763" y="6060"/>
                  </a:lnTo>
                  <a:cubicBezTo>
                    <a:pt x="5942" y="5941"/>
                    <a:pt x="6097" y="5787"/>
                    <a:pt x="6240" y="5620"/>
                  </a:cubicBezTo>
                  <a:cubicBezTo>
                    <a:pt x="7204" y="5525"/>
                    <a:pt x="7787" y="5072"/>
                    <a:pt x="7811" y="5048"/>
                  </a:cubicBezTo>
                  <a:cubicBezTo>
                    <a:pt x="7871" y="5001"/>
                    <a:pt x="7883" y="4906"/>
                    <a:pt x="7859" y="4834"/>
                  </a:cubicBezTo>
                  <a:cubicBezTo>
                    <a:pt x="7799" y="4727"/>
                    <a:pt x="7716" y="4536"/>
                    <a:pt x="7704" y="4429"/>
                  </a:cubicBezTo>
                  <a:lnTo>
                    <a:pt x="8192" y="3774"/>
                  </a:lnTo>
                  <a:cubicBezTo>
                    <a:pt x="8228" y="3751"/>
                    <a:pt x="8240" y="3691"/>
                    <a:pt x="8228" y="3643"/>
                  </a:cubicBezTo>
                  <a:cubicBezTo>
                    <a:pt x="8216" y="3536"/>
                    <a:pt x="7799" y="1250"/>
                    <a:pt x="6430" y="893"/>
                  </a:cubicBezTo>
                  <a:cubicBezTo>
                    <a:pt x="5906" y="345"/>
                    <a:pt x="5180" y="0"/>
                    <a:pt x="4370"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1730;p43">
              <a:extLst>
                <a:ext uri="{FF2B5EF4-FFF2-40B4-BE49-F238E27FC236}">
                  <a16:creationId xmlns:a16="http://schemas.microsoft.com/office/drawing/2014/main" id="{1B86B7DB-23B3-4443-9749-1880716A0E19}"/>
                </a:ext>
              </a:extLst>
            </p:cNvPr>
            <p:cNvSpPr/>
            <p:nvPr/>
          </p:nvSpPr>
          <p:spPr>
            <a:xfrm>
              <a:off x="6813503" y="2560195"/>
              <a:ext cx="45271" cy="16157"/>
            </a:xfrm>
            <a:custGeom>
              <a:avLst/>
              <a:gdLst/>
              <a:ahLst/>
              <a:cxnLst/>
              <a:rect l="l" t="t" r="r" b="b"/>
              <a:pathLst>
                <a:path w="1429" h="510" extrusionOk="0">
                  <a:moveTo>
                    <a:pt x="183" y="1"/>
                  </a:moveTo>
                  <a:cubicBezTo>
                    <a:pt x="140" y="1"/>
                    <a:pt x="95" y="16"/>
                    <a:pt x="60" y="46"/>
                  </a:cubicBezTo>
                  <a:cubicBezTo>
                    <a:pt x="0" y="105"/>
                    <a:pt x="0" y="212"/>
                    <a:pt x="60" y="284"/>
                  </a:cubicBezTo>
                  <a:cubicBezTo>
                    <a:pt x="203" y="415"/>
                    <a:pt x="441" y="510"/>
                    <a:pt x="703" y="510"/>
                  </a:cubicBezTo>
                  <a:cubicBezTo>
                    <a:pt x="965" y="510"/>
                    <a:pt x="1203" y="415"/>
                    <a:pt x="1334" y="284"/>
                  </a:cubicBezTo>
                  <a:cubicBezTo>
                    <a:pt x="1429" y="212"/>
                    <a:pt x="1429" y="105"/>
                    <a:pt x="1369" y="46"/>
                  </a:cubicBezTo>
                  <a:cubicBezTo>
                    <a:pt x="1340" y="16"/>
                    <a:pt x="1298" y="1"/>
                    <a:pt x="1255" y="1"/>
                  </a:cubicBezTo>
                  <a:cubicBezTo>
                    <a:pt x="1212" y="1"/>
                    <a:pt x="1167" y="16"/>
                    <a:pt x="1131" y="46"/>
                  </a:cubicBezTo>
                  <a:cubicBezTo>
                    <a:pt x="1072" y="105"/>
                    <a:pt x="917" y="177"/>
                    <a:pt x="715" y="177"/>
                  </a:cubicBezTo>
                  <a:cubicBezTo>
                    <a:pt x="500" y="177"/>
                    <a:pt x="357" y="105"/>
                    <a:pt x="298" y="46"/>
                  </a:cubicBezTo>
                  <a:cubicBezTo>
                    <a:pt x="268" y="16"/>
                    <a:pt x="226" y="1"/>
                    <a:pt x="183"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1731;p43">
              <a:extLst>
                <a:ext uri="{FF2B5EF4-FFF2-40B4-BE49-F238E27FC236}">
                  <a16:creationId xmlns:a16="http://schemas.microsoft.com/office/drawing/2014/main" id="{AD991564-A45B-4C96-B713-635CA533C4F4}"/>
                </a:ext>
              </a:extLst>
            </p:cNvPr>
            <p:cNvSpPr/>
            <p:nvPr/>
          </p:nvSpPr>
          <p:spPr>
            <a:xfrm>
              <a:off x="6792372" y="2493350"/>
              <a:ext cx="26801" cy="10233"/>
            </a:xfrm>
            <a:custGeom>
              <a:avLst/>
              <a:gdLst/>
              <a:ahLst/>
              <a:cxnLst/>
              <a:rect l="l" t="t" r="r" b="b"/>
              <a:pathLst>
                <a:path w="846" h="323" extrusionOk="0">
                  <a:moveTo>
                    <a:pt x="155" y="1"/>
                  </a:moveTo>
                  <a:cubicBezTo>
                    <a:pt x="72" y="1"/>
                    <a:pt x="0" y="72"/>
                    <a:pt x="0" y="155"/>
                  </a:cubicBezTo>
                  <a:cubicBezTo>
                    <a:pt x="0" y="251"/>
                    <a:pt x="72" y="322"/>
                    <a:pt x="155" y="322"/>
                  </a:cubicBezTo>
                  <a:lnTo>
                    <a:pt x="679" y="322"/>
                  </a:lnTo>
                  <a:cubicBezTo>
                    <a:pt x="762" y="322"/>
                    <a:pt x="846" y="251"/>
                    <a:pt x="846" y="155"/>
                  </a:cubicBezTo>
                  <a:cubicBezTo>
                    <a:pt x="846" y="72"/>
                    <a:pt x="786" y="1"/>
                    <a:pt x="679"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1732;p43">
              <a:extLst>
                <a:ext uri="{FF2B5EF4-FFF2-40B4-BE49-F238E27FC236}">
                  <a16:creationId xmlns:a16="http://schemas.microsoft.com/office/drawing/2014/main" id="{CFDFD411-AC15-49D1-AA24-AC2F2E3B95F3}"/>
                </a:ext>
              </a:extLst>
            </p:cNvPr>
            <p:cNvSpPr/>
            <p:nvPr/>
          </p:nvSpPr>
          <p:spPr>
            <a:xfrm>
              <a:off x="6853483" y="2493350"/>
              <a:ext cx="26801" cy="10233"/>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86" y="1"/>
                    <a:pt x="691"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6" name="Google Shape;1720;p43">
            <a:extLst>
              <a:ext uri="{FF2B5EF4-FFF2-40B4-BE49-F238E27FC236}">
                <a16:creationId xmlns:a16="http://schemas.microsoft.com/office/drawing/2014/main" id="{EEB24729-D8CA-4C26-910D-83895F40369A}"/>
              </a:ext>
            </a:extLst>
          </p:cNvPr>
          <p:cNvSpPr/>
          <p:nvPr/>
        </p:nvSpPr>
        <p:spPr>
          <a:xfrm>
            <a:off x="1859659" y="1756711"/>
            <a:ext cx="858600" cy="858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TextBox 3">
            <a:extLst>
              <a:ext uri="{FF2B5EF4-FFF2-40B4-BE49-F238E27FC236}">
                <a16:creationId xmlns:a16="http://schemas.microsoft.com/office/drawing/2014/main" id="{454A0436-B44E-48F3-A842-90E9D467CE7C}"/>
              </a:ext>
            </a:extLst>
          </p:cNvPr>
          <p:cNvSpPr txBox="1"/>
          <p:nvPr/>
        </p:nvSpPr>
        <p:spPr>
          <a:xfrm>
            <a:off x="5078492" y="2690958"/>
            <a:ext cx="2841729" cy="677108"/>
          </a:xfrm>
          <a:prstGeom prst="rect">
            <a:avLst/>
          </a:prstGeom>
          <a:noFill/>
        </p:spPr>
        <p:txBody>
          <a:bodyPr wrap="square" rtlCol="0">
            <a:spAutoFit/>
          </a:bodyPr>
          <a:lstStyle/>
          <a:p>
            <a:pPr algn="ctr">
              <a:buClr>
                <a:schemeClr val="lt2"/>
              </a:buClr>
              <a:buSzPts val="1400"/>
            </a:pPr>
            <a:r>
              <a:rPr lang="en-US" sz="2400" b="1" dirty="0" err="1">
                <a:solidFill>
                  <a:schemeClr val="lt2"/>
                </a:solidFill>
                <a:latin typeface="Rajdhani"/>
                <a:cs typeface="Rajdhani"/>
                <a:sym typeface="Rajdhani"/>
              </a:rPr>
              <a:t>Avval</a:t>
            </a:r>
            <a:r>
              <a:rPr lang="en-US" sz="2400" b="1" dirty="0">
                <a:solidFill>
                  <a:schemeClr val="lt2"/>
                </a:solidFill>
                <a:latin typeface="Rajdhani"/>
                <a:cs typeface="Rajdhani"/>
                <a:sym typeface="Rajdhani"/>
              </a:rPr>
              <a:t> Kaur</a:t>
            </a:r>
          </a:p>
          <a:p>
            <a:endParaRPr lang="en-IN" dirty="0"/>
          </a:p>
        </p:txBody>
      </p:sp>
      <p:sp>
        <p:nvSpPr>
          <p:cNvPr id="5" name="TextBox 4">
            <a:extLst>
              <a:ext uri="{FF2B5EF4-FFF2-40B4-BE49-F238E27FC236}">
                <a16:creationId xmlns:a16="http://schemas.microsoft.com/office/drawing/2014/main" id="{3512FA25-4908-44B2-A17A-13642B28DD8E}"/>
              </a:ext>
            </a:extLst>
          </p:cNvPr>
          <p:cNvSpPr txBox="1"/>
          <p:nvPr/>
        </p:nvSpPr>
        <p:spPr>
          <a:xfrm flipH="1">
            <a:off x="4900690" y="3029512"/>
            <a:ext cx="3226263" cy="1015663"/>
          </a:xfrm>
          <a:prstGeom prst="rect">
            <a:avLst/>
          </a:prstGeom>
          <a:noFill/>
        </p:spPr>
        <p:txBody>
          <a:bodyPr wrap="square" rtlCol="0">
            <a:spAutoFit/>
          </a:bodyPr>
          <a:lstStyle/>
          <a:p>
            <a:pPr algn="ctr"/>
            <a:r>
              <a:rPr lang="en-US" sz="2000" dirty="0">
                <a:solidFill>
                  <a:schemeClr val="lt2"/>
                </a:solidFill>
                <a:latin typeface="Fira Sans Condensed Light"/>
                <a:sym typeface="Fira Sans Condensed Light"/>
              </a:rPr>
              <a:t>209309001</a:t>
            </a:r>
          </a:p>
          <a:p>
            <a:pPr algn="ctr"/>
            <a:endParaRPr lang="en-US" sz="2000" dirty="0">
              <a:solidFill>
                <a:schemeClr val="lt2"/>
              </a:solidFill>
              <a:latin typeface="Fira Sans Condensed Light"/>
              <a:sym typeface="Fira Sans Condensed Light"/>
            </a:endParaRPr>
          </a:p>
          <a:p>
            <a:endParaRPr lang="en-IN" sz="2000" dirty="0">
              <a:solidFill>
                <a:schemeClr val="lt2"/>
              </a:solidFill>
              <a:latin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668519" y="97459"/>
            <a:ext cx="7624689" cy="5580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solidFill>
                  <a:schemeClr val="bg1">
                    <a:lumMod val="60000"/>
                    <a:lumOff val="40000"/>
                  </a:schemeClr>
                </a:solidFill>
                <a:effectLst>
                  <a:glow rad="139700">
                    <a:schemeClr val="accent6">
                      <a:satMod val="175000"/>
                      <a:alpha val="40000"/>
                    </a:schemeClr>
                  </a:glow>
                </a:effectLst>
              </a:rPr>
              <a:t>Problem Statement</a:t>
            </a:r>
          </a:p>
        </p:txBody>
      </p:sp>
      <p:sp>
        <p:nvSpPr>
          <p:cNvPr id="240" name="TextBox 239">
            <a:extLst>
              <a:ext uri="{FF2B5EF4-FFF2-40B4-BE49-F238E27FC236}">
                <a16:creationId xmlns:a16="http://schemas.microsoft.com/office/drawing/2014/main" id="{5581CBD4-BE9E-4B4A-8291-02E6A2761F1B}"/>
              </a:ext>
            </a:extLst>
          </p:cNvPr>
          <p:cNvSpPr txBox="1"/>
          <p:nvPr/>
        </p:nvSpPr>
        <p:spPr>
          <a:xfrm>
            <a:off x="815320" y="860474"/>
            <a:ext cx="7730500" cy="3906558"/>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2000" dirty="0">
                <a:solidFill>
                  <a:srgbClr val="FFFFFF"/>
                </a:solidFill>
              </a:rPr>
              <a:t>RedBus is an online platform where bus operators offer their services and sell seats. These bus operators vary from single service operators to ones which have scores of services. Pricing is a complex decision for Bus Operators, who continuously adjust the prices seeing the demand and supply signals. But not all operators have the same level of visibility on these signals or the capability to price effectively. Operators who have better ability/confidence may price independently while some others may choose to follow the prices of such price setters. </a:t>
            </a:r>
          </a:p>
          <a:p>
            <a:endParaRPr lang="en-US" sz="2000" dirty="0">
              <a:solidFill>
                <a:srgbClr val="FFFFFF"/>
              </a:solidFill>
            </a:endParaRPr>
          </a:p>
          <a:p>
            <a:r>
              <a:rPr lang="en-US" sz="2000" dirty="0">
                <a:solidFill>
                  <a:srgbClr val="FFFFFF"/>
                </a:solidFill>
              </a:rPr>
              <a:t>What we need is a data based method to reveal these market dynamics.</a:t>
            </a:r>
          </a:p>
        </p:txBody>
      </p:sp>
    </p:spTree>
    <p:extLst>
      <p:ext uri="{BB962C8B-B14F-4D97-AF65-F5344CB8AC3E}">
        <p14:creationId xmlns:p14="http://schemas.microsoft.com/office/powerpoint/2010/main" val="172916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598180" y="0"/>
            <a:ext cx="7371168" cy="4947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solidFill>
                  <a:schemeClr val="bg1">
                    <a:lumMod val="60000"/>
                    <a:lumOff val="40000"/>
                  </a:schemeClr>
                </a:solidFill>
                <a:effectLst>
                  <a:glow rad="139700">
                    <a:schemeClr val="accent6">
                      <a:satMod val="175000"/>
                      <a:alpha val="40000"/>
                    </a:schemeClr>
                  </a:glow>
                </a:effectLst>
              </a:rPr>
              <a:t>Introduction</a:t>
            </a:r>
            <a:endParaRPr lang="en-IN" sz="3600" dirty="0">
              <a:solidFill>
                <a:schemeClr val="bg1">
                  <a:lumMod val="60000"/>
                  <a:lumOff val="40000"/>
                </a:schemeClr>
              </a:solidFill>
              <a:effectLst>
                <a:glow rad="139700">
                  <a:schemeClr val="accent6">
                    <a:satMod val="175000"/>
                    <a:alpha val="40000"/>
                  </a:schemeClr>
                </a:glow>
              </a:effectLst>
            </a:endParaRPr>
          </a:p>
        </p:txBody>
      </p:sp>
      <p:sp>
        <p:nvSpPr>
          <p:cNvPr id="240" name="TextBox 239">
            <a:extLst>
              <a:ext uri="{FF2B5EF4-FFF2-40B4-BE49-F238E27FC236}">
                <a16:creationId xmlns:a16="http://schemas.microsoft.com/office/drawing/2014/main" id="{5581CBD4-BE9E-4B4A-8291-02E6A2761F1B}"/>
              </a:ext>
            </a:extLst>
          </p:cNvPr>
          <p:cNvSpPr txBox="1"/>
          <p:nvPr/>
        </p:nvSpPr>
        <p:spPr>
          <a:xfrm>
            <a:off x="488853" y="572700"/>
            <a:ext cx="8166294" cy="4308872"/>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sz="1800" dirty="0">
                <a:solidFill>
                  <a:srgbClr val="FFFFFF"/>
                </a:solidFill>
              </a:rPr>
              <a:t> </a:t>
            </a:r>
            <a:r>
              <a:rPr lang="en-IN" sz="20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TASK- </a:t>
            </a:r>
            <a:r>
              <a:rPr lang="en-US" sz="1800" dirty="0">
                <a:solidFill>
                  <a:srgbClr val="FFFFFF"/>
                </a:solidFill>
              </a:rPr>
              <a:t>Construction of a data-based method or algorithm that can reveal the market dynamics, which usually occurs in the price-setting game for a bus. This method should broadly classify which bus operator changes price based on supply and demand independently and who is a follower of other price setters. We must also produce a confidence score in favor of what we predict.</a:t>
            </a:r>
          </a:p>
          <a:p>
            <a:endParaRPr lang="en-US" sz="1800" dirty="0">
              <a:solidFill>
                <a:srgbClr val="FFFFFF"/>
              </a:solidFill>
            </a:endParaRPr>
          </a:p>
          <a:p>
            <a:r>
              <a:rPr lang="en-IN" sz="20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DATASET</a:t>
            </a:r>
            <a:r>
              <a:rPr lang="en-IN" sz="1800" dirty="0">
                <a:solidFill>
                  <a:schemeClr val="bg1">
                    <a:lumMod val="40000"/>
                    <a:lumOff val="60000"/>
                  </a:schemeClr>
                </a:solidFill>
              </a:rPr>
              <a:t> </a:t>
            </a:r>
            <a:r>
              <a:rPr lang="en-IN" sz="1800" dirty="0">
                <a:solidFill>
                  <a:srgbClr val="FFFFFF"/>
                </a:solidFill>
              </a:rPr>
              <a:t>–</a:t>
            </a:r>
            <a:r>
              <a:rPr lang="en-US" sz="1800" dirty="0">
                <a:solidFill>
                  <a:srgbClr val="FFFFFF"/>
                </a:solidFill>
              </a:rPr>
              <a:t>Our dataset consists of 5 columns out which ‘Seat Fare Type 1’ and ‘Seat Fare Type 2’ column contains 4 comma separated price values for different categories like front/back/upper/lower. Some of the entries in these columns only have one price, some have two, three, and four. Depending upon available seat categories. Few entries of the ‘Seat Fare Type 2’ column are zero which is an anomaly. The column ‘recorded contains the time at which the prices are recorded, we also have the ‘service date’ column which specifies the date on which bus will run, and ‘Bus’ column which contains different bus ids.</a:t>
            </a:r>
            <a:endParaRPr lang="en-IN" sz="18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612247" y="0"/>
            <a:ext cx="7704000" cy="6946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a:solidFill>
                  <a:schemeClr val="bg1">
                    <a:lumMod val="60000"/>
                    <a:lumOff val="40000"/>
                  </a:schemeClr>
                </a:solidFill>
                <a:effectLst>
                  <a:glow rad="139700">
                    <a:schemeClr val="accent6">
                      <a:satMod val="175000"/>
                      <a:alpha val="40000"/>
                    </a:schemeClr>
                  </a:glow>
                </a:effectLst>
              </a:rPr>
              <a:t>Algorithm</a:t>
            </a:r>
            <a:endParaRPr lang="en-IN" sz="3600" dirty="0">
              <a:solidFill>
                <a:schemeClr val="bg1">
                  <a:lumMod val="60000"/>
                  <a:lumOff val="40000"/>
                </a:schemeClr>
              </a:solidFill>
              <a:effectLst>
                <a:glow rad="139700">
                  <a:schemeClr val="accent6">
                    <a:satMod val="175000"/>
                    <a:alpha val="40000"/>
                  </a:schemeClr>
                </a:glow>
              </a:effectLst>
            </a:endParaRPr>
          </a:p>
        </p:txBody>
      </p:sp>
      <p:sp>
        <p:nvSpPr>
          <p:cNvPr id="240" name="TextBox 239">
            <a:extLst>
              <a:ext uri="{FF2B5EF4-FFF2-40B4-BE49-F238E27FC236}">
                <a16:creationId xmlns:a16="http://schemas.microsoft.com/office/drawing/2014/main" id="{5581CBD4-BE9E-4B4A-8291-02E6A2761F1B}"/>
              </a:ext>
            </a:extLst>
          </p:cNvPr>
          <p:cNvSpPr txBox="1"/>
          <p:nvPr/>
        </p:nvSpPr>
        <p:spPr>
          <a:xfrm>
            <a:off x="527538" y="694620"/>
            <a:ext cx="8067823" cy="2862322"/>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2000" dirty="0">
                <a:solidFill>
                  <a:srgbClr val="FFFFFF"/>
                </a:solidFill>
              </a:rPr>
              <a:t>In time series analysis, dynamic time warping (DTW) is an algorithm for measuring similarity between two temporal sequences, which may vary in speed. For instance, similarities in walking could be detected using DTW, even if one person was walking faster than the other, or if there were accelerations and decelerations during the course of an observation. DTW has been applied to temporal sequences of video, audio, and graphics data — indeed, any data that can be turned into a linear sequence can be analyzed with DTW.</a:t>
            </a:r>
          </a:p>
          <a:p>
            <a:endParaRPr lang="en-IN" sz="2000" dirty="0">
              <a:solidFill>
                <a:srgbClr val="FFFFFF"/>
              </a:solidFill>
            </a:endParaRPr>
          </a:p>
        </p:txBody>
      </p:sp>
    </p:spTree>
    <p:extLst>
      <p:ext uri="{BB962C8B-B14F-4D97-AF65-F5344CB8AC3E}">
        <p14:creationId xmlns:p14="http://schemas.microsoft.com/office/powerpoint/2010/main" val="222510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C8A9-9A9F-9BDB-131B-4307D6FF421C}"/>
              </a:ext>
            </a:extLst>
          </p:cNvPr>
          <p:cNvSpPr>
            <a:spLocks noGrp="1"/>
          </p:cNvSpPr>
          <p:nvPr>
            <p:ph type="title"/>
          </p:nvPr>
        </p:nvSpPr>
        <p:spPr>
          <a:xfrm>
            <a:off x="720000" y="158133"/>
            <a:ext cx="7704000" cy="572700"/>
          </a:xfrm>
        </p:spPr>
        <p:txBody>
          <a:bodyPr/>
          <a:lstStyle/>
          <a:p>
            <a:r>
              <a:rPr lang="en-IN" sz="3200" dirty="0">
                <a:solidFill>
                  <a:schemeClr val="bg1">
                    <a:lumMod val="60000"/>
                    <a:lumOff val="40000"/>
                  </a:schemeClr>
                </a:solidFill>
                <a:effectLst>
                  <a:glow rad="139700">
                    <a:schemeClr val="accent6">
                      <a:satMod val="175000"/>
                      <a:alpha val="40000"/>
                    </a:schemeClr>
                  </a:glow>
                </a:effectLst>
              </a:rPr>
              <a:t>Understanding with an example</a:t>
            </a:r>
            <a:endParaRPr lang="en-US" dirty="0"/>
          </a:p>
        </p:txBody>
      </p:sp>
      <p:pic>
        <p:nvPicPr>
          <p:cNvPr id="3" name="Picture 4">
            <a:extLst>
              <a:ext uri="{FF2B5EF4-FFF2-40B4-BE49-F238E27FC236}">
                <a16:creationId xmlns:a16="http://schemas.microsoft.com/office/drawing/2014/main" id="{1A6BCA3C-A111-523F-EDF1-EA15E2D13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626" y="2518117"/>
            <a:ext cx="3695778" cy="22703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6531897-4144-5353-B0CF-F7575BD8F16B}"/>
              </a:ext>
            </a:extLst>
          </p:cNvPr>
          <p:cNvSpPr txBox="1"/>
          <p:nvPr/>
        </p:nvSpPr>
        <p:spPr>
          <a:xfrm>
            <a:off x="295420" y="1187703"/>
            <a:ext cx="4747847" cy="1938992"/>
          </a:xfrm>
          <a:prstGeom prst="rect">
            <a:avLst/>
          </a:prstGeom>
          <a:noFill/>
        </p:spPr>
        <p:txBody>
          <a:bodyPr wrap="square">
            <a:spAutoFit/>
          </a:bodyPr>
          <a:lstStyle/>
          <a:p>
            <a:r>
              <a:rPr lang="en-IN" sz="16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 </a:t>
            </a:r>
            <a:r>
              <a:rPr lang="en-US" sz="2000" dirty="0">
                <a:solidFill>
                  <a:srgbClr val="FFFFFF"/>
                </a:solidFill>
              </a:rPr>
              <a:t>Two repetitions of a walking sequence recorded using a motion-capture system. While there are differences in walking speed between repetitions, the spatial paths of limbs remain highly similar.</a:t>
            </a:r>
          </a:p>
        </p:txBody>
      </p:sp>
    </p:spTree>
    <p:extLst>
      <p:ext uri="{BB962C8B-B14F-4D97-AF65-F5344CB8AC3E}">
        <p14:creationId xmlns:p14="http://schemas.microsoft.com/office/powerpoint/2010/main" val="250558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520208" y="0"/>
            <a:ext cx="7704000" cy="6946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solidFill>
                  <a:schemeClr val="bg1">
                    <a:lumMod val="60000"/>
                    <a:lumOff val="40000"/>
                  </a:schemeClr>
                </a:solidFill>
                <a:effectLst>
                  <a:glow rad="139700">
                    <a:schemeClr val="accent6">
                      <a:satMod val="175000"/>
                      <a:alpha val="40000"/>
                    </a:schemeClr>
                  </a:glow>
                </a:effectLst>
              </a:rPr>
              <a:t>Dataset</a:t>
            </a:r>
          </a:p>
        </p:txBody>
      </p:sp>
      <p:pic>
        <p:nvPicPr>
          <p:cNvPr id="3" name="Picture 2">
            <a:extLst>
              <a:ext uri="{FF2B5EF4-FFF2-40B4-BE49-F238E27FC236}">
                <a16:creationId xmlns:a16="http://schemas.microsoft.com/office/drawing/2014/main" id="{D7179576-ED15-4423-AB1D-A20C33C239AF}"/>
              </a:ext>
            </a:extLst>
          </p:cNvPr>
          <p:cNvPicPr>
            <a:picLocks noChangeAspect="1"/>
          </p:cNvPicPr>
          <p:nvPr/>
        </p:nvPicPr>
        <p:blipFill rotWithShape="1">
          <a:blip r:embed="rId4"/>
          <a:srcRect l="3178" t="32345" r="33334" b="9768"/>
          <a:stretch/>
        </p:blipFill>
        <p:spPr>
          <a:xfrm>
            <a:off x="1141228" y="1202930"/>
            <a:ext cx="6861544" cy="3233627"/>
          </a:xfrm>
          <a:prstGeom prst="rect">
            <a:avLst/>
          </a:prstGeom>
        </p:spPr>
      </p:pic>
    </p:spTree>
    <p:extLst>
      <p:ext uri="{BB962C8B-B14F-4D97-AF65-F5344CB8AC3E}">
        <p14:creationId xmlns:p14="http://schemas.microsoft.com/office/powerpoint/2010/main" val="328992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2984154" y="0"/>
            <a:ext cx="2759700" cy="72467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Approach</a:t>
            </a:r>
            <a:endParaRPr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endParaRPr>
          </a:p>
        </p:txBody>
      </p:sp>
      <p:sp>
        <p:nvSpPr>
          <p:cNvPr id="16" name="TextBox 15">
            <a:extLst>
              <a:ext uri="{FF2B5EF4-FFF2-40B4-BE49-F238E27FC236}">
                <a16:creationId xmlns:a16="http://schemas.microsoft.com/office/drawing/2014/main" id="{D01B8D34-F889-4357-897E-DD0AC2C0C2B0}"/>
              </a:ext>
            </a:extLst>
          </p:cNvPr>
          <p:cNvSpPr txBox="1"/>
          <p:nvPr/>
        </p:nvSpPr>
        <p:spPr>
          <a:xfrm>
            <a:off x="590843" y="822960"/>
            <a:ext cx="7920111" cy="4031873"/>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sz="2000" dirty="0">
                <a:solidFill>
                  <a:srgbClr val="FFFFFF"/>
                </a:solidFill>
              </a:rPr>
              <a:t> </a:t>
            </a:r>
            <a:r>
              <a:rPr lang="en-IN" sz="18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Step1 :</a:t>
            </a:r>
            <a:r>
              <a:rPr lang="en-IN" sz="1800" dirty="0">
                <a:solidFill>
                  <a:srgbClr val="FFFFFF"/>
                </a:solidFill>
              </a:rPr>
              <a:t> </a:t>
            </a:r>
            <a:r>
              <a:rPr lang="en-US" sz="1800" dirty="0">
                <a:solidFill>
                  <a:srgbClr val="FFFFFF"/>
                </a:solidFill>
              </a:rPr>
              <a:t>First, we used pandas for reading the csv dataset file then we performed a data cleaning operation to remove rows having ‘Seat Fare Type 2’ value zero.</a:t>
            </a:r>
          </a:p>
          <a:p>
            <a:r>
              <a:rPr lang="en-IN" sz="18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Step2 : </a:t>
            </a:r>
            <a:r>
              <a:rPr lang="en-US" sz="1800" dirty="0">
                <a:solidFill>
                  <a:srgbClr val="FFFFFF"/>
                </a:solidFill>
              </a:rPr>
              <a:t>In the next step, we made the ‘Seat Fare Type1’ and ‘Seat Fare Type 2’ split into 4 categories each depending on subcategories(front/back/upper/lower) in this process we created 8 new columns like Category11 for Seat Fare Type 1 front seat, Category12 and so on</a:t>
            </a:r>
          </a:p>
          <a:p>
            <a:r>
              <a:rPr lang="en-IN" sz="18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Step3 :</a:t>
            </a:r>
            <a:r>
              <a:rPr lang="en-US" sz="1800" dirty="0">
                <a:solidFill>
                  <a:srgbClr val="FFFFFF"/>
                </a:solidFill>
              </a:rPr>
              <a:t>This step is a bit complicated to understand but to </a:t>
            </a:r>
            <a:r>
              <a:rPr lang="en-US" sz="1800" dirty="0" err="1">
                <a:solidFill>
                  <a:srgbClr val="FFFFFF"/>
                </a:solidFill>
              </a:rPr>
              <a:t>summarise</a:t>
            </a:r>
            <a:r>
              <a:rPr lang="en-US" sz="1800" dirty="0">
                <a:solidFill>
                  <a:srgbClr val="FFFFFF"/>
                </a:solidFill>
              </a:rPr>
              <a:t> it. We first used a unique method to find several unique buses in the dataset. Later we iterated over the dataset and we started storing all the prices and time of Category11 for a bus in a list . Then we created a new data frame in which we stored unique buses and corresponding to it we stored a list of prices along with </a:t>
            </a:r>
            <a:r>
              <a:rPr lang="en-US" sz="2000" dirty="0">
                <a:solidFill>
                  <a:srgbClr val="FFFFFF"/>
                </a:solidFill>
              </a:rPr>
              <a:t>the time in the list.</a:t>
            </a:r>
            <a:endParaRPr lang="en-IN" sz="2000"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0" y="0"/>
            <a:ext cx="2842436" cy="562107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    Data set after the above Three  Steps</a:t>
            </a:r>
            <a:endParaRPr sz="4000"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endParaRPr>
          </a:p>
        </p:txBody>
      </p:sp>
      <p:pic>
        <p:nvPicPr>
          <p:cNvPr id="3" name="Picture 2">
            <a:extLst>
              <a:ext uri="{FF2B5EF4-FFF2-40B4-BE49-F238E27FC236}">
                <a16:creationId xmlns:a16="http://schemas.microsoft.com/office/drawing/2014/main" id="{6A498D3A-214D-4605-A2B2-7F3A94B9231B}"/>
              </a:ext>
            </a:extLst>
          </p:cNvPr>
          <p:cNvPicPr>
            <a:picLocks noChangeAspect="1"/>
          </p:cNvPicPr>
          <p:nvPr/>
        </p:nvPicPr>
        <p:blipFill rotWithShape="1">
          <a:blip r:embed="rId4"/>
          <a:srcRect l="4884" t="32248" r="6279" b="18553"/>
          <a:stretch/>
        </p:blipFill>
        <p:spPr>
          <a:xfrm>
            <a:off x="2907246" y="71040"/>
            <a:ext cx="6078280" cy="2352360"/>
          </a:xfrm>
          <a:prstGeom prst="rect">
            <a:avLst/>
          </a:prstGeom>
        </p:spPr>
      </p:pic>
      <p:pic>
        <p:nvPicPr>
          <p:cNvPr id="5" name="Picture 4">
            <a:extLst>
              <a:ext uri="{FF2B5EF4-FFF2-40B4-BE49-F238E27FC236}">
                <a16:creationId xmlns:a16="http://schemas.microsoft.com/office/drawing/2014/main" id="{E9AE8219-D278-4BCE-BFCA-16D10D687922}"/>
              </a:ext>
            </a:extLst>
          </p:cNvPr>
          <p:cNvPicPr>
            <a:picLocks noChangeAspect="1"/>
          </p:cNvPicPr>
          <p:nvPr/>
        </p:nvPicPr>
        <p:blipFill rotWithShape="1">
          <a:blip r:embed="rId5"/>
          <a:srcRect l="4883" t="23566" b="9044"/>
          <a:stretch/>
        </p:blipFill>
        <p:spPr>
          <a:xfrm>
            <a:off x="2907246" y="2423400"/>
            <a:ext cx="6078280" cy="2635545"/>
          </a:xfrm>
          <a:prstGeom prst="rect">
            <a:avLst/>
          </a:prstGeom>
        </p:spPr>
      </p:pic>
    </p:spTree>
    <p:extLst>
      <p:ext uri="{BB962C8B-B14F-4D97-AF65-F5344CB8AC3E}">
        <p14:creationId xmlns:p14="http://schemas.microsoft.com/office/powerpoint/2010/main" val="2202012668"/>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1257</TotalTime>
  <Words>982</Words>
  <Application>Microsoft Office PowerPoint</Application>
  <PresentationFormat>On-screen Show (16:9)</PresentationFormat>
  <Paragraphs>34</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Advent Pro Light</vt:lpstr>
      <vt:lpstr>Josefin Slab</vt:lpstr>
      <vt:lpstr>Arial</vt:lpstr>
      <vt:lpstr>Fira Sans Condensed Light</vt:lpstr>
      <vt:lpstr>Rajdhani</vt:lpstr>
      <vt:lpstr>Anton</vt:lpstr>
      <vt:lpstr>Ai Tech Agency by Slidesgo</vt:lpstr>
      <vt:lpstr>Price Setter &amp; Follower Detection Algorithm </vt:lpstr>
      <vt:lpstr> THE TEAM</vt:lpstr>
      <vt:lpstr>Problem Statement</vt:lpstr>
      <vt:lpstr>Introduction</vt:lpstr>
      <vt:lpstr>Algorithm</vt:lpstr>
      <vt:lpstr>Understanding with an example</vt:lpstr>
      <vt:lpstr>Dataset</vt:lpstr>
      <vt:lpstr>Approach</vt:lpstr>
      <vt:lpstr>    Data set after the above Three  Steps</vt:lpstr>
      <vt:lpstr>PowerPoint Presentation</vt:lpstr>
      <vt:lpstr>TimeSeries </vt:lpstr>
      <vt:lpstr>Generalization</vt:lpstr>
      <vt:lpstr>Result Analysis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SCOOBY DATA</dc:title>
  <dc:creator>SURAJ</dc:creator>
  <cp:lastModifiedBy>Pranjal Paira [B.Tech - Data Science and Engineering - 2020]</cp:lastModifiedBy>
  <cp:revision>65</cp:revision>
  <dcterms:modified xsi:type="dcterms:W3CDTF">2022-11-22T10:22:12Z</dcterms:modified>
</cp:coreProperties>
</file>