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9" r:id="rId8"/>
    <p:sldId id="270" r:id="rId9"/>
    <p:sldId id="262" r:id="rId10"/>
    <p:sldId id="261" r:id="rId11"/>
    <p:sldId id="263" r:id="rId12"/>
    <p:sldId id="264" r:id="rId13"/>
    <p:sldId id="265" r:id="rId14"/>
    <p:sldId id="266" r:id="rId15"/>
    <p:sldId id="271" r:id="rId16"/>
    <p:sldId id="268"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4699-B330-4220-A3AE-0F741960155F}"/>
              </a:ext>
            </a:extLst>
          </p:cNvPr>
          <p:cNvSpPr>
            <a:spLocks noGrp="1"/>
          </p:cNvSpPr>
          <p:nvPr>
            <p:ph type="ctrTitle"/>
          </p:nvPr>
        </p:nvSpPr>
        <p:spPr/>
        <p:txBody>
          <a:bodyPr/>
          <a:lstStyle/>
          <a:p>
            <a:r>
              <a:rPr lang="en-US" dirty="0"/>
              <a:t>TARP Project review</a:t>
            </a:r>
            <a:endParaRPr lang="en-IN" dirty="0"/>
          </a:p>
        </p:txBody>
      </p:sp>
      <p:sp>
        <p:nvSpPr>
          <p:cNvPr id="3" name="Subtitle 2">
            <a:extLst>
              <a:ext uri="{FF2B5EF4-FFF2-40B4-BE49-F238E27FC236}">
                <a16:creationId xmlns:a16="http://schemas.microsoft.com/office/drawing/2014/main" id="{3179392B-646C-42C4-AD1B-8DC76D501291}"/>
              </a:ext>
            </a:extLst>
          </p:cNvPr>
          <p:cNvSpPr>
            <a:spLocks noGrp="1"/>
          </p:cNvSpPr>
          <p:nvPr>
            <p:ph type="subTitle" idx="1"/>
          </p:nvPr>
        </p:nvSpPr>
        <p:spPr/>
        <p:txBody>
          <a:bodyPr/>
          <a:lstStyle/>
          <a:p>
            <a:r>
              <a:rPr lang="en-US" dirty="0"/>
              <a:t>Designing a farmer portal to help farmers with their day-to-day problems</a:t>
            </a:r>
            <a:endParaRPr lang="en-IN" dirty="0"/>
          </a:p>
        </p:txBody>
      </p:sp>
    </p:spTree>
    <p:extLst>
      <p:ext uri="{BB962C8B-B14F-4D97-AF65-F5344CB8AC3E}">
        <p14:creationId xmlns:p14="http://schemas.microsoft.com/office/powerpoint/2010/main" val="402042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2AC616-6D7D-4356-A7F0-3EA859A1CA3A}"/>
              </a:ext>
            </a:extLst>
          </p:cNvPr>
          <p:cNvPicPr>
            <a:picLocks noChangeAspect="1"/>
          </p:cNvPicPr>
          <p:nvPr/>
        </p:nvPicPr>
        <p:blipFill>
          <a:blip r:embed="rId2"/>
          <a:stretch>
            <a:fillRect/>
          </a:stretch>
        </p:blipFill>
        <p:spPr>
          <a:xfrm>
            <a:off x="1571625" y="66793"/>
            <a:ext cx="9086850" cy="6752727"/>
          </a:xfrm>
          <a:prstGeom prst="rect">
            <a:avLst/>
          </a:prstGeom>
        </p:spPr>
      </p:pic>
    </p:spTree>
    <p:extLst>
      <p:ext uri="{BB962C8B-B14F-4D97-AF65-F5344CB8AC3E}">
        <p14:creationId xmlns:p14="http://schemas.microsoft.com/office/powerpoint/2010/main" val="331964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9771-C10B-4EE8-A166-87C9000BA3F9}"/>
              </a:ext>
            </a:extLst>
          </p:cNvPr>
          <p:cNvSpPr>
            <a:spLocks noGrp="1"/>
          </p:cNvSpPr>
          <p:nvPr>
            <p:ph type="title"/>
          </p:nvPr>
        </p:nvSpPr>
        <p:spPr/>
        <p:txBody>
          <a:bodyPr/>
          <a:lstStyle/>
          <a:p>
            <a:r>
              <a:rPr lang="en-US" dirty="0"/>
              <a:t>wireframes</a:t>
            </a:r>
            <a:endParaRPr lang="en-IN" dirty="0"/>
          </a:p>
        </p:txBody>
      </p:sp>
      <p:sp>
        <p:nvSpPr>
          <p:cNvPr id="3" name="Text Placeholder 2">
            <a:extLst>
              <a:ext uri="{FF2B5EF4-FFF2-40B4-BE49-F238E27FC236}">
                <a16:creationId xmlns:a16="http://schemas.microsoft.com/office/drawing/2014/main" id="{66E476AA-4CD3-4377-8ECB-0819E24BD425}"/>
              </a:ext>
            </a:extLst>
          </p:cNvPr>
          <p:cNvSpPr>
            <a:spLocks noGrp="1"/>
          </p:cNvSpPr>
          <p:nvPr>
            <p:ph type="body" idx="1"/>
          </p:nvPr>
        </p:nvSpPr>
        <p:spPr/>
        <p:txBody>
          <a:bodyPr>
            <a:normAutofit fontScale="92500" lnSpcReduction="10000"/>
          </a:bodyPr>
          <a:lstStyle/>
          <a:p>
            <a:endParaRPr lang="en-IN" dirty="0"/>
          </a:p>
          <a:p>
            <a:endParaRPr lang="en-IN" dirty="0"/>
          </a:p>
          <a:p>
            <a:r>
              <a:rPr lang="en-US" dirty="0"/>
              <a:t>Wireframes are a way to lay out information on the page.</a:t>
            </a:r>
          </a:p>
          <a:p>
            <a:endParaRPr lang="en-IN" dirty="0"/>
          </a:p>
        </p:txBody>
      </p:sp>
    </p:spTree>
    <p:extLst>
      <p:ext uri="{BB962C8B-B14F-4D97-AF65-F5344CB8AC3E}">
        <p14:creationId xmlns:p14="http://schemas.microsoft.com/office/powerpoint/2010/main" val="414899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2B4E5-7120-46B7-B959-D360165DD77B}"/>
              </a:ext>
            </a:extLst>
          </p:cNvPr>
          <p:cNvPicPr>
            <a:picLocks noChangeAspect="1"/>
          </p:cNvPicPr>
          <p:nvPr/>
        </p:nvPicPr>
        <p:blipFill>
          <a:blip r:embed="rId2"/>
          <a:stretch>
            <a:fillRect/>
          </a:stretch>
        </p:blipFill>
        <p:spPr>
          <a:xfrm>
            <a:off x="3441204" y="0"/>
            <a:ext cx="5309592" cy="6858000"/>
          </a:xfrm>
          <a:prstGeom prst="rect">
            <a:avLst/>
          </a:prstGeom>
        </p:spPr>
      </p:pic>
    </p:spTree>
    <p:extLst>
      <p:ext uri="{BB962C8B-B14F-4D97-AF65-F5344CB8AC3E}">
        <p14:creationId xmlns:p14="http://schemas.microsoft.com/office/powerpoint/2010/main" val="420999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D7A6F0-433F-4CED-88B5-AADA2A9DE03A}"/>
              </a:ext>
            </a:extLst>
          </p:cNvPr>
          <p:cNvPicPr>
            <a:picLocks noChangeAspect="1"/>
          </p:cNvPicPr>
          <p:nvPr/>
        </p:nvPicPr>
        <p:blipFill>
          <a:blip r:embed="rId2"/>
          <a:stretch>
            <a:fillRect/>
          </a:stretch>
        </p:blipFill>
        <p:spPr>
          <a:xfrm>
            <a:off x="883268" y="0"/>
            <a:ext cx="10425463" cy="6858000"/>
          </a:xfrm>
          <a:prstGeom prst="rect">
            <a:avLst/>
          </a:prstGeom>
        </p:spPr>
      </p:pic>
    </p:spTree>
    <p:extLst>
      <p:ext uri="{BB962C8B-B14F-4D97-AF65-F5344CB8AC3E}">
        <p14:creationId xmlns:p14="http://schemas.microsoft.com/office/powerpoint/2010/main" val="384621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F0664-6247-4E71-BD97-EAEC8E43210A}"/>
              </a:ext>
            </a:extLst>
          </p:cNvPr>
          <p:cNvPicPr>
            <a:picLocks noChangeAspect="1"/>
          </p:cNvPicPr>
          <p:nvPr/>
        </p:nvPicPr>
        <p:blipFill rotWithShape="1">
          <a:blip r:embed="rId2"/>
          <a:srcRect t="41250" b="19027"/>
          <a:stretch/>
        </p:blipFill>
        <p:spPr>
          <a:xfrm>
            <a:off x="2315906" y="133350"/>
            <a:ext cx="8296741" cy="6591300"/>
          </a:xfrm>
          <a:prstGeom prst="rect">
            <a:avLst/>
          </a:prstGeom>
        </p:spPr>
      </p:pic>
    </p:spTree>
    <p:extLst>
      <p:ext uri="{BB962C8B-B14F-4D97-AF65-F5344CB8AC3E}">
        <p14:creationId xmlns:p14="http://schemas.microsoft.com/office/powerpoint/2010/main" val="972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9771-C10B-4EE8-A166-87C9000BA3F9}"/>
              </a:ext>
            </a:extLst>
          </p:cNvPr>
          <p:cNvSpPr>
            <a:spLocks noGrp="1"/>
          </p:cNvSpPr>
          <p:nvPr>
            <p:ph type="title"/>
          </p:nvPr>
        </p:nvSpPr>
        <p:spPr/>
        <p:txBody>
          <a:bodyPr/>
          <a:lstStyle/>
          <a:p>
            <a:r>
              <a:rPr lang="en-US" dirty="0"/>
              <a:t>CHATBOT</a:t>
            </a:r>
            <a:endParaRPr lang="en-IN" dirty="0"/>
          </a:p>
        </p:txBody>
      </p:sp>
      <p:sp>
        <p:nvSpPr>
          <p:cNvPr id="3" name="Text Placeholder 2">
            <a:extLst>
              <a:ext uri="{FF2B5EF4-FFF2-40B4-BE49-F238E27FC236}">
                <a16:creationId xmlns:a16="http://schemas.microsoft.com/office/drawing/2014/main" id="{66E476AA-4CD3-4377-8ECB-0819E24BD425}"/>
              </a:ext>
            </a:extLst>
          </p:cNvPr>
          <p:cNvSpPr>
            <a:spLocks noGrp="1"/>
          </p:cNvSpPr>
          <p:nvPr>
            <p:ph type="body" idx="1"/>
          </p:nvPr>
        </p:nvSpPr>
        <p:spPr/>
        <p:txBody>
          <a:bodyPr>
            <a:normAutofit fontScale="92500" lnSpcReduction="10000"/>
          </a:bodyPr>
          <a:lstStyle/>
          <a:p>
            <a:endParaRPr lang="en-IN" dirty="0"/>
          </a:p>
          <a:p>
            <a:endParaRPr lang="en-IN" dirty="0"/>
          </a:p>
          <a:p>
            <a:r>
              <a:rPr lang="en-US" dirty="0"/>
              <a:t>Wireframes are a way to lay out information on the page.</a:t>
            </a:r>
          </a:p>
          <a:p>
            <a:endParaRPr lang="en-IN" dirty="0"/>
          </a:p>
        </p:txBody>
      </p:sp>
    </p:spTree>
    <p:extLst>
      <p:ext uri="{BB962C8B-B14F-4D97-AF65-F5344CB8AC3E}">
        <p14:creationId xmlns:p14="http://schemas.microsoft.com/office/powerpoint/2010/main" val="48965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B1D31-7153-452A-AA8B-CB6F2A5D22FE}"/>
              </a:ext>
            </a:extLst>
          </p:cNvPr>
          <p:cNvPicPr>
            <a:picLocks noChangeAspect="1"/>
          </p:cNvPicPr>
          <p:nvPr/>
        </p:nvPicPr>
        <p:blipFill>
          <a:blip r:embed="rId2"/>
          <a:stretch>
            <a:fillRect/>
          </a:stretch>
        </p:blipFill>
        <p:spPr>
          <a:xfrm>
            <a:off x="25294" y="0"/>
            <a:ext cx="12141411" cy="6858000"/>
          </a:xfrm>
          <a:prstGeom prst="rect">
            <a:avLst/>
          </a:prstGeom>
        </p:spPr>
      </p:pic>
    </p:spTree>
    <p:extLst>
      <p:ext uri="{BB962C8B-B14F-4D97-AF65-F5344CB8AC3E}">
        <p14:creationId xmlns:p14="http://schemas.microsoft.com/office/powerpoint/2010/main" val="436310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86E0CD-4B7A-4119-9EEB-B8FF23569987}"/>
              </a:ext>
            </a:extLst>
          </p:cNvPr>
          <p:cNvPicPr>
            <a:picLocks noChangeAspect="1"/>
          </p:cNvPicPr>
          <p:nvPr/>
        </p:nvPicPr>
        <p:blipFill>
          <a:blip r:embed="rId2"/>
          <a:stretch>
            <a:fillRect/>
          </a:stretch>
        </p:blipFill>
        <p:spPr>
          <a:xfrm>
            <a:off x="904876" y="835238"/>
            <a:ext cx="11020424" cy="5183043"/>
          </a:xfrm>
          <a:prstGeom prst="rect">
            <a:avLst/>
          </a:prstGeom>
        </p:spPr>
      </p:pic>
    </p:spTree>
    <p:extLst>
      <p:ext uri="{BB962C8B-B14F-4D97-AF65-F5344CB8AC3E}">
        <p14:creationId xmlns:p14="http://schemas.microsoft.com/office/powerpoint/2010/main" val="99898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E6D65-FCF8-4F57-AFA1-3D7F59E51645}"/>
              </a:ext>
            </a:extLst>
          </p:cNvPr>
          <p:cNvPicPr>
            <a:picLocks noChangeAspect="1"/>
          </p:cNvPicPr>
          <p:nvPr/>
        </p:nvPicPr>
        <p:blipFill>
          <a:blip r:embed="rId2"/>
          <a:stretch>
            <a:fillRect/>
          </a:stretch>
        </p:blipFill>
        <p:spPr>
          <a:xfrm>
            <a:off x="818407" y="1047750"/>
            <a:ext cx="11230718" cy="5067300"/>
          </a:xfrm>
          <a:prstGeom prst="rect">
            <a:avLst/>
          </a:prstGeom>
        </p:spPr>
      </p:pic>
    </p:spTree>
    <p:extLst>
      <p:ext uri="{BB962C8B-B14F-4D97-AF65-F5344CB8AC3E}">
        <p14:creationId xmlns:p14="http://schemas.microsoft.com/office/powerpoint/2010/main" val="15313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6B3A-3D93-4191-8399-AC7C4EBD0B67}"/>
              </a:ext>
            </a:extLst>
          </p:cNvPr>
          <p:cNvSpPr>
            <a:spLocks noGrp="1"/>
          </p:cNvSpPr>
          <p:nvPr>
            <p:ph type="title"/>
          </p:nvPr>
        </p:nvSpPr>
        <p:spPr/>
        <p:txBody>
          <a:bodyPr/>
          <a:lstStyle/>
          <a:p>
            <a:r>
              <a:rPr lang="en-US" dirty="0"/>
              <a:t>Group Members</a:t>
            </a:r>
            <a:endParaRPr lang="en-IN" dirty="0"/>
          </a:p>
        </p:txBody>
      </p:sp>
      <p:graphicFrame>
        <p:nvGraphicFramePr>
          <p:cNvPr id="4" name="Content Placeholder 3">
            <a:extLst>
              <a:ext uri="{FF2B5EF4-FFF2-40B4-BE49-F238E27FC236}">
                <a16:creationId xmlns:a16="http://schemas.microsoft.com/office/drawing/2014/main" id="{D58EF57D-EA25-4EF5-8EEB-C598F6F73253}"/>
              </a:ext>
            </a:extLst>
          </p:cNvPr>
          <p:cNvGraphicFramePr>
            <a:graphicFrameLocks noGrp="1"/>
          </p:cNvGraphicFramePr>
          <p:nvPr>
            <p:ph idx="1"/>
            <p:extLst>
              <p:ext uri="{D42A27DB-BD31-4B8C-83A1-F6EECF244321}">
                <p14:modId xmlns:p14="http://schemas.microsoft.com/office/powerpoint/2010/main" val="3044710215"/>
              </p:ext>
            </p:extLst>
          </p:nvPr>
        </p:nvGraphicFramePr>
        <p:xfrm>
          <a:off x="2200275" y="2352675"/>
          <a:ext cx="8220075" cy="3562347"/>
        </p:xfrm>
        <a:graphic>
          <a:graphicData uri="http://schemas.openxmlformats.org/drawingml/2006/table">
            <a:tbl>
              <a:tblPr firstRow="1" firstCol="1" bandRow="1">
                <a:tableStyleId>{5C22544A-7EE6-4342-B048-85BDC9FD1C3A}</a:tableStyleId>
              </a:tblPr>
              <a:tblGrid>
                <a:gridCol w="823209">
                  <a:extLst>
                    <a:ext uri="{9D8B030D-6E8A-4147-A177-3AD203B41FA5}">
                      <a16:colId xmlns:a16="http://schemas.microsoft.com/office/drawing/2014/main" val="1437205010"/>
                    </a:ext>
                  </a:extLst>
                </a:gridCol>
                <a:gridCol w="4656842">
                  <a:extLst>
                    <a:ext uri="{9D8B030D-6E8A-4147-A177-3AD203B41FA5}">
                      <a16:colId xmlns:a16="http://schemas.microsoft.com/office/drawing/2014/main" val="3267684521"/>
                    </a:ext>
                  </a:extLst>
                </a:gridCol>
                <a:gridCol w="2740024">
                  <a:extLst>
                    <a:ext uri="{9D8B030D-6E8A-4147-A177-3AD203B41FA5}">
                      <a16:colId xmlns:a16="http://schemas.microsoft.com/office/drawing/2014/main" val="209472702"/>
                    </a:ext>
                  </a:extLst>
                </a:gridCol>
              </a:tblGrid>
              <a:tr h="347970">
                <a:tc>
                  <a:txBody>
                    <a:bodyPr/>
                    <a:lstStyle/>
                    <a:p>
                      <a:pPr>
                        <a:lnSpc>
                          <a:spcPct val="150000"/>
                        </a:lnSpc>
                        <a:spcAft>
                          <a:spcPts val="0"/>
                        </a:spcAft>
                      </a:pPr>
                      <a:r>
                        <a:rPr lang="en-US" sz="1200">
                          <a:effectLst/>
                        </a:rPr>
                        <a:t>Sr. No</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Name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Registration Number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93879343"/>
                  </a:ext>
                </a:extLst>
              </a:tr>
              <a:tr h="357153">
                <a:tc>
                  <a:txBody>
                    <a:bodyPr/>
                    <a:lstStyle/>
                    <a:p>
                      <a:pPr>
                        <a:lnSpc>
                          <a:spcPct val="150000"/>
                        </a:lnSpc>
                        <a:spcAft>
                          <a:spcPts val="0"/>
                        </a:spcAft>
                      </a:pPr>
                      <a:r>
                        <a:rPr lang="en-US" sz="1200">
                          <a:effectLst/>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Bhagyashree Bagwe</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16BIT0204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9466616"/>
                  </a:ext>
                </a:extLst>
              </a:tr>
              <a:tr h="357153">
                <a:tc>
                  <a:txBody>
                    <a:bodyPr/>
                    <a:lstStyle/>
                    <a:p>
                      <a:pPr>
                        <a:lnSpc>
                          <a:spcPct val="150000"/>
                        </a:lnSpc>
                        <a:spcAft>
                          <a:spcPts val="0"/>
                        </a:spcAft>
                      </a:pPr>
                      <a:r>
                        <a:rPr lang="en-US" sz="1200">
                          <a:effectLst/>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Anupriyam Raj</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16BIT0456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06279288"/>
                  </a:ext>
                </a:extLst>
              </a:tr>
              <a:tr h="357153">
                <a:tc>
                  <a:txBody>
                    <a:bodyPr/>
                    <a:lstStyle/>
                    <a:p>
                      <a:pPr>
                        <a:lnSpc>
                          <a:spcPct val="150000"/>
                        </a:lnSpc>
                        <a:spcAft>
                          <a:spcPts val="0"/>
                        </a:spcAft>
                      </a:pPr>
                      <a:r>
                        <a:rPr lang="en-US" sz="1200">
                          <a:effectLst/>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Manav Jain</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16BIT0356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53008374"/>
                  </a:ext>
                </a:extLst>
              </a:tr>
              <a:tr h="357153">
                <a:tc>
                  <a:txBody>
                    <a:bodyPr/>
                    <a:lstStyle/>
                    <a:p>
                      <a:pPr>
                        <a:lnSpc>
                          <a:spcPct val="150000"/>
                        </a:lnSpc>
                        <a:spcAft>
                          <a:spcPts val="0"/>
                        </a:spcAft>
                      </a:pPr>
                      <a:r>
                        <a:rPr lang="en-US" sz="1200">
                          <a:effectLst/>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Pranjal Khandelwal</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16BIT0155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98638901"/>
                  </a:ext>
                </a:extLst>
              </a:tr>
              <a:tr h="357153">
                <a:tc>
                  <a:txBody>
                    <a:bodyPr/>
                    <a:lstStyle/>
                    <a:p>
                      <a:pPr>
                        <a:lnSpc>
                          <a:spcPct val="150000"/>
                        </a:lnSpc>
                        <a:spcAft>
                          <a:spcPts val="0"/>
                        </a:spcAft>
                      </a:pPr>
                      <a:r>
                        <a:rPr lang="en-US" sz="1200">
                          <a:effectLst/>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Mohit Ajmera</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16BIT0156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90715949"/>
                  </a:ext>
                </a:extLst>
              </a:tr>
              <a:tr h="357153">
                <a:tc>
                  <a:txBody>
                    <a:bodyPr/>
                    <a:lstStyle/>
                    <a:p>
                      <a:pPr>
                        <a:lnSpc>
                          <a:spcPct val="150000"/>
                        </a:lnSpc>
                        <a:spcAft>
                          <a:spcPts val="0"/>
                        </a:spcAft>
                      </a:pPr>
                      <a:r>
                        <a:rPr lang="en-US" sz="1200">
                          <a:effectLst/>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Astha Baranwal</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16BIT0184</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07101205"/>
                  </a:ext>
                </a:extLst>
              </a:tr>
              <a:tr h="357153">
                <a:tc>
                  <a:txBody>
                    <a:bodyPr/>
                    <a:lstStyle/>
                    <a:p>
                      <a:pPr>
                        <a:lnSpc>
                          <a:spcPct val="150000"/>
                        </a:lnSpc>
                        <a:spcAft>
                          <a:spcPts val="0"/>
                        </a:spcAft>
                      </a:pPr>
                      <a:r>
                        <a:rPr lang="en-US" sz="1200">
                          <a:effectLst/>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Rajeev Jaiswal</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16BIT0137</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73433709"/>
                  </a:ext>
                </a:extLst>
              </a:tr>
              <a:tr h="357153">
                <a:tc>
                  <a:txBody>
                    <a:bodyPr/>
                    <a:lstStyle/>
                    <a:p>
                      <a:pPr>
                        <a:lnSpc>
                          <a:spcPct val="150000"/>
                        </a:lnSpc>
                        <a:spcAft>
                          <a:spcPts val="0"/>
                        </a:spcAft>
                      </a:pPr>
                      <a:r>
                        <a:rPr lang="en-US" sz="1200">
                          <a:effectLst/>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Akshay Raghavan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16BIT0070</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39587135"/>
                  </a:ext>
                </a:extLst>
              </a:tr>
              <a:tr h="357153">
                <a:tc>
                  <a:txBody>
                    <a:bodyPr/>
                    <a:lstStyle/>
                    <a:p>
                      <a:pPr>
                        <a:lnSpc>
                          <a:spcPct val="150000"/>
                        </a:lnSpc>
                        <a:spcAft>
                          <a:spcPts val="0"/>
                        </a:spcAft>
                      </a:pPr>
                      <a:r>
                        <a:rPr lang="en-US" sz="1200">
                          <a:effectLst/>
                        </a:rPr>
                        <a:t>9</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a:effectLst/>
                        </a:rPr>
                        <a:t>Vishist Varugeese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spcAft>
                          <a:spcPts val="0"/>
                        </a:spcAft>
                      </a:pPr>
                      <a:r>
                        <a:rPr lang="en-US" sz="1200" dirty="0">
                          <a:effectLst/>
                        </a:rPr>
                        <a:t>16BIT0242</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51638999"/>
                  </a:ext>
                </a:extLst>
              </a:tr>
            </a:tbl>
          </a:graphicData>
        </a:graphic>
      </p:graphicFrame>
    </p:spTree>
    <p:extLst>
      <p:ext uri="{BB962C8B-B14F-4D97-AF65-F5344CB8AC3E}">
        <p14:creationId xmlns:p14="http://schemas.microsoft.com/office/powerpoint/2010/main" val="403111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C5A3-99F9-4253-A964-54792E5301D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9FF5A6E-E6E8-4D1B-BB55-A5463AA3EB59}"/>
              </a:ext>
            </a:extLst>
          </p:cNvPr>
          <p:cNvSpPr>
            <a:spLocks noGrp="1"/>
          </p:cNvSpPr>
          <p:nvPr>
            <p:ph idx="1"/>
          </p:nvPr>
        </p:nvSpPr>
        <p:spPr/>
        <p:txBody>
          <a:bodyPr/>
          <a:lstStyle/>
          <a:p>
            <a:r>
              <a:rPr lang="en-US" dirty="0"/>
              <a:t>India is an </a:t>
            </a:r>
            <a:r>
              <a:rPr lang="en-US" b="1" dirty="0"/>
              <a:t>agriculture-based country</a:t>
            </a:r>
            <a:r>
              <a:rPr lang="en-US" dirty="0"/>
              <a:t>. It contributes one third of the national Gross Domestic Product (GDP) and provides employment to over seventy percent of Indian population in agriculture and allied activities. But unfortunately the </a:t>
            </a:r>
            <a:r>
              <a:rPr lang="en-US" b="1" dirty="0"/>
              <a:t>condition of the farmers</a:t>
            </a:r>
            <a:r>
              <a:rPr lang="en-US" dirty="0"/>
              <a:t> in our country is not very good. </a:t>
            </a:r>
            <a:endParaRPr lang="en-IN" dirty="0"/>
          </a:p>
          <a:p>
            <a:r>
              <a:rPr lang="en-US" dirty="0"/>
              <a:t>The farmers are not receiving adequate amount of  money for the crops they grow. There is </a:t>
            </a:r>
            <a:r>
              <a:rPr lang="en-US" b="1" dirty="0"/>
              <a:t>no  platform</a:t>
            </a:r>
            <a:r>
              <a:rPr lang="en-US" dirty="0"/>
              <a:t> where the farmers can get the proper information about the crops that they should grow, the market value of the crops, new developments in agriculture and other government schemes that might be useful for agriculture.  </a:t>
            </a:r>
            <a:endParaRPr lang="en-IN" dirty="0"/>
          </a:p>
          <a:p>
            <a:endParaRPr lang="en-IN" dirty="0"/>
          </a:p>
        </p:txBody>
      </p:sp>
    </p:spTree>
    <p:extLst>
      <p:ext uri="{BB962C8B-B14F-4D97-AF65-F5344CB8AC3E}">
        <p14:creationId xmlns:p14="http://schemas.microsoft.com/office/powerpoint/2010/main" val="201662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4208-F25D-432F-88FF-08A3B34B6FD1}"/>
              </a:ext>
            </a:extLst>
          </p:cNvPr>
          <p:cNvSpPr>
            <a:spLocks noGrp="1"/>
          </p:cNvSpPr>
          <p:nvPr>
            <p:ph type="title"/>
          </p:nvPr>
        </p:nvSpPr>
        <p:spPr>
          <a:xfrm>
            <a:off x="1371600" y="685800"/>
            <a:ext cx="9601200" cy="148590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4413AC4-73FB-4EB8-8A7C-3AC99406E6B7}"/>
              </a:ext>
            </a:extLst>
          </p:cNvPr>
          <p:cNvSpPr>
            <a:spLocks noGrp="1"/>
          </p:cNvSpPr>
          <p:nvPr>
            <p:ph idx="1"/>
          </p:nvPr>
        </p:nvSpPr>
        <p:spPr/>
        <p:txBody>
          <a:bodyPr/>
          <a:lstStyle/>
          <a:p>
            <a:r>
              <a:rPr lang="en-US" dirty="0"/>
              <a:t>The aim of this project is to solve the above stated problems of the farmers. A portal is to be designed for use by farmers. As the portal is </a:t>
            </a:r>
            <a:r>
              <a:rPr lang="en-US" b="1" dirty="0"/>
              <a:t>designed for the farmers</a:t>
            </a:r>
            <a:r>
              <a:rPr lang="en-US" dirty="0"/>
              <a:t>, it will have a </a:t>
            </a:r>
            <a:r>
              <a:rPr lang="en-US" b="1" dirty="0"/>
              <a:t>more visual User Interface</a:t>
            </a:r>
            <a:r>
              <a:rPr lang="en-US" dirty="0"/>
              <a:t> than a textual one. It will be </a:t>
            </a:r>
            <a:r>
              <a:rPr lang="en-US" b="1" dirty="0"/>
              <a:t>easy to use and navigate through</a:t>
            </a:r>
            <a:r>
              <a:rPr lang="en-US" dirty="0"/>
              <a:t> and will be designed keeping in mind the convenience of the end user of the portal. </a:t>
            </a:r>
            <a:endParaRPr lang="en-IN" dirty="0"/>
          </a:p>
          <a:p>
            <a:r>
              <a:rPr lang="en-US" dirty="0"/>
              <a:t>The portal will have various sections including a </a:t>
            </a:r>
            <a:r>
              <a:rPr lang="en-US" b="1" dirty="0"/>
              <a:t>forum for farmers to discuss agricultural problems</a:t>
            </a:r>
            <a:r>
              <a:rPr lang="en-US" dirty="0"/>
              <a:t> with other farmers and agricultural experts. This forum can also be used to connect students from agricultural schools to the farmers to discuss real time issues and find efficient solutions. The website will also provide contact details for the </a:t>
            </a:r>
            <a:r>
              <a:rPr lang="en-US" b="1" dirty="0" err="1"/>
              <a:t>kisan</a:t>
            </a:r>
            <a:r>
              <a:rPr lang="en-US" b="1" dirty="0"/>
              <a:t> call center</a:t>
            </a:r>
            <a:r>
              <a:rPr lang="en-US" dirty="0"/>
              <a:t> etc. thus facilitating </a:t>
            </a:r>
            <a:r>
              <a:rPr lang="en-US" b="1" dirty="0" err="1"/>
              <a:t>agri</a:t>
            </a:r>
            <a:r>
              <a:rPr lang="en-US" b="1" dirty="0"/>
              <a:t>-advisory services</a:t>
            </a:r>
            <a:r>
              <a:rPr lang="en-US" dirty="0"/>
              <a:t>.</a:t>
            </a:r>
            <a:endParaRPr lang="en-IN" dirty="0"/>
          </a:p>
          <a:p>
            <a:endParaRPr lang="en-IN" dirty="0"/>
          </a:p>
        </p:txBody>
      </p:sp>
    </p:spTree>
    <p:extLst>
      <p:ext uri="{BB962C8B-B14F-4D97-AF65-F5344CB8AC3E}">
        <p14:creationId xmlns:p14="http://schemas.microsoft.com/office/powerpoint/2010/main" val="31403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2813C-1125-405C-B22D-DC150A8F16A6}"/>
              </a:ext>
            </a:extLst>
          </p:cNvPr>
          <p:cNvSpPr>
            <a:spLocks noGrp="1"/>
          </p:cNvSpPr>
          <p:nvPr>
            <p:ph idx="1"/>
          </p:nvPr>
        </p:nvSpPr>
        <p:spPr/>
        <p:txBody>
          <a:bodyPr/>
          <a:lstStyle/>
          <a:p>
            <a:r>
              <a:rPr lang="en-US" dirty="0"/>
              <a:t>There will also be a section that will inform farmers about the </a:t>
            </a:r>
            <a:r>
              <a:rPr lang="en-US" b="1" dirty="0"/>
              <a:t>latest agricultural schemes</a:t>
            </a:r>
            <a:r>
              <a:rPr lang="en-US" dirty="0"/>
              <a:t> by the government. The farmers can also view the statistics and news about other farmers thus helping them to figure out the best possible agricultural scheme for themselves. This will form an efficient </a:t>
            </a:r>
            <a:r>
              <a:rPr lang="en-US" b="1" dirty="0" err="1"/>
              <a:t>agri</a:t>
            </a:r>
            <a:r>
              <a:rPr lang="en-US" b="1" dirty="0"/>
              <a:t>-information dissemination system</a:t>
            </a:r>
            <a:r>
              <a:rPr lang="en-US" dirty="0"/>
              <a:t>.</a:t>
            </a:r>
          </a:p>
          <a:p>
            <a:r>
              <a:rPr lang="en-US" dirty="0"/>
              <a:t>Another goal of this project is to integrate a </a:t>
            </a:r>
            <a:r>
              <a:rPr lang="en-US" b="1" dirty="0"/>
              <a:t>chatbot </a:t>
            </a:r>
            <a:r>
              <a:rPr lang="en-US" dirty="0"/>
              <a:t>into the portal so as to provide immediate assistance to the farmers.</a:t>
            </a:r>
            <a:endParaRPr lang="en-IN" dirty="0"/>
          </a:p>
          <a:p>
            <a:r>
              <a:rPr lang="en-IN" dirty="0"/>
              <a:t>Some other modules include online tutorials, information about the whether, region, crop predictor, financial services and storage.</a:t>
            </a:r>
          </a:p>
        </p:txBody>
      </p:sp>
    </p:spTree>
    <p:extLst>
      <p:ext uri="{BB962C8B-B14F-4D97-AF65-F5344CB8AC3E}">
        <p14:creationId xmlns:p14="http://schemas.microsoft.com/office/powerpoint/2010/main" val="155598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C7E7-BC20-4C01-98CA-91140A52878E}"/>
              </a:ext>
            </a:extLst>
          </p:cNvPr>
          <p:cNvSpPr>
            <a:spLocks noGrp="1"/>
          </p:cNvSpPr>
          <p:nvPr>
            <p:ph type="title"/>
          </p:nvPr>
        </p:nvSpPr>
        <p:spPr/>
        <p:txBody>
          <a:bodyPr/>
          <a:lstStyle/>
          <a:p>
            <a:r>
              <a:rPr lang="en-US" dirty="0"/>
              <a:t>Tentative Technologies</a:t>
            </a:r>
            <a:br>
              <a:rPr lang="en-IN" dirty="0"/>
            </a:br>
            <a:endParaRPr lang="en-IN" dirty="0"/>
          </a:p>
        </p:txBody>
      </p:sp>
      <p:sp>
        <p:nvSpPr>
          <p:cNvPr id="3" name="Content Placeholder 2">
            <a:extLst>
              <a:ext uri="{FF2B5EF4-FFF2-40B4-BE49-F238E27FC236}">
                <a16:creationId xmlns:a16="http://schemas.microsoft.com/office/drawing/2014/main" id="{9BBF7C9B-67C4-423E-BB5F-62EC2759ED3F}"/>
              </a:ext>
            </a:extLst>
          </p:cNvPr>
          <p:cNvSpPr>
            <a:spLocks noGrp="1"/>
          </p:cNvSpPr>
          <p:nvPr>
            <p:ph idx="1"/>
          </p:nvPr>
        </p:nvSpPr>
        <p:spPr/>
        <p:txBody>
          <a:bodyPr/>
          <a:lstStyle/>
          <a:p>
            <a:pPr lvl="0"/>
            <a:r>
              <a:rPr lang="en-US" dirty="0"/>
              <a:t>Web technologies for creating the web portal.</a:t>
            </a:r>
            <a:endParaRPr lang="en-IN" dirty="0"/>
          </a:p>
          <a:p>
            <a:pPr lvl="0"/>
            <a:r>
              <a:rPr lang="en-US" dirty="0"/>
              <a:t>Machine learning and data mining for predicting minimum support price.</a:t>
            </a:r>
            <a:endParaRPr lang="en-IN" dirty="0"/>
          </a:p>
          <a:p>
            <a:pPr lvl="0"/>
            <a:r>
              <a:rPr lang="en-US" dirty="0" err="1"/>
              <a:t>Sql</a:t>
            </a:r>
            <a:r>
              <a:rPr lang="en-US" dirty="0"/>
              <a:t> database and a </a:t>
            </a:r>
            <a:r>
              <a:rPr lang="en-US" dirty="0" err="1"/>
              <a:t>Nosql</a:t>
            </a:r>
            <a:r>
              <a:rPr lang="en-US" dirty="0"/>
              <a:t> database (</a:t>
            </a:r>
            <a:r>
              <a:rPr lang="en-US" dirty="0" err="1"/>
              <a:t>mongodb</a:t>
            </a:r>
            <a:r>
              <a:rPr lang="en-US" dirty="0"/>
              <a:t> or </a:t>
            </a:r>
            <a:r>
              <a:rPr lang="en-US" dirty="0" err="1"/>
              <a:t>dynamodb</a:t>
            </a:r>
            <a:r>
              <a:rPr lang="en-US" dirty="0"/>
              <a:t>) for data assimilation.</a:t>
            </a:r>
            <a:endParaRPr lang="en-IN" dirty="0"/>
          </a:p>
          <a:p>
            <a:endParaRPr lang="en-IN" dirty="0"/>
          </a:p>
        </p:txBody>
      </p:sp>
    </p:spTree>
    <p:extLst>
      <p:ext uri="{BB962C8B-B14F-4D97-AF65-F5344CB8AC3E}">
        <p14:creationId xmlns:p14="http://schemas.microsoft.com/office/powerpoint/2010/main" val="236975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7DEB-A286-4AF1-994C-EE34DF45C134}"/>
              </a:ext>
            </a:extLst>
          </p:cNvPr>
          <p:cNvSpPr>
            <a:spLocks noGrp="1"/>
          </p:cNvSpPr>
          <p:nvPr>
            <p:ph type="title"/>
          </p:nvPr>
        </p:nvSpPr>
        <p:spPr>
          <a:xfrm>
            <a:off x="1371600" y="685800"/>
            <a:ext cx="9601200" cy="1485900"/>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ED4D9B22-617B-447F-A235-925861960A2C}"/>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Impact of information technology in agriculture sector. - </a:t>
            </a:r>
            <a:r>
              <a:rPr lang="en-IN" dirty="0"/>
              <a:t>Sami Patel and Sayyed I.U. (International Journal of Food, Agriculture and Veterinary Sciences - 2014)</a:t>
            </a:r>
          </a:p>
          <a:p>
            <a:pPr marL="530352" lvl="1" indent="0">
              <a:buNone/>
            </a:pPr>
            <a:r>
              <a:rPr lang="en-US" dirty="0"/>
              <a:t>In our country, agriculture is one of the most important sectors. Information Technology has vastly improved in India over the past decade and it is only logical to implement IT for 	agricultural use. ICT applications can benefit agricultural activities by changing the socio-economic conditions of the poor in backward and rural regions.  </a:t>
            </a:r>
            <a:endParaRPr lang="en-IN" dirty="0"/>
          </a:p>
          <a:p>
            <a:pPr marL="530352" lvl="1" indent="0">
              <a:buNone/>
            </a:pPr>
            <a:r>
              <a:rPr lang="en-US" dirty="0"/>
              <a:t>It is better if Indian farmers and those working for their welfare are electrically driven to face the emerging scenario of deregulation and reduced government protection and the exploitation of potential export opportunities. Information technology helps to predict the results of agriculture, in particular physiology of the plants. This study deals with IT's role in agriculture. It should be noted that ICT offers a wide range of programs for both social and economic development. An impact assessment is very essential in order to determine whether significant changes were made by farmers before and after their application for ICT in agriculture.</a:t>
            </a:r>
            <a:endParaRPr lang="en-IN" dirty="0"/>
          </a:p>
          <a:p>
            <a:pPr marL="457200" indent="-457200">
              <a:buFont typeface="+mj-lt"/>
              <a:buAutoNum type="arabicPeriod"/>
            </a:pPr>
            <a:endParaRPr lang="en-IN" dirty="0"/>
          </a:p>
          <a:p>
            <a:pPr marL="457200" indent="-457200">
              <a:buFont typeface="+mj-lt"/>
              <a:buAutoNum type="arabicPeriod"/>
            </a:pPr>
            <a:endParaRPr lang="en-US" dirty="0"/>
          </a:p>
          <a:p>
            <a:endParaRPr lang="en-IN" dirty="0"/>
          </a:p>
        </p:txBody>
      </p:sp>
    </p:spTree>
    <p:extLst>
      <p:ext uri="{BB962C8B-B14F-4D97-AF65-F5344CB8AC3E}">
        <p14:creationId xmlns:p14="http://schemas.microsoft.com/office/powerpoint/2010/main" val="290545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6271C-81F4-4B43-83BA-A8AFD9FF8FA9}"/>
              </a:ext>
            </a:extLst>
          </p:cNvPr>
          <p:cNvSpPr>
            <a:spLocks noGrp="1"/>
          </p:cNvSpPr>
          <p:nvPr>
            <p:ph idx="1"/>
          </p:nvPr>
        </p:nvSpPr>
        <p:spPr>
          <a:xfrm>
            <a:off x="1200150" y="1752600"/>
            <a:ext cx="9772650" cy="4114800"/>
          </a:xfrm>
        </p:spPr>
        <p:txBody>
          <a:bodyPr>
            <a:normAutofit fontScale="92500" lnSpcReduction="20000"/>
          </a:bodyPr>
          <a:lstStyle/>
          <a:p>
            <a:pPr marL="457200" indent="-457200">
              <a:buFont typeface="+mj-lt"/>
              <a:buAutoNum type="arabicPeriod" startAt="2"/>
            </a:pPr>
            <a:r>
              <a:rPr lang="en-IN" dirty="0"/>
              <a:t>Usage of Technology in the Agricultural Sector - Radhika </a:t>
            </a:r>
            <a:r>
              <a:rPr lang="en-IN" dirty="0" err="1"/>
              <a:t>Kapur</a:t>
            </a:r>
            <a:r>
              <a:rPr lang="en-IN" dirty="0"/>
              <a:t> (Acta Scientific Agriculture - May 28, 2018)</a:t>
            </a:r>
          </a:p>
          <a:p>
            <a:pPr marL="530352" lvl="1" indent="0">
              <a:buNone/>
            </a:pPr>
            <a:r>
              <a:rPr lang="en-IN" dirty="0"/>
              <a:t>The primary occupation of the individuals in rural areas is agriculture. The population is increasing day by day and it is essential to introduce modern and innovative techniques into the agricultural sector. New technologies are needed to encourage the yield frontiers to an advanced stage, make use of the inputs should be used resourcefully and diversify to a more sustainable and higher value cropping patterns. </a:t>
            </a:r>
            <a:endParaRPr lang="en-IN" sz="1600" dirty="0"/>
          </a:p>
          <a:p>
            <a:pPr marL="530352" lvl="1" indent="0">
              <a:buNone/>
            </a:pPr>
            <a:r>
              <a:rPr lang="en-IN" dirty="0"/>
              <a:t>Now, the significance of usage of technology in the agricultural sector has been recognized. The main purpose of using technology is meeting the food requirements of the individuals. India has made progress in agriculture, but productivity of the major agricultural and horticultural crops is still low in comparison to other countries. There are still deficits in the usage of technology which can be improved. Yields per hectare of food grains, fruits and vegetables within the country are far the below global averages. Even India’s most productive states are behind the global average.  </a:t>
            </a:r>
            <a:endParaRPr lang="en-IN" sz="1600" dirty="0"/>
          </a:p>
          <a:p>
            <a:pPr marL="530352" lvl="1" indent="0">
              <a:buNone/>
            </a:pPr>
            <a:r>
              <a:rPr lang="en-IN" dirty="0"/>
              <a:t>Thus, this research paper makes it critical that we use Technology in the agriculture sector to improve yields and progress agriculturally.</a:t>
            </a:r>
          </a:p>
          <a:p>
            <a:pPr marL="457200" indent="-457200">
              <a:buFont typeface="+mj-lt"/>
              <a:buAutoNum type="arabicPeriod" startAt="2"/>
            </a:pPr>
            <a:endParaRPr lang="en-IN" dirty="0"/>
          </a:p>
          <a:p>
            <a:pPr marL="457200" indent="-457200">
              <a:buFont typeface="+mj-lt"/>
              <a:buAutoNum type="arabicPeriod" startAt="2"/>
            </a:pPr>
            <a:endParaRPr lang="en-US" dirty="0"/>
          </a:p>
          <a:p>
            <a:endParaRPr lang="en-IN" dirty="0"/>
          </a:p>
          <a:p>
            <a:endParaRPr lang="en-IN" dirty="0"/>
          </a:p>
        </p:txBody>
      </p:sp>
    </p:spTree>
    <p:extLst>
      <p:ext uri="{BB962C8B-B14F-4D97-AF65-F5344CB8AC3E}">
        <p14:creationId xmlns:p14="http://schemas.microsoft.com/office/powerpoint/2010/main" val="333885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5342D-7AFB-4089-8E0B-4BE34FA6BE91}"/>
              </a:ext>
            </a:extLst>
          </p:cNvPr>
          <p:cNvSpPr>
            <a:spLocks noGrp="1"/>
          </p:cNvSpPr>
          <p:nvPr>
            <p:ph type="title"/>
          </p:nvPr>
        </p:nvSpPr>
        <p:spPr/>
        <p:txBody>
          <a:bodyPr/>
          <a:lstStyle/>
          <a:p>
            <a:r>
              <a:rPr lang="en-US" dirty="0"/>
              <a:t>sitemap</a:t>
            </a:r>
            <a:endParaRPr lang="en-IN" dirty="0"/>
          </a:p>
        </p:txBody>
      </p:sp>
      <p:sp>
        <p:nvSpPr>
          <p:cNvPr id="5" name="Text Placeholder 4">
            <a:extLst>
              <a:ext uri="{FF2B5EF4-FFF2-40B4-BE49-F238E27FC236}">
                <a16:creationId xmlns:a16="http://schemas.microsoft.com/office/drawing/2014/main" id="{BE0244AA-1152-44F8-AF4B-914B80CEEEFF}"/>
              </a:ext>
            </a:extLst>
          </p:cNvPr>
          <p:cNvSpPr>
            <a:spLocks noGrp="1"/>
          </p:cNvSpPr>
          <p:nvPr>
            <p:ph type="body" idx="1"/>
          </p:nvPr>
        </p:nvSpPr>
        <p:spPr/>
        <p:txBody>
          <a:bodyPr>
            <a:normAutofit fontScale="92500" lnSpcReduction="10000"/>
          </a:bodyPr>
          <a:lstStyle/>
          <a:p>
            <a:endParaRPr lang="en-IN" dirty="0"/>
          </a:p>
          <a:p>
            <a:endParaRPr lang="en-IN" dirty="0"/>
          </a:p>
          <a:p>
            <a:r>
              <a:rPr lang="en-US" dirty="0"/>
              <a:t>Site maps are a classic information architecture deliverable. </a:t>
            </a:r>
          </a:p>
          <a:p>
            <a:endParaRPr lang="en-IN" dirty="0"/>
          </a:p>
        </p:txBody>
      </p:sp>
    </p:spTree>
    <p:extLst>
      <p:ext uri="{BB962C8B-B14F-4D97-AF65-F5344CB8AC3E}">
        <p14:creationId xmlns:p14="http://schemas.microsoft.com/office/powerpoint/2010/main" val="30219422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735</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Franklin Gothic Book</vt:lpstr>
      <vt:lpstr>Crop</vt:lpstr>
      <vt:lpstr>TARP Project review</vt:lpstr>
      <vt:lpstr>Group Members</vt:lpstr>
      <vt:lpstr>Problem Statement</vt:lpstr>
      <vt:lpstr>Abstract</vt:lpstr>
      <vt:lpstr>PowerPoint Presentation</vt:lpstr>
      <vt:lpstr>Tentative Technologies </vt:lpstr>
      <vt:lpstr>Literature Survey</vt:lpstr>
      <vt:lpstr>PowerPoint Presentation</vt:lpstr>
      <vt:lpstr>sitemap</vt:lpstr>
      <vt:lpstr>PowerPoint Presentation</vt:lpstr>
      <vt:lpstr>wireframes</vt:lpstr>
      <vt:lpstr>PowerPoint Presentation</vt:lpstr>
      <vt:lpstr>PowerPoint Presentation</vt:lpstr>
      <vt:lpstr>PowerPoint Presentation</vt:lpstr>
      <vt:lpstr>CHATBOT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 Project review</dc:title>
  <dc:creator>Bhagyashree Bagwe</dc:creator>
  <cp:lastModifiedBy>Bhagyashree Bagwe</cp:lastModifiedBy>
  <cp:revision>18</cp:revision>
  <dcterms:created xsi:type="dcterms:W3CDTF">2019-02-22T05:44:03Z</dcterms:created>
  <dcterms:modified xsi:type="dcterms:W3CDTF">2019-02-22T11:22:20Z</dcterms:modified>
</cp:coreProperties>
</file>