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0DBA1B-3892-4893-AB50-3D8C79C03792}">
  <a:tblStyle styleId="{8A0DBA1B-3892-4893-AB50-3D8C79C037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A6A7BC-C37E-4210-B374-692341C6C5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2334bd33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2334bd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2334bd33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2334bd3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2334bd33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2334bd3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2334bd33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2334bd3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2334bd33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2334bd3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2334bd338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2334bd3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2334bd33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2334bd3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2334bd33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2334bd3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2334bd33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2334bd3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2334bd338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2334bd3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1ebf448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c1ebf44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2334bd338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2334bd33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2334bd338_1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2334bd33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2334bd338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2334bd3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2334bd338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2334bd33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2334bd338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2334bd33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2334bd338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2334bd33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2334bd338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2334bd33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2334bd33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2334bd3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c1ebf4488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c1ebf44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c1ebf448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c1ebf44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1ebf4488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c1ebf44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c1ebf4488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c1ebf44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c1ebf4488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c1ebf44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414963" y="1253325"/>
            <a:ext cx="6532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Fire &amp; Smoke Detection</a:t>
            </a:r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044050" y="180875"/>
            <a:ext cx="5055900" cy="47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type="ctrTitle"/>
          </p:nvPr>
        </p:nvSpPr>
        <p:spPr>
          <a:xfrm>
            <a:off x="1079550" y="2333700"/>
            <a:ext cx="6984900" cy="22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by : </a:t>
            </a:r>
            <a:r>
              <a:rPr lang="en" sz="1800">
                <a:solidFill>
                  <a:srgbClr val="FFFFFF"/>
                </a:solidFill>
              </a:rPr>
              <a:t>IOT KANPUR</a:t>
            </a:r>
            <a:endParaRPr sz="1800"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Lavkush Mani Tripathi						Atul Kumar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Pranjal Kumar Srivastava					Mayank Devnani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Vivek Kumar Gautam</a:t>
            </a:r>
            <a:endParaRPr sz="1700"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111" y="93525"/>
            <a:ext cx="1159777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WORK-FLOW</a:t>
            </a:r>
            <a:endParaRPr sz="3500"/>
          </a:p>
        </p:txBody>
      </p:sp>
      <p:sp>
        <p:nvSpPr>
          <p:cNvPr id="164" name="Google Shape;164;p2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WORK-FLOW</a:t>
            </a:r>
            <a:endParaRPr sz="1700"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718800" y="406376"/>
            <a:ext cx="7706400" cy="43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50" y="406375"/>
            <a:ext cx="7412776" cy="43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SOURCING</a:t>
            </a:r>
            <a:endParaRPr sz="3500"/>
          </a:p>
        </p:txBody>
      </p:sp>
      <p:sp>
        <p:nvSpPr>
          <p:cNvPr id="179" name="Google Shape;179;p2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COLLECTION</a:t>
            </a:r>
            <a:endParaRPr sz="2000"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850" y="646800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50"/>
              <a:buChar char="⊡"/>
            </a:pPr>
            <a:r>
              <a:rPr lang="en" sz="1850">
                <a:solidFill>
                  <a:srgbClr val="000000"/>
                </a:solidFill>
              </a:rPr>
              <a:t>Mostly from open-source internet sources</a:t>
            </a:r>
            <a:endParaRPr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⊡"/>
            </a:pPr>
            <a:r>
              <a:rPr lang="en" sz="1850">
                <a:solidFill>
                  <a:srgbClr val="000000"/>
                </a:solidFill>
              </a:rPr>
              <a:t>Some images are generated / added by us </a:t>
            </a:r>
            <a:endParaRPr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⊡"/>
            </a:pPr>
            <a:r>
              <a:rPr lang="en" sz="1850">
                <a:solidFill>
                  <a:srgbClr val="000000"/>
                </a:solidFill>
              </a:rPr>
              <a:t>Indoor + Outdoor images</a:t>
            </a:r>
            <a:endParaRPr sz="1850">
              <a:solidFill>
                <a:srgbClr val="000000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311725" y="21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{8A0DBA1B-3892-4893-AB50-3D8C79C03792}</a:tableStyleId>
              </a:tblPr>
              <a:tblGrid>
                <a:gridCol w="1420050"/>
                <a:gridCol w="1420050"/>
                <a:gridCol w="1420050"/>
                <a:gridCol w="1420050"/>
                <a:gridCol w="1420050"/>
                <a:gridCol w="14200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Split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Only Fire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Only Smoke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Fire + Smoke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Normal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Total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                      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1098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1050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1155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1050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4353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Validation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225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900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225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1548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1500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1605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 1500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6153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ANNOTATION</a:t>
            </a:r>
            <a:endParaRPr sz="180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25" y="921775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Labelling of classification of image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Annotating region of interest (fire) in </a:t>
            </a:r>
            <a:endParaRPr sz="19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</a:rPr>
              <a:t>the image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Open-source tool ‘label-studio’ </a:t>
            </a:r>
            <a:r>
              <a:rPr lang="en" sz="1950">
                <a:solidFill>
                  <a:srgbClr val="000000"/>
                </a:solidFill>
              </a:rPr>
              <a:t>used</a:t>
            </a:r>
            <a:r>
              <a:rPr lang="en" sz="1950">
                <a:solidFill>
                  <a:srgbClr val="000000"/>
                </a:solidFill>
              </a:rPr>
              <a:t> </a:t>
            </a:r>
            <a:endParaRPr sz="19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</a:rPr>
              <a:t>for annotation</a:t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875" y="571262"/>
            <a:ext cx="3296215" cy="418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ctrTitle"/>
          </p:nvPr>
        </p:nvSpPr>
        <p:spPr>
          <a:xfrm>
            <a:off x="1368425" y="2105150"/>
            <a:ext cx="65529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</a:t>
            </a:r>
            <a:endParaRPr sz="3500"/>
          </a:p>
        </p:txBody>
      </p:sp>
      <p:sp>
        <p:nvSpPr>
          <p:cNvPr id="202" name="Google Shape;202;p2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TRANSFER LEARNING</a:t>
            </a:r>
            <a:endParaRPr sz="1800"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25" y="1019325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Focuses on storing knowledge gained while solving one problem and applying it to a different but related problem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Widely used across different domains in ML including text classification, digit </a:t>
            </a:r>
            <a:r>
              <a:rPr lang="en" sz="1950">
                <a:solidFill>
                  <a:srgbClr val="000000"/>
                </a:solidFill>
              </a:rPr>
              <a:t>recognition, medical imaging etc.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As per Andrew Ng, Transfer learning will be the next driver of ML commercial success after supervised learning</a:t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TRAINED MODELS</a:t>
            </a:r>
            <a:endParaRPr sz="1800"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343275" y="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{8A0DBA1B-3892-4893-AB50-3D8C79C03792}</a:tableStyleId>
              </a:tblPr>
              <a:tblGrid>
                <a:gridCol w="1409575"/>
                <a:gridCol w="1409575"/>
                <a:gridCol w="1409575"/>
                <a:gridCol w="1409575"/>
                <a:gridCol w="1409575"/>
                <a:gridCol w="1409575"/>
              </a:tblGrid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Pre-Trained Model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Optimizer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Training Accuracy (%)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Validation Accuracy (%)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    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Test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Accuracy (%)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Model Size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                       </a:t>
                      </a:r>
                      <a:endParaRPr sz="15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Res-Net 50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SGD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99.02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96.22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96.00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94.2 MB</a:t>
                      </a:r>
                      <a:endParaRPr b="1" sz="1100">
                        <a:solidFill>
                          <a:srgbClr val="990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MobileNetV1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SGD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98.41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94.33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94.11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14.3 MB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MobileNetV2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SGD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98.44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98.44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94.55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12.4 MB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EfficientNetB0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Adam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98.78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95.77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94.88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20.9 MB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InceptionV1</a:t>
                      </a:r>
                      <a:endParaRPr b="1" sz="11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Adam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95.15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92.11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90.55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89.8 MB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RESNET-50</a:t>
            </a:r>
            <a:endParaRPr sz="2000"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850" y="739363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ResNet stands for Residual Network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Introduced in the 2015 paper “Deep Residual Learning for Image Recognition”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50-layer CNN (48 convolutional layers, 1 MaxPool layer, 1 Average Pool layer)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b="1" lang="en" sz="1950">
                <a:solidFill>
                  <a:srgbClr val="000000"/>
                </a:solidFill>
              </a:rPr>
              <a:t>Modification</a:t>
            </a:r>
            <a:endParaRPr b="1"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Added an output layer with 2 nodes, each with sigmoid activation function</a:t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241650" y="162730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RESNET-50 ARCHITECTURE</a:t>
            </a:r>
            <a:endParaRPr sz="1800"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50" y="983475"/>
            <a:ext cx="8431099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>
            <a:off x="3042200" y="393192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Figure: ResNet-50 Architecture</a:t>
            </a:r>
            <a:endParaRPr b="1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AGENDA</a:t>
            </a:r>
            <a:endParaRPr sz="2100"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587964" y="2490926"/>
            <a:ext cx="473400" cy="473400"/>
            <a:chOff x="1786339" y="1703401"/>
            <a:chExt cx="473400" cy="473400"/>
          </a:xfrm>
        </p:grpSpPr>
        <p:sp>
          <p:nvSpPr>
            <p:cNvPr id="71" name="Google Shape;71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1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1531489" y="1514126"/>
            <a:ext cx="473400" cy="473400"/>
            <a:chOff x="3814414" y="1703401"/>
            <a:chExt cx="473400" cy="473400"/>
          </a:xfrm>
        </p:grpSpPr>
        <p:sp>
          <p:nvSpPr>
            <p:cNvPr id="74" name="Google Shape;74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2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250577" y="1751901"/>
            <a:ext cx="473400" cy="473400"/>
            <a:chOff x="5842489" y="1703401"/>
            <a:chExt cx="473400" cy="473400"/>
          </a:xfrm>
        </p:grpSpPr>
        <p:sp>
          <p:nvSpPr>
            <p:cNvPr id="77" name="Google Shape;77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4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6244677" y="2834750"/>
            <a:ext cx="473400" cy="473400"/>
            <a:chOff x="6880814" y="3576300"/>
            <a:chExt cx="473400" cy="473400"/>
          </a:xfrm>
        </p:grpSpPr>
        <p:sp>
          <p:nvSpPr>
            <p:cNvPr id="80" name="Google Shape;80;p1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7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4130464" y="2698700"/>
            <a:ext cx="473400" cy="473400"/>
            <a:chOff x="4852739" y="3576300"/>
            <a:chExt cx="473400" cy="473400"/>
          </a:xfrm>
        </p:grpSpPr>
        <p:sp>
          <p:nvSpPr>
            <p:cNvPr id="83" name="Google Shape;83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5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2153064" y="2834750"/>
            <a:ext cx="473400" cy="473400"/>
            <a:chOff x="2824664" y="3576300"/>
            <a:chExt cx="473400" cy="473400"/>
          </a:xfrm>
        </p:grpSpPr>
        <p:sp>
          <p:nvSpPr>
            <p:cNvPr id="86" name="Google Shape;86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3 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245100" y="195752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Problem Statement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24991" y="9807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Proposal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695648" y="28347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Data Sourcing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6375" y="3241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Traditional Methods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44080" y="15141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Workflow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 rot="-278767">
            <a:off x="5100299" y="1987538"/>
            <a:ext cx="473393" cy="473393"/>
            <a:chOff x="1786339" y="1703401"/>
            <a:chExt cx="473400" cy="473400"/>
          </a:xfrm>
        </p:grpSpPr>
        <p:sp>
          <p:nvSpPr>
            <p:cNvPr id="94" name="Google Shape;94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6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4667580" y="172188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Classification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795760" y="30136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Localization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98" name="Google Shape;98;p13"/>
          <p:cNvGrpSpPr/>
          <p:nvPr/>
        </p:nvGrpSpPr>
        <p:grpSpPr>
          <a:xfrm>
            <a:off x="6897564" y="2479326"/>
            <a:ext cx="473400" cy="473400"/>
            <a:chOff x="3814414" y="1703401"/>
            <a:chExt cx="473400" cy="473400"/>
          </a:xfrm>
        </p:grpSpPr>
        <p:sp>
          <p:nvSpPr>
            <p:cNvPr id="99" name="Google Shape;99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9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6491080" y="21828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Challenges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7635314" y="2603875"/>
            <a:ext cx="473400" cy="473400"/>
            <a:chOff x="2824664" y="3576300"/>
            <a:chExt cx="473400" cy="473400"/>
          </a:xfrm>
        </p:grpSpPr>
        <p:sp>
          <p:nvSpPr>
            <p:cNvPr id="103" name="Google Shape;103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10</a:t>
              </a: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 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105" name="Google Shape;105;p13"/>
          <p:cNvSpPr txBox="1"/>
          <p:nvPr/>
        </p:nvSpPr>
        <p:spPr>
          <a:xfrm>
            <a:off x="7285385" y="296432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Task Contribution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026827" y="1484126"/>
            <a:ext cx="473400" cy="473400"/>
            <a:chOff x="5842489" y="1703401"/>
            <a:chExt cx="473400" cy="473400"/>
          </a:xfrm>
        </p:grpSpPr>
        <p:sp>
          <p:nvSpPr>
            <p:cNvPr id="107" name="Google Shape;107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11</a:t>
              </a:r>
              <a:endParaRPr sz="6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endParaRPr>
            </a:p>
          </p:txBody>
        </p:sp>
      </p:grpSp>
      <p:sp>
        <p:nvSpPr>
          <p:cNvPr id="109" name="Google Shape;109;p13"/>
          <p:cNvSpPr txBox="1"/>
          <p:nvPr/>
        </p:nvSpPr>
        <p:spPr>
          <a:xfrm>
            <a:off x="7555555" y="13033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Conclusion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endParaRPr sz="1800"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438225" y="72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{C6A6A7BC-C37E-4210-B374-692341C6C581}</a:tableStyleId>
              </a:tblPr>
              <a:tblGrid>
                <a:gridCol w="997400"/>
                <a:gridCol w="997400"/>
                <a:gridCol w="997400"/>
                <a:gridCol w="997400"/>
              </a:tblGrid>
              <a:tr h="3794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FIRE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Values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794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Negative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94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Negative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31"/>
          <p:cNvGraphicFramePr/>
          <p:nvPr/>
        </p:nvGraphicFramePr>
        <p:xfrm>
          <a:off x="438225" y="279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{C6A6A7BC-C37E-4210-B374-692341C6C581}</a:tableStyleId>
              </a:tblPr>
              <a:tblGrid>
                <a:gridCol w="997400"/>
                <a:gridCol w="997400"/>
                <a:gridCol w="997400"/>
                <a:gridCol w="997400"/>
              </a:tblGrid>
              <a:tr h="396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SMOKE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Values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Negative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Negative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p31"/>
          <p:cNvGraphicFramePr/>
          <p:nvPr/>
        </p:nvGraphicFramePr>
        <p:xfrm>
          <a:off x="4512350" y="1924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{C6A6A7BC-C37E-4210-B374-692341C6C581}</a:tableStyleId>
              </a:tblPr>
              <a:tblGrid>
                <a:gridCol w="1049250"/>
                <a:gridCol w="1049250"/>
                <a:gridCol w="1049250"/>
                <a:gridCol w="1049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Fire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Smoke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1"/>
          <p:cNvSpPr txBox="1"/>
          <p:nvPr/>
        </p:nvSpPr>
        <p:spPr>
          <a:xfrm>
            <a:off x="882975" y="4441863"/>
            <a:ext cx="38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Table 2: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Smoke Confusion Matrix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882975" y="2320625"/>
            <a:ext cx="38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Table 1: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Fire Confusion Matrix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901700" y="3219063"/>
            <a:ext cx="38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Table 3: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Precision, Recall &amp; F1-Score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ctrTitle"/>
          </p:nvPr>
        </p:nvSpPr>
        <p:spPr>
          <a:xfrm>
            <a:off x="1368425" y="2105150"/>
            <a:ext cx="65529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LOCALIZATION</a:t>
            </a:r>
            <a:endParaRPr sz="3500"/>
          </a:p>
        </p:txBody>
      </p:sp>
      <p:sp>
        <p:nvSpPr>
          <p:cNvPr id="250" name="Google Shape;250;p3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LOCALIZATION</a:t>
            </a:r>
            <a:endParaRPr sz="1900"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850" y="607850"/>
            <a:ext cx="85203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Input</a:t>
            </a:r>
            <a:r>
              <a:rPr b="1" lang="en" sz="1950">
                <a:solidFill>
                  <a:srgbClr val="000000"/>
                </a:solidFill>
              </a:rPr>
              <a:t> </a:t>
            </a:r>
            <a:endParaRPr b="1"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Frame classified as fire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Processing</a:t>
            </a:r>
            <a:endParaRPr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Convert to grayscale</a:t>
            </a:r>
            <a:endParaRPr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Perform binary thresholding</a:t>
            </a:r>
            <a:endParaRPr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Extract the biggest contour by area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Hazardous / Non-Hazardous</a:t>
            </a:r>
            <a:endParaRPr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If average rate exceed 13 %, then classified as Hazardous</a:t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ctrTitle"/>
          </p:nvPr>
        </p:nvSpPr>
        <p:spPr>
          <a:xfrm>
            <a:off x="1368425" y="2105150"/>
            <a:ext cx="65529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CHALLENGES</a:t>
            </a:r>
            <a:endParaRPr sz="3500"/>
          </a:p>
        </p:txBody>
      </p:sp>
      <p:sp>
        <p:nvSpPr>
          <p:cNvPr id="264" name="Google Shape;264;p3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</a:t>
            </a:r>
            <a:endParaRPr sz="18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850" y="646800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Images with only smoke and no fire were difficult to find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Image </a:t>
            </a:r>
            <a:r>
              <a:rPr lang="en" sz="1950">
                <a:solidFill>
                  <a:srgbClr val="000000"/>
                </a:solidFill>
              </a:rPr>
              <a:t>annotation was a tedious task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Model performance on real-world data didn’t reflect performance on test data</a:t>
            </a:r>
            <a:endParaRPr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lang="en" sz="1950">
                <a:solidFill>
                  <a:srgbClr val="000000"/>
                </a:solidFill>
              </a:rPr>
              <a:t>Localization of fire is difficult in presence of bright areas in frame (eg. tubelights)</a:t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ctrTitle"/>
          </p:nvPr>
        </p:nvSpPr>
        <p:spPr>
          <a:xfrm>
            <a:off x="1368425" y="2105150"/>
            <a:ext cx="65529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</a:t>
            </a:r>
            <a:endParaRPr sz="3500"/>
          </a:p>
        </p:txBody>
      </p:sp>
      <p:sp>
        <p:nvSpPr>
          <p:cNvPr id="278" name="Google Shape;278;p3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25" y="739363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b="1" lang="en" sz="1950">
                <a:solidFill>
                  <a:srgbClr val="000000"/>
                </a:solidFill>
              </a:rPr>
              <a:t>Real-time Prediction</a:t>
            </a:r>
            <a:endParaRPr b="1" sz="1950">
              <a:solidFill>
                <a:srgbClr val="000000"/>
              </a:solidFill>
            </a:endParaRPr>
          </a:p>
          <a:p>
            <a:pPr indent="-3524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□"/>
            </a:pPr>
            <a:r>
              <a:rPr lang="en" sz="1950">
                <a:solidFill>
                  <a:srgbClr val="000000"/>
                </a:solidFill>
              </a:rPr>
              <a:t>15 Frames per second</a:t>
            </a:r>
            <a:endParaRPr b="1" sz="1950">
              <a:solidFill>
                <a:srgbClr val="000000"/>
              </a:solidFill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Char char="⊡"/>
            </a:pPr>
            <a:r>
              <a:rPr b="1" lang="en" sz="1950">
                <a:solidFill>
                  <a:srgbClr val="000000"/>
                </a:solidFill>
              </a:rPr>
              <a:t>Reduced False Positives and False Negatives</a:t>
            </a:r>
            <a:endParaRPr b="1" sz="19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00"/>
              </a:solidFill>
            </a:endParaRPr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7" name="Google Shape;287;p37"/>
          <p:cNvGraphicFramePr/>
          <p:nvPr/>
        </p:nvGraphicFramePr>
        <p:xfrm>
          <a:off x="952500" y="238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{C6A6A7BC-C37E-4210-B374-692341C6C581}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 Positive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False Negative Rate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Smoke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0.88 %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1.55 %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ctrTitle"/>
          </p:nvPr>
        </p:nvSpPr>
        <p:spPr>
          <a:xfrm>
            <a:off x="1368425" y="2105150"/>
            <a:ext cx="65529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TASK CONTRIBUTION</a:t>
            </a:r>
            <a:endParaRPr sz="3500"/>
          </a:p>
        </p:txBody>
      </p:sp>
      <p:sp>
        <p:nvSpPr>
          <p:cNvPr id="293" name="Google Shape;293;p3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CONTRIBUTION</a:t>
            </a:r>
            <a:endParaRPr sz="1600"/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725" y="514550"/>
            <a:ext cx="5351750" cy="41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CONTRIBUTION</a:t>
            </a:r>
            <a:endParaRPr sz="1600"/>
          </a:p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3749579" y="1227000"/>
            <a:ext cx="2102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Atul Kumar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Data Annotation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Fire Localization</a:t>
            </a:r>
            <a:endParaRPr sz="1200"/>
          </a:p>
        </p:txBody>
      </p:sp>
      <p:sp>
        <p:nvSpPr>
          <p:cNvPr id="308" name="Google Shape;308;p40"/>
          <p:cNvSpPr/>
          <p:nvPr/>
        </p:nvSpPr>
        <p:spPr>
          <a:xfrm>
            <a:off x="3468939" y="1379989"/>
            <a:ext cx="280648" cy="2958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0"/>
          <p:cNvSpPr txBox="1"/>
          <p:nvPr>
            <p:ph idx="2" type="body"/>
          </p:nvPr>
        </p:nvSpPr>
        <p:spPr>
          <a:xfrm>
            <a:off x="878329" y="1269425"/>
            <a:ext cx="2102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Lavkush Mani Tripathi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Data Annotation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Email Automation</a:t>
            </a:r>
            <a:endParaRPr sz="1200"/>
          </a:p>
        </p:txBody>
      </p:sp>
      <p:sp>
        <p:nvSpPr>
          <p:cNvPr id="311" name="Google Shape;311;p40"/>
          <p:cNvSpPr/>
          <p:nvPr/>
        </p:nvSpPr>
        <p:spPr>
          <a:xfrm>
            <a:off x="597689" y="1379989"/>
            <a:ext cx="280648" cy="2958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40"/>
          <p:cNvSpPr txBox="1"/>
          <p:nvPr>
            <p:ph idx="2" type="body"/>
          </p:nvPr>
        </p:nvSpPr>
        <p:spPr>
          <a:xfrm>
            <a:off x="6525400" y="1227000"/>
            <a:ext cx="2202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Pranjal Kumar Srivastava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Data Annotation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Classification model development</a:t>
            </a:r>
            <a:endParaRPr sz="1200"/>
          </a:p>
        </p:txBody>
      </p:sp>
      <p:sp>
        <p:nvSpPr>
          <p:cNvPr id="313" name="Google Shape;313;p40"/>
          <p:cNvSpPr/>
          <p:nvPr/>
        </p:nvSpPr>
        <p:spPr>
          <a:xfrm>
            <a:off x="6244751" y="1379989"/>
            <a:ext cx="280648" cy="2958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40"/>
          <p:cNvSpPr txBox="1"/>
          <p:nvPr>
            <p:ph idx="2" type="body"/>
          </p:nvPr>
        </p:nvSpPr>
        <p:spPr>
          <a:xfrm>
            <a:off x="2266017" y="3048113"/>
            <a:ext cx="2102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Mayank Devnani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Data Annotation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Classification model development</a:t>
            </a:r>
            <a:endParaRPr sz="1200"/>
          </a:p>
        </p:txBody>
      </p:sp>
      <p:sp>
        <p:nvSpPr>
          <p:cNvPr id="315" name="Google Shape;315;p40"/>
          <p:cNvSpPr/>
          <p:nvPr/>
        </p:nvSpPr>
        <p:spPr>
          <a:xfrm>
            <a:off x="1985389" y="3225364"/>
            <a:ext cx="280648" cy="2958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40"/>
          <p:cNvSpPr txBox="1"/>
          <p:nvPr>
            <p:ph idx="2" type="body"/>
          </p:nvPr>
        </p:nvSpPr>
        <p:spPr>
          <a:xfrm>
            <a:off x="5493892" y="2984463"/>
            <a:ext cx="2102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Vivek Kumar Gautam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Detect hazardous fire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⊡"/>
            </a:pPr>
            <a:r>
              <a:rPr lang="en" sz="1200"/>
              <a:t>Code Integration</a:t>
            </a:r>
            <a:endParaRPr sz="1200"/>
          </a:p>
        </p:txBody>
      </p:sp>
      <p:sp>
        <p:nvSpPr>
          <p:cNvPr id="317" name="Google Shape;317;p40"/>
          <p:cNvSpPr/>
          <p:nvPr/>
        </p:nvSpPr>
        <p:spPr>
          <a:xfrm>
            <a:off x="5213264" y="3182939"/>
            <a:ext cx="280648" cy="29588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15" name="Google Shape;115;p1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idx="4294967295" type="subTitle"/>
          </p:nvPr>
        </p:nvSpPr>
        <p:spPr>
          <a:xfrm>
            <a:off x="1191525" y="2264200"/>
            <a:ext cx="6600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Any questions?</a:t>
            </a:r>
            <a:endParaRPr b="1" sz="2700">
              <a:solidFill>
                <a:schemeClr val="dk2"/>
              </a:solidFill>
            </a:endParaRPr>
          </a:p>
        </p:txBody>
      </p:sp>
      <p:sp>
        <p:nvSpPr>
          <p:cNvPr id="323" name="Google Shape;323;p41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1"/>
          <p:cNvSpPr txBox="1"/>
          <p:nvPr>
            <p:ph idx="4294967295" type="ctrTitle"/>
          </p:nvPr>
        </p:nvSpPr>
        <p:spPr>
          <a:xfrm>
            <a:off x="2588025" y="1702075"/>
            <a:ext cx="38073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THANK YOU !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713" y="220475"/>
            <a:ext cx="734575" cy="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PROBLEM STATEMENT</a:t>
            </a:r>
            <a:endParaRPr sz="1500"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371550" y="1047150"/>
            <a:ext cx="8388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Fire is a Universal hazard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Preventing damages from fire requires fast and immediate detection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en"/>
              <a:t>Minimize hardware cost and maximize efficiency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TRADITIONAL METHODS</a:t>
            </a:r>
            <a:endParaRPr sz="3000"/>
          </a:p>
        </p:txBody>
      </p:sp>
      <p:sp>
        <p:nvSpPr>
          <p:cNvPr id="129" name="Google Shape;129;p1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TRADITIONAL METHODS</a:t>
            </a:r>
            <a:endParaRPr sz="1500"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77700" y="923250"/>
            <a:ext cx="8388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⊡"/>
            </a:pPr>
            <a:r>
              <a:rPr lang="en" sz="2100">
                <a:solidFill>
                  <a:srgbClr val="000000"/>
                </a:solidFill>
              </a:rPr>
              <a:t>Use of Physical Sensors 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E.g. Smoke Detectors, Flame Detectors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Requires close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proximity to fire sources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Takes some time to detect fire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Cannot provide information about fire location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Requires large network of physical sensors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Cannot deploy sensors everywhere (E.g. forest area)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TRADITIONAL METHODS</a:t>
            </a:r>
            <a:endParaRPr sz="1500"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77700" y="923250"/>
            <a:ext cx="8388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⊡"/>
            </a:pPr>
            <a:r>
              <a:rPr lang="en" sz="2100">
                <a:solidFill>
                  <a:srgbClr val="000000"/>
                </a:solidFill>
              </a:rPr>
              <a:t>Manual monitoring </a:t>
            </a:r>
            <a:r>
              <a:rPr lang="en" sz="2100">
                <a:solidFill>
                  <a:srgbClr val="000000"/>
                </a:solidFill>
              </a:rPr>
              <a:t>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Human error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Incapable of monitoring every camera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□"/>
            </a:pPr>
            <a:r>
              <a:rPr lang="en" sz="2100">
                <a:solidFill>
                  <a:srgbClr val="000000"/>
                </a:solidFill>
              </a:rPr>
              <a:t>Limited screens</a:t>
            </a:r>
            <a:endParaRPr sz="2100"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PROPOSAL</a:t>
            </a:r>
            <a:endParaRPr sz="3300"/>
          </a:p>
        </p:txBody>
      </p:sp>
      <p:sp>
        <p:nvSpPr>
          <p:cNvPr id="150" name="Google Shape;150;p1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PROPOSAL</a:t>
            </a:r>
            <a:endParaRPr sz="1700"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25" y="1103525"/>
            <a:ext cx="85203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50"/>
              <a:buChar char="⊡"/>
            </a:pPr>
            <a:r>
              <a:rPr lang="en" sz="2050">
                <a:solidFill>
                  <a:srgbClr val="000000"/>
                </a:solidFill>
              </a:rPr>
              <a:t>Real time fire and smoke detection, monitoring and localization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⊡"/>
            </a:pPr>
            <a:r>
              <a:rPr lang="en" sz="2050">
                <a:solidFill>
                  <a:srgbClr val="000000"/>
                </a:solidFill>
              </a:rPr>
              <a:t>Identifying fire as hazardous / non-hazardous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⊡"/>
            </a:pPr>
            <a:r>
              <a:rPr lang="en" sz="2050">
                <a:solidFill>
                  <a:srgbClr val="000000"/>
                </a:solidFill>
              </a:rPr>
              <a:t>Using Computer Vision and Image processing based techniques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⊡"/>
            </a:pPr>
            <a:r>
              <a:rPr lang="en" sz="2050">
                <a:solidFill>
                  <a:srgbClr val="000000"/>
                </a:solidFill>
              </a:rPr>
              <a:t>Sending an email if fire / smoke is detected</a:t>
            </a:r>
            <a:endParaRPr sz="2050">
              <a:solidFill>
                <a:srgbClr val="000000"/>
              </a:solidFill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