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6" r:id="rId6"/>
    <p:sldId id="287" r:id="rId7"/>
    <p:sldId id="297" r:id="rId8"/>
    <p:sldId id="298" r:id="rId9"/>
    <p:sldId id="299" r:id="rId10"/>
    <p:sldId id="300" r:id="rId11"/>
    <p:sldId id="301" r:id="rId12"/>
    <p:sldId id="307" r:id="rId13"/>
    <p:sldId id="302" r:id="rId14"/>
    <p:sldId id="30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466" y="-77"/>
      </p:cViewPr>
      <p:guideLst>
        <p:guide orient="horz" pos="528"/>
        <p:guide orient="horz" pos="2352"/>
        <p:guide orient="horz" pos="936"/>
        <p:guide orient="horz" pos="3144"/>
        <p:guide pos="6216"/>
        <p:guide pos="14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pPr/>
              <a:t>10-Oct-22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=""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=""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=""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=""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=""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=""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=""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=""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=""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=""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=""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=""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=""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=""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=""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=""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=""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=""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=""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=""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=""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=""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=""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=""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=""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=""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=""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=""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=""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=""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=""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=""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=""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=""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=""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=""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=""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=""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=""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=""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=""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=""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=""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=""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=""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=""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=""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=""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=""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=""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=""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=""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=""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=""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=""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=""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=""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=""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=""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=""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=""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=""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=""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=""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=""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=""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=""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=""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=""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=""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=""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=""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=""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=""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=""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=""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=""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=""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=""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=""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=""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=""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=""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=""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=""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=""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=""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=""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=""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=""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=""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=""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=""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=""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=""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=""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=""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=""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=""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=""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=""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=""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=""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=""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=""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=""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=""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=""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=""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=""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=""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=""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=""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=""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=""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=""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=""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399915"/>
            <a:ext cx="5690795" cy="2094514"/>
          </a:xfrm>
        </p:spPr>
        <p:txBody>
          <a:bodyPr/>
          <a:lstStyle/>
          <a:p>
            <a:r>
              <a:rPr lang="en-US" sz="4800" smtClean="0"/>
              <a:t>Real-time </a:t>
            </a:r>
            <a:r>
              <a:rPr lang="en-US" sz="4800" dirty="0"/>
              <a:t>Fire &amp; Smoke Detection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=""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2729753"/>
            <a:ext cx="6393339" cy="3011155"/>
          </a:xfrm>
        </p:spPr>
        <p:txBody>
          <a:bodyPr/>
          <a:lstStyle/>
          <a:p>
            <a:r>
              <a:rPr lang="en-US" dirty="0"/>
              <a:t>By – </a:t>
            </a:r>
            <a:r>
              <a:rPr lang="en-US" b="1" dirty="0"/>
              <a:t>IoT Kanpur </a:t>
            </a:r>
          </a:p>
          <a:p>
            <a:pPr marL="397764" indent="-342900">
              <a:buFontTx/>
              <a:buChar char="-"/>
            </a:pPr>
            <a:r>
              <a:rPr lang="en-US" dirty="0"/>
              <a:t>Atul Kumar (22111013)</a:t>
            </a:r>
          </a:p>
          <a:p>
            <a:pPr marL="397764" indent="-342900">
              <a:buFontTx/>
              <a:buChar char="-"/>
            </a:pPr>
            <a:r>
              <a:rPr lang="en-US" dirty="0" err="1"/>
              <a:t>Lavkush</a:t>
            </a:r>
            <a:r>
              <a:rPr lang="en-US" dirty="0"/>
              <a:t> Mani Tripathi (22111034)</a:t>
            </a:r>
          </a:p>
          <a:p>
            <a:pPr marL="397764" indent="-342900">
              <a:buFontTx/>
              <a:buChar char="-"/>
            </a:pPr>
            <a:r>
              <a:rPr lang="en-US" dirty="0"/>
              <a:t>Mayank Devnani (22111042)</a:t>
            </a:r>
          </a:p>
          <a:p>
            <a:pPr marL="397764" indent="-342900">
              <a:buFontTx/>
              <a:buChar char="-"/>
            </a:pPr>
            <a:r>
              <a:rPr lang="en-US" dirty="0" err="1"/>
              <a:t>Pranjal</a:t>
            </a:r>
            <a:r>
              <a:rPr lang="en-US" dirty="0"/>
              <a:t> Kumar Srivastava (22111046)</a:t>
            </a:r>
          </a:p>
          <a:p>
            <a:pPr marL="397764" indent="-342900">
              <a:buFontTx/>
              <a:buChar char="-"/>
            </a:pPr>
            <a:r>
              <a:rPr lang="en-US" dirty="0"/>
              <a:t>Vivek Kumar Gautam (22111069)</a:t>
            </a:r>
          </a:p>
          <a:p>
            <a:pPr marL="397764" indent="-342900">
              <a:buFontTx/>
              <a:buChar char="-"/>
            </a:pPr>
            <a:endParaRPr lang="en-US" dirty="0"/>
          </a:p>
          <a:p>
            <a:r>
              <a:rPr lang="en-US" dirty="0"/>
              <a:t>Presented to – </a:t>
            </a:r>
            <a:r>
              <a:rPr lang="en-US" b="1" dirty="0"/>
              <a:t>Dr. </a:t>
            </a:r>
            <a:r>
              <a:rPr lang="en-IN" b="1" dirty="0"/>
              <a:t>Priyanka Bagade</a:t>
            </a:r>
            <a:endParaRPr lang="en-US" b="1" dirty="0"/>
          </a:p>
        </p:txBody>
      </p:sp>
      <p:pic>
        <p:nvPicPr>
          <p:cNvPr id="5" name="Picture Placeholder 4" descr="Bonfire with solid fill">
            <a:extLst>
              <a:ext uri="{FF2B5EF4-FFF2-40B4-BE49-F238E27FC236}">
                <a16:creationId xmlns="" xmlns:a16="http://schemas.microsoft.com/office/drawing/2014/main" id="{BAA96A5B-2A76-D70E-ECB4-BB6FD5028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40970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707368" cy="4590392"/>
          </a:xfrm>
        </p:spPr>
        <p:txBody>
          <a:bodyPr/>
          <a:lstStyle/>
          <a:p>
            <a:r>
              <a:rPr lang="en-US" sz="1600" dirty="0" smtClean="0"/>
              <a:t>P. Foggia, A. </a:t>
            </a:r>
            <a:r>
              <a:rPr lang="en-US" sz="1600" dirty="0" err="1" smtClean="0"/>
              <a:t>Saggese</a:t>
            </a:r>
            <a:r>
              <a:rPr lang="en-US" sz="1600" dirty="0" smtClean="0"/>
              <a:t> and M. Vento, "Real-Time Fire Detection for Video-Surveillance Applications Using a Combination of Experts Based on Color, Shape, and Motion," in IEEE Transactions on Circuits and Systems for Video Technology, vol. 25, no. 9, pp. 1545-1556, Sept. 2015,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10.1109/TCSVT.2015.2392531.</a:t>
            </a:r>
          </a:p>
          <a:p>
            <a:r>
              <a:rPr lang="en-US" sz="1600" dirty="0" err="1" smtClean="0"/>
              <a:t>Poobalan</a:t>
            </a:r>
            <a:r>
              <a:rPr lang="en-US" sz="1600" dirty="0" smtClean="0"/>
              <a:t>, </a:t>
            </a:r>
            <a:r>
              <a:rPr lang="en-US" sz="1600" dirty="0" err="1" smtClean="0"/>
              <a:t>Kumarguru</a:t>
            </a:r>
            <a:r>
              <a:rPr lang="en-US" sz="1600" dirty="0" smtClean="0"/>
              <a:t> &amp; </a:t>
            </a:r>
            <a:r>
              <a:rPr lang="en-US" sz="1600" dirty="0" err="1" smtClean="0"/>
              <a:t>Liew</a:t>
            </a:r>
            <a:r>
              <a:rPr lang="en-US" sz="1600" dirty="0" smtClean="0"/>
              <a:t>, </a:t>
            </a:r>
            <a:r>
              <a:rPr lang="en-US" sz="1600" dirty="0" err="1" smtClean="0"/>
              <a:t>Siau-Chuin</a:t>
            </a:r>
            <a:r>
              <a:rPr lang="en-US" sz="1600" dirty="0" smtClean="0"/>
              <a:t>. (2015). FIRE DETECTION ALGORITHM USING IMAGE PROCESSING TECHNIQUES.</a:t>
            </a:r>
          </a:p>
          <a:p>
            <a:r>
              <a:rPr lang="en-US" sz="1600" dirty="0" smtClean="0"/>
              <a:t>Fire Detection Use CCTV with Image Processing Based Raspberry </a:t>
            </a:r>
            <a:r>
              <a:rPr lang="en-US" sz="1600" dirty="0" err="1" smtClean="0"/>
              <a:t>PiH</a:t>
            </a:r>
            <a:r>
              <a:rPr lang="en-US" sz="1600" dirty="0" smtClean="0"/>
              <a:t> </a:t>
            </a:r>
            <a:r>
              <a:rPr lang="en-US" sz="1600" dirty="0" err="1" smtClean="0"/>
              <a:t>Pranamurti</a:t>
            </a:r>
            <a:r>
              <a:rPr lang="en-US" sz="1600" dirty="0" smtClean="0"/>
              <a:t> A </a:t>
            </a:r>
            <a:r>
              <a:rPr lang="en-US" sz="1600" dirty="0" err="1" smtClean="0"/>
              <a:t>Murti</a:t>
            </a:r>
            <a:r>
              <a:rPr lang="en-US" sz="1600" dirty="0" smtClean="0"/>
              <a:t> C </a:t>
            </a:r>
            <a:r>
              <a:rPr lang="en-US" sz="1600" dirty="0" err="1" smtClean="0"/>
              <a:t>Setianingsih</a:t>
            </a:r>
            <a:r>
              <a:rPr lang="en-US" sz="1600" dirty="0" smtClean="0"/>
              <a:t> Journal of Physics: Conference Series vol. 1201 (2019) pp: 012015</a:t>
            </a:r>
          </a:p>
          <a:p>
            <a:r>
              <a:rPr lang="en-US" sz="1600" dirty="0" smtClean="0"/>
              <a:t>https://ijisrt.com/wp-content/uploads/2017/04/Enhancing-Fire-Detection-Process-Using-Video-Surveillance-By-Multi-Expert-System-1.pdf</a:t>
            </a:r>
          </a:p>
          <a:p>
            <a:r>
              <a:rPr lang="en-US" sz="1600" dirty="0" smtClean="0"/>
              <a:t>T. </a:t>
            </a:r>
            <a:r>
              <a:rPr lang="en-US" sz="1600" dirty="0" err="1" smtClean="0"/>
              <a:t>Zaman</a:t>
            </a:r>
            <a:r>
              <a:rPr lang="en-US" sz="1600" dirty="0" smtClean="0"/>
              <a:t>, M. </a:t>
            </a:r>
            <a:r>
              <a:rPr lang="en-US" sz="1600" dirty="0" err="1" smtClean="0"/>
              <a:t>Hasan</a:t>
            </a:r>
            <a:r>
              <a:rPr lang="en-US" sz="1600" dirty="0" smtClean="0"/>
              <a:t>, S. Ahmed and S. </a:t>
            </a:r>
            <a:r>
              <a:rPr lang="en-US" sz="1600" dirty="0" err="1" smtClean="0"/>
              <a:t>Ashfaq</a:t>
            </a:r>
            <a:r>
              <a:rPr lang="en-US" sz="1600" dirty="0" smtClean="0"/>
              <a:t>, "Fire Detection Using Computer Vision," 2018 IEEE 61st International Midwest Symposium on Circuits and Systems (MWSCAS), 2018, pp. 356-359,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10.1109/MWSCAS.2018.8623842.</a:t>
            </a:r>
          </a:p>
          <a:p>
            <a:r>
              <a:rPr lang="en-US" sz="1600" dirty="0" smtClean="0"/>
              <a:t>N.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, D. R. </a:t>
            </a:r>
            <a:r>
              <a:rPr lang="en-US" sz="1600" dirty="0" err="1" smtClean="0"/>
              <a:t>Mushfiq</a:t>
            </a:r>
            <a:r>
              <a:rPr lang="en-US" sz="1600" dirty="0" smtClean="0"/>
              <a:t> and A. E.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, "Computer Vision and Smoke Sensor Based Fire Detection System," 2019 1st International Conference on Advances in Science, Engineering and Robotics Technology (ICASERT), 2019, pp. 1-5,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10.1109/ICASERT.2019.8934458.</a:t>
            </a:r>
          </a:p>
          <a:p>
            <a:r>
              <a:rPr lang="en-US" sz="1600" dirty="0" smtClean="0"/>
              <a:t>True, N., </a:t>
            </a:r>
            <a:r>
              <a:rPr lang="en-US" sz="1600" dirty="0" err="1" smtClean="0"/>
              <a:t>Dedeoglu</a:t>
            </a:r>
            <a:r>
              <a:rPr lang="en-US" sz="1600" dirty="0" smtClean="0"/>
              <a:t>, Y., </a:t>
            </a:r>
            <a:r>
              <a:rPr lang="en-US" sz="1600" dirty="0" err="1" smtClean="0"/>
              <a:t>Gudukbay</a:t>
            </a:r>
            <a:r>
              <a:rPr lang="en-US" sz="1600" dirty="0" smtClean="0"/>
              <a:t>, U., &amp; Cetin, A. (2009). Computer vision based fire detection. San Diego: University of California.</a:t>
            </a: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S. </a:t>
            </a:r>
            <a:r>
              <a:rPr lang="en-US" sz="1600" dirty="0" err="1" smtClean="0"/>
              <a:t>Frizzi</a:t>
            </a:r>
            <a:r>
              <a:rPr lang="en-US" sz="1600" dirty="0" smtClean="0"/>
              <a:t>, R. </a:t>
            </a:r>
            <a:r>
              <a:rPr lang="en-US" sz="1600" dirty="0" err="1" smtClean="0"/>
              <a:t>Kaabi</a:t>
            </a:r>
            <a:r>
              <a:rPr lang="en-US" sz="1600" dirty="0" smtClean="0"/>
              <a:t>, M. </a:t>
            </a:r>
            <a:r>
              <a:rPr lang="en-US" sz="1600" dirty="0" err="1" smtClean="0"/>
              <a:t>Bouchouicha</a:t>
            </a:r>
            <a:r>
              <a:rPr lang="en-US" sz="1600" dirty="0" smtClean="0"/>
              <a:t>, J. -M. </a:t>
            </a:r>
            <a:r>
              <a:rPr lang="en-US" sz="1600" dirty="0" err="1" smtClean="0"/>
              <a:t>Ginoux</a:t>
            </a:r>
            <a:r>
              <a:rPr lang="en-US" sz="1600" dirty="0" smtClean="0"/>
              <a:t>, E. Moreau and F. </a:t>
            </a:r>
            <a:r>
              <a:rPr lang="en-US" sz="1600" dirty="0" err="1" smtClean="0"/>
              <a:t>Fnaiech</a:t>
            </a:r>
            <a:r>
              <a:rPr lang="en-US" sz="1600" dirty="0" smtClean="0"/>
              <a:t>, "</a:t>
            </a:r>
            <a:r>
              <a:rPr lang="en-US" sz="1600" dirty="0" err="1" smtClean="0"/>
              <a:t>Convolutional</a:t>
            </a:r>
            <a:r>
              <a:rPr lang="en-US" sz="1600" dirty="0" smtClean="0"/>
              <a:t> neural network for video fire and smoke detection," IECON 2016 - 42nd Annual Conference of the IEEE Industrial Electronics Society, 2016, pp. 877-882,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10.1109/IECON.2016.7793196.</a:t>
            </a:r>
          </a:p>
          <a:p>
            <a:r>
              <a:rPr lang="en-US" sz="1600" dirty="0" smtClean="0"/>
              <a:t>https://www.irjet.net/archives/V9/i4/IRJET-V9I4332.pdf</a:t>
            </a:r>
          </a:p>
          <a:p>
            <a:r>
              <a:rPr lang="en-US" sz="1600" dirty="0" smtClean="0"/>
              <a:t>Wu, </a:t>
            </a:r>
            <a:r>
              <a:rPr lang="en-US" sz="1600" dirty="0" err="1" smtClean="0"/>
              <a:t>Hao</a:t>
            </a:r>
            <a:r>
              <a:rPr lang="en-US" sz="1600" dirty="0" smtClean="0"/>
              <a:t>, </a:t>
            </a:r>
            <a:r>
              <a:rPr lang="en-US" sz="1600" dirty="0" err="1" smtClean="0"/>
              <a:t>Deyang</a:t>
            </a:r>
            <a:r>
              <a:rPr lang="en-US" sz="1600" dirty="0" smtClean="0"/>
              <a:t> Wu, and </a:t>
            </a:r>
            <a:r>
              <a:rPr lang="en-US" sz="1600" dirty="0" err="1" smtClean="0"/>
              <a:t>Jinsong</a:t>
            </a:r>
            <a:r>
              <a:rPr lang="en-US" sz="1600" dirty="0" smtClean="0"/>
              <a:t> Zhao. "An intelligent fire detection approach through cameras based on computer vision methods." </a:t>
            </a:r>
            <a:r>
              <a:rPr lang="en-US" sz="1600" i="1" dirty="0" smtClean="0"/>
              <a:t>Process Safety and Environmental Protection</a:t>
            </a:r>
            <a:r>
              <a:rPr lang="en-US" sz="1600" dirty="0" smtClean="0"/>
              <a:t> 127 (2019): 245-256.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206" y="1399032"/>
            <a:ext cx="4362205" cy="1137134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Subtitle 24">
            <a:extLst>
              <a:ext uri="{FF2B5EF4-FFF2-40B4-BE49-F238E27FC236}">
                <a16:creationId xmlns=""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75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Related Research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9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 is a universal hazard.</a:t>
            </a:r>
          </a:p>
          <a:p>
            <a:r>
              <a:rPr lang="en-US" dirty="0"/>
              <a:t>Preventing damages from fire requires fast and immediate detection.</a:t>
            </a:r>
          </a:p>
          <a:p>
            <a:r>
              <a:rPr lang="en-US" dirty="0"/>
              <a:t>Minimize hardware cost and maximizing efficiency.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00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of Physical Sensors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E.g. Smoke Detectors, Flame Detectors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Requires closed proximity to fire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Takes some time to detect fire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Cannot provide information about fire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Requires large network of physical sensors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Cannot deploy sensors everywhere (E.g. forest area)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10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Manual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Human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Incapable of monitoring every camera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Limited screens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0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8372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Fire detection using different color models and hand-designed features (E.g. RGB, HSV)</a:t>
            </a:r>
          </a:p>
          <a:p>
            <a:r>
              <a:rPr lang="en-US" dirty="0"/>
              <a:t>Frame differences, Median filters and Bayes Classifier to detect flame</a:t>
            </a:r>
          </a:p>
          <a:p>
            <a:r>
              <a:rPr lang="en-US" dirty="0"/>
              <a:t>Use of </a:t>
            </a:r>
            <a:r>
              <a:rPr lang="en-US" dirty="0" smtClean="0"/>
              <a:t>color, </a:t>
            </a:r>
            <a:r>
              <a:rPr lang="en-US" dirty="0"/>
              <a:t>shape and movement to detect whether fire is present or not</a:t>
            </a:r>
          </a:p>
          <a:p>
            <a:r>
              <a:rPr lang="en-US" dirty="0" smtClean="0"/>
              <a:t>Machine Learning based techniques like SVM</a:t>
            </a:r>
          </a:p>
          <a:p>
            <a:r>
              <a:rPr lang="en-US" dirty="0" smtClean="0"/>
              <a:t>Neural Networks like CNN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67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9138"/>
            <a:ext cx="11000232" cy="4160520"/>
          </a:xfrm>
        </p:spPr>
        <p:txBody>
          <a:bodyPr/>
          <a:lstStyle/>
          <a:p>
            <a:r>
              <a:rPr lang="en-US" dirty="0"/>
              <a:t>Real time fire and smoke </a:t>
            </a:r>
            <a:r>
              <a:rPr lang="en-US" dirty="0" smtClean="0"/>
              <a:t>detection, </a:t>
            </a:r>
            <a:r>
              <a:rPr lang="en-US" dirty="0"/>
              <a:t>monitoring and localization</a:t>
            </a:r>
          </a:p>
          <a:p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Collection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Speed and storage constraint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Minimize false positive and false negative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Maximize accuracy</a:t>
            </a:r>
          </a:p>
          <a:p>
            <a:r>
              <a:rPr lang="en-US" dirty="0"/>
              <a:t>Hardware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GPU for training model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Raspberry Pi for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Camera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45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(before final presentation)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Dataset collection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 removal, Frame difference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Detecting fire-colored </a:t>
            </a:r>
            <a:r>
              <a:rPr lang="en-US" dirty="0" smtClean="0"/>
              <a:t>pixels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Deep Learning based approach for training</a:t>
            </a:r>
          </a:p>
          <a:p>
            <a:pPr lvl="2"/>
            <a:r>
              <a:rPr lang="en-US" dirty="0" smtClean="0"/>
              <a:t>Multi-label classification problem for smoke, fire detection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Localization</a:t>
            </a:r>
          </a:p>
          <a:p>
            <a:pPr lvl="2"/>
            <a:r>
              <a:rPr lang="en-US" dirty="0" smtClean="0"/>
              <a:t>Region of interest where smoke/fire detected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Rate of fire spread to classify as hazardous/non-hazardous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Sending message in case of hazard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2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Real-time prediction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Reduce False Positives and False Negatives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Fire and Smoke detection Multi-Label 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Uses existing infrastructure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2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{3F044645-C2E0-4CDC-A56A-DDDB61C1AE53}tf11429527_win32</Template>
  <TotalTime>251</TotalTime>
  <Words>683</Words>
  <Application>Microsoft Office PowerPoint</Application>
  <PresentationFormat>Custom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Real-time Fire &amp; Smoke Detection</vt:lpstr>
      <vt:lpstr>Agenda</vt:lpstr>
      <vt:lpstr>Problem Statement</vt:lpstr>
      <vt:lpstr>Traditional Methods</vt:lpstr>
      <vt:lpstr>Traditional Methods</vt:lpstr>
      <vt:lpstr>Related Research</vt:lpstr>
      <vt:lpstr>Proposal</vt:lpstr>
      <vt:lpstr>Proposal</vt:lpstr>
      <vt:lpstr>Proposal</vt:lpstr>
      <vt:lpstr>References</vt:lpstr>
      <vt:lpstr>References</vt:lpstr>
      <vt:lpstr>Thank You!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Fire &amp; Smoke Detection</dc:title>
  <dc:creator>Mayank Devnani</dc:creator>
  <cp:lastModifiedBy>Windows User</cp:lastModifiedBy>
  <cp:revision>82</cp:revision>
  <dcterms:created xsi:type="dcterms:W3CDTF">2022-10-09T16:20:44Z</dcterms:created>
  <dcterms:modified xsi:type="dcterms:W3CDTF">2022-10-10T06:25:35Z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