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3"/>
    <p:sldId id="305" r:id="rId4"/>
    <p:sldId id="306" r:id="rId5"/>
    <p:sldId id="307" r:id="rId6"/>
    <p:sldId id="257" r:id="rId7"/>
    <p:sldId id="308" r:id="rId8"/>
    <p:sldId id="309" r:id="rId9"/>
    <p:sldId id="311" r:id="rId10"/>
    <p:sldId id="312" r:id="rId11"/>
    <p:sldId id="310" r:id="rId12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Microsoft YaHei Light" panose="020B0502040204020203" pitchFamily="34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Microsoft YaHei Light" panose="020B0502040204020203" pitchFamily="34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Microsoft YaHei Light" panose="020B0502040204020203" pitchFamily="34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Microsoft YaHei Light" panose="020B0502040204020203" pitchFamily="34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Microsoft YaHei Light" panose="020B0502040204020203" pitchFamily="34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Microsoft YaHei Light" panose="020B0502040204020203" pitchFamily="34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Microsoft YaHei Light" panose="020B0502040204020203" pitchFamily="34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Microsoft YaHei Light" panose="020B0502040204020203" pitchFamily="34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Microsoft YaHei Light" panose="020B0502040204020203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7C5A"/>
    <a:srgbClr val="E08648"/>
    <a:srgbClr val="E36C64"/>
    <a:srgbClr val="675E8C"/>
    <a:srgbClr val="27282C"/>
    <a:srgbClr val="1665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/>
    <p:restoredTop sz="94660"/>
  </p:normalViewPr>
  <p:slideViewPr>
    <p:cSldViewPr snapToGrid="0" showGuides="1">
      <p:cViewPr>
        <p:scale>
          <a:sx n="69" d="100"/>
          <a:sy n="69" d="100"/>
        </p:scale>
        <p:origin x="780" y="216"/>
      </p:cViewPr>
      <p:guideLst>
        <p:guide pos="3840"/>
        <p:guide orient="horz" pos="2177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66" d="100"/>
        <a:sy n="66" d="100"/>
      </p:scale>
      <p:origin x="0" y="-82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0F9B84EA-7D68-4D60-9CB1-D50884785D1C}" type="datetimeFigureOut">
              <a:rPr lang="zh-CN" altLang="en-US" strike="noStrike" noProof="1" smtClean="0"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8D4E0FC9-F1F8-4FAE-9988-3BA365CFD46F}" type="slidenum">
              <a:rPr lang="zh-CN" altLang="en-US" strike="noStrike" noProof="1" smtClean="0"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Arial" panose="020B0604020202020204" pitchFamily="34" charset="0"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Arial" panose="020B0604020202020204" pitchFamily="34" charset="0"/>
              </a:defRPr>
            </a:lvl1pPr>
          </a:lstStyle>
          <a:p>
            <a:pPr fontAlgn="base"/>
            <a:fld id="{D2A48B96-639E-45A3-A0BA-2464DFDB1FAA}" type="datetimeFigureOut">
              <a:rPr lang="zh-CN" altLang="en-US" strike="noStrike" noProof="1" smtClean="0">
                <a:latin typeface="Calibri" panose="020F0502020204030204" pitchFamily="34" charset="0"/>
                <a:ea typeface="Arial" panose="020B0604020202020204" pitchFamily="34" charset="0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148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49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 anchorCtr="0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Arial" panose="020B0604020202020204" pitchFamily="34" charset="0"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Arial" panose="020B0604020202020204" pitchFamily="34" charset="0"/>
              </a:defRPr>
            </a:lvl1pPr>
          </a:lstStyle>
          <a:p>
            <a:pPr fontAlgn="base"/>
            <a:fld id="{A6837353-30EB-4A48-80EB-173D804AEFBD}" type="slidenum">
              <a:rPr lang="zh-CN" altLang="en-US" strike="noStrike" noProof="1" smtClean="0">
                <a:latin typeface="Calibri" panose="020F0502020204030204" pitchFamily="34" charset="0"/>
                <a:ea typeface="Arial" panose="020B0604020202020204" pitchFamily="34" charset="0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/>
        </p:nvSpPr>
        <p:spPr>
          <a:xfrm>
            <a:off x="0" y="-17462"/>
            <a:ext cx="5095875" cy="4667250"/>
          </a:xfrm>
          <a:custGeom>
            <a:avLst/>
            <a:gdLst>
              <a:gd name="connsiteX0" fmla="*/ 0 w 5095525"/>
              <a:gd name="connsiteY0" fmla="*/ 0 h 4666400"/>
              <a:gd name="connsiteX1" fmla="*/ 5095525 w 5095525"/>
              <a:gd name="connsiteY1" fmla="*/ 0 h 4666400"/>
              <a:gd name="connsiteX2" fmla="*/ 2389013 w 5095525"/>
              <a:gd name="connsiteY2" fmla="*/ 4666400 h 4666400"/>
              <a:gd name="connsiteX3" fmla="*/ 0 w 5095525"/>
              <a:gd name="connsiteY3" fmla="*/ 547414 h 4666400"/>
              <a:gd name="connsiteX4" fmla="*/ 0 w 5095525"/>
              <a:gd name="connsiteY4" fmla="*/ 0 h 466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95525" h="4666400">
                <a:moveTo>
                  <a:pt x="0" y="0"/>
                </a:moveTo>
                <a:lnTo>
                  <a:pt x="5095525" y="0"/>
                </a:lnTo>
                <a:lnTo>
                  <a:pt x="2389013" y="4666400"/>
                </a:lnTo>
                <a:lnTo>
                  <a:pt x="0" y="547414"/>
                </a:lnTo>
                <a:lnTo>
                  <a:pt x="0" y="0"/>
                </a:lnTo>
                <a:close/>
              </a:path>
            </a:pathLst>
          </a:custGeom>
          <a:solidFill>
            <a:srgbClr val="1C7C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等腰三角形 7"/>
          <p:cNvSpPr/>
          <p:nvPr/>
        </p:nvSpPr>
        <p:spPr>
          <a:xfrm>
            <a:off x="315913" y="4041775"/>
            <a:ext cx="3265488" cy="2816225"/>
          </a:xfrm>
          <a:prstGeom prst="triangle">
            <a:avLst/>
          </a:prstGeom>
          <a:solidFill>
            <a:srgbClr val="E086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0" y="4649788"/>
            <a:ext cx="800100" cy="2208213"/>
          </a:xfrm>
          <a:custGeom>
            <a:avLst/>
            <a:gdLst>
              <a:gd name="connsiteX0" fmla="*/ 317500 w 800100"/>
              <a:gd name="connsiteY0" fmla="*/ 0 h 1676400"/>
              <a:gd name="connsiteX1" fmla="*/ 0 w 800100"/>
              <a:gd name="connsiteY1" fmla="*/ 419100 h 1676400"/>
              <a:gd name="connsiteX2" fmla="*/ 0 w 800100"/>
              <a:gd name="connsiteY2" fmla="*/ 1676400 h 1676400"/>
              <a:gd name="connsiteX3" fmla="*/ 800100 w 800100"/>
              <a:gd name="connsiteY3" fmla="*/ 1676400 h 1676400"/>
              <a:gd name="connsiteX4" fmla="*/ 317500 w 800100"/>
              <a:gd name="connsiteY4" fmla="*/ 0 h 167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0100" h="1676400">
                <a:moveTo>
                  <a:pt x="317500" y="0"/>
                </a:moveTo>
                <a:lnTo>
                  <a:pt x="0" y="419100"/>
                </a:lnTo>
                <a:lnTo>
                  <a:pt x="0" y="1676400"/>
                </a:lnTo>
                <a:lnTo>
                  <a:pt x="800100" y="1676400"/>
                </a:lnTo>
                <a:lnTo>
                  <a:pt x="317500" y="0"/>
                </a:lnTo>
                <a:close/>
              </a:path>
            </a:pathLst>
          </a:custGeom>
          <a:solidFill>
            <a:srgbClr val="E36C6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等腰三角形 9"/>
          <p:cNvSpPr/>
          <p:nvPr/>
        </p:nvSpPr>
        <p:spPr>
          <a:xfrm>
            <a:off x="0" y="4838700"/>
            <a:ext cx="1724025" cy="1487488"/>
          </a:xfrm>
          <a:prstGeom prst="triangle">
            <a:avLst/>
          </a:prstGeom>
          <a:solidFill>
            <a:srgbClr val="675E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等腰三角形 10"/>
          <p:cNvSpPr/>
          <p:nvPr/>
        </p:nvSpPr>
        <p:spPr>
          <a:xfrm flipV="1">
            <a:off x="996950" y="1765300"/>
            <a:ext cx="1517650" cy="1308100"/>
          </a:xfrm>
          <a:prstGeom prst="triangle">
            <a:avLst/>
          </a:prstGeom>
          <a:solidFill>
            <a:srgbClr val="16654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任意多边形 11"/>
          <p:cNvSpPr/>
          <p:nvPr/>
        </p:nvSpPr>
        <p:spPr>
          <a:xfrm>
            <a:off x="0" y="439738"/>
            <a:ext cx="2754313" cy="3300413"/>
          </a:xfrm>
          <a:custGeom>
            <a:avLst/>
            <a:gdLst>
              <a:gd name="connsiteX0" fmla="*/ 0 w 2754101"/>
              <a:gd name="connsiteY0" fmla="*/ 0 h 3300541"/>
              <a:gd name="connsiteX1" fmla="*/ 2754101 w 2754101"/>
              <a:gd name="connsiteY1" fmla="*/ 0 h 3300541"/>
              <a:gd name="connsiteX2" fmla="*/ 839788 w 2754101"/>
              <a:gd name="connsiteY2" fmla="*/ 3300541 h 3300541"/>
              <a:gd name="connsiteX3" fmla="*/ 0 w 2754101"/>
              <a:gd name="connsiteY3" fmla="*/ 1852631 h 3300541"/>
              <a:gd name="connsiteX4" fmla="*/ 0 w 2754101"/>
              <a:gd name="connsiteY4" fmla="*/ 0 h 3300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54101" h="3300541">
                <a:moveTo>
                  <a:pt x="0" y="0"/>
                </a:moveTo>
                <a:lnTo>
                  <a:pt x="2754101" y="0"/>
                </a:lnTo>
                <a:lnTo>
                  <a:pt x="839788" y="3300541"/>
                </a:lnTo>
                <a:lnTo>
                  <a:pt x="0" y="1852631"/>
                </a:lnTo>
                <a:lnTo>
                  <a:pt x="0" y="0"/>
                </a:lnTo>
                <a:close/>
              </a:path>
            </a:pathLst>
          </a:custGeom>
          <a:solidFill>
            <a:srgbClr val="16654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38314" y="2261762"/>
            <a:ext cx="7913899" cy="2387600"/>
          </a:xfrm>
        </p:spPr>
        <p:txBody>
          <a:bodyPr anchor="b"/>
          <a:lstStyle>
            <a:lvl1pPr algn="l">
              <a:defRPr sz="6000" b="1" spc="300" baseline="0">
                <a:solidFill>
                  <a:schemeClr val="bg1"/>
                </a:solidFill>
              </a:defRPr>
            </a:lvl1pPr>
          </a:lstStyle>
          <a:p>
            <a:pPr fontAlgn="auto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438314" y="4741437"/>
            <a:ext cx="7913899" cy="1655762"/>
          </a:xfrm>
        </p:spPr>
        <p:txBody>
          <a:bodyPr/>
          <a:lstStyle>
            <a:lvl1pPr marL="0" indent="0" algn="l">
              <a:buNone/>
              <a:defRPr sz="24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13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A8D2A4B-6B55-4738-B7E3-8F0F6C09A1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/>
        </p:nvSpPr>
        <p:spPr>
          <a:xfrm>
            <a:off x="0" y="3636963"/>
            <a:ext cx="1166813" cy="3221038"/>
          </a:xfrm>
          <a:custGeom>
            <a:avLst/>
            <a:gdLst>
              <a:gd name="connsiteX0" fmla="*/ 317500 w 800100"/>
              <a:gd name="connsiteY0" fmla="*/ 0 h 1676400"/>
              <a:gd name="connsiteX1" fmla="*/ 0 w 800100"/>
              <a:gd name="connsiteY1" fmla="*/ 419100 h 1676400"/>
              <a:gd name="connsiteX2" fmla="*/ 0 w 800100"/>
              <a:gd name="connsiteY2" fmla="*/ 1676400 h 1676400"/>
              <a:gd name="connsiteX3" fmla="*/ 800100 w 800100"/>
              <a:gd name="connsiteY3" fmla="*/ 1676400 h 1676400"/>
              <a:gd name="connsiteX4" fmla="*/ 317500 w 800100"/>
              <a:gd name="connsiteY4" fmla="*/ 0 h 167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0100" h="1676400">
                <a:moveTo>
                  <a:pt x="317500" y="0"/>
                </a:moveTo>
                <a:lnTo>
                  <a:pt x="0" y="419100"/>
                </a:lnTo>
                <a:lnTo>
                  <a:pt x="0" y="1676400"/>
                </a:lnTo>
                <a:lnTo>
                  <a:pt x="800100" y="1676400"/>
                </a:lnTo>
                <a:lnTo>
                  <a:pt x="317500" y="0"/>
                </a:lnTo>
                <a:close/>
              </a:path>
            </a:pathLst>
          </a:custGeom>
          <a:solidFill>
            <a:srgbClr val="E36C6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0" y="3527425"/>
            <a:ext cx="1931988" cy="3330575"/>
          </a:xfrm>
          <a:custGeom>
            <a:avLst/>
            <a:gdLst>
              <a:gd name="connsiteX0" fmla="*/ 0 w 1932106"/>
              <a:gd name="connsiteY0" fmla="*/ 0 h 3331217"/>
              <a:gd name="connsiteX1" fmla="*/ 1932106 w 1932106"/>
              <a:gd name="connsiteY1" fmla="*/ 3331217 h 3331217"/>
              <a:gd name="connsiteX2" fmla="*/ 0 w 1932106"/>
              <a:gd name="connsiteY2" fmla="*/ 3331217 h 3331217"/>
              <a:gd name="connsiteX3" fmla="*/ 0 w 1932106"/>
              <a:gd name="connsiteY3" fmla="*/ 0 h 3331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2106" h="3331217">
                <a:moveTo>
                  <a:pt x="0" y="0"/>
                </a:moveTo>
                <a:lnTo>
                  <a:pt x="1932106" y="3331217"/>
                </a:lnTo>
                <a:lnTo>
                  <a:pt x="0" y="3331217"/>
                </a:lnTo>
                <a:lnTo>
                  <a:pt x="0" y="0"/>
                </a:lnTo>
                <a:close/>
              </a:path>
            </a:pathLst>
          </a:custGeom>
          <a:solidFill>
            <a:srgbClr val="E086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0" y="1709738"/>
            <a:ext cx="10280650" cy="2852737"/>
          </a:xfrm>
        </p:spPr>
        <p:txBody>
          <a:bodyPr anchor="b"/>
          <a:lstStyle>
            <a:lvl1pPr>
              <a:defRPr sz="6000" b="1">
                <a:solidFill>
                  <a:schemeClr val="bg1"/>
                </a:solidFill>
              </a:defRPr>
            </a:lvl1pPr>
          </a:lstStyle>
          <a:p>
            <a:pPr fontAlgn="auto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6800" y="4589463"/>
            <a:ext cx="1028065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A8D2A4B-6B55-4738-B7E3-8F0F6C09A1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组合 6"/>
          <p:cNvGrpSpPr/>
          <p:nvPr userDrawn="1"/>
        </p:nvGrpSpPr>
        <p:grpSpPr>
          <a:xfrm>
            <a:off x="0" y="-17462"/>
            <a:ext cx="1162050" cy="1065212"/>
            <a:chOff x="0" y="-17037"/>
            <a:chExt cx="5095525" cy="4666400"/>
          </a:xfrm>
        </p:grpSpPr>
        <p:sp>
          <p:nvSpPr>
            <p:cNvPr id="8" name="任意多边形 7"/>
            <p:cNvSpPr/>
            <p:nvPr/>
          </p:nvSpPr>
          <p:spPr>
            <a:xfrm>
              <a:off x="0" y="-17037"/>
              <a:ext cx="5095525" cy="4666400"/>
            </a:xfrm>
            <a:custGeom>
              <a:avLst/>
              <a:gdLst>
                <a:gd name="connsiteX0" fmla="*/ 0 w 5095525"/>
                <a:gd name="connsiteY0" fmla="*/ 0 h 4666400"/>
                <a:gd name="connsiteX1" fmla="*/ 5095525 w 5095525"/>
                <a:gd name="connsiteY1" fmla="*/ 0 h 4666400"/>
                <a:gd name="connsiteX2" fmla="*/ 2389013 w 5095525"/>
                <a:gd name="connsiteY2" fmla="*/ 4666400 h 4666400"/>
                <a:gd name="connsiteX3" fmla="*/ 0 w 5095525"/>
                <a:gd name="connsiteY3" fmla="*/ 547414 h 4666400"/>
                <a:gd name="connsiteX4" fmla="*/ 0 w 5095525"/>
                <a:gd name="connsiteY4" fmla="*/ 0 h 466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95525" h="4666400">
                  <a:moveTo>
                    <a:pt x="0" y="0"/>
                  </a:moveTo>
                  <a:lnTo>
                    <a:pt x="5095525" y="0"/>
                  </a:lnTo>
                  <a:lnTo>
                    <a:pt x="2389013" y="4666400"/>
                  </a:lnTo>
                  <a:lnTo>
                    <a:pt x="0" y="5474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C7C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等腰三角形 8"/>
            <p:cNvSpPr/>
            <p:nvPr/>
          </p:nvSpPr>
          <p:spPr>
            <a:xfrm flipV="1">
              <a:off x="996552" y="1764627"/>
              <a:ext cx="1518490" cy="1309043"/>
            </a:xfrm>
            <a:prstGeom prst="triangle">
              <a:avLst/>
            </a:prstGeom>
            <a:solidFill>
              <a:srgbClr val="166548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0" y="439770"/>
              <a:ext cx="2754101" cy="3300541"/>
            </a:xfrm>
            <a:custGeom>
              <a:avLst/>
              <a:gdLst>
                <a:gd name="connsiteX0" fmla="*/ 0 w 2754101"/>
                <a:gd name="connsiteY0" fmla="*/ 0 h 3300541"/>
                <a:gd name="connsiteX1" fmla="*/ 2754101 w 2754101"/>
                <a:gd name="connsiteY1" fmla="*/ 0 h 3300541"/>
                <a:gd name="connsiteX2" fmla="*/ 839788 w 2754101"/>
                <a:gd name="connsiteY2" fmla="*/ 3300541 h 3300541"/>
                <a:gd name="connsiteX3" fmla="*/ 0 w 2754101"/>
                <a:gd name="connsiteY3" fmla="*/ 1852631 h 3300541"/>
                <a:gd name="connsiteX4" fmla="*/ 0 w 2754101"/>
                <a:gd name="connsiteY4" fmla="*/ 0 h 3300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54101" h="3300541">
                  <a:moveTo>
                    <a:pt x="0" y="0"/>
                  </a:moveTo>
                  <a:lnTo>
                    <a:pt x="2754101" y="0"/>
                  </a:lnTo>
                  <a:lnTo>
                    <a:pt x="839788" y="3300541"/>
                  </a:lnTo>
                  <a:lnTo>
                    <a:pt x="0" y="18526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6548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fontAlgn="auto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11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A8D2A4B-6B55-4738-B7E3-8F0F6C09A1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A8D2A4B-6B55-4738-B7E3-8F0F6C09A1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Arial" panose="020B0604020202020204" pitchFamily="34" charset="0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Arial" panose="020B0604020202020204" pitchFamily="34" charset="0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A8D2A4B-6B55-4738-B7E3-8F0F6C09A1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Arial" panose="020B0604020202020204" pitchFamily="34" charset="0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Arial" panose="020B0604020202020204" pitchFamily="34" charset="0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Arial" panose="020B060402020202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56690" y="2262505"/>
            <a:ext cx="9895840" cy="238760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altLang="zh-CN" sz="8000" b="1" i="0" u="none" strike="noStrike" kern="1200" cap="none" spc="30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CISCO INTERNSHIP PROJECT</a:t>
            </a:r>
            <a:endParaRPr kumimoji="0" lang="en-IN" altLang="zh-CN" sz="8000" b="1" i="0" u="none" strike="noStrike" kern="1200" cap="none" spc="30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7170" name="副标题 2"/>
          <p:cNvSpPr>
            <a:spLocks noGrp="1"/>
          </p:cNvSpPr>
          <p:nvPr>
            <p:ph type="subTitle" idx="1"/>
          </p:nvPr>
        </p:nvSpPr>
        <p:spPr>
          <a:xfrm>
            <a:off x="2615565" y="4741863"/>
            <a:ext cx="7913688" cy="1655762"/>
          </a:xfrm>
        </p:spPr>
        <p:txBody>
          <a:bodyPr wrap="square" lIns="91440" tIns="45720" rIns="91440" bIns="45720" anchor="t" anchorCtr="0"/>
          <a:p>
            <a:pPr defTabSz="914400">
              <a:buClrTx/>
              <a:buSzTx/>
            </a:pPr>
            <a:r>
              <a:rPr lang="en-IN" altLang="zh-CN" kern="1200" dirty="0">
                <a:latin typeface="+mn-lt"/>
                <a:ea typeface="Arial" panose="020B0604020202020204" pitchFamily="34" charset="0"/>
                <a:cs typeface="+mn-cs"/>
              </a:rPr>
              <a:t>BY PRANJAL PATEL (2nd year, CSE Dept.)</a:t>
            </a:r>
            <a:endParaRPr lang="en-IN" altLang="zh-CN" kern="1200" dirty="0">
              <a:latin typeface="+mn-lt"/>
              <a:ea typeface="Arial" panose="020B0604020202020204" pitchFamily="34" charset="0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THANK YOU</a:t>
            </a:r>
            <a:endParaRPr lang="en-I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509905"/>
            <a:ext cx="10280650" cy="1442720"/>
          </a:xfrm>
        </p:spPr>
        <p:txBody>
          <a:bodyPr/>
          <a:p>
            <a:r>
              <a:rPr lang="en-IN" altLang="en-US"/>
              <a:t>               INTRODUCTION</a:t>
            </a:r>
            <a:endParaRPr lang="en-I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338705"/>
            <a:ext cx="10280650" cy="3750945"/>
          </a:xfrm>
        </p:spPr>
        <p:txBody>
          <a:bodyPr/>
          <a:p>
            <a:r>
              <a:rPr lang="en-IN" altLang="en-US" sz="4400"/>
              <a:t>I am a student of 2nd year CSE dept. As per the given topic i had tried my best to make the project in the given time frame, i used the knowledge given by my INSTITUTE , i had used EIGRP routing in this project.</a:t>
            </a:r>
            <a:endParaRPr lang="en-IN" altLang="en-US" sz="4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76555"/>
            <a:ext cx="10280650" cy="1068070"/>
          </a:xfrm>
        </p:spPr>
        <p:txBody>
          <a:bodyPr/>
          <a:p>
            <a:r>
              <a:rPr lang="en-IN" altLang="en-US"/>
              <a:t>PROJECT OVERVIEW</a:t>
            </a:r>
            <a:endParaRPr lang="en-IN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2115" y="1611630"/>
            <a:ext cx="11542395" cy="46837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567055"/>
            <a:ext cx="10280650" cy="1483995"/>
          </a:xfrm>
        </p:spPr>
        <p:txBody>
          <a:bodyPr/>
          <a:p>
            <a:r>
              <a:rPr lang="en-IN" altLang="en-US"/>
              <a:t>PROJECT’S ARCHITECTURE </a:t>
            </a:r>
            <a:endParaRPr lang="en-I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256790"/>
            <a:ext cx="10280650" cy="4470400"/>
          </a:xfrm>
        </p:spPr>
        <p:txBody>
          <a:bodyPr/>
          <a:p>
            <a:r>
              <a:rPr lang="en-IN" altLang="en-US"/>
              <a:t>1. INSTITUTE IS DIVIDE INTO 5  NETWORK </a:t>
            </a:r>
            <a:endParaRPr lang="en-IN" altLang="en-US"/>
          </a:p>
          <a:p>
            <a:r>
              <a:rPr lang="en-IN" altLang="en-US"/>
              <a:t>	A. TECH PARK (13.0.0.0)</a:t>
            </a:r>
            <a:endParaRPr lang="en-IN" altLang="en-US"/>
          </a:p>
          <a:p>
            <a:r>
              <a:rPr lang="en-IN" altLang="en-US"/>
              <a:t>	B. OLD ADMINISTRATIVE BUILDING (10.0.0.0)</a:t>
            </a:r>
            <a:endParaRPr lang="en-IN" altLang="en-US"/>
          </a:p>
          <a:p>
            <a:r>
              <a:rPr lang="en-IN" altLang="en-US"/>
              <a:t>	C. SRM HOSPITAL (11.0.0.0)</a:t>
            </a:r>
            <a:endParaRPr lang="en-IN" altLang="en-US"/>
          </a:p>
          <a:p>
            <a:r>
              <a:rPr lang="en-IN" altLang="en-US"/>
              <a:t>	D. HOSTEL BOYS AND GIRLS (14.0.0.0)</a:t>
            </a:r>
            <a:endParaRPr lang="en-IN" altLang="en-US"/>
          </a:p>
          <a:p>
            <a:r>
              <a:rPr lang="en-IN" altLang="en-US"/>
              <a:t>	E. CENTRAL LIBRARY (12.0.0.0)</a:t>
            </a:r>
            <a:endParaRPr lang="en-IN" altLang="en-US"/>
          </a:p>
          <a:p>
            <a:r>
              <a:rPr lang="en-IN" altLang="en-US"/>
              <a:t>2.ROUTING PROTOCOLS USED EIGRP</a:t>
            </a:r>
            <a:endParaRPr lang="en-IN" altLang="en-US"/>
          </a:p>
          <a:p>
            <a:r>
              <a:rPr lang="en-IN" altLang="en-US"/>
              <a:t>3. 5PC’S AND 1 SERVER are given to each particular network.</a:t>
            </a:r>
            <a:endParaRPr lang="en-IN" altLang="en-US"/>
          </a:p>
          <a:p>
            <a:r>
              <a:rPr lang="en-IN" altLang="en-US"/>
              <a:t>4. RING topology applied</a:t>
            </a:r>
            <a:endParaRPr lang="en-I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标题 1"/>
          <p:cNvSpPr>
            <a:spLocks noGrp="1"/>
          </p:cNvSpPr>
          <p:nvPr>
            <p:ph type="title"/>
          </p:nvPr>
        </p:nvSpPr>
        <p:spPr>
          <a:xfrm>
            <a:off x="1066800" y="673100"/>
            <a:ext cx="10280650" cy="1439545"/>
          </a:xfrm>
        </p:spPr>
        <p:txBody>
          <a:bodyPr wrap="square" lIns="91440" tIns="45720" rIns="91440" bIns="45720" anchor="b" anchorCtr="0"/>
          <a:p>
            <a:pPr algn="ctr" defTabSz="914400">
              <a:buNone/>
            </a:pPr>
            <a:r>
              <a:rPr lang="en-IN" altLang="zh-CN" kern="1200" dirty="0">
                <a:latin typeface="+mj-lt"/>
                <a:ea typeface="Arial" panose="020B0604020202020204" pitchFamily="34" charset="0"/>
                <a:cs typeface="+mj-cs"/>
              </a:rPr>
              <a:t>TOPOLOGY</a:t>
            </a:r>
            <a:br>
              <a:rPr lang="en-IN" altLang="zh-CN" kern="1200" dirty="0">
                <a:latin typeface="+mj-lt"/>
                <a:ea typeface="Arial" panose="020B0604020202020204" pitchFamily="34" charset="0"/>
                <a:cs typeface="+mj-cs"/>
              </a:rPr>
            </a:br>
            <a:endParaRPr lang="en-IN" altLang="zh-CN" kern="1200" dirty="0">
              <a:latin typeface="+mj-lt"/>
              <a:ea typeface="Arial" panose="020B0604020202020204" pitchFamily="34" charset="0"/>
              <a:cs typeface="+mj-cs"/>
            </a:endParaRPr>
          </a:p>
        </p:txBody>
      </p:sp>
      <p:sp>
        <p:nvSpPr>
          <p:cNvPr id="8194" name="文本占位符 2"/>
          <p:cNvSpPr>
            <a:spLocks noGrp="1"/>
          </p:cNvSpPr>
          <p:nvPr>
            <p:ph type="body" idx="1"/>
          </p:nvPr>
        </p:nvSpPr>
        <p:spPr>
          <a:xfrm>
            <a:off x="1386205" y="1455420"/>
            <a:ext cx="9065895" cy="3796030"/>
          </a:xfrm>
        </p:spPr>
        <p:txBody>
          <a:bodyPr wrap="square" lIns="91440" tIns="45720" rIns="91440" bIns="45720" anchor="t" anchorCtr="0"/>
          <a:p>
            <a:pPr defTabSz="914400"/>
            <a:r>
              <a:rPr lang="en-IN" altLang="zh-CN" sz="2000" kern="1200" dirty="0">
                <a:latin typeface="+mn-lt"/>
                <a:ea typeface="Arial" panose="020B0604020202020204" pitchFamily="34" charset="0"/>
                <a:cs typeface="+mn-cs"/>
              </a:rPr>
              <a:t>In this project i had basically designed it in the RING topology, various parts of my university which includes various routers of different areas like TechPark, Srm hospital,</a:t>
            </a:r>
            <a:endParaRPr lang="en-IN" altLang="zh-CN" sz="2000" kern="1200" dirty="0">
              <a:latin typeface="+mn-lt"/>
              <a:ea typeface="Arial" panose="020B0604020202020204" pitchFamily="34" charset="0"/>
              <a:cs typeface="+mn-cs"/>
            </a:endParaRPr>
          </a:p>
          <a:p>
            <a:pPr defTabSz="914400"/>
            <a:r>
              <a:rPr lang="en-IN" altLang="zh-CN" sz="2000" kern="1200" dirty="0">
                <a:latin typeface="+mn-lt"/>
                <a:ea typeface="Arial" panose="020B0604020202020204" pitchFamily="34" charset="0"/>
                <a:cs typeface="+mn-cs"/>
              </a:rPr>
              <a:t>Boys hostel, girls hostel , Old aministrative building, Central library.</a:t>
            </a:r>
            <a:endParaRPr lang="en-IN" altLang="zh-CN" sz="2000" kern="1200" dirty="0">
              <a:latin typeface="+mn-lt"/>
              <a:ea typeface="Arial" panose="020B0604020202020204" pitchFamily="34" charset="0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99080" y="2934970"/>
            <a:ext cx="6130290" cy="314833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662305"/>
            <a:ext cx="10280650" cy="1260475"/>
          </a:xfrm>
        </p:spPr>
        <p:txBody>
          <a:bodyPr/>
          <a:p>
            <a:r>
              <a:rPr lang="en-IN" altLang="en-US"/>
              <a:t>SPECIAL FEATURES </a:t>
            </a:r>
            <a:endParaRPr lang="en-I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55825"/>
            <a:ext cx="10280650" cy="4128770"/>
          </a:xfrm>
        </p:spPr>
        <p:txBody>
          <a:bodyPr/>
          <a:p>
            <a:r>
              <a:rPr lang="en-IN" altLang="en-US"/>
              <a:t>For the connection to be secure i had opt the following ways :</a:t>
            </a:r>
            <a:endParaRPr lang="en-IN" altLang="en-US"/>
          </a:p>
          <a:p>
            <a:r>
              <a:rPr lang="en-IN" altLang="en-US"/>
              <a:t>1.</a:t>
            </a:r>
            <a:r>
              <a:rPr lang="en-IN" altLang="en-US" b="1">
                <a:solidFill>
                  <a:schemeClr val="bg1"/>
                </a:solidFill>
              </a:rPr>
              <a:t>TELNET PASSWORD</a:t>
            </a:r>
            <a:r>
              <a:rPr lang="en-IN" altLang="en-US" b="1"/>
              <a:t> </a:t>
            </a:r>
            <a:r>
              <a:rPr lang="en-IN" altLang="en-US"/>
              <a:t>:</a:t>
            </a:r>
            <a:endParaRPr lang="en-IN" altLang="en-US"/>
          </a:p>
          <a:p>
            <a:r>
              <a:rPr lang="en-IN" altLang="en-US"/>
              <a:t>	To configure Telnet password into the router or switch, first, move into the line configuration mode and use line vty0 4 command. Here ‘0 4’ means we are configuring the router for 0 to 4, i.e., total of 5 users can take router’s telnet at the same time.</a:t>
            </a:r>
            <a:endParaRPr lang="en-IN" altLang="en-US"/>
          </a:p>
          <a:p>
            <a:r>
              <a:rPr lang="en-IN" altLang="en-US"/>
              <a:t>2.</a:t>
            </a:r>
            <a:r>
              <a:rPr lang="en-IN" altLang="en-US" b="1"/>
              <a:t>ENABLE PASSWORD</a:t>
            </a:r>
            <a:r>
              <a:rPr lang="en-IN" altLang="en-US"/>
              <a:t> : </a:t>
            </a:r>
            <a:endParaRPr lang="en-IN" altLang="en-US"/>
          </a:p>
          <a:p>
            <a:r>
              <a:rPr lang="en-IN" altLang="en-US"/>
              <a:t>	Enable password allows security on a Cisco router when a user moves from User Exec Mode to Privileged Exec Mode.</a:t>
            </a:r>
            <a:endParaRPr lang="en-IN" altLang="en-US"/>
          </a:p>
          <a:p>
            <a:endParaRPr lang="en-IN" altLang="en-US"/>
          </a:p>
          <a:p>
            <a:endParaRPr lang="en-IN" altLang="en-US"/>
          </a:p>
          <a:p>
            <a:endParaRPr lang="en-I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595630"/>
            <a:ext cx="10280650" cy="1321435"/>
          </a:xfrm>
        </p:spPr>
        <p:txBody>
          <a:bodyPr/>
          <a:p>
            <a:r>
              <a:rPr lang="en-IN" altLang="en-US"/>
              <a:t>SPECIAL FEATURES (CONT’D)</a:t>
            </a:r>
            <a:endParaRPr lang="en-I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851025"/>
            <a:ext cx="10280650" cy="4603750"/>
          </a:xfrm>
        </p:spPr>
        <p:txBody>
          <a:bodyPr/>
          <a:p>
            <a:r>
              <a:rPr lang="en-IN" altLang="en-US">
                <a:sym typeface="+mn-ea"/>
              </a:rPr>
              <a:t>3.</a:t>
            </a:r>
            <a:r>
              <a:rPr lang="en-IN" altLang="en-US" b="1">
                <a:sym typeface="+mn-ea"/>
              </a:rPr>
              <a:t>ENABLE SECRET PASSWORD</a:t>
            </a:r>
            <a:r>
              <a:rPr lang="en-IN" altLang="en-US">
                <a:sym typeface="+mn-ea"/>
              </a:rPr>
              <a:t> :</a:t>
            </a:r>
            <a:endParaRPr lang="en-IN" altLang="en-US">
              <a:sym typeface="+mn-ea"/>
            </a:endParaRPr>
          </a:p>
          <a:p>
            <a:r>
              <a:rPr lang="en-IN" altLang="en-US">
                <a:sym typeface="+mn-ea"/>
              </a:rPr>
              <a:t>	Enable secret password is quite similar to the Enable password. The main difference between Enable and Enable secret is the encryption. Enable password stored in a plain text format and is not encrypted. While in Enable secret password, a password is in encrypted form. Means Enable Secret Password is more secure as compare to Enable password.</a:t>
            </a:r>
            <a:endParaRPr lang="en-IN" altLang="en-US">
              <a:sym typeface="+mn-ea"/>
            </a:endParaRPr>
          </a:p>
          <a:p>
            <a:r>
              <a:rPr lang="en-IN" altLang="en-US">
                <a:sym typeface="+mn-ea"/>
              </a:rPr>
              <a:t>4.</a:t>
            </a:r>
            <a:r>
              <a:rPr lang="en-IN" altLang="en-US" b="1">
                <a:sym typeface="+mn-ea"/>
              </a:rPr>
              <a:t>CONSOLE PASSWORD</a:t>
            </a:r>
            <a:r>
              <a:rPr lang="en-IN" altLang="en-US">
                <a:sym typeface="+mn-ea"/>
              </a:rPr>
              <a:t> :</a:t>
            </a:r>
            <a:endParaRPr lang="en-IN" altLang="en-US">
              <a:sym typeface="+mn-ea"/>
            </a:endParaRPr>
          </a:p>
          <a:p>
            <a:r>
              <a:rPr lang="en-IN" altLang="en-US">
                <a:sym typeface="+mn-ea"/>
              </a:rPr>
              <a:t>	Console password is used on a network when multiple users have to access the router. It prevents an unauthorized user from accessing the router.</a:t>
            </a:r>
            <a:endParaRPr lang="en-IN" altLang="en-US">
              <a:sym typeface="+mn-ea"/>
            </a:endParaRPr>
          </a:p>
          <a:p>
            <a:r>
              <a:rPr lang="en-IN" altLang="en-US">
                <a:sym typeface="+mn-ea"/>
              </a:rPr>
              <a:t>	</a:t>
            </a:r>
            <a:endParaRPr lang="en-IN" altLang="en-US"/>
          </a:p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786130"/>
            <a:ext cx="10280650" cy="1249680"/>
          </a:xfrm>
        </p:spPr>
        <p:txBody>
          <a:bodyPr/>
          <a:p>
            <a:r>
              <a:rPr lang="en-IN" altLang="en-US"/>
              <a:t>PASSWORD TABLE</a:t>
            </a:r>
            <a:endParaRPr lang="en-IN" altLang="en-US"/>
          </a:p>
        </p:txBody>
      </p:sp>
      <p:graphicFrame>
        <p:nvGraphicFramePr>
          <p:cNvPr id="4" name="Table 3"/>
          <p:cNvGraphicFramePr/>
          <p:nvPr/>
        </p:nvGraphicFramePr>
        <p:xfrm>
          <a:off x="708660" y="2331085"/>
          <a:ext cx="10641330" cy="4406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3555"/>
                <a:gridCol w="1773555"/>
                <a:gridCol w="1773555"/>
                <a:gridCol w="1703070"/>
                <a:gridCol w="1844040"/>
                <a:gridCol w="1773555"/>
              </a:tblGrid>
              <a:tr h="9144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PASSWORD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SRM</a:t>
                      </a:r>
                      <a:endParaRPr lang="en-IN" altLang="en-US"/>
                    </a:p>
                    <a:p>
                      <a:pPr>
                        <a:buNone/>
                      </a:pPr>
                      <a:r>
                        <a:rPr lang="en-IN" altLang="en-US"/>
                        <a:t>HOSPITAL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TECH PARK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HOSTEL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OLD</a:t>
                      </a:r>
                      <a:endParaRPr lang="en-IN" altLang="en-US"/>
                    </a:p>
                    <a:p>
                      <a:pPr>
                        <a:buNone/>
                      </a:pPr>
                      <a:r>
                        <a:rPr lang="en-IN" altLang="en-US"/>
                        <a:t>ADMINISTRATIVE</a:t>
                      </a:r>
                      <a:endParaRPr lang="en-IN" altLang="en-US"/>
                    </a:p>
                    <a:p>
                      <a:pPr>
                        <a:buNone/>
                      </a:pPr>
                      <a:r>
                        <a:rPr lang="en-IN" altLang="en-US"/>
                        <a:t>BIULDING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LIBRARY</a:t>
                      </a:r>
                      <a:endParaRPr lang="en-IN" altLang="en-US"/>
                    </a:p>
                  </a:txBody>
                  <a:tcPr/>
                </a:tc>
              </a:tr>
              <a:tr h="8731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ENABLE </a:t>
                      </a:r>
                      <a:endParaRPr lang="en-IN" altLang="en-US"/>
                    </a:p>
                    <a:p>
                      <a:pPr>
                        <a:buNone/>
                      </a:pPr>
                      <a:r>
                        <a:rPr lang="en-IN" altLang="en-US"/>
                        <a:t>PASSWORD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hospital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techpark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hostel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admin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library</a:t>
                      </a:r>
                      <a:endParaRPr lang="en-IN" altLang="en-US"/>
                    </a:p>
                  </a:txBody>
                  <a:tcPr/>
                </a:tc>
              </a:tr>
              <a:tr h="8731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ENABLE SECRET</a:t>
                      </a:r>
                      <a:endParaRPr lang="en-IN" altLang="en-US"/>
                    </a:p>
                    <a:p>
                      <a:pPr>
                        <a:buNone/>
                      </a:pPr>
                      <a:r>
                        <a:rPr lang="en-IN" altLang="en-US"/>
                        <a:t>PASSWORD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hospital1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800">
                          <a:sym typeface="+mn-ea"/>
                        </a:rPr>
                        <a:t>techpark</a:t>
                      </a:r>
                      <a:r>
                        <a:rPr lang="en-IN" altLang="en-US" sz="180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800">
                          <a:sym typeface="+mn-ea"/>
                        </a:rPr>
                        <a:t>hostel1</a:t>
                      </a:r>
                      <a:endParaRPr lang="en-IN" altLang="en-US" sz="1800"/>
                    </a:p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admin1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library1</a:t>
                      </a:r>
                      <a:endParaRPr lang="en-IN" altLang="en-US"/>
                    </a:p>
                  </a:txBody>
                  <a:tcPr/>
                </a:tc>
              </a:tr>
              <a:tr h="8731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CONSOLE</a:t>
                      </a:r>
                      <a:endParaRPr lang="en-IN" altLang="en-US"/>
                    </a:p>
                    <a:p>
                      <a:pPr>
                        <a:buNone/>
                      </a:pPr>
                      <a:r>
                        <a:rPr lang="en-IN" altLang="en-US"/>
                        <a:t>PASSWORD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hospital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800">
                          <a:sym typeface="+mn-ea"/>
                        </a:rPr>
                        <a:t>techpark</a:t>
                      </a:r>
                      <a:endParaRPr lang="en-IN" altLang="en-US" sz="1800"/>
                    </a:p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800">
                          <a:sym typeface="+mn-ea"/>
                        </a:rPr>
                        <a:t>hostel</a:t>
                      </a:r>
                      <a:endParaRPr lang="en-IN" altLang="en-US" sz="1800"/>
                    </a:p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admin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library</a:t>
                      </a:r>
                      <a:endParaRPr lang="en-IN" altLang="en-US"/>
                    </a:p>
                  </a:txBody>
                  <a:tcPr/>
                </a:tc>
              </a:tr>
              <a:tr h="8731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TELNET </a:t>
                      </a:r>
                      <a:endParaRPr lang="en-IN" altLang="en-US"/>
                    </a:p>
                    <a:p>
                      <a:pPr>
                        <a:buNone/>
                      </a:pPr>
                      <a:r>
                        <a:rPr lang="en-IN" altLang="en-US"/>
                        <a:t>PASSWORD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hospital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800">
                          <a:sym typeface="+mn-ea"/>
                        </a:rPr>
                        <a:t>techpark</a:t>
                      </a:r>
                      <a:endParaRPr lang="en-IN" altLang="en-US" sz="1800"/>
                    </a:p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800">
                          <a:sym typeface="+mn-ea"/>
                        </a:rPr>
                        <a:t>hostel</a:t>
                      </a:r>
                      <a:endParaRPr lang="en-IN" altLang="en-US" sz="1800"/>
                    </a:p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admin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library</a:t>
                      </a:r>
                      <a:endParaRPr lang="en-I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71780"/>
            <a:ext cx="10280650" cy="1402080"/>
          </a:xfrm>
        </p:spPr>
        <p:txBody>
          <a:bodyPr/>
          <a:p>
            <a:r>
              <a:rPr lang="en-IN" altLang="en-US"/>
              <a:t>				OUTPUTS</a:t>
            </a:r>
            <a:endParaRPr lang="en-I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rcRect l="439" t="873" r="658"/>
          <a:stretch>
            <a:fillRect/>
          </a:stretch>
        </p:blipFill>
        <p:spPr>
          <a:xfrm>
            <a:off x="857885" y="2034540"/>
            <a:ext cx="4582160" cy="46151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rcRect l="1520" t="1095" r="1303"/>
          <a:stretch>
            <a:fillRect/>
          </a:stretch>
        </p:blipFill>
        <p:spPr>
          <a:xfrm>
            <a:off x="6064885" y="2034540"/>
            <a:ext cx="4546600" cy="45897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雅黑细">
      <a:majorFont>
        <a:latin typeface="Calibri Light"/>
        <a:ea typeface="Arial"/>
        <a:cs typeface=""/>
      </a:majorFont>
      <a:minorFont>
        <a:latin typeface="Calibri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2261</Words>
  <Application>WPS Presentation</Application>
  <PresentationFormat>宽屏</PresentationFormat>
  <Paragraphs>125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Arial</vt:lpstr>
      <vt:lpstr>SimSun</vt:lpstr>
      <vt:lpstr>Wingdings</vt:lpstr>
      <vt:lpstr>Calibri</vt:lpstr>
      <vt:lpstr>Microsoft YaHei Light</vt:lpstr>
      <vt:lpstr>Microsoft YaHei</vt:lpstr>
      <vt:lpstr>Arial Unicode MS</vt:lpstr>
      <vt:lpstr>Calibri Light</vt:lpstr>
      <vt:lpstr>Office 主题</vt:lpstr>
      <vt:lpstr>CISCO INTERNSHIP PROJECT</vt:lpstr>
      <vt:lpstr>               INTRODUCTION</vt:lpstr>
      <vt:lpstr>PROJECT OVERVIEW</vt:lpstr>
      <vt:lpstr>PROJECT’S ARCHITECTURE </vt:lpstr>
      <vt:lpstr>TOPOLOGY </vt:lpstr>
      <vt:lpstr>SPECIAL FEATURES </vt:lpstr>
      <vt:lpstr>SPECIAL FEATURES (CONT’D)</vt:lpstr>
      <vt:lpstr>PASSWORD TABLE</vt:lpstr>
      <vt:lpstr>				OUTPUTS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annjo</dc:creator>
  <cp:lastModifiedBy>Pranjal</cp:lastModifiedBy>
  <cp:revision>36</cp:revision>
  <dcterms:created xsi:type="dcterms:W3CDTF">2015-10-06T12:45:00Z</dcterms:created>
  <dcterms:modified xsi:type="dcterms:W3CDTF">2021-06-21T18:24:24Z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1033-11.2.0.10094</vt:lpwstr>
  </property>
</Properties>
</file>