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72" r:id="rId7"/>
    <p:sldId id="261" r:id="rId8"/>
    <p:sldId id="262" r:id="rId9"/>
    <p:sldId id="264" r:id="rId10"/>
    <p:sldId id="265" r:id="rId11"/>
    <p:sldId id="266" r:id="rId12"/>
    <p:sldId id="270" r:id="rId13"/>
    <p:sldId id="267" r:id="rId14"/>
  </p:sldIdLst>
  <p:sldSz cx="9144000" cy="5143500" type="screen16x9"/>
  <p:notesSz cx="6858000" cy="9144000"/>
  <p:embeddedFontLst>
    <p:embeddedFont>
      <p:font typeface="Nunito" charset="0"/>
      <p:regular r:id="rId16"/>
      <p:bold r:id="rId17"/>
      <p:italic r:id="rId18"/>
      <p:boldItalic r:id="rId19"/>
    </p:embeddedFont>
    <p:embeddedFont>
      <p:font typeface="Calibri"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899340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906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93f5b6777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93f5b6777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372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6401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93f5b6777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93f5b6777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661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93f5b6777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93f5b6777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we include some examples here?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10351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93f5b677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93f5b677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202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93f5b6777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93f5b677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921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93f5b6777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93f5b6777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1581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93f5b6777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93f5b6777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150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93f5b6777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93f5b6777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489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93f5b6777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93f5b6777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118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93f5b6777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93f5b6777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644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idx="4294967295"/>
          </p:nvPr>
        </p:nvSpPr>
        <p:spPr>
          <a:xfrm>
            <a:off x="1858703" y="1822833"/>
            <a:ext cx="5361300" cy="14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Travel Insurance</a:t>
            </a:r>
            <a:endParaRPr dirty="0"/>
          </a:p>
        </p:txBody>
      </p:sp>
      <p:sp>
        <p:nvSpPr>
          <p:cNvPr id="129" name="Google Shape;129;p13"/>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TEAM </a:t>
            </a:r>
            <a:r>
              <a:rPr lang="en" dirty="0" smtClean="0"/>
              <a:t>X</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Results</a:t>
            </a:r>
            <a:endParaRPr/>
          </a:p>
        </p:txBody>
      </p:sp>
      <p:sp>
        <p:nvSpPr>
          <p:cNvPr id="183" name="Google Shape;183;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Model</a:t>
            </a:r>
            <a:r>
              <a:rPr lang="en-US" b="1" u="sng" dirty="0" smtClean="0"/>
              <a:t>: Logistic Regression</a:t>
            </a:r>
          </a:p>
          <a:p>
            <a:pPr marL="0" lvl="0" indent="0" algn="l" rtl="0">
              <a:spcBef>
                <a:spcPts val="0"/>
              </a:spcBef>
              <a:spcAft>
                <a:spcPts val="1600"/>
              </a:spcAft>
              <a:buNone/>
            </a:pPr>
            <a:r>
              <a:rPr lang="en-US" dirty="0" smtClean="0"/>
              <a:t>Sampling Technique</a:t>
            </a:r>
            <a:r>
              <a:rPr lang="en-US" b="1" u="sng" dirty="0" smtClean="0"/>
              <a:t>: SMOTEENN</a:t>
            </a:r>
            <a:endParaRPr lang="en-US" b="1" u="sng" dirty="0" smtClean="0"/>
          </a:p>
          <a:p>
            <a:pPr marL="0" lvl="0" indent="0" algn="l" rtl="0">
              <a:spcBef>
                <a:spcPts val="0"/>
              </a:spcBef>
              <a:spcAft>
                <a:spcPts val="1600"/>
              </a:spcAft>
              <a:buNone/>
            </a:pPr>
            <a:r>
              <a:rPr lang="en-US" dirty="0" smtClean="0"/>
              <a:t>Precision Score</a:t>
            </a:r>
            <a:r>
              <a:rPr lang="en-US" b="1" u="sng" dirty="0" smtClean="0"/>
              <a:t>: 0.92</a:t>
            </a:r>
            <a:endParaRPr lang="en-US" b="1" u="sng" dirty="0" smtClean="0"/>
          </a:p>
          <a:p>
            <a:pPr marL="0" lvl="0" indent="0" algn="l" rtl="0">
              <a:spcBef>
                <a:spcPts val="0"/>
              </a:spcBef>
              <a:spcAft>
                <a:spcPts val="1600"/>
              </a:spcAft>
              <a:buNone/>
            </a:pPr>
            <a:r>
              <a:rPr lang="en-US" dirty="0" smtClean="0"/>
              <a:t>Recall</a:t>
            </a:r>
            <a:r>
              <a:rPr lang="en-US" b="1" u="sng" dirty="0" smtClean="0"/>
              <a:t>: 0.06</a:t>
            </a:r>
            <a:endParaRPr lang="en-US" b="1" u="sng" dirty="0" smtClean="0"/>
          </a:p>
          <a:p>
            <a:pPr marL="0" lvl="0" indent="0" algn="l" rtl="0">
              <a:spcBef>
                <a:spcPts val="0"/>
              </a:spcBef>
              <a:spcAft>
                <a:spcPts val="1600"/>
              </a:spcAft>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533400" y="2836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Insights &amp; Decisions</a:t>
            </a:r>
            <a:endParaRPr dirty="0"/>
          </a:p>
        </p:txBody>
      </p:sp>
      <p:sp>
        <p:nvSpPr>
          <p:cNvPr id="189" name="Google Shape;189;p23"/>
          <p:cNvSpPr txBox="1">
            <a:spLocks noGrp="1"/>
          </p:cNvSpPr>
          <p:nvPr>
            <p:ph type="body" idx="1"/>
          </p:nvPr>
        </p:nvSpPr>
        <p:spPr>
          <a:xfrm>
            <a:off x="819150" y="1428750"/>
            <a:ext cx="7505700" cy="3009975"/>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 dirty="0" smtClean="0"/>
              <a:t> </a:t>
            </a:r>
            <a:endParaRPr dirty="0"/>
          </a:p>
        </p:txBody>
      </p:sp>
      <p:graphicFrame>
        <p:nvGraphicFramePr>
          <p:cNvPr id="4" name="Table 3"/>
          <p:cNvGraphicFramePr>
            <a:graphicFrameLocks noGrp="1"/>
          </p:cNvGraphicFramePr>
          <p:nvPr>
            <p:extLst>
              <p:ext uri="{D42A27DB-BD31-4B8C-83A1-F6EECF244321}">
                <p14:modId xmlns:p14="http://schemas.microsoft.com/office/powerpoint/2010/main" val="2614782166"/>
              </p:ext>
            </p:extLst>
          </p:nvPr>
        </p:nvGraphicFramePr>
        <p:xfrm>
          <a:off x="857246" y="1225550"/>
          <a:ext cx="7305678" cy="3380695"/>
        </p:xfrm>
        <a:graphic>
          <a:graphicData uri="http://schemas.openxmlformats.org/drawingml/2006/table">
            <a:tbl>
              <a:tblPr firstRow="1" bandRow="1">
                <a:tableStyleId>{073A0DAA-6AF3-43AB-8588-CEC1D06C72B9}</a:tableStyleId>
              </a:tblPr>
              <a:tblGrid>
                <a:gridCol w="533404"/>
                <a:gridCol w="2952750"/>
                <a:gridCol w="1038225"/>
                <a:gridCol w="933450"/>
                <a:gridCol w="1000125"/>
                <a:gridCol w="847724"/>
              </a:tblGrid>
              <a:tr h="606919">
                <a:tc>
                  <a:txBody>
                    <a:bodyPr/>
                    <a:lstStyle/>
                    <a:p>
                      <a:r>
                        <a:rPr lang="en-US" dirty="0" smtClean="0"/>
                        <a:t>Sr. No.</a:t>
                      </a:r>
                      <a:endParaRPr lang="en-US" dirty="0"/>
                    </a:p>
                  </a:txBody>
                  <a:tcPr/>
                </a:tc>
                <a:tc>
                  <a:txBody>
                    <a:bodyPr/>
                    <a:lstStyle/>
                    <a:p>
                      <a:r>
                        <a:rPr lang="en-US" dirty="0" smtClean="0"/>
                        <a:t>Model Name</a:t>
                      </a:r>
                      <a:endParaRPr lang="en-US" dirty="0"/>
                    </a:p>
                  </a:txBody>
                  <a:tcPr/>
                </a:tc>
                <a:tc>
                  <a:txBody>
                    <a:bodyPr/>
                    <a:lstStyle/>
                    <a:p>
                      <a:r>
                        <a:rPr lang="en-US" dirty="0" smtClean="0"/>
                        <a:t>Accuracy</a:t>
                      </a:r>
                      <a:endParaRPr lang="en-US" dirty="0"/>
                    </a:p>
                  </a:txBody>
                  <a:tcPr/>
                </a:tc>
                <a:tc>
                  <a:txBody>
                    <a:bodyPr/>
                    <a:lstStyle/>
                    <a:p>
                      <a:r>
                        <a:rPr lang="en-US" dirty="0" smtClean="0"/>
                        <a:t>F1 Score</a:t>
                      </a:r>
                      <a:endParaRPr lang="en-US" dirty="0"/>
                    </a:p>
                  </a:txBody>
                  <a:tcPr/>
                </a:tc>
                <a:tc>
                  <a:txBody>
                    <a:bodyPr/>
                    <a:lstStyle/>
                    <a:p>
                      <a:r>
                        <a:rPr lang="en-US" dirty="0" smtClean="0"/>
                        <a:t>Precision</a:t>
                      </a:r>
                      <a:r>
                        <a:rPr lang="en-US" baseline="0" dirty="0" smtClean="0"/>
                        <a:t> Score</a:t>
                      </a:r>
                      <a:endParaRPr lang="en-US" dirty="0"/>
                    </a:p>
                  </a:txBody>
                  <a:tcPr/>
                </a:tc>
                <a:tc>
                  <a:txBody>
                    <a:bodyPr/>
                    <a:lstStyle/>
                    <a:p>
                      <a:r>
                        <a:rPr lang="en-US" dirty="0" smtClean="0"/>
                        <a:t>Recall Score</a:t>
                      </a:r>
                      <a:endParaRPr lang="en-US" dirty="0"/>
                    </a:p>
                  </a:txBody>
                  <a:tcPr/>
                </a:tc>
              </a:tr>
              <a:tr h="434364">
                <a:tc>
                  <a:txBody>
                    <a:bodyPr/>
                    <a:lstStyle/>
                    <a:p>
                      <a:r>
                        <a:rPr lang="en-US" dirty="0" smtClean="0">
                          <a:solidFill>
                            <a:schemeClr val="bg2"/>
                          </a:solidFill>
                        </a:rPr>
                        <a:t>1</a:t>
                      </a:r>
                    </a:p>
                  </a:txBody>
                  <a:tcPr/>
                </a:tc>
                <a:tc>
                  <a:txBody>
                    <a:bodyPr/>
                    <a:lstStyle/>
                    <a:p>
                      <a:r>
                        <a:rPr lang="en-US" dirty="0" smtClean="0">
                          <a:solidFill>
                            <a:schemeClr val="bg2"/>
                          </a:solidFill>
                        </a:rPr>
                        <a:t>Logistics Regression (Vanilla)</a:t>
                      </a:r>
                      <a:endParaRPr lang="en-US" dirty="0">
                        <a:solidFill>
                          <a:schemeClr val="bg2"/>
                        </a:solidFill>
                      </a:endParaRPr>
                    </a:p>
                  </a:txBody>
                  <a:tcPr/>
                </a:tc>
                <a:tc>
                  <a:txBody>
                    <a:bodyPr/>
                    <a:lstStyle/>
                    <a:p>
                      <a:pPr algn="ctr"/>
                      <a:r>
                        <a:rPr lang="en-US" dirty="0" smtClean="0">
                          <a:solidFill>
                            <a:schemeClr val="bg2"/>
                          </a:solidFill>
                        </a:rPr>
                        <a:t>83%</a:t>
                      </a:r>
                      <a:endParaRPr lang="en-US" dirty="0">
                        <a:solidFill>
                          <a:schemeClr val="bg2"/>
                        </a:solidFill>
                      </a:endParaRPr>
                    </a:p>
                  </a:txBody>
                  <a:tcPr/>
                </a:tc>
                <a:tc>
                  <a:txBody>
                    <a:bodyPr/>
                    <a:lstStyle/>
                    <a:p>
                      <a:pPr algn="ctr"/>
                      <a:r>
                        <a:rPr lang="en-US" dirty="0" smtClean="0">
                          <a:solidFill>
                            <a:schemeClr val="bg2"/>
                          </a:solidFill>
                        </a:rPr>
                        <a:t>10%</a:t>
                      </a:r>
                      <a:endParaRPr lang="en-US" dirty="0">
                        <a:solidFill>
                          <a:schemeClr val="bg2"/>
                        </a:solidFill>
                      </a:endParaRPr>
                    </a:p>
                  </a:txBody>
                  <a:tcPr/>
                </a:tc>
                <a:tc>
                  <a:txBody>
                    <a:bodyPr/>
                    <a:lstStyle/>
                    <a:p>
                      <a:pPr algn="ctr"/>
                      <a:r>
                        <a:rPr lang="en-US" dirty="0" smtClean="0">
                          <a:solidFill>
                            <a:schemeClr val="bg2"/>
                          </a:solidFill>
                        </a:rPr>
                        <a:t>63%</a:t>
                      </a:r>
                      <a:endParaRPr lang="en-US" dirty="0">
                        <a:solidFill>
                          <a:schemeClr val="bg2"/>
                        </a:solidFill>
                      </a:endParaRPr>
                    </a:p>
                  </a:txBody>
                  <a:tcPr/>
                </a:tc>
                <a:tc>
                  <a:txBody>
                    <a:bodyPr/>
                    <a:lstStyle/>
                    <a:p>
                      <a:pPr algn="ctr"/>
                      <a:r>
                        <a:rPr lang="en-US" dirty="0" smtClean="0">
                          <a:solidFill>
                            <a:schemeClr val="bg2"/>
                          </a:solidFill>
                        </a:rPr>
                        <a:t>6%</a:t>
                      </a:r>
                      <a:endParaRPr lang="en-US" dirty="0">
                        <a:solidFill>
                          <a:schemeClr val="bg2"/>
                        </a:solidFill>
                      </a:endParaRPr>
                    </a:p>
                  </a:txBody>
                  <a:tcPr/>
                </a:tc>
              </a:tr>
              <a:tr h="434364">
                <a:tc>
                  <a:txBody>
                    <a:bodyPr/>
                    <a:lstStyle/>
                    <a:p>
                      <a:r>
                        <a:rPr lang="en-US" dirty="0" smtClean="0">
                          <a:solidFill>
                            <a:schemeClr val="bg2"/>
                          </a:solidFill>
                        </a:rPr>
                        <a:t>2</a:t>
                      </a:r>
                      <a:endParaRPr lang="en-US" dirty="0">
                        <a:solidFill>
                          <a:schemeClr val="bg2"/>
                        </a:solidFill>
                      </a:endParaRPr>
                    </a:p>
                  </a:txBody>
                  <a:tcPr/>
                </a:tc>
                <a:tc>
                  <a:txBody>
                    <a:bodyPr/>
                    <a:lstStyle/>
                    <a:p>
                      <a:r>
                        <a:rPr lang="en-US" dirty="0" smtClean="0">
                          <a:solidFill>
                            <a:schemeClr val="bg2"/>
                          </a:solidFill>
                        </a:rPr>
                        <a:t>Logistics Regression with SMOTEENN</a:t>
                      </a:r>
                      <a:endParaRPr lang="en-US" dirty="0">
                        <a:solidFill>
                          <a:schemeClr val="bg2"/>
                        </a:solidFill>
                      </a:endParaRPr>
                    </a:p>
                  </a:txBody>
                  <a:tcPr/>
                </a:tc>
                <a:tc>
                  <a:txBody>
                    <a:bodyPr/>
                    <a:lstStyle/>
                    <a:p>
                      <a:pPr algn="ctr"/>
                      <a:r>
                        <a:rPr lang="en-US" dirty="0" smtClean="0">
                          <a:solidFill>
                            <a:schemeClr val="bg2"/>
                          </a:solidFill>
                        </a:rPr>
                        <a:t>81%</a:t>
                      </a:r>
                      <a:endParaRPr lang="en-US" dirty="0">
                        <a:solidFill>
                          <a:schemeClr val="bg2"/>
                        </a:solidFill>
                      </a:endParaRPr>
                    </a:p>
                  </a:txBody>
                  <a:tcPr/>
                </a:tc>
                <a:tc>
                  <a:txBody>
                    <a:bodyPr/>
                    <a:lstStyle/>
                    <a:p>
                      <a:pPr algn="ctr"/>
                      <a:r>
                        <a:rPr lang="en-US" dirty="0" smtClean="0">
                          <a:solidFill>
                            <a:schemeClr val="bg2"/>
                          </a:solidFill>
                        </a:rPr>
                        <a:t>10%</a:t>
                      </a:r>
                      <a:endParaRPr lang="en-US" dirty="0">
                        <a:solidFill>
                          <a:schemeClr val="bg2"/>
                        </a:solidFill>
                      </a:endParaRPr>
                    </a:p>
                  </a:txBody>
                  <a:tcPr/>
                </a:tc>
                <a:tc>
                  <a:txBody>
                    <a:bodyPr/>
                    <a:lstStyle/>
                    <a:p>
                      <a:pPr algn="ctr"/>
                      <a:r>
                        <a:rPr lang="en-US" dirty="0" smtClean="0">
                          <a:solidFill>
                            <a:schemeClr val="bg2"/>
                          </a:solidFill>
                        </a:rPr>
                        <a:t>64%</a:t>
                      </a:r>
                      <a:endParaRPr lang="en-US" dirty="0">
                        <a:solidFill>
                          <a:schemeClr val="bg2"/>
                        </a:solidFill>
                      </a:endParaRPr>
                    </a:p>
                  </a:txBody>
                  <a:tcPr/>
                </a:tc>
                <a:tc>
                  <a:txBody>
                    <a:bodyPr/>
                    <a:lstStyle/>
                    <a:p>
                      <a:pPr algn="ctr"/>
                      <a:r>
                        <a:rPr lang="en-US" dirty="0" smtClean="0">
                          <a:solidFill>
                            <a:schemeClr val="bg2"/>
                          </a:solidFill>
                        </a:rPr>
                        <a:t>6%</a:t>
                      </a:r>
                      <a:endParaRPr lang="en-US" dirty="0">
                        <a:solidFill>
                          <a:schemeClr val="bg2"/>
                        </a:solidFill>
                      </a:endParaRPr>
                    </a:p>
                  </a:txBody>
                  <a:tcPr/>
                </a:tc>
              </a:tr>
              <a:tr h="434364">
                <a:tc>
                  <a:txBody>
                    <a:bodyPr/>
                    <a:lstStyle/>
                    <a:p>
                      <a:r>
                        <a:rPr lang="en-US" dirty="0" smtClean="0">
                          <a:solidFill>
                            <a:schemeClr val="bg2"/>
                          </a:solidFill>
                        </a:rPr>
                        <a:t>3</a:t>
                      </a:r>
                    </a:p>
                  </a:txBody>
                  <a:tcPr/>
                </a:tc>
                <a:tc>
                  <a:txBody>
                    <a:bodyPr/>
                    <a:lstStyle/>
                    <a:p>
                      <a:r>
                        <a:rPr lang="en-US" smtClean="0">
                          <a:solidFill>
                            <a:schemeClr val="bg2"/>
                          </a:solidFill>
                        </a:rPr>
                        <a:t>Logistics Regression with RandomOverSampler</a:t>
                      </a:r>
                      <a:endParaRPr lang="en-US" dirty="0">
                        <a:solidFill>
                          <a:schemeClr val="bg2"/>
                        </a:solidFill>
                      </a:endParaRPr>
                    </a:p>
                  </a:txBody>
                  <a:tcPr/>
                </a:tc>
                <a:tc>
                  <a:txBody>
                    <a:bodyPr/>
                    <a:lstStyle/>
                    <a:p>
                      <a:pPr algn="ctr"/>
                      <a:r>
                        <a:rPr lang="en-US" dirty="0" smtClean="0">
                          <a:solidFill>
                            <a:schemeClr val="bg2"/>
                          </a:solidFill>
                        </a:rPr>
                        <a:t>84%</a:t>
                      </a:r>
                      <a:endParaRPr lang="en-US" dirty="0">
                        <a:solidFill>
                          <a:schemeClr val="bg2"/>
                        </a:solidFill>
                      </a:endParaRPr>
                    </a:p>
                  </a:txBody>
                  <a:tcPr/>
                </a:tc>
                <a:tc>
                  <a:txBody>
                    <a:bodyPr/>
                    <a:lstStyle/>
                    <a:p>
                      <a:pPr algn="ctr"/>
                      <a:r>
                        <a:rPr lang="en-US" dirty="0" smtClean="0">
                          <a:solidFill>
                            <a:schemeClr val="bg2"/>
                          </a:solidFill>
                        </a:rPr>
                        <a:t>10%</a:t>
                      </a:r>
                      <a:endParaRPr lang="en-US" dirty="0">
                        <a:solidFill>
                          <a:schemeClr val="bg2"/>
                        </a:solidFill>
                      </a:endParaRPr>
                    </a:p>
                  </a:txBody>
                  <a:tcPr/>
                </a:tc>
                <a:tc>
                  <a:txBody>
                    <a:bodyPr/>
                    <a:lstStyle/>
                    <a:p>
                      <a:pPr algn="ctr"/>
                      <a:r>
                        <a:rPr lang="en-US" dirty="0" smtClean="0">
                          <a:solidFill>
                            <a:schemeClr val="bg2"/>
                          </a:solidFill>
                        </a:rPr>
                        <a:t>64%</a:t>
                      </a:r>
                      <a:endParaRPr lang="en-US" dirty="0">
                        <a:solidFill>
                          <a:schemeClr val="bg2"/>
                        </a:solidFill>
                      </a:endParaRPr>
                    </a:p>
                  </a:txBody>
                  <a:tcPr/>
                </a:tc>
                <a:tc>
                  <a:txBody>
                    <a:bodyPr/>
                    <a:lstStyle/>
                    <a:p>
                      <a:pPr algn="ctr"/>
                      <a:r>
                        <a:rPr lang="en-US" dirty="0" smtClean="0">
                          <a:solidFill>
                            <a:schemeClr val="bg2"/>
                          </a:solidFill>
                        </a:rPr>
                        <a:t>6%</a:t>
                      </a:r>
                      <a:endParaRPr lang="en-US" dirty="0">
                        <a:solidFill>
                          <a:schemeClr val="bg2"/>
                        </a:solidFill>
                      </a:endParaRPr>
                    </a:p>
                  </a:txBody>
                  <a:tcPr/>
                </a:tc>
              </a:tr>
              <a:tr h="434364">
                <a:tc>
                  <a:txBody>
                    <a:bodyPr/>
                    <a:lstStyle/>
                    <a:p>
                      <a:r>
                        <a:rPr lang="en-US" dirty="0" smtClean="0">
                          <a:solidFill>
                            <a:schemeClr val="bg2"/>
                          </a:solidFill>
                        </a:rPr>
                        <a:t>4</a:t>
                      </a:r>
                      <a:endParaRPr lang="en-US" dirty="0">
                        <a:solidFill>
                          <a:schemeClr val="bg2"/>
                        </a:solidFill>
                      </a:endParaRPr>
                    </a:p>
                  </a:txBody>
                  <a:tcPr/>
                </a:tc>
                <a:tc>
                  <a:txBody>
                    <a:bodyPr/>
                    <a:lstStyle/>
                    <a:p>
                      <a:r>
                        <a:rPr lang="en-US" dirty="0" smtClean="0">
                          <a:solidFill>
                            <a:schemeClr val="bg2"/>
                          </a:solidFill>
                        </a:rPr>
                        <a:t>Logistics Regression</a:t>
                      </a:r>
                      <a:r>
                        <a:rPr lang="en-US" baseline="0" dirty="0" smtClean="0">
                          <a:solidFill>
                            <a:schemeClr val="bg2"/>
                          </a:solidFill>
                        </a:rPr>
                        <a:t> with SMOTE</a:t>
                      </a:r>
                      <a:endParaRPr lang="en-US" dirty="0">
                        <a:solidFill>
                          <a:schemeClr val="bg2"/>
                        </a:solidFill>
                      </a:endParaRPr>
                    </a:p>
                  </a:txBody>
                  <a:tcPr/>
                </a:tc>
                <a:tc>
                  <a:txBody>
                    <a:bodyPr/>
                    <a:lstStyle/>
                    <a:p>
                      <a:pPr algn="ctr"/>
                      <a:r>
                        <a:rPr lang="en-US" dirty="0" smtClean="0">
                          <a:solidFill>
                            <a:schemeClr val="bg2"/>
                          </a:solidFill>
                        </a:rPr>
                        <a:t>85%</a:t>
                      </a:r>
                      <a:endParaRPr lang="en-US" dirty="0">
                        <a:solidFill>
                          <a:schemeClr val="bg2"/>
                        </a:solidFill>
                      </a:endParaRPr>
                    </a:p>
                  </a:txBody>
                  <a:tcPr/>
                </a:tc>
                <a:tc>
                  <a:txBody>
                    <a:bodyPr/>
                    <a:lstStyle/>
                    <a:p>
                      <a:pPr algn="ctr"/>
                      <a:r>
                        <a:rPr lang="en-US" dirty="0" smtClean="0">
                          <a:solidFill>
                            <a:schemeClr val="bg2"/>
                          </a:solidFill>
                        </a:rPr>
                        <a:t>11%</a:t>
                      </a:r>
                      <a:endParaRPr lang="en-US" dirty="0">
                        <a:solidFill>
                          <a:schemeClr val="bg2"/>
                        </a:solidFill>
                      </a:endParaRPr>
                    </a:p>
                  </a:txBody>
                  <a:tcPr/>
                </a:tc>
                <a:tc>
                  <a:txBody>
                    <a:bodyPr/>
                    <a:lstStyle/>
                    <a:p>
                      <a:pPr algn="ctr"/>
                      <a:r>
                        <a:rPr lang="en-US" dirty="0" smtClean="0">
                          <a:solidFill>
                            <a:schemeClr val="bg2"/>
                          </a:solidFill>
                        </a:rPr>
                        <a:t>60%</a:t>
                      </a:r>
                      <a:endParaRPr lang="en-US" dirty="0">
                        <a:solidFill>
                          <a:schemeClr val="bg2"/>
                        </a:solidFill>
                      </a:endParaRPr>
                    </a:p>
                  </a:txBody>
                  <a:tcPr/>
                </a:tc>
                <a:tc>
                  <a:txBody>
                    <a:bodyPr/>
                    <a:lstStyle/>
                    <a:p>
                      <a:pPr algn="ctr"/>
                      <a:r>
                        <a:rPr lang="en-US" dirty="0" smtClean="0">
                          <a:solidFill>
                            <a:schemeClr val="bg2"/>
                          </a:solidFill>
                        </a:rPr>
                        <a:t>6%</a:t>
                      </a:r>
                      <a:endParaRPr lang="en-US" dirty="0">
                        <a:solidFill>
                          <a:schemeClr val="bg2"/>
                        </a:solidFill>
                      </a:endParaRPr>
                    </a:p>
                  </a:txBody>
                  <a:tcPr/>
                </a:tc>
              </a:tr>
              <a:tr h="434364">
                <a:tc>
                  <a:txBody>
                    <a:bodyPr/>
                    <a:lstStyle/>
                    <a:p>
                      <a:r>
                        <a:rPr lang="en-US" dirty="0" smtClean="0">
                          <a:solidFill>
                            <a:schemeClr val="bg2"/>
                          </a:solidFill>
                        </a:rPr>
                        <a:t>5</a:t>
                      </a:r>
                      <a:endParaRPr lang="en-US" dirty="0">
                        <a:solidFill>
                          <a:schemeClr val="bg2"/>
                        </a:solidFill>
                      </a:endParaRPr>
                    </a:p>
                  </a:txBody>
                  <a:tcPr/>
                </a:tc>
                <a:tc>
                  <a:txBody>
                    <a:bodyPr/>
                    <a:lstStyle/>
                    <a:p>
                      <a:r>
                        <a:rPr lang="en-US" dirty="0" smtClean="0">
                          <a:solidFill>
                            <a:schemeClr val="bg2"/>
                          </a:solidFill>
                        </a:rPr>
                        <a:t>Decision</a:t>
                      </a:r>
                      <a:r>
                        <a:rPr lang="en-US" baseline="0" dirty="0" smtClean="0">
                          <a:solidFill>
                            <a:schemeClr val="bg2"/>
                          </a:solidFill>
                        </a:rPr>
                        <a:t> Tree with SMOTEENN</a:t>
                      </a:r>
                      <a:endParaRPr lang="en-US" dirty="0">
                        <a:solidFill>
                          <a:schemeClr val="bg2"/>
                        </a:solidFill>
                      </a:endParaRPr>
                    </a:p>
                  </a:txBody>
                  <a:tcPr/>
                </a:tc>
                <a:tc>
                  <a:txBody>
                    <a:bodyPr/>
                    <a:lstStyle/>
                    <a:p>
                      <a:pPr algn="ctr"/>
                      <a:r>
                        <a:rPr lang="en-US" dirty="0" smtClean="0">
                          <a:solidFill>
                            <a:schemeClr val="bg2"/>
                          </a:solidFill>
                        </a:rPr>
                        <a:t>73%</a:t>
                      </a:r>
                      <a:endParaRPr lang="en-US" dirty="0">
                        <a:solidFill>
                          <a:schemeClr val="bg2"/>
                        </a:solidFill>
                      </a:endParaRPr>
                    </a:p>
                  </a:txBody>
                  <a:tcPr/>
                </a:tc>
                <a:tc>
                  <a:txBody>
                    <a:bodyPr/>
                    <a:lstStyle/>
                    <a:p>
                      <a:pPr algn="ctr"/>
                      <a:r>
                        <a:rPr lang="en-US" dirty="0" smtClean="0">
                          <a:solidFill>
                            <a:schemeClr val="bg2"/>
                          </a:solidFill>
                        </a:rPr>
                        <a:t>7%</a:t>
                      </a:r>
                      <a:endParaRPr lang="en-US" dirty="0">
                        <a:solidFill>
                          <a:schemeClr val="bg2"/>
                        </a:solidFill>
                      </a:endParaRPr>
                    </a:p>
                  </a:txBody>
                  <a:tcPr/>
                </a:tc>
                <a:tc>
                  <a:txBody>
                    <a:bodyPr/>
                    <a:lstStyle/>
                    <a:p>
                      <a:pPr algn="ctr"/>
                      <a:r>
                        <a:rPr lang="en-US" dirty="0" smtClean="0">
                          <a:solidFill>
                            <a:schemeClr val="bg2"/>
                          </a:solidFill>
                        </a:rPr>
                        <a:t>70%</a:t>
                      </a:r>
                      <a:endParaRPr lang="en-US" dirty="0">
                        <a:solidFill>
                          <a:schemeClr val="bg2"/>
                        </a:solidFill>
                      </a:endParaRPr>
                    </a:p>
                  </a:txBody>
                  <a:tcPr/>
                </a:tc>
                <a:tc>
                  <a:txBody>
                    <a:bodyPr/>
                    <a:lstStyle/>
                    <a:p>
                      <a:pPr algn="ctr"/>
                      <a:r>
                        <a:rPr lang="en-US" dirty="0" smtClean="0">
                          <a:solidFill>
                            <a:schemeClr val="bg2"/>
                          </a:solidFill>
                        </a:rPr>
                        <a:t>4%</a:t>
                      </a:r>
                      <a:endParaRPr lang="en-US" dirty="0">
                        <a:solidFill>
                          <a:schemeClr val="bg2"/>
                        </a:solidFill>
                      </a:endParaRPr>
                    </a:p>
                  </a:txBody>
                  <a:tcPr/>
                </a:tc>
              </a:tr>
              <a:tr h="434364">
                <a:tc>
                  <a:txBody>
                    <a:bodyPr/>
                    <a:lstStyle/>
                    <a:p>
                      <a:r>
                        <a:rPr lang="en-US" dirty="0" smtClean="0">
                          <a:solidFill>
                            <a:schemeClr val="bg2"/>
                          </a:solidFill>
                        </a:rPr>
                        <a:t>6</a:t>
                      </a:r>
                      <a:endParaRPr lang="en-US" dirty="0">
                        <a:solidFill>
                          <a:schemeClr val="bg2"/>
                        </a:solidFill>
                      </a:endParaRPr>
                    </a:p>
                  </a:txBody>
                  <a:tcPr/>
                </a:tc>
                <a:tc>
                  <a:txBody>
                    <a:bodyPr/>
                    <a:lstStyle/>
                    <a:p>
                      <a:r>
                        <a:rPr lang="en-US" dirty="0" smtClean="0">
                          <a:solidFill>
                            <a:schemeClr val="bg2"/>
                          </a:solidFill>
                        </a:rPr>
                        <a:t>SVC</a:t>
                      </a:r>
                      <a:endParaRPr lang="en-US" dirty="0">
                        <a:solidFill>
                          <a:schemeClr val="bg2"/>
                        </a:solidFill>
                      </a:endParaRPr>
                    </a:p>
                  </a:txBody>
                  <a:tcPr/>
                </a:tc>
                <a:tc>
                  <a:txBody>
                    <a:bodyPr/>
                    <a:lstStyle/>
                    <a:p>
                      <a:pPr algn="ctr"/>
                      <a:r>
                        <a:rPr lang="en-US" dirty="0" smtClean="0">
                          <a:solidFill>
                            <a:schemeClr val="bg2"/>
                          </a:solidFill>
                        </a:rPr>
                        <a:t>98%</a:t>
                      </a:r>
                      <a:endParaRPr lang="en-US" dirty="0">
                        <a:solidFill>
                          <a:schemeClr val="bg2"/>
                        </a:solidFill>
                      </a:endParaRPr>
                    </a:p>
                  </a:txBody>
                  <a:tcPr/>
                </a:tc>
                <a:tc>
                  <a:txBody>
                    <a:bodyPr/>
                    <a:lstStyle/>
                    <a:p>
                      <a:pPr algn="ctr"/>
                      <a:r>
                        <a:rPr lang="en-US" dirty="0" smtClean="0">
                          <a:solidFill>
                            <a:schemeClr val="bg2"/>
                          </a:solidFill>
                        </a:rPr>
                        <a:t>0%</a:t>
                      </a:r>
                      <a:endParaRPr lang="en-US" dirty="0">
                        <a:solidFill>
                          <a:schemeClr val="bg2"/>
                        </a:solidFill>
                      </a:endParaRPr>
                    </a:p>
                  </a:txBody>
                  <a:tcPr/>
                </a:tc>
                <a:tc>
                  <a:txBody>
                    <a:bodyPr/>
                    <a:lstStyle/>
                    <a:p>
                      <a:pPr algn="ctr"/>
                      <a:r>
                        <a:rPr lang="en-US" dirty="0" smtClean="0">
                          <a:solidFill>
                            <a:schemeClr val="bg2"/>
                          </a:solidFill>
                        </a:rPr>
                        <a:t>1%</a:t>
                      </a:r>
                      <a:endParaRPr lang="en-US" dirty="0">
                        <a:solidFill>
                          <a:schemeClr val="bg2"/>
                        </a:solidFill>
                      </a:endParaRPr>
                    </a:p>
                  </a:txBody>
                  <a:tcPr/>
                </a:tc>
                <a:tc>
                  <a:txBody>
                    <a:bodyPr/>
                    <a:lstStyle/>
                    <a:p>
                      <a:pPr algn="ctr"/>
                      <a:r>
                        <a:rPr lang="en-US" dirty="0" smtClean="0">
                          <a:solidFill>
                            <a:schemeClr val="bg2"/>
                          </a:solidFill>
                        </a:rPr>
                        <a:t>0%</a:t>
                      </a:r>
                      <a:endParaRPr lang="en-US" dirty="0">
                        <a:solidFill>
                          <a:schemeClr val="bg2"/>
                        </a:solidFill>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07450"/>
            <a:ext cx="7505700" cy="640300"/>
          </a:xfrm>
        </p:spPr>
        <p:txBody>
          <a:bodyPr/>
          <a:lstStyle/>
          <a:p>
            <a:r>
              <a:rPr lang="en" dirty="0"/>
              <a:t>Insights &amp; Decisions</a:t>
            </a:r>
            <a:endParaRPr lang="en-US" dirty="0"/>
          </a:p>
        </p:txBody>
      </p:sp>
      <p:sp>
        <p:nvSpPr>
          <p:cNvPr id="8" name="TextBox 7"/>
          <p:cNvSpPr txBox="1"/>
          <p:nvPr/>
        </p:nvSpPr>
        <p:spPr>
          <a:xfrm>
            <a:off x="522486" y="1323975"/>
            <a:ext cx="4631396" cy="523220"/>
          </a:xfrm>
          <a:prstGeom prst="rect">
            <a:avLst/>
          </a:prstGeom>
          <a:noFill/>
        </p:spPr>
        <p:txBody>
          <a:bodyPr wrap="none" rtlCol="0">
            <a:spAutoFit/>
          </a:bodyPr>
          <a:lstStyle/>
          <a:p>
            <a:r>
              <a:rPr lang="en-US" dirty="0" smtClean="0"/>
              <a:t>On analyzing various plans that the company provides,</a:t>
            </a:r>
          </a:p>
          <a:p>
            <a:r>
              <a:rPr lang="en-US" dirty="0" smtClean="0"/>
              <a:t>below is observed:</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74" y="2022277"/>
            <a:ext cx="3276600" cy="157162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2282" y="1915716"/>
            <a:ext cx="2562225" cy="2066925"/>
          </a:xfrm>
          <a:prstGeom prst="rect">
            <a:avLst/>
          </a:prstGeom>
        </p:spPr>
      </p:pic>
      <p:sp>
        <p:nvSpPr>
          <p:cNvPr id="13" name="TextBox 12"/>
          <p:cNvSpPr txBox="1"/>
          <p:nvPr/>
        </p:nvSpPr>
        <p:spPr>
          <a:xfrm>
            <a:off x="5276850" y="1323975"/>
            <a:ext cx="3493090" cy="523220"/>
          </a:xfrm>
          <a:prstGeom prst="rect">
            <a:avLst/>
          </a:prstGeom>
          <a:noFill/>
        </p:spPr>
        <p:txBody>
          <a:bodyPr wrap="square" rtlCol="0">
            <a:spAutoFit/>
          </a:bodyPr>
          <a:lstStyle/>
          <a:p>
            <a:r>
              <a:rPr lang="en-US" dirty="0" smtClean="0"/>
              <a:t>Claims coming from these countries are found to be more fraudulent then others.</a:t>
            </a:r>
            <a:endParaRPr lang="en-US" dirty="0"/>
          </a:p>
        </p:txBody>
      </p:sp>
    </p:spTree>
    <p:extLst>
      <p:ext uri="{BB962C8B-B14F-4D97-AF65-F5344CB8AC3E}">
        <p14:creationId xmlns:p14="http://schemas.microsoft.com/office/powerpoint/2010/main" val="4033204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390525" y="312200"/>
            <a:ext cx="7505700" cy="954600"/>
          </a:xfrm>
          <a:prstGeom prst="rect">
            <a:avLst/>
          </a:prstGeom>
        </p:spPr>
        <p:txBody>
          <a:bodyPr spcFirstLastPara="1" wrap="square" lIns="91425" tIns="91425" rIns="91425" bIns="91425" anchor="t" anchorCtr="0">
            <a:noAutofit/>
          </a:bodyPr>
          <a:lstStyle/>
          <a:p>
            <a:pPr lvl="0"/>
            <a:r>
              <a:rPr lang="en" dirty="0"/>
              <a:t>Insights &amp; Decisions</a:t>
            </a:r>
            <a:r>
              <a:rPr lang="en" dirty="0" smtClean="0"/>
              <a:t/>
            </a:r>
            <a:br>
              <a:rPr lang="en" dirty="0" smtClean="0"/>
            </a:br>
            <a:endParaRPr dirty="0"/>
          </a:p>
        </p:txBody>
      </p:sp>
      <p:sp>
        <p:nvSpPr>
          <p:cNvPr id="195" name="Google Shape;195;p24"/>
          <p:cNvSpPr txBox="1">
            <a:spLocks noGrp="1"/>
          </p:cNvSpPr>
          <p:nvPr>
            <p:ph type="body" idx="1"/>
          </p:nvPr>
        </p:nvSpPr>
        <p:spPr>
          <a:xfrm>
            <a:off x="609600" y="1266800"/>
            <a:ext cx="7505700" cy="3505275"/>
          </a:xfrm>
          <a:prstGeom prst="rect">
            <a:avLst/>
          </a:prstGeom>
        </p:spPr>
        <p:txBody>
          <a:bodyPr spcFirstLastPara="1" wrap="square" lIns="91425" tIns="91425" rIns="91425" bIns="91425" anchor="t" anchorCtr="0">
            <a:noAutofit/>
          </a:bodyPr>
          <a:lstStyle/>
          <a:p>
            <a:pPr marL="342900" lvl="0" indent="-342900">
              <a:spcAft>
                <a:spcPts val="1600"/>
              </a:spcAft>
              <a:buFont typeface="+mj-lt"/>
              <a:buAutoNum type="arabicPeriod"/>
            </a:pPr>
            <a:r>
              <a:rPr lang="en-IN" dirty="0" smtClean="0"/>
              <a:t>Maximum fraudulent claims come from people travelling to SINGAPORE</a:t>
            </a:r>
            <a:r>
              <a:rPr lang="en-IN" dirty="0"/>
              <a:t>, UNITED STATES and UNITED KINGDOM </a:t>
            </a:r>
            <a:r>
              <a:rPr lang="en-IN" dirty="0" smtClean="0"/>
              <a:t>as </a:t>
            </a:r>
            <a:r>
              <a:rPr lang="en-IN" dirty="0"/>
              <a:t>compared to other countries. </a:t>
            </a:r>
            <a:endParaRPr lang="en-IN" dirty="0" smtClean="0"/>
          </a:p>
          <a:p>
            <a:pPr marL="342900" indent="-342900">
              <a:spcAft>
                <a:spcPts val="1600"/>
              </a:spcAft>
              <a:buFont typeface="+mj-lt"/>
              <a:buAutoNum type="arabicPeriod"/>
            </a:pPr>
            <a:r>
              <a:rPr lang="en-IN" dirty="0" smtClean="0"/>
              <a:t>Its observed that long term insurance has a higher </a:t>
            </a:r>
            <a:r>
              <a:rPr lang="en-IN" dirty="0"/>
              <a:t>probability of getting </a:t>
            </a:r>
            <a:r>
              <a:rPr lang="en-IN" dirty="0" smtClean="0"/>
              <a:t>fraudulent claim.</a:t>
            </a:r>
            <a:endParaRPr lang="en-US" dirty="0"/>
          </a:p>
          <a:p>
            <a:pPr marL="342900" indent="-342900">
              <a:spcAft>
                <a:spcPts val="1600"/>
              </a:spcAft>
              <a:buFont typeface="+mj-lt"/>
              <a:buAutoNum type="arabicPeriod"/>
            </a:pPr>
            <a:r>
              <a:rPr lang="en-IN" dirty="0" smtClean="0"/>
              <a:t>The Annual </a:t>
            </a:r>
            <a:r>
              <a:rPr lang="en-IN" dirty="0"/>
              <a:t>plans has the highest probability of Claims getting </a:t>
            </a:r>
            <a:r>
              <a:rPr lang="en-IN" dirty="0" smtClean="0"/>
              <a:t>fraudulent</a:t>
            </a:r>
            <a:r>
              <a:rPr lang="en-IN" dirty="0" smtClean="0"/>
              <a:t>.</a:t>
            </a:r>
            <a:endParaRPr lang="en-IN" dirty="0" smtClean="0"/>
          </a:p>
          <a:p>
            <a:pPr marL="0" lvl="0" indent="0">
              <a:spcAft>
                <a:spcPts val="1600"/>
              </a:spcAft>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135" name="Google Shape;135;p14"/>
          <p:cNvSpPr txBox="1">
            <a:spLocks noGrp="1"/>
          </p:cNvSpPr>
          <p:nvPr>
            <p:ph type="body" idx="1"/>
          </p:nvPr>
        </p:nvSpPr>
        <p:spPr>
          <a:xfrm>
            <a:off x="800100" y="1514474"/>
            <a:ext cx="7505700" cy="2809875"/>
          </a:xfrm>
          <a:prstGeom prst="rect">
            <a:avLst/>
          </a:prstGeom>
        </p:spPr>
        <p:txBody>
          <a:bodyPr spcFirstLastPara="1" wrap="square" lIns="91425" tIns="91425" rIns="91425" bIns="91425" anchor="t" anchorCtr="0">
            <a:noAutofit/>
          </a:bodyPr>
          <a:lstStyle/>
          <a:p>
            <a:r>
              <a:rPr lang="en-US" dirty="0" smtClean="0"/>
              <a:t>Every Insurance company worries about either rejecting a genuine claim or approving a fraudulent claim thereby incurring a loss.</a:t>
            </a:r>
          </a:p>
          <a:p>
            <a:r>
              <a:rPr lang="en-US" dirty="0" smtClean="0"/>
              <a:t>As </a:t>
            </a:r>
            <a:r>
              <a:rPr lang="en-US" dirty="0"/>
              <a:t>a data Scientist, </a:t>
            </a:r>
            <a:r>
              <a:rPr lang="en-US" dirty="0" smtClean="0"/>
              <a:t>if we </a:t>
            </a:r>
            <a:r>
              <a:rPr lang="en-US" dirty="0"/>
              <a:t>could come up with a Model which could predict before-hand if the incoming claim is going to be a genuine or fraudulent this would save a lot for the company</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solve this problem?</a:t>
            </a:r>
            <a:endParaRPr/>
          </a:p>
        </p:txBody>
      </p:sp>
      <p:sp>
        <p:nvSpPr>
          <p:cNvPr id="141" name="Google Shape;141;p15"/>
          <p:cNvSpPr txBox="1">
            <a:spLocks noGrp="1"/>
          </p:cNvSpPr>
          <p:nvPr>
            <p:ph type="body" idx="1"/>
          </p:nvPr>
        </p:nvSpPr>
        <p:spPr>
          <a:xfrm>
            <a:off x="838200" y="1733550"/>
            <a:ext cx="7505700" cy="2448000"/>
          </a:xfrm>
          <a:prstGeom prst="rect">
            <a:avLst/>
          </a:prstGeom>
        </p:spPr>
        <p:txBody>
          <a:bodyPr spcFirstLastPara="1" wrap="square" lIns="91425" tIns="91425" rIns="91425" bIns="91425" anchor="t" anchorCtr="0">
            <a:noAutofit/>
          </a:bodyPr>
          <a:lstStyle/>
          <a:p>
            <a:pPr marL="146050" indent="0">
              <a:buNone/>
            </a:pPr>
            <a:r>
              <a:rPr lang="en-US" dirty="0" smtClean="0"/>
              <a:t>The major reason for any insurance company to solve this problem would be to avoid below situation:</a:t>
            </a:r>
          </a:p>
          <a:p>
            <a:pPr lvl="1"/>
            <a:r>
              <a:rPr lang="en-US" dirty="0" smtClean="0"/>
              <a:t>If the company wrongly </a:t>
            </a:r>
            <a:r>
              <a:rPr lang="en-US" dirty="0"/>
              <a:t>deny a genuine claim that could lead to lawsuits against </a:t>
            </a:r>
            <a:r>
              <a:rPr lang="en-US" dirty="0" smtClean="0"/>
              <a:t>them. </a:t>
            </a:r>
            <a:endParaRPr lang="en-US" dirty="0"/>
          </a:p>
          <a:p>
            <a:pPr lvl="1"/>
            <a:r>
              <a:rPr lang="en-US" dirty="0"/>
              <a:t>If a fraudulent claim is processed it will led to monitory loss for the </a:t>
            </a:r>
            <a:r>
              <a:rPr lang="en-US" dirty="0" smtClean="0"/>
              <a:t>company.</a:t>
            </a:r>
          </a:p>
          <a:p>
            <a:pPr marL="146050" indent="0">
              <a:buNone/>
            </a:pPr>
            <a:endParaRPr lang="en-US" dirty="0" smtClean="0"/>
          </a:p>
          <a:p>
            <a:pPr marL="146050" indent="0">
              <a:buNone/>
            </a:pPr>
            <a:r>
              <a:rPr lang="en-US" dirty="0" smtClean="0"/>
              <a:t>Knowing before hand about the claims </a:t>
            </a:r>
            <a:r>
              <a:rPr lang="en-US" dirty="0"/>
              <a:t>could lead to a lot of </a:t>
            </a:r>
            <a:r>
              <a:rPr lang="en-US" dirty="0" smtClean="0"/>
              <a:t>benefits such as we would have an idea which factors are mainly considered for claim approval and fraudulent claim approval can be </a:t>
            </a:r>
            <a:r>
              <a:rPr lang="en-US" dirty="0" smtClean="0"/>
              <a:t>avoided</a:t>
            </a:r>
            <a:r>
              <a:rPr lang="en-US" dirty="0" smtClean="0"/>
              <a:t>, thus saving the company from major embarrassment or Monitory loss.</a:t>
            </a:r>
            <a:endParaRPr lang="en-US" dirty="0" smtClean="0"/>
          </a:p>
          <a:p>
            <a:pPr lvl="0">
              <a:buChar char="-"/>
            </a:pPr>
            <a:endParaRPr lang="en" dirty="0" smtClean="0"/>
          </a:p>
          <a:p>
            <a:pPr lvl="0">
              <a:buChar char="-"/>
            </a:pPr>
            <a:endParaRPr dirty="0"/>
          </a:p>
          <a:p>
            <a:pPr marL="457200" lvl="0" indent="-311150" algn="l" rtl="0">
              <a:spcBef>
                <a:spcPts val="0"/>
              </a:spcBef>
              <a:spcAft>
                <a:spcPts val="0"/>
              </a:spcAft>
              <a:buSzPts val="1300"/>
              <a:buChar char="-"/>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552450" y="3884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a:t>
            </a:r>
            <a:endParaRPr dirty="0"/>
          </a:p>
        </p:txBody>
      </p:sp>
      <p:sp>
        <p:nvSpPr>
          <p:cNvPr id="147" name="Google Shape;147;p16"/>
          <p:cNvSpPr txBox="1">
            <a:spLocks noGrp="1"/>
          </p:cNvSpPr>
          <p:nvPr>
            <p:ph type="body" idx="1"/>
          </p:nvPr>
        </p:nvSpPr>
        <p:spPr>
          <a:xfrm>
            <a:off x="533400" y="876275"/>
            <a:ext cx="7505700" cy="2448000"/>
          </a:xfrm>
          <a:prstGeom prst="rect">
            <a:avLst/>
          </a:prstGeom>
        </p:spPr>
        <p:txBody>
          <a:bodyPr spcFirstLastPara="1" wrap="square" lIns="91425" tIns="91425" rIns="91425" bIns="91425" anchor="t" anchorCtr="0">
            <a:noAutofit/>
          </a:bodyPr>
          <a:lstStyle/>
          <a:p>
            <a:pPr marL="146050" indent="0">
              <a:buNone/>
            </a:pPr>
            <a:r>
              <a:rPr lang="en-US" dirty="0"/>
              <a:t>The training dataset consists of data corresponding to 50553 customers and the test dataset consists of 12661 customers. Following are the features of the </a:t>
            </a:r>
            <a:r>
              <a:rPr lang="en-US" dirty="0" smtClean="0"/>
              <a:t>dataset</a:t>
            </a:r>
          </a:p>
          <a:p>
            <a:pPr marL="146050" indent="0">
              <a:buNone/>
            </a:pPr>
            <a:endParaRPr lang="en-US" dirty="0"/>
          </a:p>
          <a:p>
            <a:r>
              <a:rPr lang="en-US" dirty="0"/>
              <a:t>Target: Claim Status (Claim)</a:t>
            </a:r>
          </a:p>
          <a:p>
            <a:r>
              <a:rPr lang="en-US" dirty="0"/>
              <a:t>Name of agency (Agency)</a:t>
            </a:r>
          </a:p>
          <a:p>
            <a:r>
              <a:rPr lang="en-US" dirty="0"/>
              <a:t>Type of travel insurance agencies (</a:t>
            </a:r>
            <a:r>
              <a:rPr lang="en-US" dirty="0" err="1"/>
              <a:t>Agency.Type</a:t>
            </a:r>
            <a:r>
              <a:rPr lang="en-US" dirty="0"/>
              <a:t>)</a:t>
            </a:r>
          </a:p>
          <a:p>
            <a:r>
              <a:rPr lang="en-US" dirty="0"/>
              <a:t>Distribution channel of travel insurance agencies (</a:t>
            </a:r>
            <a:r>
              <a:rPr lang="en-US" dirty="0" err="1"/>
              <a:t>Distribution.Channel</a:t>
            </a:r>
            <a:r>
              <a:rPr lang="en-US" dirty="0"/>
              <a:t>)</a:t>
            </a:r>
          </a:p>
          <a:p>
            <a:r>
              <a:rPr lang="en-US" dirty="0"/>
              <a:t>Name of the travel insurance products (</a:t>
            </a:r>
            <a:r>
              <a:rPr lang="en-US" dirty="0" err="1"/>
              <a:t>Product.Name</a:t>
            </a:r>
            <a:r>
              <a:rPr lang="en-US" dirty="0"/>
              <a:t>)</a:t>
            </a:r>
          </a:p>
          <a:p>
            <a:r>
              <a:rPr lang="en-US" dirty="0"/>
              <a:t>Duration of travel (Duration)</a:t>
            </a:r>
          </a:p>
          <a:p>
            <a:r>
              <a:rPr lang="en-US" dirty="0"/>
              <a:t>Destination of travel (Destination)</a:t>
            </a:r>
          </a:p>
          <a:p>
            <a:r>
              <a:rPr lang="en-US" dirty="0"/>
              <a:t>Amount of sales of travel insurance policies (</a:t>
            </a:r>
            <a:r>
              <a:rPr lang="en-US" dirty="0" err="1"/>
              <a:t>Net.Sales</a:t>
            </a:r>
            <a:r>
              <a:rPr lang="en-US" dirty="0"/>
              <a:t>)</a:t>
            </a:r>
          </a:p>
          <a:p>
            <a:r>
              <a:rPr lang="en-US" dirty="0"/>
              <a:t>The commission received for travel insurance agency (Commission)</a:t>
            </a:r>
          </a:p>
          <a:p>
            <a:r>
              <a:rPr lang="en-US" dirty="0"/>
              <a:t>Gender of insured (Gender)</a:t>
            </a:r>
          </a:p>
          <a:p>
            <a:r>
              <a:rPr lang="en-US" dirty="0"/>
              <a:t>Age of insured (Age</a:t>
            </a:r>
            <a:r>
              <a:rPr lang="en-US" dirty="0" smtClean="0"/>
              <a:t>)</a:t>
            </a:r>
          </a:p>
          <a:p>
            <a:endParaRPr lang="en-US" dirty="0"/>
          </a:p>
          <a:p>
            <a:pPr marL="146050" lvl="0" indent="0">
              <a:buNone/>
            </a:pPr>
            <a:r>
              <a:rPr lang="en" dirty="0"/>
              <a:t>If you had the opportunity, what additional data you would love to have?  </a:t>
            </a:r>
            <a:endParaRPr lang="en" dirty="0" smtClean="0"/>
          </a:p>
          <a:p>
            <a:pPr marL="146050" lvl="0" indent="0">
              <a:buNone/>
            </a:pPr>
            <a:r>
              <a:rPr lang="en" dirty="0" smtClean="0"/>
              <a:t>Date of Claim Approval, Prior Claim Info </a:t>
            </a:r>
            <a:endParaRPr lang="en" dirty="0"/>
          </a:p>
          <a:p>
            <a:pPr marL="146050" indent="0">
              <a:buNone/>
            </a:pPr>
            <a:endParaRPr lang="en-US" dirty="0"/>
          </a:p>
          <a:p>
            <a:pPr marL="0" lvl="0" indent="0" algn="l" rtl="0">
              <a:spcBef>
                <a:spcPts val="1600"/>
              </a:spcBef>
              <a:spcAft>
                <a:spcPts val="0"/>
              </a:spcAft>
              <a:buNone/>
            </a:pPr>
            <a:endParaRPr lang="en"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313813" y="3693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sp>
        <p:nvSpPr>
          <p:cNvPr id="6" name="AutoShape 8" descr="blob:https://web.whatsapp.com/77c1f529-1391-4bbc-8828-1d8e444df8a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blob:https://web.whatsapp.com/77c1f529-1391-4bbc-8828-1d8e444df8a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blob:https://web.whatsapp.com/77c1f529-1391-4bbc-8828-1d8e444df8ab"/>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4" descr="blob:https://web.whatsapp.com/77c1f529-1391-4bbc-8828-1d8e444df8ab"/>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6" descr="blob:https://web.whatsapp.com/77c1f529-1391-4bbc-8828-1d8e444df8ab"/>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8" descr="blob:https://web.whatsapp.com/77c1f529-1391-4bbc-8828-1d8e444df8ab"/>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0" descr="blob:https://web.whatsapp.com/77c1f529-1391-4bbc-8828-1d8e444df8ab"/>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2" descr="blob:https://web.whatsapp.com/77c1f529-1391-4bbc-8828-1d8e444df8ab"/>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4" descr="blob:https://web.whatsapp.com/77c1f529-1391-4bbc-8828-1d8e444df8ab"/>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7" descr="blob:https://web.whatsapp.com/9dd6c7b5-cb95-4488-adf0-f8356e401ca4"/>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102"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922337"/>
            <a:ext cx="5861050" cy="386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980" y="209550"/>
            <a:ext cx="7870695" cy="451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8307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66775" y="8837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Feature Engineering</a:t>
            </a:r>
            <a:endParaRPr dirty="0"/>
          </a:p>
        </p:txBody>
      </p:sp>
      <p:sp>
        <p:nvSpPr>
          <p:cNvPr id="159" name="Google Shape;159;p18"/>
          <p:cNvSpPr txBox="1">
            <a:spLocks noGrp="1"/>
          </p:cNvSpPr>
          <p:nvPr>
            <p:ph type="body" idx="1"/>
          </p:nvPr>
        </p:nvSpPr>
        <p:spPr>
          <a:xfrm>
            <a:off x="676275" y="1724025"/>
            <a:ext cx="7505700" cy="2448000"/>
          </a:xfrm>
          <a:prstGeom prst="rect">
            <a:avLst/>
          </a:prstGeom>
        </p:spPr>
        <p:txBody>
          <a:bodyPr spcFirstLastPara="1" wrap="square" lIns="91425" tIns="91425" rIns="91425" bIns="91425" anchor="t" anchorCtr="0">
            <a:noAutofit/>
          </a:bodyPr>
          <a:lstStyle/>
          <a:p>
            <a:pPr marL="285750" indent="-285750">
              <a:lnSpc>
                <a:spcPct val="100000"/>
              </a:lnSpc>
              <a:spcBef>
                <a:spcPts val="600"/>
              </a:spcBef>
              <a:spcAft>
                <a:spcPts val="600"/>
              </a:spcAft>
            </a:pPr>
            <a:r>
              <a:rPr lang="en" dirty="0" smtClean="0"/>
              <a:t>As observed, the dataset is highly imbalanced, wherein 98.53% of target variable contains 0 value. To overcome this we tried several sampling techniques like RandomOverSampling, RandomUnderSampling, SMOTE, TOMEK, SMOTEENN. And observed that SMOTEENN was giving the best result.</a:t>
            </a:r>
            <a:endParaRPr lang="en" dirty="0"/>
          </a:p>
          <a:p>
            <a:pPr marL="285750" indent="-285750">
              <a:lnSpc>
                <a:spcPct val="100000"/>
              </a:lnSpc>
              <a:spcBef>
                <a:spcPts val="600"/>
              </a:spcBef>
              <a:spcAft>
                <a:spcPts val="600"/>
              </a:spcAft>
            </a:pPr>
            <a:r>
              <a:rPr lang="en" dirty="0" smtClean="0"/>
              <a:t>In the duration column there where few negative values, which we got rid off.</a:t>
            </a:r>
          </a:p>
          <a:p>
            <a:pPr marL="285750" indent="-285750">
              <a:lnSpc>
                <a:spcPct val="100000"/>
              </a:lnSpc>
              <a:spcBef>
                <a:spcPts val="600"/>
              </a:spcBef>
              <a:spcAft>
                <a:spcPts val="600"/>
              </a:spcAft>
            </a:pPr>
            <a:r>
              <a:rPr lang="en" dirty="0" smtClean="0"/>
              <a:t>On analysing few travel insurance companies data, we found that all of them do not provide travel insurance greater for a period of more than 2 years, hence droped those records.</a:t>
            </a:r>
          </a:p>
          <a:p>
            <a:pPr marL="285750" indent="-285750">
              <a:lnSpc>
                <a:spcPct val="100000"/>
              </a:lnSpc>
              <a:spcBef>
                <a:spcPts val="600"/>
              </a:spcBef>
              <a:spcAft>
                <a:spcPts val="600"/>
              </a:spcAft>
            </a:pPr>
            <a:r>
              <a:rPr lang="en-US" dirty="0" smtClean="0"/>
              <a:t>Also in the Age column, </a:t>
            </a:r>
            <a:r>
              <a:rPr lang="en" dirty="0" smtClean="0"/>
              <a:t>maximum age for the person was found 118 years, and that too for multiple record, which looks like outliers. So we replaced all such age values with the Median of the column.</a:t>
            </a:r>
          </a:p>
          <a:p>
            <a:pPr marL="285750" indent="-285750">
              <a:lnSpc>
                <a:spcPct val="100000"/>
              </a:lnSpc>
              <a:spcBef>
                <a:spcPts val="600"/>
              </a:spcBef>
              <a:spcAft>
                <a:spcPts val="600"/>
              </a:spcAft>
            </a:pPr>
            <a:r>
              <a:rPr lang="en" dirty="0" smtClean="0"/>
              <a:t>There were 1475 records for which the Sales was 0, and amoungst these records for almost 1057 records we observed they had some commission value. </a:t>
            </a:r>
            <a:endParaRPr lang="e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and Approaches</a:t>
            </a:r>
            <a:endParaRPr/>
          </a:p>
        </p:txBody>
      </p:sp>
      <p:sp>
        <p:nvSpPr>
          <p:cNvPr id="165" name="Google Shape;165;p19"/>
          <p:cNvSpPr txBox="1">
            <a:spLocks noGrp="1"/>
          </p:cNvSpPr>
          <p:nvPr>
            <p:ph type="body" idx="1"/>
          </p:nvPr>
        </p:nvSpPr>
        <p:spPr>
          <a:xfrm>
            <a:off x="828675" y="1628775"/>
            <a:ext cx="7505700" cy="2876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We tried </a:t>
            </a:r>
            <a:r>
              <a:rPr lang="en" dirty="0" smtClean="0"/>
              <a:t>Logistic Regression, Random Forest </a:t>
            </a:r>
            <a:r>
              <a:rPr lang="en" dirty="0" smtClean="0"/>
              <a:t>Classifier and Descision Treen with different sampling methods: </a:t>
            </a:r>
            <a:r>
              <a:rPr lang="en" dirty="0" smtClean="0"/>
              <a:t>RandomUnderSampling, </a:t>
            </a:r>
            <a:r>
              <a:rPr lang="en" dirty="0" smtClean="0"/>
              <a:t>RandomOverSampling, TOMEK, SMOTE etc.</a:t>
            </a:r>
            <a:endParaRPr dirty="0"/>
          </a:p>
          <a:p>
            <a:pPr marL="0" lvl="0" indent="0" algn="l" rtl="0">
              <a:spcBef>
                <a:spcPts val="1600"/>
              </a:spcBef>
              <a:spcAft>
                <a:spcPts val="0"/>
              </a:spcAft>
              <a:buNone/>
            </a:pPr>
            <a:r>
              <a:rPr lang="en" dirty="0" smtClean="0"/>
              <a:t>At the end the best approach for us was Logistics Regression with SMOTEENN sampling. The SMOTEENN(SMOTE with ENN - Edited Nearest Neighbour) sampling applies both Under and over sampling technique and cleans the data further using ENN. Thus providing the best of both under and oversampling.</a:t>
            </a:r>
          </a:p>
          <a:p>
            <a:pPr marL="0" lvl="0" indent="0" algn="l" rtl="0">
              <a:spcBef>
                <a:spcPts val="1600"/>
              </a:spcBef>
              <a:spcAft>
                <a:spcPts val="0"/>
              </a:spcAft>
              <a:buNone/>
            </a:pPr>
            <a:endParaRPr lang="en" dirty="0" smtClean="0"/>
          </a:p>
          <a:p>
            <a:pPr marL="0" lvl="0" indent="0" algn="l" rtl="0">
              <a:spcBef>
                <a:spcPts val="1600"/>
              </a:spcBef>
              <a:spcAft>
                <a:spcPts val="0"/>
              </a:spcAft>
              <a:buNone/>
            </a:pPr>
            <a:endParaRPr lang="en-US" dirty="0" smtClean="0"/>
          </a:p>
          <a:p>
            <a:pPr marL="0" lvl="0" indent="0" algn="l" rtl="0">
              <a:spcBef>
                <a:spcPts val="1600"/>
              </a:spcBef>
              <a:spcAft>
                <a:spcPts val="0"/>
              </a:spcAft>
              <a:buNone/>
            </a:pPr>
            <a:r>
              <a:rPr lang="en-US" dirty="0" smtClean="0"/>
              <a:t>We also applied label encoding on all our categorical columns and </a:t>
            </a:r>
            <a:r>
              <a:rPr lang="en-US" dirty="0" smtClean="0"/>
              <a:t>dropped just the ID column.</a:t>
            </a:r>
            <a:endParaRPr lang="en-US" dirty="0" smtClean="0"/>
          </a:p>
          <a:p>
            <a:pPr marL="0" lvl="0" indent="0" algn="l" rtl="0">
              <a:spcBef>
                <a:spcPts val="1600"/>
              </a:spcBef>
              <a:spcAft>
                <a:spcPts val="0"/>
              </a:spcAft>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154790561"/>
              </p:ext>
            </p:extLst>
          </p:nvPr>
        </p:nvGraphicFramePr>
        <p:xfrm>
          <a:off x="1943100" y="3113088"/>
          <a:ext cx="4448175" cy="762000"/>
        </p:xfrm>
        <a:graphic>
          <a:graphicData uri="http://schemas.openxmlformats.org/drawingml/2006/table">
            <a:tbl>
              <a:tblPr>
                <a:tableStyleId>{5C22544A-7EE6-4342-B048-85BDC9FD1C3A}</a:tableStyleId>
              </a:tblPr>
              <a:tblGrid>
                <a:gridCol w="1548478"/>
                <a:gridCol w="1337597"/>
                <a:gridCol w="1562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1" u="none" strike="noStrike" dirty="0">
                          <a:solidFill>
                            <a:schemeClr val="bg2"/>
                          </a:solidFill>
                          <a:effectLst/>
                        </a:rPr>
                        <a:t>Before Sampling</a:t>
                      </a:r>
                      <a:endParaRPr lang="en-US" sz="1100" b="1" i="0" u="none" strike="noStrike" dirty="0">
                        <a:solidFill>
                          <a:schemeClr val="bg2"/>
                        </a:solidFill>
                        <a:effectLst/>
                        <a:latin typeface="Calibri"/>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1" i="0" u="none" strike="noStrike" cap="none" dirty="0">
                          <a:solidFill>
                            <a:schemeClr val="bg2"/>
                          </a:solidFill>
                          <a:effectLst/>
                          <a:latin typeface="+mn-lt"/>
                          <a:ea typeface="+mn-ea"/>
                          <a:cs typeface="+mn-cs"/>
                          <a:sym typeface="Arial"/>
                        </a:rPr>
                        <a:t>After SMOTEENN</a:t>
                      </a:r>
                    </a:p>
                  </a:txBody>
                  <a:tcPr marL="9525" marR="9525" marT="9525" marB="0" anchor="b"/>
                </a:tc>
              </a:tr>
              <a:tr h="190500">
                <a:tc>
                  <a:txBody>
                    <a:bodyPr/>
                    <a:lstStyle/>
                    <a:p>
                      <a:pPr marR="0" algn="ctr" rtl="0" fontAlgn="b">
                        <a:lnSpc>
                          <a:spcPct val="100000"/>
                        </a:lnSpc>
                        <a:spcBef>
                          <a:spcPts val="0"/>
                        </a:spcBef>
                        <a:spcAft>
                          <a:spcPts val="0"/>
                        </a:spcAft>
                        <a:buClr>
                          <a:srgbClr val="000000"/>
                        </a:buClr>
                        <a:buFont typeface="Arial"/>
                      </a:pPr>
                      <a:r>
                        <a:rPr lang="en-US" sz="1100" b="1" i="0" u="none" strike="noStrike" cap="none" dirty="0" smtClean="0">
                          <a:solidFill>
                            <a:schemeClr val="bg2"/>
                          </a:solidFill>
                          <a:effectLst/>
                          <a:latin typeface="+mn-lt"/>
                          <a:ea typeface="+mn-ea"/>
                          <a:cs typeface="+mn-cs"/>
                          <a:sym typeface="Arial"/>
                        </a:rPr>
                        <a:t>0 values</a:t>
                      </a:r>
                      <a:endParaRPr lang="en-US" sz="1100" b="1" i="0" u="none" strike="noStrike" cap="none" dirty="0">
                        <a:solidFill>
                          <a:schemeClr val="bg2"/>
                        </a:solidFill>
                        <a:effectLst/>
                        <a:latin typeface="+mn-lt"/>
                        <a:ea typeface="+mn-ea"/>
                        <a:cs typeface="+mn-cs"/>
                        <a:sym typeface="Arial"/>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bg2"/>
                          </a:solidFill>
                          <a:effectLst/>
                          <a:latin typeface="+mn-lt"/>
                          <a:ea typeface="+mn-ea"/>
                          <a:cs typeface="+mn-cs"/>
                          <a:sym typeface="Arial"/>
                        </a:rPr>
                        <a:t>14084</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bg2"/>
                          </a:solidFill>
                          <a:effectLst/>
                          <a:latin typeface="+mn-lt"/>
                          <a:ea typeface="+mn-ea"/>
                          <a:cs typeface="+mn-cs"/>
                          <a:sym typeface="Arial"/>
                        </a:rPr>
                        <a:t>11066</a:t>
                      </a:r>
                    </a:p>
                  </a:txBody>
                  <a:tcPr marL="9525" marR="9525" marT="9525" marB="0" anchor="b"/>
                </a:tc>
              </a:tr>
              <a:tr h="190500">
                <a:tc>
                  <a:txBody>
                    <a:bodyPr/>
                    <a:lstStyle/>
                    <a:p>
                      <a:pPr marR="0" algn="ctr" rtl="0" fontAlgn="b">
                        <a:lnSpc>
                          <a:spcPct val="100000"/>
                        </a:lnSpc>
                        <a:spcBef>
                          <a:spcPts val="0"/>
                        </a:spcBef>
                        <a:spcAft>
                          <a:spcPts val="0"/>
                        </a:spcAft>
                        <a:buClr>
                          <a:srgbClr val="000000"/>
                        </a:buClr>
                        <a:buFont typeface="Arial"/>
                      </a:pPr>
                      <a:r>
                        <a:rPr lang="en-US" sz="1100" b="1" i="0" u="none" strike="noStrike" cap="none" dirty="0" smtClean="0">
                          <a:solidFill>
                            <a:schemeClr val="bg2"/>
                          </a:solidFill>
                          <a:effectLst/>
                          <a:latin typeface="+mn-lt"/>
                          <a:ea typeface="+mn-ea"/>
                          <a:cs typeface="+mn-cs"/>
                          <a:sym typeface="Arial"/>
                        </a:rPr>
                        <a:t>1 values</a:t>
                      </a:r>
                      <a:endParaRPr lang="en-US" sz="1100" b="1" i="0" u="none" strike="noStrike" cap="none" dirty="0">
                        <a:solidFill>
                          <a:schemeClr val="bg2"/>
                        </a:solidFill>
                        <a:effectLst/>
                        <a:latin typeface="+mn-lt"/>
                        <a:ea typeface="+mn-ea"/>
                        <a:cs typeface="+mn-cs"/>
                        <a:sym typeface="Arial"/>
                      </a:endParaRP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bg2"/>
                          </a:solidFill>
                          <a:effectLst/>
                          <a:latin typeface="+mn-lt"/>
                          <a:ea typeface="+mn-ea"/>
                          <a:cs typeface="+mn-cs"/>
                          <a:sym typeface="Arial"/>
                        </a:rPr>
                        <a:t>516</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bg2"/>
                          </a:solidFill>
                          <a:effectLst/>
                          <a:latin typeface="+mn-lt"/>
                          <a:ea typeface="+mn-ea"/>
                          <a:cs typeface="+mn-cs"/>
                          <a:sym typeface="Arial"/>
                        </a:rPr>
                        <a:t>12514</a:t>
                      </a:r>
                    </a:p>
                  </a:txBody>
                  <a:tcPr marL="9525" marR="9525" marT="9525" marB="0" anchor="b"/>
                </a:tc>
              </a:tr>
              <a:tr h="190500">
                <a:tc>
                  <a:txBody>
                    <a:bodyPr/>
                    <a:lstStyle/>
                    <a:p>
                      <a:pPr marR="0" algn="ctr" rtl="0" fontAlgn="b">
                        <a:lnSpc>
                          <a:spcPct val="100000"/>
                        </a:lnSpc>
                        <a:spcBef>
                          <a:spcPts val="0"/>
                        </a:spcBef>
                        <a:spcAft>
                          <a:spcPts val="0"/>
                        </a:spcAft>
                        <a:buClr>
                          <a:srgbClr val="000000"/>
                        </a:buClr>
                        <a:buFont typeface="Arial"/>
                      </a:pPr>
                      <a:r>
                        <a:rPr lang="en-US" sz="1100" b="1" i="0" u="none" strike="noStrike" cap="none" dirty="0">
                          <a:solidFill>
                            <a:schemeClr val="bg2"/>
                          </a:solidFill>
                          <a:effectLst/>
                          <a:latin typeface="+mn-lt"/>
                          <a:ea typeface="+mn-ea"/>
                          <a:cs typeface="+mn-cs"/>
                          <a:sym typeface="Arial"/>
                        </a:rPr>
                        <a:t>Total Records</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bg2"/>
                          </a:solidFill>
                          <a:effectLst/>
                          <a:latin typeface="+mn-lt"/>
                          <a:ea typeface="+mn-ea"/>
                          <a:cs typeface="+mn-cs"/>
                          <a:sym typeface="Arial"/>
                        </a:rPr>
                        <a:t>14600</a:t>
                      </a:r>
                    </a:p>
                  </a:txBody>
                  <a:tcPr marL="9525" marR="9525" marT="9525" marB="0" anchor="b"/>
                </a:tc>
                <a:tc>
                  <a:txBody>
                    <a:bodyPr/>
                    <a:lstStyle/>
                    <a:p>
                      <a:pPr marR="0" algn="ctr" rtl="0" fontAlgn="b">
                        <a:lnSpc>
                          <a:spcPct val="100000"/>
                        </a:lnSpc>
                        <a:spcBef>
                          <a:spcPts val="0"/>
                        </a:spcBef>
                        <a:spcAft>
                          <a:spcPts val="0"/>
                        </a:spcAft>
                        <a:buClr>
                          <a:srgbClr val="000000"/>
                        </a:buClr>
                        <a:buFont typeface="Arial"/>
                      </a:pPr>
                      <a:r>
                        <a:rPr lang="en-US" sz="1100" b="0" i="0" u="none" strike="noStrike" cap="none" dirty="0">
                          <a:solidFill>
                            <a:schemeClr val="bg2"/>
                          </a:solidFill>
                          <a:effectLst/>
                          <a:latin typeface="+mn-lt"/>
                          <a:ea typeface="+mn-ea"/>
                          <a:cs typeface="+mn-cs"/>
                          <a:sym typeface="Arial"/>
                        </a:rPr>
                        <a:t>23580</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 &amp; Results</a:t>
            </a:r>
            <a:endParaRPr/>
          </a:p>
        </p:txBody>
      </p:sp>
      <p:sp>
        <p:nvSpPr>
          <p:cNvPr id="177" name="Google Shape;177;p21"/>
          <p:cNvSpPr txBox="1">
            <a:spLocks noGrp="1"/>
          </p:cNvSpPr>
          <p:nvPr>
            <p:ph type="body" idx="1"/>
          </p:nvPr>
        </p:nvSpPr>
        <p:spPr>
          <a:xfrm>
            <a:off x="681990" y="1495425"/>
            <a:ext cx="7505700" cy="2448000"/>
          </a:xfrm>
          <a:prstGeom prst="rect">
            <a:avLst/>
          </a:prstGeom>
        </p:spPr>
        <p:txBody>
          <a:bodyPr spcFirstLastPara="1" wrap="square" lIns="91425" tIns="91425" rIns="91425" bIns="91425" anchor="t" anchorCtr="0">
            <a:noAutofit/>
          </a:bodyPr>
          <a:lstStyle/>
          <a:p>
            <a:pPr marL="0" lvl="0" indent="0">
              <a:buNone/>
            </a:pPr>
            <a:r>
              <a:rPr lang="en-US" dirty="0" smtClean="0"/>
              <a:t>We have selected our model based on the </a:t>
            </a:r>
          </a:p>
          <a:p>
            <a:pPr marL="0" lvl="0" indent="0">
              <a:buNone/>
            </a:pPr>
            <a:r>
              <a:rPr lang="en-US" dirty="0" smtClean="0"/>
              <a:t>highest Precision calculated using the Confusion Matrix.</a:t>
            </a:r>
            <a:endParaRPr lang="en-US" dirty="0" smtClean="0"/>
          </a:p>
          <a:p>
            <a:pPr marL="0" indent="0">
              <a:buNone/>
            </a:pPr>
            <a:endParaRPr lang="en-US" dirty="0" smtClean="0"/>
          </a:p>
          <a:p>
            <a:pPr marL="0" indent="0">
              <a:buNone/>
            </a:pPr>
            <a:r>
              <a:rPr lang="en-US" b="1" dirty="0" smtClean="0"/>
              <a:t>Precision = True </a:t>
            </a:r>
            <a:r>
              <a:rPr lang="en-US" b="1" dirty="0" smtClean="0"/>
              <a:t>Positive/True Positive + False Positive</a:t>
            </a:r>
          </a:p>
          <a:p>
            <a:pPr marL="0" indent="0">
              <a:buNone/>
            </a:pPr>
            <a:endParaRPr lang="en-US" dirty="0" smtClean="0"/>
          </a:p>
          <a:p>
            <a:pPr marL="0" indent="0">
              <a:buNone/>
            </a:pPr>
            <a:r>
              <a:rPr lang="en-US" dirty="0" smtClean="0"/>
              <a:t>(</a:t>
            </a:r>
            <a:r>
              <a:rPr lang="en-US" dirty="0" smtClean="0"/>
              <a:t>Here : </a:t>
            </a:r>
            <a:r>
              <a:rPr lang="en-US" dirty="0"/>
              <a:t>TP = Claim accept and </a:t>
            </a:r>
            <a:r>
              <a:rPr lang="en-US" dirty="0" smtClean="0"/>
              <a:t>genuine , </a:t>
            </a:r>
            <a:endParaRPr lang="en-US" dirty="0" smtClean="0"/>
          </a:p>
          <a:p>
            <a:pPr marL="0" indent="0">
              <a:buNone/>
            </a:pPr>
            <a:r>
              <a:rPr lang="en-US" dirty="0" smtClean="0"/>
              <a:t>FP </a:t>
            </a:r>
            <a:r>
              <a:rPr lang="en-US" dirty="0"/>
              <a:t>= approving the </a:t>
            </a:r>
            <a:r>
              <a:rPr lang="en-US" dirty="0" smtClean="0"/>
              <a:t>wrong </a:t>
            </a:r>
            <a:r>
              <a:rPr lang="en-US" dirty="0"/>
              <a:t>claim would </a:t>
            </a:r>
            <a:r>
              <a:rPr lang="en-US" dirty="0" smtClean="0"/>
              <a:t>lead to loss)</a:t>
            </a:r>
          </a:p>
          <a:p>
            <a:pPr marL="0" indent="0">
              <a:buNone/>
            </a:pPr>
            <a:endParaRPr lang="en-US" dirty="0"/>
          </a:p>
          <a:p>
            <a:pPr marL="0" indent="0">
              <a:buNone/>
            </a:pPr>
            <a:r>
              <a:rPr lang="en-US" dirty="0" smtClean="0"/>
              <a:t>Precision indicates that </a:t>
            </a:r>
            <a:r>
              <a:rPr lang="en-US" dirty="0" smtClean="0"/>
              <a:t>how </a:t>
            </a:r>
          </a:p>
          <a:p>
            <a:pPr marL="0" indent="0">
              <a:buNone/>
            </a:pPr>
            <a:r>
              <a:rPr lang="en-US" dirty="0" smtClean="0"/>
              <a:t>often </a:t>
            </a:r>
            <a:r>
              <a:rPr lang="en-US" dirty="0" smtClean="0"/>
              <a:t>our predictions are correct</a:t>
            </a:r>
            <a:r>
              <a:rPr lang="en-US" dirty="0" smtClean="0"/>
              <a:t>.</a:t>
            </a:r>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075245"/>
            <a:ext cx="4310425" cy="330177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TotalTime>
  <Words>838</Words>
  <Application>Microsoft Office PowerPoint</Application>
  <PresentationFormat>On-screen Show (16:9)</PresentationFormat>
  <Paragraphs>125</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Nunito</vt:lpstr>
      <vt:lpstr>Calibri</vt:lpstr>
      <vt:lpstr>Shift</vt:lpstr>
      <vt:lpstr>Travel Insurance</vt:lpstr>
      <vt:lpstr>Problem Statement</vt:lpstr>
      <vt:lpstr>Why solve this problem?</vt:lpstr>
      <vt:lpstr>Data</vt:lpstr>
      <vt:lpstr>Exploratory Data Analysis</vt:lpstr>
      <vt:lpstr>PowerPoint Presentation</vt:lpstr>
      <vt:lpstr>Feature Engineering</vt:lpstr>
      <vt:lpstr>Models and Approaches</vt:lpstr>
      <vt:lpstr>Evaluation &amp; Results</vt:lpstr>
      <vt:lpstr>Final Results</vt:lpstr>
      <vt:lpstr>Insights &amp; Decisions</vt:lpstr>
      <vt:lpstr>Insights &amp; Decisions</vt:lpstr>
      <vt:lpstr>Insights &amp; Decisions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Presentation</dc:title>
  <dc:creator>Akshay Rane</dc:creator>
  <cp:lastModifiedBy>Divya</cp:lastModifiedBy>
  <cp:revision>43</cp:revision>
  <dcterms:modified xsi:type="dcterms:W3CDTF">2019-08-17T09:16:53Z</dcterms:modified>
</cp:coreProperties>
</file>