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878" r:id="rId2"/>
  </p:sldMasterIdLst>
  <p:sldIdLst>
    <p:sldId id="256" r:id="rId3"/>
    <p:sldId id="272" r:id="rId4"/>
    <p:sldId id="273" r:id="rId5"/>
    <p:sldId id="274" r:id="rId6"/>
    <p:sldId id="275" r:id="rId7"/>
    <p:sldId id="276" r:id="rId8"/>
    <p:sldId id="285" r:id="rId9"/>
    <p:sldId id="277" r:id="rId10"/>
    <p:sldId id="278" r:id="rId11"/>
    <p:sldId id="282" r:id="rId12"/>
    <p:sldId id="267" r:id="rId13"/>
    <p:sldId id="279" r:id="rId14"/>
    <p:sldId id="283" r:id="rId15"/>
    <p:sldId id="284" r:id="rId16"/>
    <p:sldId id="268" r:id="rId17"/>
    <p:sldId id="280" r:id="rId18"/>
    <p:sldId id="281"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86" d="100"/>
          <a:sy n="86" d="100"/>
        </p:scale>
        <p:origin x="58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395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89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813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243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1550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958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18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678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363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0760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09968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282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10088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179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6047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81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840994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9269" y="3605349"/>
            <a:ext cx="10384971" cy="2847702"/>
          </a:xfrm>
        </p:spPr>
        <p:txBody>
          <a:bodyPr>
            <a:noAutofit/>
          </a:bodyPr>
          <a:lstStyle/>
          <a:p>
            <a:endParaRPr lang="en-US" sz="2400" b="1" dirty="0">
              <a:solidFill>
                <a:schemeClr val="accent3">
                  <a:lumMod val="40000"/>
                  <a:lumOff val="60000"/>
                </a:schemeClr>
              </a:solidFill>
            </a:endParaRPr>
          </a:p>
          <a:p>
            <a:r>
              <a:rPr lang="en-US" sz="2400" b="1" dirty="0">
                <a:solidFill>
                  <a:schemeClr val="accent3">
                    <a:lumMod val="40000"/>
                    <a:lumOff val="60000"/>
                  </a:schemeClr>
                </a:solidFill>
              </a:rPr>
              <a:t>Project Done By:</a:t>
            </a:r>
          </a:p>
          <a:p>
            <a:r>
              <a:rPr lang="en-US" sz="2400" b="1" dirty="0">
                <a:solidFill>
                  <a:schemeClr val="accent3">
                    <a:lumMod val="40000"/>
                    <a:lumOff val="60000"/>
                  </a:schemeClr>
                </a:solidFill>
              </a:rPr>
              <a:t>PARTHO PROTIM SARKAR(CSE/3</a:t>
            </a:r>
            <a:r>
              <a:rPr lang="en-US" sz="2400" b="1" baseline="30000" dirty="0">
                <a:solidFill>
                  <a:schemeClr val="accent3">
                    <a:lumMod val="40000"/>
                    <a:lumOff val="60000"/>
                  </a:schemeClr>
                </a:solidFill>
              </a:rPr>
              <a:t>rd</a:t>
            </a:r>
            <a:r>
              <a:rPr lang="en-US" sz="2400" b="1" dirty="0">
                <a:solidFill>
                  <a:schemeClr val="accent3">
                    <a:lumMod val="40000"/>
                    <a:lumOff val="60000"/>
                  </a:schemeClr>
                </a:solidFill>
              </a:rPr>
              <a:t>/IEM)</a:t>
            </a:r>
            <a:endParaRPr lang="en-US" sz="2400" b="1" i="1" dirty="0">
              <a:solidFill>
                <a:schemeClr val="accent3">
                  <a:lumMod val="40000"/>
                  <a:lumOff val="60000"/>
                </a:schemeClr>
              </a:solidFill>
            </a:endParaRPr>
          </a:p>
          <a:p>
            <a:r>
              <a:rPr lang="en-US" sz="2400" b="1" dirty="0">
                <a:solidFill>
                  <a:schemeClr val="accent3">
                    <a:lumMod val="40000"/>
                    <a:lumOff val="60000"/>
                  </a:schemeClr>
                </a:solidFill>
              </a:rPr>
              <a:t>PRANJAL CHOWDHURY(CSE/3</a:t>
            </a:r>
            <a:r>
              <a:rPr lang="en-US" sz="2400" b="1" baseline="30000" dirty="0">
                <a:solidFill>
                  <a:schemeClr val="accent3">
                    <a:lumMod val="40000"/>
                    <a:lumOff val="60000"/>
                  </a:schemeClr>
                </a:solidFill>
              </a:rPr>
              <a:t>rd</a:t>
            </a:r>
            <a:r>
              <a:rPr lang="en-US" sz="2400" b="1" dirty="0">
                <a:solidFill>
                  <a:schemeClr val="accent3">
                    <a:lumMod val="40000"/>
                    <a:lumOff val="60000"/>
                  </a:schemeClr>
                </a:solidFill>
              </a:rPr>
              <a:t>/IEM)</a:t>
            </a:r>
          </a:p>
        </p:txBody>
      </p:sp>
      <p:sp>
        <p:nvSpPr>
          <p:cNvPr id="5" name="Title 4"/>
          <p:cNvSpPr>
            <a:spLocks noGrp="1"/>
          </p:cNvSpPr>
          <p:nvPr>
            <p:ph type="ctrTitle"/>
          </p:nvPr>
        </p:nvSpPr>
        <p:spPr>
          <a:xfrm>
            <a:off x="901337" y="2096587"/>
            <a:ext cx="9836331" cy="1874521"/>
          </a:xfrm>
        </p:spPr>
        <p:txBody>
          <a:bodyPr>
            <a:noAutofit/>
          </a:bodyPr>
          <a:lstStyle/>
          <a:p>
            <a:br>
              <a:rPr lang="en-US" sz="4000" b="1" dirty="0">
                <a:solidFill>
                  <a:schemeClr val="accent4">
                    <a:lumMod val="75000"/>
                  </a:schemeClr>
                </a:solidFill>
              </a:rPr>
            </a:br>
            <a:br>
              <a:rPr lang="en-US" sz="4000" b="1" dirty="0">
                <a:solidFill>
                  <a:schemeClr val="accent4">
                    <a:lumMod val="75000"/>
                  </a:schemeClr>
                </a:solidFill>
              </a:rPr>
            </a:br>
            <a:br>
              <a:rPr lang="en-US" sz="4000" b="1" dirty="0">
                <a:solidFill>
                  <a:schemeClr val="accent4">
                    <a:lumMod val="75000"/>
                  </a:schemeClr>
                </a:solidFill>
              </a:rPr>
            </a:br>
            <a:br>
              <a:rPr lang="en-US" sz="4000" b="1" dirty="0">
                <a:solidFill>
                  <a:schemeClr val="accent4">
                    <a:lumMod val="75000"/>
                  </a:schemeClr>
                </a:solidFill>
              </a:rPr>
            </a:br>
            <a:br>
              <a:rPr lang="en-US" sz="4000" b="1" dirty="0">
                <a:solidFill>
                  <a:schemeClr val="accent4">
                    <a:lumMod val="75000"/>
                  </a:schemeClr>
                </a:solidFill>
              </a:rPr>
            </a:br>
            <a:r>
              <a:rPr lang="en-US" sz="4000" b="1" dirty="0">
                <a:solidFill>
                  <a:schemeClr val="accent4">
                    <a:lumMod val="75000"/>
                  </a:schemeClr>
                </a:solidFill>
              </a:rPr>
              <a:t>Project Name: Diabetes </a:t>
            </a:r>
            <a:r>
              <a:rPr lang="en-US" sz="4000" b="1" dirty="0" err="1">
                <a:solidFill>
                  <a:schemeClr val="accent4">
                    <a:lumMod val="75000"/>
                  </a:schemeClr>
                </a:solidFill>
              </a:rPr>
              <a:t>Predection</a:t>
            </a:r>
            <a:r>
              <a:rPr lang="en-US" sz="4000" b="1" dirty="0">
                <a:solidFill>
                  <a:schemeClr val="accent4">
                    <a:lumMod val="75000"/>
                  </a:schemeClr>
                </a:solidFill>
              </a:rPr>
              <a:t> using python machine learning.</a:t>
            </a:r>
            <a:br>
              <a:rPr lang="en-US" sz="4000" b="1" dirty="0"/>
            </a:br>
            <a:endParaRPr lang="en-US" sz="4000" dirty="0"/>
          </a:p>
        </p:txBody>
      </p:sp>
      <p:pic>
        <p:nvPicPr>
          <p:cNvPr id="4" name="Picture 3" descr="logo.jpg"/>
          <p:cNvPicPr>
            <a:picLocks noChangeAspect="1"/>
          </p:cNvPicPr>
          <p:nvPr/>
        </p:nvPicPr>
        <p:blipFill>
          <a:blip r:embed="rId3"/>
          <a:stretch>
            <a:fillRect/>
          </a:stretch>
        </p:blipFill>
        <p:spPr>
          <a:xfrm>
            <a:off x="2973259" y="191587"/>
            <a:ext cx="5042261" cy="1905000"/>
          </a:xfrm>
          <a:prstGeom prst="rect">
            <a:avLst/>
          </a:prstGeom>
        </p:spPr>
      </p:pic>
    </p:spTree>
    <p:extLst>
      <p:ext uri="{BB962C8B-B14F-4D97-AF65-F5344CB8AC3E}">
        <p14:creationId xmlns:p14="http://schemas.microsoft.com/office/powerpoint/2010/main" val="337991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B708-FB66-4899-B38E-979A95300D9B}"/>
              </a:ext>
            </a:extLst>
          </p:cNvPr>
          <p:cNvSpPr>
            <a:spLocks noGrp="1"/>
          </p:cNvSpPr>
          <p:nvPr>
            <p:ph type="title"/>
          </p:nvPr>
        </p:nvSpPr>
        <p:spPr/>
        <p:txBody>
          <a:bodyPr>
            <a:normAutofit fontScale="90000"/>
          </a:bodyPr>
          <a:lstStyle/>
          <a:p>
            <a:r>
              <a:rPr lang="en-US" b="1" dirty="0"/>
              <a:t>Observations:</a:t>
            </a:r>
            <a:br>
              <a:rPr lang="en-US" dirty="0"/>
            </a:br>
            <a:r>
              <a:rPr lang="en-US" dirty="0"/>
              <a:t>•	All the features are quantitative</a:t>
            </a:r>
            <a:br>
              <a:rPr lang="en-US" dirty="0"/>
            </a:br>
            <a:r>
              <a:rPr lang="en-US" dirty="0"/>
              <a:t>•	The target variable is also quantitative</a:t>
            </a:r>
            <a:br>
              <a:rPr lang="en-US" dirty="0"/>
            </a:br>
            <a:r>
              <a:rPr lang="en-US" dirty="0"/>
              <a:t>•	There is no outlier as revealed from the boxplot</a:t>
            </a:r>
            <a:br>
              <a:rPr lang="en-US" dirty="0"/>
            </a:br>
            <a:endParaRPr lang="en-US" dirty="0"/>
          </a:p>
        </p:txBody>
      </p:sp>
      <p:pic>
        <p:nvPicPr>
          <p:cNvPr id="5" name="Content Placeholder 4">
            <a:extLst>
              <a:ext uri="{FF2B5EF4-FFF2-40B4-BE49-F238E27FC236}">
                <a16:creationId xmlns:a16="http://schemas.microsoft.com/office/drawing/2014/main" id="{D98E2650-8EE9-4F59-837A-8B6300686160}"/>
              </a:ext>
            </a:extLst>
          </p:cNvPr>
          <p:cNvPicPr>
            <a:picLocks noGrp="1" noChangeAspect="1"/>
          </p:cNvPicPr>
          <p:nvPr>
            <p:ph idx="1"/>
          </p:nvPr>
        </p:nvPicPr>
        <p:blipFill>
          <a:blip r:embed="rId2"/>
          <a:stretch>
            <a:fillRect/>
          </a:stretch>
        </p:blipFill>
        <p:spPr>
          <a:xfrm>
            <a:off x="4702764" y="3108207"/>
            <a:ext cx="4297680" cy="3462528"/>
          </a:xfrm>
        </p:spPr>
      </p:pic>
    </p:spTree>
    <p:extLst>
      <p:ext uri="{BB962C8B-B14F-4D97-AF65-F5344CB8AC3E}">
        <p14:creationId xmlns:p14="http://schemas.microsoft.com/office/powerpoint/2010/main" val="219264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solidFill>
                  <a:srgbClr val="000000"/>
                </a:solidFill>
                <a:latin typeface="Helvetica Neue"/>
              </a:rPr>
              <a:t>Plotting Predicted target value </a:t>
            </a:r>
            <a:r>
              <a:rPr lang="en-US" sz="2700" b="1" dirty="0" err="1">
                <a:solidFill>
                  <a:srgbClr val="000000"/>
                </a:solidFill>
                <a:latin typeface="Helvetica Neue"/>
              </a:rPr>
              <a:t>vs</a:t>
            </a:r>
            <a:r>
              <a:rPr lang="en-US" sz="2700" b="1" dirty="0">
                <a:solidFill>
                  <a:srgbClr val="000000"/>
                </a:solidFill>
                <a:latin typeface="Helvetica Neue"/>
              </a:rPr>
              <a:t> actual target value:</a:t>
            </a:r>
            <a:br>
              <a:rPr lang="en-US" sz="2800" b="1" dirty="0">
                <a:solidFill>
                  <a:srgbClr val="000000"/>
                </a:solidFill>
                <a:latin typeface="Helvetica Neue"/>
              </a:rPr>
            </a:br>
            <a:endParaRPr lang="en-US" sz="3200" b="1" dirty="0"/>
          </a:p>
        </p:txBody>
      </p:sp>
      <p:pic>
        <p:nvPicPr>
          <p:cNvPr id="5" name="Content Placeholder 4" descr="m5.jpg"/>
          <p:cNvPicPr>
            <a:picLocks noGrp="1" noChangeAspect="1"/>
          </p:cNvPicPr>
          <p:nvPr>
            <p:ph idx="1"/>
          </p:nvPr>
        </p:nvPicPr>
        <p:blipFill>
          <a:blip r:embed="rId2"/>
          <a:stretch>
            <a:fillRect/>
          </a:stretch>
        </p:blipFill>
        <p:spPr>
          <a:xfrm>
            <a:off x="2651760" y="1606731"/>
            <a:ext cx="7589520" cy="4467498"/>
          </a:xfrm>
        </p:spPr>
      </p:pic>
    </p:spTree>
    <p:extLst>
      <p:ext uri="{BB962C8B-B14F-4D97-AF65-F5344CB8AC3E}">
        <p14:creationId xmlns:p14="http://schemas.microsoft.com/office/powerpoint/2010/main" val="350748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ABE8-6F7A-4894-BB92-B295DF5BDE17}"/>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AD00056-D99A-431E-9E40-C4C7D35051A0}"/>
              </a:ext>
            </a:extLst>
          </p:cNvPr>
          <p:cNvPicPr>
            <a:picLocks noGrp="1" noChangeAspect="1"/>
          </p:cNvPicPr>
          <p:nvPr>
            <p:ph idx="1"/>
          </p:nvPr>
        </p:nvPicPr>
        <p:blipFill>
          <a:blip r:embed="rId2"/>
          <a:stretch>
            <a:fillRect/>
          </a:stretch>
        </p:blipFill>
        <p:spPr>
          <a:xfrm>
            <a:off x="1677880" y="168676"/>
            <a:ext cx="7258158" cy="6065214"/>
          </a:xfrm>
        </p:spPr>
      </p:pic>
    </p:spTree>
    <p:extLst>
      <p:ext uri="{BB962C8B-B14F-4D97-AF65-F5344CB8AC3E}">
        <p14:creationId xmlns:p14="http://schemas.microsoft.com/office/powerpoint/2010/main" val="59319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2D0F-EE7E-48F6-8B0A-6960E1E29B21}"/>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id="{E0CB7819-C08F-42D5-99B4-AC474D00AB38}"/>
              </a:ext>
            </a:extLst>
          </p:cNvPr>
          <p:cNvPicPr>
            <a:picLocks noGrp="1" noChangeAspect="1"/>
          </p:cNvPicPr>
          <p:nvPr>
            <p:ph idx="1"/>
          </p:nvPr>
        </p:nvPicPr>
        <p:blipFill>
          <a:blip r:embed="rId2"/>
          <a:stretch>
            <a:fillRect/>
          </a:stretch>
        </p:blipFill>
        <p:spPr>
          <a:xfrm>
            <a:off x="1154097" y="0"/>
            <a:ext cx="10733103" cy="6233890"/>
          </a:xfrm>
        </p:spPr>
      </p:pic>
    </p:spTree>
    <p:extLst>
      <p:ext uri="{BB962C8B-B14F-4D97-AF65-F5344CB8AC3E}">
        <p14:creationId xmlns:p14="http://schemas.microsoft.com/office/powerpoint/2010/main" val="4600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AB6156-017C-46F9-8ABB-DA851F7AF986}"/>
              </a:ext>
            </a:extLst>
          </p:cNvPr>
          <p:cNvSpPr>
            <a:spLocks noGrp="1"/>
          </p:cNvSpPr>
          <p:nvPr>
            <p:ph type="ctrTitle"/>
          </p:nvPr>
        </p:nvSpPr>
        <p:spPr>
          <a:xfrm>
            <a:off x="2589213" y="861135"/>
            <a:ext cx="8915399" cy="1713390"/>
          </a:xfrm>
        </p:spPr>
        <p:txBody>
          <a:bodyPr>
            <a:normAutofit fontScale="90000"/>
          </a:bodyPr>
          <a:lstStyle/>
          <a:p>
            <a:br>
              <a:rPr lang="en-US" sz="2800" b="1" dirty="0"/>
            </a:br>
            <a:r>
              <a:rPr lang="en-US" sz="2800" b="1" dirty="0"/>
              <a:t>Finding Mean Square Error (MSE):</a:t>
            </a:r>
            <a:br>
              <a:rPr lang="en-US" sz="2800" dirty="0"/>
            </a:br>
            <a:br>
              <a:rPr lang="en-US" sz="2800" dirty="0"/>
            </a:br>
            <a:endParaRPr lang="en-US" sz="2800" dirty="0"/>
          </a:p>
        </p:txBody>
      </p:sp>
      <p:sp>
        <p:nvSpPr>
          <p:cNvPr id="5" name="Subtitle 4">
            <a:extLst>
              <a:ext uri="{FF2B5EF4-FFF2-40B4-BE49-F238E27FC236}">
                <a16:creationId xmlns:a16="http://schemas.microsoft.com/office/drawing/2014/main" id="{A0CF9336-7BA5-4A52-89B9-E6DDFDE940F0}"/>
              </a:ext>
            </a:extLst>
          </p:cNvPr>
          <p:cNvSpPr>
            <a:spLocks noGrp="1"/>
          </p:cNvSpPr>
          <p:nvPr>
            <p:ph type="subTitle" idx="1"/>
          </p:nvPr>
        </p:nvSpPr>
        <p:spPr>
          <a:xfrm>
            <a:off x="2473804" y="2011383"/>
            <a:ext cx="8915399" cy="1126283"/>
          </a:xfrm>
        </p:spPr>
        <p:txBody>
          <a:bodyPr>
            <a:normAutofit/>
          </a:bodyPr>
          <a:lstStyle/>
          <a:p>
            <a:r>
              <a:rPr lang="en-US" sz="2800" dirty="0"/>
              <a:t>Mean squared error: 2548.07</a:t>
            </a:r>
          </a:p>
          <a:p>
            <a:r>
              <a:rPr lang="en-US" sz="2800" dirty="0"/>
              <a:t>Variance score: 0.47</a:t>
            </a:r>
          </a:p>
        </p:txBody>
      </p:sp>
    </p:spTree>
    <p:extLst>
      <p:ext uri="{BB962C8B-B14F-4D97-AF65-F5344CB8AC3E}">
        <p14:creationId xmlns:p14="http://schemas.microsoft.com/office/powerpoint/2010/main" val="103418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000" b="1" dirty="0">
                <a:solidFill>
                  <a:srgbClr val="000000"/>
                </a:solidFill>
                <a:latin typeface="Helvetica Neue"/>
              </a:rPr>
              <a:t>Observations:</a:t>
            </a:r>
            <a:br>
              <a:rPr lang="en-US" sz="4000" b="1" dirty="0">
                <a:solidFill>
                  <a:srgbClr val="000000"/>
                </a:solidFill>
                <a:latin typeface="Helvetica Neue"/>
              </a:rPr>
            </a:br>
            <a:br>
              <a:rPr lang="en-US" b="1" dirty="0">
                <a:solidFill>
                  <a:srgbClr val="000000"/>
                </a:solidFill>
                <a:latin typeface="Helvetica Neue"/>
              </a:rPr>
            </a:br>
            <a:r>
              <a:rPr lang="en-US" sz="3100" dirty="0">
                <a:solidFill>
                  <a:srgbClr val="000000"/>
                </a:solidFill>
                <a:latin typeface="Helvetica Neue"/>
              </a:rPr>
              <a:t>Ideally, the scatter plot of Predicted </a:t>
            </a:r>
            <a:r>
              <a:rPr lang="en-US" sz="3100" dirty="0" err="1">
                <a:solidFill>
                  <a:srgbClr val="000000"/>
                </a:solidFill>
                <a:latin typeface="Helvetica Neue"/>
              </a:rPr>
              <a:t>vs</a:t>
            </a:r>
            <a:r>
              <a:rPr lang="en-US" sz="3100" dirty="0">
                <a:solidFill>
                  <a:srgbClr val="000000"/>
                </a:solidFill>
                <a:latin typeface="Helvetica Neue"/>
              </a:rPr>
              <a:t> Actual should create a straight line. Since the model does not fit 100%, the scatter plot is not along the straight line. As, shown from the scatter plot linear regression is not a very useful model for this dataset.</a:t>
            </a:r>
            <a:br>
              <a:rPr lang="en-US" dirty="0">
                <a:solidFill>
                  <a:srgbClr val="000000"/>
                </a:solidFill>
                <a:latin typeface="Helvetica Neue"/>
              </a:rPr>
            </a:br>
            <a:endParaRPr lang="en-US" dirty="0"/>
          </a:p>
        </p:txBody>
      </p:sp>
    </p:spTree>
    <p:extLst>
      <p:ext uri="{BB962C8B-B14F-4D97-AF65-F5344CB8AC3E}">
        <p14:creationId xmlns:p14="http://schemas.microsoft.com/office/powerpoint/2010/main" val="293197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51FC-D165-4986-8BF2-C01C4F1862DD}"/>
              </a:ext>
            </a:extLst>
          </p:cNvPr>
          <p:cNvSpPr>
            <a:spLocks noGrp="1"/>
          </p:cNvSpPr>
          <p:nvPr>
            <p:ph type="title"/>
          </p:nvPr>
        </p:nvSpPr>
        <p:spPr/>
        <p:txBody>
          <a:bodyPr>
            <a:normAutofit fontScale="90000"/>
          </a:bodyPr>
          <a:lstStyle/>
          <a:p>
            <a:r>
              <a:rPr lang="en-US" b="1" dirty="0"/>
              <a:t>Discussion:</a:t>
            </a:r>
            <a:br>
              <a:rPr lang="en-US" dirty="0"/>
            </a:br>
            <a:r>
              <a:rPr lang="en-US" dirty="0"/>
              <a:t>To the best of our knowledge, this is the first study for predicting incident diabetes using machine learning methods based on cardiorespiratory fitness data. This study take advantage of the unique opportunity provided by our access to a large and rich clinical research dataset of the FIT project. In this study, a combination of three decision tree models.</a:t>
            </a:r>
          </a:p>
        </p:txBody>
      </p:sp>
    </p:spTree>
    <p:extLst>
      <p:ext uri="{BB962C8B-B14F-4D97-AF65-F5344CB8AC3E}">
        <p14:creationId xmlns:p14="http://schemas.microsoft.com/office/powerpoint/2010/main" val="343507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95EE-2392-4F73-BD82-84A2AC1A65A6}"/>
              </a:ext>
            </a:extLst>
          </p:cNvPr>
          <p:cNvSpPr>
            <a:spLocks noGrp="1"/>
          </p:cNvSpPr>
          <p:nvPr>
            <p:ph type="title"/>
          </p:nvPr>
        </p:nvSpPr>
        <p:spPr/>
        <p:txBody>
          <a:bodyPr>
            <a:noAutofit/>
          </a:bodyPr>
          <a:lstStyle/>
          <a:p>
            <a:r>
              <a:rPr lang="en-US" sz="2800" b="1" dirty="0"/>
              <a:t>Conclusion:</a:t>
            </a:r>
            <a:br>
              <a:rPr lang="en-US" sz="2800" b="1" dirty="0"/>
            </a:br>
            <a:r>
              <a:rPr lang="en-US" sz="2800" dirty="0"/>
              <a:t>CONCLUSION Machine learning has the great ability to revolutionize the diabetes risk prediction with the help of advanced computational methods and availability of large amount of epidemiological and genetic diabetes risk dataset. Detection of diabetes in its early stages is the key for treatment. This work has described a machine learning approach to predicting diabetes levels. The technique may also help researchers to develop an accurate and effective tool that will reach at the table of clinicians to help them make better decision about the disease status.</a:t>
            </a:r>
            <a:br>
              <a:rPr lang="en-US" sz="2800" dirty="0"/>
            </a:br>
            <a:endParaRPr lang="en-US" sz="2800" dirty="0"/>
          </a:p>
        </p:txBody>
      </p:sp>
    </p:spTree>
    <p:extLst>
      <p:ext uri="{BB962C8B-B14F-4D97-AF65-F5344CB8AC3E}">
        <p14:creationId xmlns:p14="http://schemas.microsoft.com/office/powerpoint/2010/main" val="2128944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7531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47" y="535577"/>
            <a:ext cx="8915399" cy="1132844"/>
          </a:xfrm>
        </p:spPr>
        <p:txBody>
          <a:bodyPr/>
          <a:lstStyle/>
          <a:p>
            <a:r>
              <a:rPr lang="en-US" dirty="0"/>
              <a:t>CONTENTS:</a:t>
            </a:r>
          </a:p>
        </p:txBody>
      </p:sp>
      <p:sp>
        <p:nvSpPr>
          <p:cNvPr id="3" name="Subtitle 2"/>
          <p:cNvSpPr>
            <a:spLocks noGrp="1"/>
          </p:cNvSpPr>
          <p:nvPr>
            <p:ph type="subTitle" idx="1"/>
          </p:nvPr>
        </p:nvSpPr>
        <p:spPr>
          <a:xfrm>
            <a:off x="1854927" y="1658983"/>
            <a:ext cx="9649686" cy="5029200"/>
          </a:xfrm>
        </p:spPr>
        <p:txBody>
          <a:bodyPr>
            <a:normAutofit/>
          </a:bodyPr>
          <a:lstStyle/>
          <a:p>
            <a:r>
              <a:rPr lang="en-US" dirty="0"/>
              <a:t>1.	Introduction</a:t>
            </a:r>
          </a:p>
          <a:p>
            <a:r>
              <a:rPr lang="en-US" dirty="0"/>
              <a:t>2.	Method</a:t>
            </a:r>
          </a:p>
          <a:p>
            <a:r>
              <a:rPr lang="en-US" dirty="0"/>
              <a:t>	2.1	Logistic Regression</a:t>
            </a:r>
          </a:p>
          <a:p>
            <a:r>
              <a:rPr lang="en-US" dirty="0"/>
              <a:t>	2.2	Linear regression</a:t>
            </a:r>
          </a:p>
          <a:p>
            <a:r>
              <a:rPr lang="en-US" dirty="0"/>
              <a:t>	2.3	Lasso regression</a:t>
            </a:r>
          </a:p>
          <a:p>
            <a:r>
              <a:rPr lang="en-US" dirty="0"/>
              <a:t>	2.4 Steps Followed</a:t>
            </a:r>
          </a:p>
          <a:p>
            <a:r>
              <a:rPr lang="en-US" dirty="0"/>
              <a:t>3. Result</a:t>
            </a:r>
          </a:p>
          <a:p>
            <a:r>
              <a:rPr lang="en-US" dirty="0"/>
              <a:t>4. Observations</a:t>
            </a:r>
          </a:p>
          <a:p>
            <a:r>
              <a:rPr lang="en-US" dirty="0"/>
              <a:t>5. Discussion</a:t>
            </a:r>
          </a:p>
          <a:p>
            <a:r>
              <a:rPr lang="en-US" dirty="0"/>
              <a:t>6. 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A039-FF5F-40CD-A497-91A147D65907}"/>
              </a:ext>
            </a:extLst>
          </p:cNvPr>
          <p:cNvSpPr>
            <a:spLocks noGrp="1"/>
          </p:cNvSpPr>
          <p:nvPr>
            <p:ph type="title"/>
          </p:nvPr>
        </p:nvSpPr>
        <p:spPr/>
        <p:txBody>
          <a:bodyPr/>
          <a:lstStyle/>
          <a:p>
            <a:r>
              <a:rPr lang="en-US" dirty="0"/>
              <a:t>1.INTRODUCTION:</a:t>
            </a:r>
          </a:p>
        </p:txBody>
      </p:sp>
      <p:sp>
        <p:nvSpPr>
          <p:cNvPr id="3" name="Content Placeholder 2">
            <a:extLst>
              <a:ext uri="{FF2B5EF4-FFF2-40B4-BE49-F238E27FC236}">
                <a16:creationId xmlns:a16="http://schemas.microsoft.com/office/drawing/2014/main" id="{A3122165-2175-46E2-8059-BFAC51F47167}"/>
              </a:ext>
            </a:extLst>
          </p:cNvPr>
          <p:cNvSpPr>
            <a:spLocks noGrp="1"/>
          </p:cNvSpPr>
          <p:nvPr>
            <p:ph idx="1"/>
          </p:nvPr>
        </p:nvSpPr>
        <p:spPr/>
        <p:txBody>
          <a:bodyPr>
            <a:normAutofit fontScale="77500" lnSpcReduction="20000"/>
          </a:bodyPr>
          <a:lstStyle/>
          <a:p>
            <a:r>
              <a:rPr lang="en-US" dirty="0"/>
              <a:t>Diabetes is one of deadliest diseases in the world. It is not only a disease but also a creator of different kinds of diseases like heart attack, blindness, kidney diseases, etc. The normal identifying process is that patients need to visit a diagnostic center, consult their doctor, and sit tight for a day or more to get their reports. Moreover, every time they want to get their diagnosis report, they have to waste their money in </a:t>
            </a:r>
            <a:r>
              <a:rPr lang="en-US" dirty="0" err="1"/>
              <a:t>vain.Diabetes</a:t>
            </a:r>
            <a:r>
              <a:rPr lang="en-US" dirty="0"/>
              <a:t> Mellitus (DM) is defined as a group of metabolic disorders mainly caused by abnormal insulin secretion and/or action. Insulin deficiency results in elevated blood glucose levels (hyperglycemia) and impaired metabolism of carbohydrates, fat and proteins. DM is one of the most common endocrine disorders, affecting more than 200 million people worldwide. The onset of diabetes is estimated to rise dramatically in the upcoming years. DM can be divided into several distinct types. However, there are two major clinical types, type 1 diabetes (T1D) and type 2 diabetes (T2D), according to the etiopathology of the disorder. T2D appears to be the most common form of diabetes (90% of all diabetic patients), mainly characterized by insulin resistance. The main causes of T2D include lifestyle, physical activity, dietary habits and heredity, whereas T1D is thought to be due to autoimmunological destruction of the Langerhans islets hosting pancreatic-β cells. T1D affects almost 10% of all diabetic patients worldwide, with 10% of them ultimately developing idiopathic diabetes. Other forms of DM, classified on the basis of insulin secretion profile and/or onset, include Gestational Diabetes, endocrinopathies, MODY (Maturity Onset Diabetes of the Young), neonatal, mitochondrial, and pregnancy diabetes. The symptoms of DM include polyuria, polydipsia, and significant weight loss among others. Diagnosis depends on blood glucose levels (fasting plasma glucose = 7.0 mmol/L.</a:t>
            </a:r>
          </a:p>
        </p:txBody>
      </p:sp>
    </p:spTree>
    <p:extLst>
      <p:ext uri="{BB962C8B-B14F-4D97-AF65-F5344CB8AC3E}">
        <p14:creationId xmlns:p14="http://schemas.microsoft.com/office/powerpoint/2010/main" val="58840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E5F2-35E6-4BE1-A2F0-FE9D195B94A5}"/>
              </a:ext>
            </a:extLst>
          </p:cNvPr>
          <p:cNvSpPr>
            <a:spLocks noGrp="1"/>
          </p:cNvSpPr>
          <p:nvPr>
            <p:ph type="title"/>
          </p:nvPr>
        </p:nvSpPr>
        <p:spPr/>
        <p:txBody>
          <a:bodyPr>
            <a:normAutofit fontScale="90000"/>
          </a:bodyPr>
          <a:lstStyle/>
          <a:p>
            <a:r>
              <a:rPr lang="en-US" b="1" dirty="0"/>
              <a:t>Methods:</a:t>
            </a:r>
            <a:br>
              <a:rPr lang="en-US" b="1"/>
            </a:br>
            <a:r>
              <a:rPr lang="en-US" sz="3100" b="1"/>
              <a:t>Linear </a:t>
            </a:r>
            <a:r>
              <a:rPr lang="en-US" sz="3100" b="1" dirty="0"/>
              <a:t>regression:</a:t>
            </a:r>
            <a:br>
              <a:rPr lang="en-US" b="1" dirty="0"/>
            </a:br>
            <a:endParaRPr lang="en-US" dirty="0"/>
          </a:p>
        </p:txBody>
      </p:sp>
      <p:sp>
        <p:nvSpPr>
          <p:cNvPr id="3" name="Content Placeholder 2">
            <a:extLst>
              <a:ext uri="{FF2B5EF4-FFF2-40B4-BE49-F238E27FC236}">
                <a16:creationId xmlns:a16="http://schemas.microsoft.com/office/drawing/2014/main" id="{4A635055-3CC9-4AA1-957E-F94F50852452}"/>
              </a:ext>
            </a:extLst>
          </p:cNvPr>
          <p:cNvSpPr>
            <a:spLocks noGrp="1"/>
          </p:cNvSpPr>
          <p:nvPr>
            <p:ph idx="1"/>
          </p:nvPr>
        </p:nvSpPr>
        <p:spPr/>
        <p:txBody>
          <a:bodyPr>
            <a:normAutofit fontScale="85000" lnSpcReduction="10000"/>
          </a:bodyPr>
          <a:lstStyle/>
          <a:p>
            <a:r>
              <a:rPr lang="en-US" dirty="0"/>
              <a:t>In statistics, linear regression is a linear approach to modeling the relationship between a scalar response (or dependent variable) and one or more explanatory variables (or independent variables). The case of one explanatory variable is called simple linear regression. For more than one explanatory variable, the process is called multiple linear regression. This term is distinct from multivariate</a:t>
            </a:r>
          </a:p>
          <a:p>
            <a:r>
              <a:rPr lang="en-US" dirty="0"/>
              <a:t>linear regression, where multiple correlated dependent variables are predicted, rather than a single scalar variable.</a:t>
            </a:r>
          </a:p>
          <a:p>
            <a:r>
              <a:rPr lang="en-US" dirty="0"/>
              <a:t>In linear regression, the relationships are modeled using linear predictor functions whose unknown model parameters are estimated from the data. Such models are called linear models. Most commonly, the conditional mean of the response given the values of the explanatory variables (or predictors) is assumed to be an affine function of those values; less commonly, the conditional median or some other quantile is used. Like all forms of regression analysis, linear regression focuses on the conditional probability distribution of the response given the values of the predictors, rather than on the joint probability distribution of all of these variables, which is the domain of multivariate analysis.</a:t>
            </a:r>
          </a:p>
          <a:p>
            <a:endParaRPr lang="en-US" dirty="0"/>
          </a:p>
        </p:txBody>
      </p:sp>
    </p:spTree>
    <p:extLst>
      <p:ext uri="{BB962C8B-B14F-4D97-AF65-F5344CB8AC3E}">
        <p14:creationId xmlns:p14="http://schemas.microsoft.com/office/powerpoint/2010/main" val="29326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07F8-0DE9-4A5C-8236-E4325D7AD3F1}"/>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7D37872A-1BA7-487E-A855-0623CBC6479A}"/>
              </a:ext>
            </a:extLst>
          </p:cNvPr>
          <p:cNvSpPr>
            <a:spLocks noGrp="1"/>
          </p:cNvSpPr>
          <p:nvPr>
            <p:ph idx="1"/>
          </p:nvPr>
        </p:nvSpPr>
        <p:spPr/>
        <p:txBody>
          <a:bodyPr>
            <a:normAutofit fontScale="85000" lnSpcReduction="10000"/>
          </a:bodyPr>
          <a:lstStyle/>
          <a:p>
            <a:r>
              <a:rPr lang="en-US" dirty="0"/>
              <a:t>In statistics Logistic regression is a regression model where the dependent variable is categorical, namely binary dependent variable-that is, where it can take only two values, "0" and "1", which represent outcomes such as pass/fail, win/lose, alive/dead or healthy/sick. Logistic regression is used in various fields, including machine learning, most medical fields, and social sciences. For example, the Trauma and Injury Severity Score (TRISS), which is widely used to predict mortality in injured patients, was originally developed using logistic regression. Many other medical scales used to assess severity of a patient have been developed using logistic regression. The technique can also be used in engineering, especially for predicting the probability of failure of a given process, system or product. It is also used in marketing applications such as prediction of a customer's propensity to purchase a product or halt a subscription. In economics it can be used to predict the likelihood of a person's choosing to be in the labor force, and a business application is about to predict the likelihood of a homeowner defaulting on a mortgage. Conditional random fields, an extension of logistic regression to sequential data, are used in natural language processing. In this paper, Logistic regression was used to predict whether a patient suffer from diabetes, based on seven observed characteristics of the patient.</a:t>
            </a:r>
          </a:p>
        </p:txBody>
      </p:sp>
    </p:spTree>
    <p:extLst>
      <p:ext uri="{BB962C8B-B14F-4D97-AF65-F5344CB8AC3E}">
        <p14:creationId xmlns:p14="http://schemas.microsoft.com/office/powerpoint/2010/main" val="413310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46D4-B7E5-45D7-8136-B7DE971CC5A2}"/>
              </a:ext>
            </a:extLst>
          </p:cNvPr>
          <p:cNvSpPr>
            <a:spLocks noGrp="1"/>
          </p:cNvSpPr>
          <p:nvPr>
            <p:ph type="title"/>
          </p:nvPr>
        </p:nvSpPr>
        <p:spPr/>
        <p:txBody>
          <a:bodyPr/>
          <a:lstStyle/>
          <a:p>
            <a:r>
              <a:rPr lang="en-US" dirty="0"/>
              <a:t>Lasso regression:</a:t>
            </a:r>
          </a:p>
        </p:txBody>
      </p:sp>
      <p:sp>
        <p:nvSpPr>
          <p:cNvPr id="3" name="Content Placeholder 2">
            <a:extLst>
              <a:ext uri="{FF2B5EF4-FFF2-40B4-BE49-F238E27FC236}">
                <a16:creationId xmlns:a16="http://schemas.microsoft.com/office/drawing/2014/main" id="{2E481DF5-537B-4636-B099-4D2A3065C912}"/>
              </a:ext>
            </a:extLst>
          </p:cNvPr>
          <p:cNvSpPr>
            <a:spLocks noGrp="1"/>
          </p:cNvSpPr>
          <p:nvPr>
            <p:ph idx="1"/>
          </p:nvPr>
        </p:nvSpPr>
        <p:spPr/>
        <p:txBody>
          <a:bodyPr>
            <a:normAutofit fontScale="85000" lnSpcReduction="20000"/>
          </a:bodyPr>
          <a:lstStyle/>
          <a:p>
            <a:r>
              <a:rPr lang="en-US" dirty="0"/>
              <a:t>In statistics and machine learning, lasso (least absolute shrinkage and selection operator; also Lasso or LASSO) is a regression analysis method that performs both variable selection and regularization in order to enhance the prediction accuracy and interpretability of the statistical model it produces. It was originally introduced in geophysics literature in 1986,and later independently rediscovered and popularized in 1996 by Robert </a:t>
            </a:r>
            <a:r>
              <a:rPr lang="en-US" dirty="0" err="1"/>
              <a:t>Tibshirani</a:t>
            </a:r>
            <a:r>
              <a:rPr lang="en-US" dirty="0"/>
              <a:t>, who coined the term and provided further insights into the observed performance.</a:t>
            </a:r>
          </a:p>
          <a:p>
            <a:r>
              <a:rPr lang="en-US" dirty="0"/>
              <a:t>Lasso was originally formulated for least squares models and this simple case reveals a substantial amount about the behavior of the estimator, including its relationship to ridge regression and best subset selection and the connections between lasso coefficient estimates and so-called soft thresholding. It also reveals that (like standard linear regression) the coefficient estimates do not need to be unique if covariates are collinear.</a:t>
            </a:r>
          </a:p>
          <a:p>
            <a:r>
              <a:rPr lang="en-US" dirty="0"/>
              <a:t>Though originally defined for least squares, lasso regularization is easily extended to a wide variety of statistical models including generalized linear models, generalized estimating equations, proportional hazards models, and M-estimators, in a straightforward fashion. Lasso’s ability to perform subset</a:t>
            </a:r>
          </a:p>
          <a:p>
            <a:r>
              <a:rPr lang="en-US" dirty="0"/>
              <a:t>selection relies on the form of the constraint and has a variety of interpretations including in terms of geometry, Bayesian statistics, and convex analysis.</a:t>
            </a:r>
          </a:p>
          <a:p>
            <a:endParaRPr lang="en-US" dirty="0"/>
          </a:p>
        </p:txBody>
      </p:sp>
    </p:spTree>
    <p:extLst>
      <p:ext uri="{BB962C8B-B14F-4D97-AF65-F5344CB8AC3E}">
        <p14:creationId xmlns:p14="http://schemas.microsoft.com/office/powerpoint/2010/main" val="137659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EB7A-1031-4EBF-81C9-5CF8789CD343}"/>
              </a:ext>
            </a:extLst>
          </p:cNvPr>
          <p:cNvSpPr>
            <a:spLocks noGrp="1"/>
          </p:cNvSpPr>
          <p:nvPr>
            <p:ph type="title"/>
          </p:nvPr>
        </p:nvSpPr>
        <p:spPr/>
        <p:txBody>
          <a:bodyPr/>
          <a:lstStyle/>
          <a:p>
            <a:r>
              <a:rPr lang="en-US" b="1" dirty="0"/>
              <a:t>Data Set:</a:t>
            </a:r>
          </a:p>
        </p:txBody>
      </p:sp>
      <p:pic>
        <p:nvPicPr>
          <p:cNvPr id="5" name="Content Placeholder 4">
            <a:extLst>
              <a:ext uri="{FF2B5EF4-FFF2-40B4-BE49-F238E27FC236}">
                <a16:creationId xmlns:a16="http://schemas.microsoft.com/office/drawing/2014/main" id="{1F853257-EF68-425D-99FC-32817433497F}"/>
              </a:ext>
            </a:extLst>
          </p:cNvPr>
          <p:cNvPicPr>
            <a:picLocks noGrp="1" noChangeAspect="1"/>
          </p:cNvPicPr>
          <p:nvPr>
            <p:ph idx="1"/>
          </p:nvPr>
        </p:nvPicPr>
        <p:blipFill>
          <a:blip r:embed="rId2"/>
          <a:stretch>
            <a:fillRect/>
          </a:stretch>
        </p:blipFill>
        <p:spPr>
          <a:xfrm>
            <a:off x="2459115" y="1411550"/>
            <a:ext cx="7188123" cy="4350057"/>
          </a:xfrm>
        </p:spPr>
      </p:pic>
    </p:spTree>
    <p:extLst>
      <p:ext uri="{BB962C8B-B14F-4D97-AF65-F5344CB8AC3E}">
        <p14:creationId xmlns:p14="http://schemas.microsoft.com/office/powerpoint/2010/main" val="381285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C43492-F0F4-4AF1-B97B-DC5AE3ED64B7}"/>
              </a:ext>
            </a:extLst>
          </p:cNvPr>
          <p:cNvSpPr>
            <a:spLocks noGrp="1"/>
          </p:cNvSpPr>
          <p:nvPr>
            <p:ph type="title"/>
          </p:nvPr>
        </p:nvSpPr>
        <p:spPr/>
        <p:txBody>
          <a:bodyPr/>
          <a:lstStyle/>
          <a:p>
            <a:r>
              <a:rPr lang="en-US" b="1" dirty="0"/>
              <a:t>Exploratory Data Analysis:</a:t>
            </a:r>
          </a:p>
        </p:txBody>
      </p:sp>
      <p:sp>
        <p:nvSpPr>
          <p:cNvPr id="5" name="Content Placeholder 4">
            <a:extLst>
              <a:ext uri="{FF2B5EF4-FFF2-40B4-BE49-F238E27FC236}">
                <a16:creationId xmlns:a16="http://schemas.microsoft.com/office/drawing/2014/main" id="{D76AC0FD-72AA-467A-B417-FE9920F2B0A7}"/>
              </a:ext>
            </a:extLst>
          </p:cNvPr>
          <p:cNvSpPr>
            <a:spLocks noGrp="1"/>
          </p:cNvSpPr>
          <p:nvPr>
            <p:ph idx="1"/>
          </p:nvPr>
        </p:nvSpPr>
        <p:spPr/>
        <p:txBody>
          <a:bodyPr/>
          <a:lstStyle/>
          <a:p>
            <a:r>
              <a:rPr lang="en-US" dirty="0" err="1"/>
              <a:t>Eexploratory</a:t>
            </a:r>
            <a:r>
              <a:rPr lang="en-US" dirty="0"/>
              <a:t> data analysis (EDA) is an approach to analyzing data sets to summarize their main characteristics.</a:t>
            </a:r>
          </a:p>
        </p:txBody>
      </p:sp>
    </p:spTree>
    <p:extLst>
      <p:ext uri="{BB962C8B-B14F-4D97-AF65-F5344CB8AC3E}">
        <p14:creationId xmlns:p14="http://schemas.microsoft.com/office/powerpoint/2010/main" val="14986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45BA-D989-42DD-938B-5B7D4329C50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37F9821-2038-46DA-9AB5-6FEA39DF681E}"/>
              </a:ext>
            </a:extLst>
          </p:cNvPr>
          <p:cNvPicPr>
            <a:picLocks noGrp="1" noChangeAspect="1"/>
          </p:cNvPicPr>
          <p:nvPr>
            <p:ph idx="1"/>
          </p:nvPr>
        </p:nvPicPr>
        <p:blipFill>
          <a:blip r:embed="rId2"/>
          <a:stretch>
            <a:fillRect/>
          </a:stretch>
        </p:blipFill>
        <p:spPr>
          <a:xfrm>
            <a:off x="1233997" y="624110"/>
            <a:ext cx="10076154" cy="5892100"/>
          </a:xfrm>
        </p:spPr>
      </p:pic>
    </p:spTree>
    <p:extLst>
      <p:ext uri="{BB962C8B-B14F-4D97-AF65-F5344CB8AC3E}">
        <p14:creationId xmlns:p14="http://schemas.microsoft.com/office/powerpoint/2010/main" val="5067446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Slice</Template>
  <TotalTime>686</TotalTime>
  <Words>1443</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Century Gothic</vt:lpstr>
      <vt:lpstr>Helvetica Neue</vt:lpstr>
      <vt:lpstr>Wingdings 3</vt:lpstr>
      <vt:lpstr>Slice</vt:lpstr>
      <vt:lpstr>Wisp</vt:lpstr>
      <vt:lpstr>     Project Name: Diabetes Predection using python machine learning. </vt:lpstr>
      <vt:lpstr>CONTENTS:</vt:lpstr>
      <vt:lpstr>1.INTRODUCTION:</vt:lpstr>
      <vt:lpstr>Methods: Linear regression: </vt:lpstr>
      <vt:lpstr>Logistic Regression:</vt:lpstr>
      <vt:lpstr>Lasso regression:</vt:lpstr>
      <vt:lpstr>Data Set:</vt:lpstr>
      <vt:lpstr>Exploratory Data Analysis:</vt:lpstr>
      <vt:lpstr>PowerPoint Presentation</vt:lpstr>
      <vt:lpstr>Observations: • All the features are quantitative • The target variable is also quantitative • There is no outlier as revealed from the boxplot </vt:lpstr>
      <vt:lpstr>Plotting Predicted target value vs actual target value: </vt:lpstr>
      <vt:lpstr>PowerPoint Presentation</vt:lpstr>
      <vt:lpstr>PowerPoint Presentation</vt:lpstr>
      <vt:lpstr> Finding Mean Square Error (MSE):  </vt:lpstr>
      <vt:lpstr>Observations:  Ideally, the scatter plot of Predicted vs Actual should create a straight line. Since the model does not fit 100%, the scatter plot is not along the straight line. As, shown from the scatter plot linear regression is not a very useful model for this dataset. </vt:lpstr>
      <vt:lpstr>Discussion: To the best of our knowledge, this is the first study for predicting incident diabetes using machine learning methods based on cardiorespiratory fitness data. This study take advantage of the unique opportunity provided by our access to a large and rich clinical research dataset of the FIT project. In this study, a combination of three decision tree models.</vt:lpstr>
      <vt:lpstr>Conclusion: CONCLUSION Machine learning has the great ability to revolutionize the diabetes risk prediction with the help of advanced computational methods and availability of large amount of epidemiological and genetic diabetes risk dataset. Detection of diabetes in its early stages is the key for treatment. This work has described a machine learning approach to predicting diabetes levels. The technique may also help researchers to develop an accurate and effective tool that will reach at the table of clinicians to help them make better decision about the disease status.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‘IT’</dc:title>
  <dc:creator>Syan Sarker</dc:creator>
  <cp:lastModifiedBy>Pranjal Chowdhury</cp:lastModifiedBy>
  <cp:revision>71</cp:revision>
  <dcterms:created xsi:type="dcterms:W3CDTF">2015-12-28T04:50:24Z</dcterms:created>
  <dcterms:modified xsi:type="dcterms:W3CDTF">2019-11-26T11:44:46Z</dcterms:modified>
</cp:coreProperties>
</file>