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D9E5F-5290-476C-8DAA-B8D697318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1AF9F57-A13E-4C31-BE12-7BDA5878A5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0699109-56C8-4DAE-93AF-5DAC9902F24D}"/>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5" name="Footer Placeholder 4">
            <a:extLst>
              <a:ext uri="{FF2B5EF4-FFF2-40B4-BE49-F238E27FC236}">
                <a16:creationId xmlns:a16="http://schemas.microsoft.com/office/drawing/2014/main" xmlns="" id="{6D4D607D-0686-41EC-9763-DA4FD2EFA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B50682-7F49-4695-89F2-1D30F53476DE}"/>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33127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C75B9-0CD4-41BB-9846-035A28B791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1DDBC80-2D9F-48CB-A3C7-0EAA65CF3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A27F7B-4A44-400D-B3B1-E020F0C8CE32}"/>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5" name="Footer Placeholder 4">
            <a:extLst>
              <a:ext uri="{FF2B5EF4-FFF2-40B4-BE49-F238E27FC236}">
                <a16:creationId xmlns:a16="http://schemas.microsoft.com/office/drawing/2014/main" xmlns="" id="{4EBF8A04-B93C-4715-B677-377123998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F89012-D001-4376-A7EF-DC35CC2E96CC}"/>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19701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1D688C8-F216-470B-8CAE-67EF0CA73B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40A964-2213-4D39-BB15-097380A6E0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FF71F1-D478-4BAC-A621-4BBAB6B47EC0}"/>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5" name="Footer Placeholder 4">
            <a:extLst>
              <a:ext uri="{FF2B5EF4-FFF2-40B4-BE49-F238E27FC236}">
                <a16:creationId xmlns:a16="http://schemas.microsoft.com/office/drawing/2014/main" xmlns="" id="{C2FC8290-253F-4B2E-B4AF-09675073E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B4753A-4495-4ECB-B8F5-BF2ACA9FFE35}"/>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30088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06B3C1-4862-42FC-8FB2-457FCC077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95BD9DB-9A14-4B91-8A2A-B39B16A5E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125134-A8AE-4CC3-A0E1-892F159815FC}"/>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5" name="Footer Placeholder 4">
            <a:extLst>
              <a:ext uri="{FF2B5EF4-FFF2-40B4-BE49-F238E27FC236}">
                <a16:creationId xmlns:a16="http://schemas.microsoft.com/office/drawing/2014/main" xmlns="" id="{B09542B6-9BB8-47F2-98B9-6BAB50BD9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D766536-494E-461C-82F2-0AC7F15E1C19}"/>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29027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7B642-E5DD-44CB-A780-898D60C2E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42CA2B6-B1B2-4800-8895-EBE666903B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6F033FB-370D-4156-AF0A-E048D993EDD0}"/>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5" name="Footer Placeholder 4">
            <a:extLst>
              <a:ext uri="{FF2B5EF4-FFF2-40B4-BE49-F238E27FC236}">
                <a16:creationId xmlns:a16="http://schemas.microsoft.com/office/drawing/2014/main" xmlns="" id="{95247293-E3E7-4781-9477-9BDEDBA4C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445ABC3-A6AC-4F6D-B5CD-97BCD5A6715A}"/>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367339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E7B0C-07DE-4C2F-8A7B-31518D04EE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0A33BB8-52AF-464E-82FC-1F8C645D8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84C8942-8975-4C4D-B436-5E89437A03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5E012CB-C39F-457D-AB84-556F4707963E}"/>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6" name="Footer Placeholder 5">
            <a:extLst>
              <a:ext uri="{FF2B5EF4-FFF2-40B4-BE49-F238E27FC236}">
                <a16:creationId xmlns:a16="http://schemas.microsoft.com/office/drawing/2014/main" xmlns="" id="{BEFCEA8F-4E75-43F4-9026-7BFF714D3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17918C2-AB18-4766-B8AB-DF760C06A693}"/>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112021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2EA4B-445A-45DE-8DB7-E4FA50C06D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53BEADB-1C37-41E8-B18A-005E7DFEB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AF15684-D8CA-436F-B7D1-213C70C3D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D9A16BD-2FCF-4F73-A50E-21CA29DE1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B61C39D-B1A3-4EDE-96AF-B1F5146AE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0323B4D-F8DD-49F2-958B-2641DAA5F973}"/>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8" name="Footer Placeholder 7">
            <a:extLst>
              <a:ext uri="{FF2B5EF4-FFF2-40B4-BE49-F238E27FC236}">
                <a16:creationId xmlns:a16="http://schemas.microsoft.com/office/drawing/2014/main" xmlns="" id="{0F0AC515-B957-4692-84A9-861F79608A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B7B69C2-A34E-40B7-8D19-619A967552F1}"/>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72574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D3740-C6F4-436F-9F2A-2CDF4224C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BA36E3C-8E92-4022-96C0-1B381330F349}"/>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4" name="Footer Placeholder 3">
            <a:extLst>
              <a:ext uri="{FF2B5EF4-FFF2-40B4-BE49-F238E27FC236}">
                <a16:creationId xmlns:a16="http://schemas.microsoft.com/office/drawing/2014/main" xmlns="" id="{E7D11239-5981-4E03-909B-AD8E56BD7A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46B6419-573C-4CBE-A7BD-9E1E0483D397}"/>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341131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F57A2D8-4D5C-475D-8545-42BAF0868945}"/>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3" name="Footer Placeholder 2">
            <a:extLst>
              <a:ext uri="{FF2B5EF4-FFF2-40B4-BE49-F238E27FC236}">
                <a16:creationId xmlns:a16="http://schemas.microsoft.com/office/drawing/2014/main" xmlns="" id="{0283C0B6-99F0-4665-AD94-8107BE88D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E09E493-F54B-4AD2-837B-DBAA21C26250}"/>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124953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423D0-E4AD-45B0-B53A-4B1A62723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312C82E-AC17-4E45-9C36-B82E02A4B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7220113-79DF-4ED5-A7CB-BCA125992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8CBC1F-B773-42AF-BBB8-B1423B9324A3}"/>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6" name="Footer Placeholder 5">
            <a:extLst>
              <a:ext uri="{FF2B5EF4-FFF2-40B4-BE49-F238E27FC236}">
                <a16:creationId xmlns:a16="http://schemas.microsoft.com/office/drawing/2014/main" xmlns="" id="{6CA1C3EF-4647-4CC0-A405-9F8A1F6817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39B36B-01FC-4372-93A9-A4F9D6E9E693}"/>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22978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73CEAB-4C08-4323-A14D-3DE5DB98A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1F0B0DD-DF6D-40C1-AD4C-A28A4DEBDC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72797E3-3DD1-4A12-8E9B-9BC6B9DEB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E5DEF97-3965-465B-9436-565B9B73B594}"/>
              </a:ext>
            </a:extLst>
          </p:cNvPr>
          <p:cNvSpPr>
            <a:spLocks noGrp="1"/>
          </p:cNvSpPr>
          <p:nvPr>
            <p:ph type="dt" sz="half" idx="10"/>
          </p:nvPr>
        </p:nvSpPr>
        <p:spPr/>
        <p:txBody>
          <a:bodyPr/>
          <a:lstStyle/>
          <a:p>
            <a:fld id="{4E39345F-F7CD-450D-B217-011A4871DCA8}" type="datetimeFigureOut">
              <a:rPr lang="en-US" smtClean="0"/>
              <a:pPr/>
              <a:t>14-May-20</a:t>
            </a:fld>
            <a:endParaRPr lang="en-US"/>
          </a:p>
        </p:txBody>
      </p:sp>
      <p:sp>
        <p:nvSpPr>
          <p:cNvPr id="6" name="Footer Placeholder 5">
            <a:extLst>
              <a:ext uri="{FF2B5EF4-FFF2-40B4-BE49-F238E27FC236}">
                <a16:creationId xmlns:a16="http://schemas.microsoft.com/office/drawing/2014/main" xmlns="" id="{507AE2BD-A980-421A-A43D-6CA59828B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02E8FB-179E-4DA0-9AE5-9A6B840FA993}"/>
              </a:ext>
            </a:extLst>
          </p:cNvPr>
          <p:cNvSpPr>
            <a:spLocks noGrp="1"/>
          </p:cNvSpPr>
          <p:nvPr>
            <p:ph type="sldNum" sz="quarter" idx="12"/>
          </p:nvPr>
        </p:nvSpPr>
        <p:spPr/>
        <p:txBody>
          <a:body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15962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92C4E2-073A-4CAF-B0E7-AE1ED9519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5D5E6B6-CF37-49C1-B141-17B1D96A1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D125F6-9184-4FC6-BE71-0292F21E0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9345F-F7CD-450D-B217-011A4871DCA8}" type="datetimeFigureOut">
              <a:rPr lang="en-US" smtClean="0"/>
              <a:pPr/>
              <a:t>14-May-20</a:t>
            </a:fld>
            <a:endParaRPr lang="en-US"/>
          </a:p>
        </p:txBody>
      </p:sp>
      <p:sp>
        <p:nvSpPr>
          <p:cNvPr id="5" name="Footer Placeholder 4">
            <a:extLst>
              <a:ext uri="{FF2B5EF4-FFF2-40B4-BE49-F238E27FC236}">
                <a16:creationId xmlns:a16="http://schemas.microsoft.com/office/drawing/2014/main" xmlns="" id="{12D9A3E9-E6D5-4E3B-87C1-46C1FF866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C5C2231-1C95-4B27-90A2-AB8A5672B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374AA-F0DB-49CD-9D12-87A7C463FA8F}" type="slidenum">
              <a:rPr lang="en-US" smtClean="0"/>
              <a:pPr/>
              <a:t>‹#›</a:t>
            </a:fld>
            <a:endParaRPr lang="en-US"/>
          </a:p>
        </p:txBody>
      </p:sp>
    </p:spTree>
    <p:extLst>
      <p:ext uri="{BB962C8B-B14F-4D97-AF65-F5344CB8AC3E}">
        <p14:creationId xmlns:p14="http://schemas.microsoft.com/office/powerpoint/2010/main" xmlns="" val="196774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Telco-Customer-Churn.csv" TargetMode="External"/><Relationship Id="rId2" Type="http://schemas.openxmlformats.org/officeDocument/2006/relationships/hyperlink" Target="graph%207th%20sem.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9961C45-41B8-4657-9DEF-3A5305E290A7}"/>
              </a:ext>
            </a:extLst>
          </p:cNvPr>
          <p:cNvSpPr/>
          <p:nvPr/>
        </p:nvSpPr>
        <p:spPr>
          <a:xfrm>
            <a:off x="0" y="-464"/>
            <a:ext cx="12192000" cy="683663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smtClean="0">
                <a:latin typeface="Bahnschrift" panose="020B0502040204020203" pitchFamily="34" charset="0"/>
              </a:rPr>
              <a:t> </a:t>
            </a:r>
          </a:p>
          <a:p>
            <a:pPr algn="ctr"/>
            <a:endParaRPr lang="en-US" sz="3200" dirty="0" smtClean="0">
              <a:solidFill>
                <a:schemeClr val="tx1"/>
              </a:solidFill>
              <a:latin typeface="Bahnschrift" panose="020B0502040204020203" pitchFamily="34" charset="0"/>
            </a:endParaRPr>
          </a:p>
          <a:p>
            <a:pPr algn="ctr"/>
            <a:endParaRPr lang="en-US" sz="3200" dirty="0" smtClean="0">
              <a:solidFill>
                <a:schemeClr val="tx1"/>
              </a:solidFill>
              <a:latin typeface="Bahnschrift" panose="020B0502040204020203" pitchFamily="34" charset="0"/>
            </a:endParaRPr>
          </a:p>
          <a:p>
            <a:pPr algn="ctr"/>
            <a:endParaRPr lang="en-US" sz="3200" dirty="0" smtClean="0">
              <a:solidFill>
                <a:schemeClr val="tx1"/>
              </a:solidFill>
              <a:latin typeface="Bahnschrift" panose="020B0502040204020203" pitchFamily="34" charset="0"/>
            </a:endParaRPr>
          </a:p>
          <a:p>
            <a:pPr algn="ctr"/>
            <a:endParaRPr lang="en-US" sz="3200" b="1" dirty="0" smtClean="0">
              <a:solidFill>
                <a:schemeClr val="tx1"/>
              </a:solidFill>
            </a:endParaRPr>
          </a:p>
          <a:p>
            <a:pPr algn="ctr"/>
            <a:endParaRPr lang="en-US" sz="3200" b="1" dirty="0" smtClean="0">
              <a:solidFill>
                <a:schemeClr val="tx1"/>
              </a:solidFill>
            </a:endParaRPr>
          </a:p>
          <a:p>
            <a:pPr algn="ctr"/>
            <a:endParaRPr lang="en-US" sz="3200" b="1" dirty="0" smtClean="0">
              <a:solidFill>
                <a:schemeClr val="tx1"/>
              </a:solidFill>
            </a:endParaRPr>
          </a:p>
          <a:p>
            <a:pPr algn="ctr"/>
            <a:endParaRPr lang="en-US" sz="3200" b="1" dirty="0" smtClean="0">
              <a:solidFill>
                <a:schemeClr val="tx1"/>
              </a:solidFill>
            </a:endParaRPr>
          </a:p>
          <a:p>
            <a:pPr algn="ctr"/>
            <a:r>
              <a:rPr lang="en-US" sz="3200" b="1" dirty="0" smtClean="0">
                <a:solidFill>
                  <a:schemeClr val="tx1"/>
                </a:solidFill>
              </a:rPr>
              <a:t>Knowledge Based Customer </a:t>
            </a:r>
            <a:r>
              <a:rPr lang="en-US" sz="3200" b="1" dirty="0" err="1" smtClean="0">
                <a:solidFill>
                  <a:schemeClr val="tx1"/>
                </a:solidFill>
              </a:rPr>
              <a:t>Churan</a:t>
            </a:r>
            <a:r>
              <a:rPr lang="en-US" sz="3200" b="1" dirty="0" smtClean="0">
                <a:solidFill>
                  <a:schemeClr val="tx1"/>
                </a:solidFill>
              </a:rPr>
              <a:t> Prediction For Telecom Services        Using Python</a:t>
            </a:r>
            <a:endParaRPr lang="en-US" sz="3200" dirty="0" smtClean="0">
              <a:solidFill>
                <a:schemeClr val="tx1"/>
              </a:solidFill>
            </a:endParaRPr>
          </a:p>
          <a:p>
            <a:r>
              <a:rPr lang="en-US" sz="3200" dirty="0" smtClean="0">
                <a:solidFill>
                  <a:schemeClr val="tx1"/>
                </a:solidFill>
              </a:rPr>
              <a:t>                                                        </a:t>
            </a:r>
            <a:r>
              <a:rPr lang="en-US" sz="1600" dirty="0" smtClean="0">
                <a:solidFill>
                  <a:schemeClr val="tx1"/>
                </a:solidFill>
              </a:rPr>
              <a:t>Presented By</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b="1" dirty="0" smtClean="0"/>
          </a:p>
          <a:p>
            <a:pPr algn="ctr"/>
            <a:endParaRPr lang="en-US" b="1" dirty="0" smtClean="0"/>
          </a:p>
          <a:p>
            <a:pPr algn="ctr"/>
            <a:endParaRPr lang="en-US" b="1" dirty="0" smtClean="0"/>
          </a:p>
          <a:p>
            <a:pPr algn="ctr"/>
            <a:r>
              <a:rPr lang="en-US" b="1" dirty="0" smtClean="0">
                <a:solidFill>
                  <a:schemeClr val="tx1"/>
                </a:solidFill>
              </a:rPr>
              <a:t> Under the Supervision of</a:t>
            </a:r>
          </a:p>
          <a:p>
            <a:pPr algn="ctr"/>
            <a:r>
              <a:rPr lang="en-US" b="1" dirty="0" smtClean="0">
                <a:solidFill>
                  <a:schemeClr val="tx1"/>
                </a:solidFill>
              </a:rPr>
              <a:t>   </a:t>
            </a:r>
            <a:r>
              <a:rPr lang="en-US" sz="2000" b="1" dirty="0" smtClean="0">
                <a:solidFill>
                  <a:schemeClr val="tx1"/>
                </a:solidFill>
              </a:rPr>
              <a:t>PROF. ANUPAM MONDAL</a:t>
            </a:r>
          </a:p>
          <a:p>
            <a:endParaRPr lang="en-US" sz="2000" b="1" dirty="0" smtClean="0">
              <a:solidFill>
                <a:schemeClr val="tx1"/>
              </a:solidFill>
            </a:endParaRPr>
          </a:p>
          <a:p>
            <a:pPr algn="ctr"/>
            <a:r>
              <a:rPr lang="en-US" sz="2000" b="1" dirty="0" smtClean="0">
                <a:solidFill>
                  <a:schemeClr val="tx1"/>
                </a:solidFill>
              </a:rPr>
              <a:t>   Department of Computer Science and Engineering Institute of Engineering and Management</a:t>
            </a:r>
            <a:endParaRPr lang="en-US" sz="2000" dirty="0" smtClean="0">
              <a:solidFill>
                <a:schemeClr val="tx1"/>
              </a:solidFill>
            </a:endParaRPr>
          </a:p>
          <a:p>
            <a:pPr algn="ctr"/>
            <a:r>
              <a:rPr lang="en-US" sz="2000" b="1" dirty="0" smtClean="0">
                <a:solidFill>
                  <a:schemeClr val="tx1"/>
                </a:solidFill>
              </a:rPr>
              <a:t>West Bengal, India</a:t>
            </a:r>
            <a:endParaRPr lang="en-US" sz="2000" dirty="0" smtClean="0">
              <a:solidFill>
                <a:schemeClr val="tx1"/>
              </a:solidFill>
            </a:endParaRPr>
          </a:p>
          <a:p>
            <a:pPr algn="ctr"/>
            <a:r>
              <a:rPr lang="en-US" sz="2000" dirty="0" smtClean="0"/>
              <a:t/>
            </a:r>
            <a:br>
              <a:rPr lang="en-US" sz="2000" dirty="0" smtClean="0"/>
            </a:br>
            <a:endParaRPr lang="en-US" sz="2000" b="1" dirty="0" smtClean="0">
              <a:solidFill>
                <a:schemeClr val="tx1"/>
              </a:solidFill>
            </a:endParaRPr>
          </a:p>
          <a:p>
            <a:pPr algn="ctr"/>
            <a:endParaRPr lang="en-US" sz="2000" b="1" dirty="0" smtClean="0"/>
          </a:p>
          <a:p>
            <a:pPr algn="ctr"/>
            <a:endParaRPr lang="en-US" sz="2000" dirty="0" smtClean="0"/>
          </a:p>
          <a:p>
            <a:r>
              <a:rPr lang="en-US" dirty="0" smtClean="0"/>
              <a:t/>
            </a:r>
            <a:br>
              <a:rPr lang="en-US" dirty="0" smtClean="0"/>
            </a:b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graphicFrame>
        <p:nvGraphicFramePr>
          <p:cNvPr id="5" name="Table 5">
            <a:extLst>
              <a:ext uri="{FF2B5EF4-FFF2-40B4-BE49-F238E27FC236}">
                <a16:creationId xmlns:a16="http://schemas.microsoft.com/office/drawing/2014/main" xmlns="" id="{325FD7D0-0613-4E2B-87B7-1D42746823E4}"/>
              </a:ext>
            </a:extLst>
          </p:cNvPr>
          <p:cNvGraphicFramePr>
            <a:graphicFrameLocks noGrp="1"/>
          </p:cNvGraphicFramePr>
          <p:nvPr>
            <p:extLst>
              <p:ext uri="{D42A27DB-BD31-4B8C-83A1-F6EECF244321}">
                <p14:modId xmlns:p14="http://schemas.microsoft.com/office/powerpoint/2010/main" xmlns="" val="250013284"/>
              </p:ext>
            </p:extLst>
          </p:nvPr>
        </p:nvGraphicFramePr>
        <p:xfrm>
          <a:off x="1841864" y="1972493"/>
          <a:ext cx="8593656" cy="1124362"/>
        </p:xfrm>
        <a:graphic>
          <a:graphicData uri="http://schemas.openxmlformats.org/drawingml/2006/table">
            <a:tbl>
              <a:tblPr firstRow="1" bandRow="1">
                <a:tableStyleId>{BC89EF96-8CEA-46FF-86C4-4CE0E7609802}</a:tableStyleId>
              </a:tblPr>
              <a:tblGrid>
                <a:gridCol w="2864552">
                  <a:extLst>
                    <a:ext uri="{9D8B030D-6E8A-4147-A177-3AD203B41FA5}">
                      <a16:colId xmlns:a16="http://schemas.microsoft.com/office/drawing/2014/main" xmlns="" val="1837214412"/>
                    </a:ext>
                  </a:extLst>
                </a:gridCol>
                <a:gridCol w="2864552">
                  <a:extLst>
                    <a:ext uri="{9D8B030D-6E8A-4147-A177-3AD203B41FA5}">
                      <a16:colId xmlns:a16="http://schemas.microsoft.com/office/drawing/2014/main" xmlns="" val="2888058156"/>
                    </a:ext>
                  </a:extLst>
                </a:gridCol>
                <a:gridCol w="2864552">
                  <a:extLst>
                    <a:ext uri="{9D8B030D-6E8A-4147-A177-3AD203B41FA5}">
                      <a16:colId xmlns:a16="http://schemas.microsoft.com/office/drawing/2014/main" xmlns="" val="1937536000"/>
                    </a:ext>
                  </a:extLst>
                </a:gridCol>
              </a:tblGrid>
              <a:tr h="352696">
                <a:tc>
                  <a:txBody>
                    <a:bodyPr/>
                    <a:lstStyle/>
                    <a:p>
                      <a:r>
                        <a:rPr lang="en-US" dirty="0"/>
                        <a:t>                   Name</a:t>
                      </a:r>
                    </a:p>
                  </a:txBody>
                  <a:tcPr/>
                </a:tc>
                <a:tc>
                  <a:txBody>
                    <a:bodyPr/>
                    <a:lstStyle/>
                    <a:p>
                      <a:r>
                        <a:rPr lang="en-US" dirty="0"/>
                        <a:t>        Class Roll Number</a:t>
                      </a:r>
                    </a:p>
                  </a:txBody>
                  <a:tcPr/>
                </a:tc>
                <a:tc>
                  <a:txBody>
                    <a:bodyPr/>
                    <a:lstStyle/>
                    <a:p>
                      <a:r>
                        <a:rPr lang="en-US" dirty="0"/>
                        <a:t>   University Roll Number</a:t>
                      </a:r>
                    </a:p>
                  </a:txBody>
                  <a:tcPr/>
                </a:tc>
                <a:extLst>
                  <a:ext uri="{0D108BD9-81ED-4DB2-BD59-A6C34878D82A}">
                    <a16:rowId xmlns:a16="http://schemas.microsoft.com/office/drawing/2014/main" xmlns="" val="2461179137"/>
                  </a:ext>
                </a:extLst>
              </a:tr>
              <a:tr h="392842">
                <a:tc>
                  <a:txBody>
                    <a:bodyPr/>
                    <a:lstStyle/>
                    <a:p>
                      <a:r>
                        <a:rPr lang="en-US" dirty="0" smtClean="0"/>
                        <a:t>   </a:t>
                      </a:r>
                      <a:r>
                        <a:rPr lang="en-US" dirty="0" err="1" smtClean="0"/>
                        <a:t>Partho</a:t>
                      </a:r>
                      <a:r>
                        <a:rPr lang="en-US" dirty="0" smtClean="0"/>
                        <a:t> </a:t>
                      </a:r>
                      <a:r>
                        <a:rPr lang="en-US" dirty="0" err="1" smtClean="0"/>
                        <a:t>Protim</a:t>
                      </a:r>
                      <a:r>
                        <a:rPr lang="en-US" dirty="0" smtClean="0"/>
                        <a:t> </a:t>
                      </a:r>
                      <a:r>
                        <a:rPr lang="en-US" dirty="0" err="1" smtClean="0"/>
                        <a:t>Sarkar</a:t>
                      </a:r>
                      <a:endParaRPr lang="en-US" dirty="0"/>
                    </a:p>
                  </a:txBody>
                  <a:tcPr/>
                </a:tc>
                <a:tc>
                  <a:txBody>
                    <a:bodyPr/>
                    <a:lstStyle/>
                    <a:p>
                      <a:r>
                        <a:rPr lang="en-US" dirty="0" smtClean="0"/>
                        <a:t>          180 – C5</a:t>
                      </a:r>
                      <a:endParaRPr lang="en-US" dirty="0"/>
                    </a:p>
                  </a:txBody>
                  <a:tcPr/>
                </a:tc>
                <a:tc>
                  <a:txBody>
                    <a:bodyPr/>
                    <a:lstStyle/>
                    <a:p>
                      <a:r>
                        <a:rPr lang="en-US" dirty="0" smtClean="0"/>
                        <a:t>           10400116150</a:t>
                      </a:r>
                      <a:endParaRPr lang="en-US" dirty="0"/>
                    </a:p>
                  </a:txBody>
                  <a:tcPr/>
                </a:tc>
                <a:extLst>
                  <a:ext uri="{0D108BD9-81ED-4DB2-BD59-A6C34878D82A}">
                    <a16:rowId xmlns:a16="http://schemas.microsoft.com/office/drawing/2014/main" xmlns="" val="654812286"/>
                  </a:ext>
                </a:extLst>
              </a:tr>
              <a:tr h="365760">
                <a:tc>
                  <a:txBody>
                    <a:bodyPr/>
                    <a:lstStyle/>
                    <a:p>
                      <a:r>
                        <a:rPr lang="en-US" dirty="0"/>
                        <a:t>    </a:t>
                      </a:r>
                      <a:r>
                        <a:rPr lang="en-US" dirty="0" err="1" smtClean="0"/>
                        <a:t>Pranjal</a:t>
                      </a:r>
                      <a:r>
                        <a:rPr lang="en-US" baseline="0" dirty="0" smtClean="0"/>
                        <a:t>  </a:t>
                      </a:r>
                      <a:r>
                        <a:rPr lang="en-US" baseline="0" dirty="0" err="1" smtClean="0"/>
                        <a:t>Chowdhury</a:t>
                      </a:r>
                      <a:endParaRPr lang="en-US" dirty="0"/>
                    </a:p>
                  </a:txBody>
                  <a:tcPr/>
                </a:tc>
                <a:tc>
                  <a:txBody>
                    <a:bodyPr/>
                    <a:lstStyle/>
                    <a:p>
                      <a:r>
                        <a:rPr lang="en-US" dirty="0"/>
                        <a:t>          </a:t>
                      </a:r>
                      <a:r>
                        <a:rPr lang="en-US" dirty="0" smtClean="0"/>
                        <a:t>178</a:t>
                      </a:r>
                      <a:r>
                        <a:rPr lang="en-US" baseline="0" dirty="0" smtClean="0"/>
                        <a:t> – C5</a:t>
                      </a:r>
                      <a:endParaRPr lang="en-US" dirty="0"/>
                    </a:p>
                  </a:txBody>
                  <a:tcPr/>
                </a:tc>
                <a:tc>
                  <a:txBody>
                    <a:bodyPr/>
                    <a:lstStyle/>
                    <a:p>
                      <a:r>
                        <a:rPr lang="en-US"/>
                        <a:t>            </a:t>
                      </a:r>
                      <a:r>
                        <a:rPr lang="en-US" smtClean="0"/>
                        <a:t>10400116145</a:t>
                      </a:r>
                      <a:endParaRPr lang="en-US" dirty="0"/>
                    </a:p>
                  </a:txBody>
                  <a:tcPr/>
                </a:tc>
                <a:extLst>
                  <a:ext uri="{0D108BD9-81ED-4DB2-BD59-A6C34878D82A}">
                    <a16:rowId xmlns:a16="http://schemas.microsoft.com/office/drawing/2014/main" xmlns="" val="4287442015"/>
                  </a:ext>
                </a:extLst>
              </a:tr>
            </a:tbl>
          </a:graphicData>
        </a:graphic>
      </p:graphicFrame>
      <p:pic>
        <p:nvPicPr>
          <p:cNvPr id="1026" name="Picture 2" descr="Image result for rcciit logo">
            <a:extLst>
              <a:ext uri="{FF2B5EF4-FFF2-40B4-BE49-F238E27FC236}">
                <a16:creationId xmlns:a16="http://schemas.microsoft.com/office/drawing/2014/main" xmlns="" id="{6AFE5458-BFE3-4109-A246-B74181EC8E66}"/>
              </a:ext>
            </a:extLst>
          </p:cNvPr>
          <p:cNvPicPr>
            <a:picLocks noChangeAspect="1" noChangeArrowheads="1"/>
          </p:cNvPicPr>
          <p:nvPr/>
        </p:nvPicPr>
        <p:blipFill>
          <a:blip r:embed="rId2"/>
          <a:stretch>
            <a:fillRect/>
          </a:stretch>
        </p:blipFill>
        <p:spPr bwMode="auto">
          <a:xfrm>
            <a:off x="5455352" y="3509506"/>
            <a:ext cx="993912" cy="7951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798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854FB31-4BBB-4883-B1A8-BA9D3C82C281}"/>
              </a:ext>
            </a:extLst>
          </p:cNvPr>
          <p:cNvSpPr/>
          <p:nvPr/>
        </p:nvSpPr>
        <p:spPr>
          <a:xfrm>
            <a:off x="4293704" y="265043"/>
            <a:ext cx="3856383"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Results</a:t>
            </a:r>
          </a:p>
        </p:txBody>
      </p:sp>
      <p:sp>
        <p:nvSpPr>
          <p:cNvPr id="6" name="Rectangle 5">
            <a:extLst>
              <a:ext uri="{FF2B5EF4-FFF2-40B4-BE49-F238E27FC236}">
                <a16:creationId xmlns:a16="http://schemas.microsoft.com/office/drawing/2014/main" xmlns="" id="{D73D6CFC-B028-4F1F-BE8E-04966320E854}"/>
              </a:ext>
            </a:extLst>
          </p:cNvPr>
          <p:cNvSpPr/>
          <p:nvPr/>
        </p:nvSpPr>
        <p:spPr>
          <a:xfrm>
            <a:off x="2142309" y="1643460"/>
            <a:ext cx="5903887" cy="20805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dirty="0">
                <a:hlinkClick r:id="rId2" action="ppaction://hlinkfile"/>
              </a:rPr>
              <a:t>Graphical </a:t>
            </a:r>
            <a:r>
              <a:rPr lang="en-US" dirty="0" smtClean="0">
                <a:hlinkClick r:id="rId2" action="ppaction://hlinkfile"/>
              </a:rPr>
              <a:t>Result</a:t>
            </a:r>
            <a:endParaRPr lang="en-US" dirty="0"/>
          </a:p>
          <a:p>
            <a:pPr marL="285750" indent="-285750" algn="just">
              <a:buFont typeface="Arial" panose="020B0604020202020204" pitchFamily="34" charset="0"/>
              <a:buChar char="•"/>
            </a:pPr>
            <a:r>
              <a:rPr lang="en-US" dirty="0" smtClean="0">
                <a:hlinkClick r:id="rId3" action="ppaction://hlinkfile"/>
              </a:rPr>
              <a:t>Dataset</a:t>
            </a:r>
            <a:r>
              <a:rPr lang="en-US" dirty="0" smtClean="0"/>
              <a:t>    </a:t>
            </a:r>
            <a:endParaRPr lang="en-US" dirty="0"/>
          </a:p>
        </p:txBody>
      </p:sp>
    </p:spTree>
    <p:extLst>
      <p:ext uri="{BB962C8B-B14F-4D97-AF65-F5344CB8AC3E}">
        <p14:creationId xmlns:p14="http://schemas.microsoft.com/office/powerpoint/2010/main" xmlns="" val="3009677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a:extLst>
              <a:ext uri="{FF2B5EF4-FFF2-40B4-BE49-F238E27FC236}">
                <a16:creationId xmlns:a16="http://schemas.microsoft.com/office/drawing/2014/main" xmlns="" id="{BE3EF01E-9A33-49E0-89B9-278B43B4D0C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22187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499E459-1CBF-4608-A79D-BD85A9A2B467}"/>
              </a:ext>
            </a:extLst>
          </p:cNvPr>
          <p:cNvSpPr/>
          <p:nvPr/>
        </p:nvSpPr>
        <p:spPr>
          <a:xfrm>
            <a:off x="0" y="0"/>
            <a:ext cx="12192000" cy="695739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r>
              <a:rPr lang="en-US" sz="3600" dirty="0">
                <a:solidFill>
                  <a:schemeClr val="tx1"/>
                </a:solidFill>
                <a:latin typeface="Bahnschrift" panose="020B0502040204020203" pitchFamily="34" charset="0"/>
              </a:rPr>
              <a:t>  Problem Statement</a:t>
            </a:r>
          </a:p>
          <a:p>
            <a:pPr algn="ctr"/>
            <a:endParaRPr lang="en-US" sz="3600" dirty="0">
              <a:solidFill>
                <a:schemeClr val="tx1"/>
              </a:solidFill>
              <a:latin typeface="Bahnschrift" panose="020B0502040204020203" pitchFamily="34" charset="0"/>
            </a:endParaRPr>
          </a:p>
          <a:p>
            <a:pPr algn="just"/>
            <a:r>
              <a:rPr lang="en-US" dirty="0">
                <a:solidFill>
                  <a:schemeClr val="tx1"/>
                </a:solidFill>
              </a:rPr>
              <a:t>Customer churn is a major problem and one of the most important concerns for large companies. Due to the direct effect on the revenues of the companies, especially in the telecom field, companies are seeking to develop means to predict potential customer to churn. Therefore, finding factors that increase customer churn is important to take necessary actions to reduce this</a:t>
            </a:r>
          </a:p>
          <a:p>
            <a:r>
              <a:rPr lang="en-US" dirty="0">
                <a:solidFill>
                  <a:schemeClr val="tx1"/>
                </a:solidFill>
              </a:rPr>
              <a:t>Churn. Churn prediction helps business to gain a better understanding of future expected revenue , allows to target individual in an attempt to prevent them from discontinuing their subscription with the company and helps to understand what preventative steps are necessary to ensure lost revenue is minimized.</a:t>
            </a:r>
          </a:p>
          <a:p>
            <a:pPr marL="285750" indent="-285750">
              <a:buFont typeface="Arial" panose="020B0604020202020204" pitchFamily="34" charset="0"/>
              <a:buChar char="•"/>
            </a:pPr>
            <a:endParaRPr lang="en-US" sz="6000" dirty="0">
              <a:solidFill>
                <a:schemeClr val="tx1"/>
              </a:solidFill>
            </a:endParaRPr>
          </a:p>
          <a:p>
            <a:pPr algn="just"/>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a:p>
            <a:pPr algn="ctr"/>
            <a:endParaRPr lang="en-US" sz="36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xmlns="" val="760452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4740C96-4B23-40F6-B091-29905ABDCFC7}"/>
              </a:ext>
            </a:extLst>
          </p:cNvPr>
          <p:cNvSpPr/>
          <p:nvPr/>
        </p:nvSpPr>
        <p:spPr>
          <a:xfrm>
            <a:off x="0" y="0"/>
            <a:ext cx="12192000" cy="685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atin typeface="Bahnschrift" panose="020B0502040204020203" pitchFamily="34" charset="0"/>
              </a:rPr>
              <a:t>Introduction</a:t>
            </a:r>
          </a:p>
          <a:p>
            <a:pPr algn="ctr"/>
            <a:endParaRPr lang="en-US" sz="3600" dirty="0">
              <a:latin typeface="Bahnschrift" panose="020B0502040204020203" pitchFamily="34" charset="0"/>
            </a:endParaRPr>
          </a:p>
          <a:p>
            <a:pPr marL="342900" indent="-342900">
              <a:buFont typeface="Arial" panose="020B0604020202020204" pitchFamily="34" charset="0"/>
              <a:buChar char="•"/>
            </a:pPr>
            <a:r>
              <a:rPr lang="en-US" sz="2000" dirty="0">
                <a:solidFill>
                  <a:schemeClr val="tx1"/>
                </a:solidFill>
                <a:latin typeface="+mj-lt"/>
              </a:rPr>
              <a:t>Customer churn is defined as the loss of customers.</a:t>
            </a:r>
          </a:p>
          <a:p>
            <a:endParaRPr lang="en-US" sz="2000" dirty="0">
              <a:solidFill>
                <a:schemeClr val="tx1"/>
              </a:solidFill>
              <a:latin typeface="+mj-lt"/>
            </a:endParaRPr>
          </a:p>
          <a:p>
            <a:endParaRPr lang="en-US" sz="500"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j-lt"/>
              </a:rPr>
              <a:t>A “</a:t>
            </a:r>
            <a:r>
              <a:rPr lang="en-US" sz="2000" b="1" dirty="0">
                <a:solidFill>
                  <a:schemeClr val="tx1"/>
                </a:solidFill>
                <a:latin typeface="+mj-lt"/>
              </a:rPr>
              <a:t>churn</a:t>
            </a:r>
            <a:r>
              <a:rPr lang="en-US" sz="2000" dirty="0">
                <a:solidFill>
                  <a:schemeClr val="tx1"/>
                </a:solidFill>
                <a:latin typeface="+mj-lt"/>
              </a:rPr>
              <a:t>” with respect to the </a:t>
            </a:r>
            <a:r>
              <a:rPr lang="en-US" sz="2000" b="1" dirty="0">
                <a:solidFill>
                  <a:schemeClr val="tx1"/>
                </a:solidFill>
                <a:latin typeface="+mj-lt"/>
              </a:rPr>
              <a:t>Telecom industry</a:t>
            </a:r>
            <a:r>
              <a:rPr lang="en-US" sz="2000" dirty="0">
                <a:solidFill>
                  <a:schemeClr val="tx1"/>
                </a:solidFill>
                <a:latin typeface="+mj-lt"/>
              </a:rPr>
              <a:t>, is defined as the percentage of subscribers moving from a specific service or a service provider to another in a given period of time.</a:t>
            </a:r>
          </a:p>
          <a:p>
            <a:endParaRPr lang="en-US" sz="2000" dirty="0">
              <a:solidFill>
                <a:schemeClr val="tx1"/>
              </a:solidFill>
              <a:latin typeface="+mj-lt"/>
            </a:endParaRPr>
          </a:p>
          <a:p>
            <a:endParaRPr lang="en-US" sz="500"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j-lt"/>
              </a:rPr>
              <a:t>Churn prediction is the technique by which we can easily find out who is likely to churn in given time period.</a:t>
            </a:r>
          </a:p>
          <a:p>
            <a:pPr marL="342900" indent="-342900">
              <a:buFont typeface="Arial" panose="020B0604020202020204" pitchFamily="34" charset="0"/>
              <a:buChar char="•"/>
            </a:pPr>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28" name="Picture 27">
            <a:extLst>
              <a:ext uri="{FF2B5EF4-FFF2-40B4-BE49-F238E27FC236}">
                <a16:creationId xmlns:a16="http://schemas.microsoft.com/office/drawing/2014/main" xmlns="" id="{C617B942-21E1-43D7-A067-7265501AAD0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57764" y="3429000"/>
            <a:ext cx="9353550" cy="3429000"/>
          </a:xfrm>
          <a:prstGeom prst="rect">
            <a:avLst/>
          </a:prstGeom>
        </p:spPr>
      </p:pic>
    </p:spTree>
    <p:extLst>
      <p:ext uri="{BB962C8B-B14F-4D97-AF65-F5344CB8AC3E}">
        <p14:creationId xmlns:p14="http://schemas.microsoft.com/office/powerpoint/2010/main" xmlns="" val="3206265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8BEBE20-C42F-4876-A51E-511FEB19989C}"/>
              </a:ext>
            </a:extLst>
          </p:cNvPr>
          <p:cNvSpPr/>
          <p:nvPr/>
        </p:nvSpPr>
        <p:spPr>
          <a:xfrm>
            <a:off x="0" y="-38100"/>
            <a:ext cx="12192000" cy="68961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xmlns="" id="{26D2D6B9-4F6F-4744-9046-76E8429D57C8}"/>
              </a:ext>
            </a:extLst>
          </p:cNvPr>
          <p:cNvSpPr/>
          <p:nvPr/>
        </p:nvSpPr>
        <p:spPr>
          <a:xfrm>
            <a:off x="178903" y="2720008"/>
            <a:ext cx="4068417" cy="1417983"/>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Pattern</a:t>
            </a:r>
          </a:p>
          <a:p>
            <a:pPr algn="ctr"/>
            <a:r>
              <a:rPr lang="en-US" dirty="0"/>
              <a:t>                                      Recognition</a:t>
            </a:r>
          </a:p>
        </p:txBody>
      </p:sp>
      <p:sp>
        <p:nvSpPr>
          <p:cNvPr id="6" name="Rectangle: Rounded Corners 5">
            <a:extLst>
              <a:ext uri="{FF2B5EF4-FFF2-40B4-BE49-F238E27FC236}">
                <a16:creationId xmlns:a16="http://schemas.microsoft.com/office/drawing/2014/main" xmlns="" id="{35D6F272-1510-4FD9-9149-FE35D81A36A4}"/>
              </a:ext>
            </a:extLst>
          </p:cNvPr>
          <p:cNvSpPr/>
          <p:nvPr/>
        </p:nvSpPr>
        <p:spPr>
          <a:xfrm>
            <a:off x="5764697" y="1279661"/>
            <a:ext cx="1524000" cy="78187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Existing </a:t>
            </a:r>
          </a:p>
          <a:p>
            <a:pPr algn="ctr"/>
            <a:r>
              <a:rPr lang="en-US" dirty="0"/>
              <a:t>Customers</a:t>
            </a:r>
          </a:p>
        </p:txBody>
      </p:sp>
      <p:sp>
        <p:nvSpPr>
          <p:cNvPr id="7" name="Rectangle: Rounded Corners 6">
            <a:extLst>
              <a:ext uri="{FF2B5EF4-FFF2-40B4-BE49-F238E27FC236}">
                <a16:creationId xmlns:a16="http://schemas.microsoft.com/office/drawing/2014/main" xmlns="" id="{7B5E6523-0C57-430C-8C8E-7E31655299B7}"/>
              </a:ext>
            </a:extLst>
          </p:cNvPr>
          <p:cNvSpPr/>
          <p:nvPr/>
        </p:nvSpPr>
        <p:spPr>
          <a:xfrm>
            <a:off x="5532783" y="3142420"/>
            <a:ext cx="1987828" cy="51683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Model</a:t>
            </a:r>
          </a:p>
        </p:txBody>
      </p:sp>
      <p:sp>
        <p:nvSpPr>
          <p:cNvPr id="8" name="Rectangle: Rounded Corners 7">
            <a:extLst>
              <a:ext uri="{FF2B5EF4-FFF2-40B4-BE49-F238E27FC236}">
                <a16:creationId xmlns:a16="http://schemas.microsoft.com/office/drawing/2014/main" xmlns="" id="{9EEDC68F-96C4-4F12-B6B3-46233A70AC37}"/>
              </a:ext>
            </a:extLst>
          </p:cNvPr>
          <p:cNvSpPr/>
          <p:nvPr/>
        </p:nvSpPr>
        <p:spPr>
          <a:xfrm>
            <a:off x="9263269" y="3064566"/>
            <a:ext cx="1987827" cy="65266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 at risk of churn</a:t>
            </a:r>
          </a:p>
        </p:txBody>
      </p:sp>
      <p:sp>
        <p:nvSpPr>
          <p:cNvPr id="9" name="Rectangle: Rounded Corners 8">
            <a:extLst>
              <a:ext uri="{FF2B5EF4-FFF2-40B4-BE49-F238E27FC236}">
                <a16:creationId xmlns:a16="http://schemas.microsoft.com/office/drawing/2014/main" xmlns="" id="{E13F1AF8-2114-476D-9595-21F7994DBAA9}"/>
              </a:ext>
            </a:extLst>
          </p:cNvPr>
          <p:cNvSpPr/>
          <p:nvPr/>
        </p:nvSpPr>
        <p:spPr>
          <a:xfrm>
            <a:off x="5532783" y="5039136"/>
            <a:ext cx="1987828" cy="51683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Happy customers</a:t>
            </a:r>
          </a:p>
        </p:txBody>
      </p:sp>
      <p:sp>
        <p:nvSpPr>
          <p:cNvPr id="10" name="Rectangle: Rounded Corners 9">
            <a:extLst>
              <a:ext uri="{FF2B5EF4-FFF2-40B4-BE49-F238E27FC236}">
                <a16:creationId xmlns:a16="http://schemas.microsoft.com/office/drawing/2014/main" xmlns="" id="{C5CC6B01-FD5A-4DBC-A4A0-361767D8DE8E}"/>
              </a:ext>
            </a:extLst>
          </p:cNvPr>
          <p:cNvSpPr/>
          <p:nvPr/>
        </p:nvSpPr>
        <p:spPr>
          <a:xfrm>
            <a:off x="9263269" y="4784035"/>
            <a:ext cx="1987827" cy="652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Proactive </a:t>
            </a:r>
          </a:p>
          <a:p>
            <a:pPr algn="ctr"/>
            <a:r>
              <a:rPr lang="en-US" dirty="0"/>
              <a:t>re-engagement</a:t>
            </a:r>
          </a:p>
        </p:txBody>
      </p:sp>
      <p:sp>
        <p:nvSpPr>
          <p:cNvPr id="11" name="Rectangle: Rounded Corners 10">
            <a:extLst>
              <a:ext uri="{FF2B5EF4-FFF2-40B4-BE49-F238E27FC236}">
                <a16:creationId xmlns:a16="http://schemas.microsoft.com/office/drawing/2014/main" xmlns="" id="{7F6CC780-D0BE-49CB-B34D-2E898E43AE4F}"/>
              </a:ext>
            </a:extLst>
          </p:cNvPr>
          <p:cNvSpPr/>
          <p:nvPr/>
        </p:nvSpPr>
        <p:spPr>
          <a:xfrm>
            <a:off x="457200" y="3074504"/>
            <a:ext cx="2001077" cy="65266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Churned customer history</a:t>
            </a:r>
          </a:p>
        </p:txBody>
      </p:sp>
      <p:cxnSp>
        <p:nvCxnSpPr>
          <p:cNvPr id="13" name="Straight Arrow Connector 12">
            <a:extLst>
              <a:ext uri="{FF2B5EF4-FFF2-40B4-BE49-F238E27FC236}">
                <a16:creationId xmlns:a16="http://schemas.microsoft.com/office/drawing/2014/main" xmlns="" id="{EA0F6FC7-2A4C-480B-A842-18410AB99745}"/>
              </a:ext>
            </a:extLst>
          </p:cNvPr>
          <p:cNvCxnSpPr>
            <a:cxnSpLocks/>
          </p:cNvCxnSpPr>
          <p:nvPr/>
        </p:nvCxnSpPr>
        <p:spPr>
          <a:xfrm>
            <a:off x="4227441" y="3428999"/>
            <a:ext cx="1305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2937465-2A11-41AB-9055-28EC9123C94E}"/>
              </a:ext>
            </a:extLst>
          </p:cNvPr>
          <p:cNvCxnSpPr>
            <a:cxnSpLocks/>
            <a:endCxn id="7" idx="0"/>
          </p:cNvCxnSpPr>
          <p:nvPr/>
        </p:nvCxnSpPr>
        <p:spPr>
          <a:xfrm>
            <a:off x="6526697" y="2061540"/>
            <a:ext cx="0" cy="108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A7B6CF5E-1062-4012-BD99-F6CDE9879E8A}"/>
              </a:ext>
            </a:extLst>
          </p:cNvPr>
          <p:cNvCxnSpPr>
            <a:endCxn id="9" idx="0"/>
          </p:cNvCxnSpPr>
          <p:nvPr/>
        </p:nvCxnSpPr>
        <p:spPr>
          <a:xfrm>
            <a:off x="6526697" y="3659255"/>
            <a:ext cx="0" cy="137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F80F032-CD17-4AEF-8EEE-46046E0A4FE2}"/>
              </a:ext>
            </a:extLst>
          </p:cNvPr>
          <p:cNvCxnSpPr/>
          <p:nvPr/>
        </p:nvCxnSpPr>
        <p:spPr>
          <a:xfrm flipV="1">
            <a:off x="7520611" y="3400837"/>
            <a:ext cx="1742658" cy="28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C6F8E1F-B6A9-4D5C-A517-B12CC461C822}"/>
              </a:ext>
            </a:extLst>
          </p:cNvPr>
          <p:cNvCxnSpPr>
            <a:stCxn id="10" idx="0"/>
            <a:endCxn id="8" idx="2"/>
          </p:cNvCxnSpPr>
          <p:nvPr/>
        </p:nvCxnSpPr>
        <p:spPr>
          <a:xfrm flipV="1">
            <a:off x="10257183" y="3717235"/>
            <a:ext cx="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B953BDB7-C76F-4FBE-BFA3-6CDA95A581AB}"/>
              </a:ext>
            </a:extLst>
          </p:cNvPr>
          <p:cNvSpPr/>
          <p:nvPr/>
        </p:nvSpPr>
        <p:spPr>
          <a:xfrm>
            <a:off x="1457738" y="198783"/>
            <a:ext cx="9939132" cy="596296"/>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Churn Rate Prediction With Machine Learning</a:t>
            </a:r>
          </a:p>
        </p:txBody>
      </p:sp>
    </p:spTree>
    <p:extLst>
      <p:ext uri="{BB962C8B-B14F-4D97-AF65-F5344CB8AC3E}">
        <p14:creationId xmlns:p14="http://schemas.microsoft.com/office/powerpoint/2010/main" xmlns="" val="415648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3B33D9C-E289-4AE8-9D20-EC5FD00412E2}"/>
              </a:ext>
            </a:extLst>
          </p:cNvPr>
          <p:cNvSpPr/>
          <p:nvPr/>
        </p:nvSpPr>
        <p:spPr>
          <a:xfrm>
            <a:off x="0" y="0"/>
            <a:ext cx="12192000" cy="68580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Related Work</a:t>
            </a: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36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p:txBody>
      </p:sp>
      <p:graphicFrame>
        <p:nvGraphicFramePr>
          <p:cNvPr id="7" name="Table 7">
            <a:extLst>
              <a:ext uri="{FF2B5EF4-FFF2-40B4-BE49-F238E27FC236}">
                <a16:creationId xmlns:a16="http://schemas.microsoft.com/office/drawing/2014/main" xmlns="" id="{3BF8B54B-6F23-4D89-8441-3B1AE248FFBC}"/>
              </a:ext>
            </a:extLst>
          </p:cNvPr>
          <p:cNvGraphicFramePr>
            <a:graphicFrameLocks noGrp="1"/>
          </p:cNvGraphicFramePr>
          <p:nvPr>
            <p:extLst>
              <p:ext uri="{D42A27DB-BD31-4B8C-83A1-F6EECF244321}">
                <p14:modId xmlns:p14="http://schemas.microsoft.com/office/powerpoint/2010/main" xmlns="" val="159231918"/>
              </p:ext>
            </p:extLst>
          </p:nvPr>
        </p:nvGraphicFramePr>
        <p:xfrm>
          <a:off x="0" y="742122"/>
          <a:ext cx="12212283" cy="6003235"/>
        </p:xfrm>
        <a:graphic>
          <a:graphicData uri="http://schemas.openxmlformats.org/drawingml/2006/table">
            <a:tbl>
              <a:tblPr firstRow="1" bandRow="1">
                <a:tableStyleId>{5C22544A-7EE6-4342-B048-85BDC9FD1C3A}</a:tableStyleId>
              </a:tblPr>
              <a:tblGrid>
                <a:gridCol w="821635">
                  <a:extLst>
                    <a:ext uri="{9D8B030D-6E8A-4147-A177-3AD203B41FA5}">
                      <a16:colId xmlns:a16="http://schemas.microsoft.com/office/drawing/2014/main" xmlns="" val="2580210288"/>
                    </a:ext>
                  </a:extLst>
                </a:gridCol>
                <a:gridCol w="2005929">
                  <a:extLst>
                    <a:ext uri="{9D8B030D-6E8A-4147-A177-3AD203B41FA5}">
                      <a16:colId xmlns:a16="http://schemas.microsoft.com/office/drawing/2014/main" xmlns="" val="4282571213"/>
                    </a:ext>
                  </a:extLst>
                </a:gridCol>
                <a:gridCol w="2224124">
                  <a:extLst>
                    <a:ext uri="{9D8B030D-6E8A-4147-A177-3AD203B41FA5}">
                      <a16:colId xmlns:a16="http://schemas.microsoft.com/office/drawing/2014/main" xmlns="" val="3009974090"/>
                    </a:ext>
                  </a:extLst>
                </a:gridCol>
                <a:gridCol w="3668242">
                  <a:extLst>
                    <a:ext uri="{9D8B030D-6E8A-4147-A177-3AD203B41FA5}">
                      <a16:colId xmlns:a16="http://schemas.microsoft.com/office/drawing/2014/main" xmlns="" val="1552450482"/>
                    </a:ext>
                  </a:extLst>
                </a:gridCol>
                <a:gridCol w="3492353">
                  <a:extLst>
                    <a:ext uri="{9D8B030D-6E8A-4147-A177-3AD203B41FA5}">
                      <a16:colId xmlns:a16="http://schemas.microsoft.com/office/drawing/2014/main" xmlns="" val="1822039301"/>
                    </a:ext>
                  </a:extLst>
                </a:gridCol>
              </a:tblGrid>
              <a:tr h="430648">
                <a:tc>
                  <a:txBody>
                    <a:bodyPr/>
                    <a:lstStyle/>
                    <a:p>
                      <a:pPr algn="just"/>
                      <a:r>
                        <a:rPr lang="en-US" dirty="0"/>
                        <a:t>SI NO.</a:t>
                      </a:r>
                    </a:p>
                  </a:txBody>
                  <a:tcPr/>
                </a:tc>
                <a:tc>
                  <a:txBody>
                    <a:bodyPr/>
                    <a:lstStyle/>
                    <a:p>
                      <a:pPr algn="just"/>
                      <a:r>
                        <a:rPr lang="en-US" dirty="0"/>
                        <a:t>     AUTHOR NAME</a:t>
                      </a:r>
                    </a:p>
                  </a:txBody>
                  <a:tcPr/>
                </a:tc>
                <a:tc>
                  <a:txBody>
                    <a:bodyPr/>
                    <a:lstStyle/>
                    <a:p>
                      <a:pPr algn="just"/>
                      <a:r>
                        <a:rPr lang="en-US" dirty="0"/>
                        <a:t>           PAPER NAME</a:t>
                      </a:r>
                    </a:p>
                  </a:txBody>
                  <a:tcPr/>
                </a:tc>
                <a:tc>
                  <a:txBody>
                    <a:bodyPr/>
                    <a:lstStyle/>
                    <a:p>
                      <a:pPr algn="just"/>
                      <a:r>
                        <a:rPr lang="en-US" dirty="0"/>
                        <a:t>           CONTRIBUTION</a:t>
                      </a:r>
                    </a:p>
                  </a:txBody>
                  <a:tcPr/>
                </a:tc>
                <a:tc>
                  <a:txBody>
                    <a:bodyPr/>
                    <a:lstStyle/>
                    <a:p>
                      <a:pPr algn="just"/>
                      <a:r>
                        <a:rPr lang="en-US" dirty="0"/>
                        <a:t>        CHALLENGES</a:t>
                      </a:r>
                    </a:p>
                  </a:txBody>
                  <a:tcPr/>
                </a:tc>
                <a:extLst>
                  <a:ext uri="{0D108BD9-81ED-4DB2-BD59-A6C34878D82A}">
                    <a16:rowId xmlns:a16="http://schemas.microsoft.com/office/drawing/2014/main" xmlns="" val="3354074054"/>
                  </a:ext>
                </a:extLst>
              </a:tr>
              <a:tr h="2799213">
                <a:tc>
                  <a:txBody>
                    <a:bodyPr/>
                    <a:lstStyle/>
                    <a:p>
                      <a:pPr algn="just"/>
                      <a:r>
                        <a:rPr lang="en-US" dirty="0"/>
                        <a:t>    1</a:t>
                      </a:r>
                    </a:p>
                  </a:txBody>
                  <a:tcPr/>
                </a:tc>
                <a:tc>
                  <a:txBody>
                    <a:bodyPr/>
                    <a:lstStyle/>
                    <a:p>
                      <a:pPr algn="just"/>
                      <a:r>
                        <a:rPr lang="en-US" sz="1800" b="0" i="0" kern="1200" dirty="0" err="1">
                          <a:solidFill>
                            <a:schemeClr val="dk1"/>
                          </a:solidFill>
                          <a:effectLst/>
                          <a:latin typeface="+mn-lt"/>
                          <a:ea typeface="+mn-ea"/>
                          <a:cs typeface="+mn-cs"/>
                        </a:rPr>
                        <a:t>Nabgha</a:t>
                      </a:r>
                      <a:r>
                        <a:rPr lang="en-US" sz="1800" b="0" i="0" kern="1200" dirty="0">
                          <a:solidFill>
                            <a:schemeClr val="dk1"/>
                          </a:solidFill>
                          <a:effectLst/>
                          <a:latin typeface="+mn-lt"/>
                          <a:ea typeface="+mn-ea"/>
                          <a:cs typeface="+mn-cs"/>
                        </a:rPr>
                        <a:t> Hashmi, Naveed </a:t>
                      </a:r>
                      <a:r>
                        <a:rPr lang="en-US" sz="1800" b="0" i="0" kern="1200" dirty="0" err="1">
                          <a:solidFill>
                            <a:schemeClr val="dk1"/>
                          </a:solidFill>
                          <a:effectLst/>
                          <a:latin typeface="+mn-lt"/>
                          <a:ea typeface="+mn-ea"/>
                          <a:cs typeface="+mn-cs"/>
                        </a:rPr>
                        <a:t>Anwer</a:t>
                      </a:r>
                      <a:r>
                        <a:rPr lang="en-US" sz="1800" b="0" i="0" kern="1200" dirty="0">
                          <a:solidFill>
                            <a:schemeClr val="dk1"/>
                          </a:solidFill>
                          <a:effectLst/>
                          <a:latin typeface="+mn-lt"/>
                          <a:ea typeface="+mn-ea"/>
                          <a:cs typeface="+mn-cs"/>
                        </a:rPr>
                        <a:t> Butt and </a:t>
                      </a:r>
                      <a:r>
                        <a:rPr lang="en-US" sz="1800" b="0" i="0" kern="1200" dirty="0" err="1">
                          <a:solidFill>
                            <a:schemeClr val="dk1"/>
                          </a:solidFill>
                          <a:effectLst/>
                          <a:latin typeface="+mn-lt"/>
                          <a:ea typeface="+mn-ea"/>
                          <a:cs typeface="+mn-cs"/>
                        </a:rPr>
                        <a:t>Dr.Muddesar</a:t>
                      </a:r>
                      <a:r>
                        <a:rPr lang="en-US" sz="1800" b="0" i="0" kern="1200" dirty="0">
                          <a:solidFill>
                            <a:schemeClr val="dk1"/>
                          </a:solidFill>
                          <a:effectLst/>
                          <a:latin typeface="+mn-lt"/>
                          <a:ea typeface="+mn-ea"/>
                          <a:cs typeface="+mn-cs"/>
                        </a:rPr>
                        <a:t> Iqbal</a:t>
                      </a:r>
                      <a:endParaRPr lang="en-US" dirty="0"/>
                    </a:p>
                  </a:txBody>
                  <a:tcPr/>
                </a:tc>
                <a:tc>
                  <a:txBody>
                    <a:bodyPr/>
                    <a:lstStyle/>
                    <a:p>
                      <a:pPr algn="just"/>
                      <a:r>
                        <a:rPr lang="en-US" sz="1800" b="0" i="0" kern="1200" dirty="0">
                          <a:solidFill>
                            <a:schemeClr val="dk1"/>
                          </a:solidFill>
                          <a:effectLst/>
                          <a:latin typeface="+mn-lt"/>
                          <a:ea typeface="+mn-ea"/>
                          <a:cs typeface="+mn-cs"/>
                        </a:rPr>
                        <a:t>Customer Churn Prediction in Telecommunication :</a:t>
                      </a:r>
                    </a:p>
                    <a:p>
                      <a:pPr algn="just"/>
                      <a:r>
                        <a:rPr lang="en-US" sz="1800" b="0" i="0" kern="1200" dirty="0">
                          <a:solidFill>
                            <a:schemeClr val="dk1"/>
                          </a:solidFill>
                          <a:effectLst/>
                          <a:latin typeface="+mn-lt"/>
                          <a:ea typeface="+mn-ea"/>
                          <a:cs typeface="+mn-cs"/>
                        </a:rPr>
                        <a:t>A Decade Review and Classification</a:t>
                      </a:r>
                    </a:p>
                    <a:p>
                      <a:pPr algn="just"/>
                      <a:endParaRPr lang="en-US" dirty="0"/>
                    </a:p>
                  </a:txBody>
                  <a:tcPr/>
                </a:tc>
                <a:tc>
                  <a:txBody>
                    <a:bodyPr/>
                    <a:lstStyle/>
                    <a:p>
                      <a:pPr algn="just"/>
                      <a:r>
                        <a:rPr lang="en-US" sz="1800" b="0" i="0" kern="1200" dirty="0">
                          <a:solidFill>
                            <a:schemeClr val="dk1"/>
                          </a:solidFill>
                          <a:effectLst/>
                          <a:latin typeface="+mn-lt"/>
                          <a:ea typeface="+mn-ea"/>
                          <a:cs typeface="+mn-cs"/>
                        </a:rPr>
                        <a:t>Research make a contribution in the field of customer churn predictive modeling in telecommunication. Thus the paper draws a sketch line for the researchers for reviewing and accumulation of the trends about data mining applications in the field of telecommunication.</a:t>
                      </a:r>
                    </a:p>
                    <a:p>
                      <a:pPr algn="just"/>
                      <a:endParaRPr lang="en-US" dirty="0"/>
                    </a:p>
                  </a:txBody>
                  <a:tcPr/>
                </a:tc>
                <a:tc>
                  <a:txBody>
                    <a:bodyPr/>
                    <a:lstStyle/>
                    <a:p>
                      <a:pPr algn="just"/>
                      <a:r>
                        <a:rPr lang="en-US" sz="1800" b="0" i="0" kern="1200" dirty="0">
                          <a:solidFill>
                            <a:schemeClr val="dk1"/>
                          </a:solidFill>
                          <a:effectLst/>
                          <a:latin typeface="+mn-lt"/>
                          <a:ea typeface="+mn-ea"/>
                          <a:cs typeface="+mn-cs"/>
                        </a:rPr>
                        <a:t>The classification techniques are good for analyzing qualitative and continuous data and afterwards interpreting results but these techniques do not guarantee the appropriable accuracy of prediction model for large enough, highly dimensional, non linear or time series datasets.</a:t>
                      </a:r>
                    </a:p>
                  </a:txBody>
                  <a:tcPr/>
                </a:tc>
                <a:extLst>
                  <a:ext uri="{0D108BD9-81ED-4DB2-BD59-A6C34878D82A}">
                    <a16:rowId xmlns:a16="http://schemas.microsoft.com/office/drawing/2014/main" xmlns="" val="3136111127"/>
                  </a:ext>
                </a:extLst>
              </a:tr>
              <a:tr h="2773374">
                <a:tc>
                  <a:txBody>
                    <a:bodyPr/>
                    <a:lstStyle/>
                    <a:p>
                      <a:pPr algn="just"/>
                      <a:r>
                        <a:rPr lang="en-US" dirty="0"/>
                        <a:t>     2</a:t>
                      </a:r>
                    </a:p>
                  </a:txBody>
                  <a:tcPr/>
                </a:tc>
                <a:tc>
                  <a:txBody>
                    <a:bodyPr/>
                    <a:lstStyle/>
                    <a:p>
                      <a:pPr algn="just"/>
                      <a:r>
                        <a:rPr lang="en-US" dirty="0"/>
                        <a:t>IRFAN ULLAH , BASIT RAZA  , AHMAD KAMRAN MALIK , MUHAMMAD IMRAN , SAIF UL ISLAM  , AND SUNG WON KIM</a:t>
                      </a:r>
                    </a:p>
                  </a:txBody>
                  <a:tcPr/>
                </a:tc>
                <a:tc>
                  <a:txBody>
                    <a:bodyPr/>
                    <a:lstStyle/>
                    <a:p>
                      <a:pPr algn="just"/>
                      <a:r>
                        <a:rPr lang="en-US" dirty="0"/>
                        <a:t>A Churn Prediction Model Using Random Forest: Analysis of Machine Learning Techniques for Churn Prediction and Factor Identification in Telecom Sector</a:t>
                      </a:r>
                    </a:p>
                  </a:txBody>
                  <a:tcPr/>
                </a:tc>
                <a:tc>
                  <a:txBody>
                    <a:bodyPr/>
                    <a:lstStyle/>
                    <a:p>
                      <a:pPr algn="just"/>
                      <a:r>
                        <a:rPr lang="en-US" dirty="0"/>
                        <a:t>A customer churn model is provided for data analytics and validated through standard evaluation metrics. The obtained results show that our proposed churn model performed better by using machine learning techniques</a:t>
                      </a:r>
                    </a:p>
                  </a:txBody>
                  <a:tcPr/>
                </a:tc>
                <a:tc>
                  <a:txBody>
                    <a:bodyPr/>
                    <a:lstStyle/>
                    <a:p>
                      <a:pPr algn="just"/>
                      <a:r>
                        <a:rPr lang="en-US" dirty="0"/>
                        <a:t>Investigate eager leaning and lazy learning approaches for better churn prediction. The study can be further extended to explore the changing behavior patterns of churn customers by applying Artificial Intelligence techniques for predictions and trend analysis. </a:t>
                      </a:r>
                    </a:p>
                  </a:txBody>
                  <a:tcPr/>
                </a:tc>
                <a:extLst>
                  <a:ext uri="{0D108BD9-81ED-4DB2-BD59-A6C34878D82A}">
                    <a16:rowId xmlns:a16="http://schemas.microsoft.com/office/drawing/2014/main" xmlns="" val="287386524"/>
                  </a:ext>
                </a:extLst>
              </a:tr>
            </a:tbl>
          </a:graphicData>
        </a:graphic>
      </p:graphicFrame>
    </p:spTree>
    <p:extLst>
      <p:ext uri="{BB962C8B-B14F-4D97-AF65-F5344CB8AC3E}">
        <p14:creationId xmlns:p14="http://schemas.microsoft.com/office/powerpoint/2010/main" xmlns="" val="194284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930BB4E-0215-41EC-A1FA-EADF85936DE6}"/>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7">
            <a:extLst>
              <a:ext uri="{FF2B5EF4-FFF2-40B4-BE49-F238E27FC236}">
                <a16:creationId xmlns:a16="http://schemas.microsoft.com/office/drawing/2014/main" xmlns="" id="{BAA0BE77-35E9-480F-A901-374A3B4862D4}"/>
              </a:ext>
            </a:extLst>
          </p:cNvPr>
          <p:cNvGraphicFramePr>
            <a:graphicFrameLocks noGrp="1"/>
          </p:cNvGraphicFramePr>
          <p:nvPr>
            <p:extLst>
              <p:ext uri="{D42A27DB-BD31-4B8C-83A1-F6EECF244321}">
                <p14:modId xmlns:p14="http://schemas.microsoft.com/office/powerpoint/2010/main" xmlns="" val="1789944828"/>
              </p:ext>
            </p:extLst>
          </p:nvPr>
        </p:nvGraphicFramePr>
        <p:xfrm>
          <a:off x="0" y="0"/>
          <a:ext cx="12284765" cy="6857999"/>
        </p:xfrm>
        <a:graphic>
          <a:graphicData uri="http://schemas.openxmlformats.org/drawingml/2006/table">
            <a:tbl>
              <a:tblPr firstRow="1" bandRow="1">
                <a:tableStyleId>{5C22544A-7EE6-4342-B048-85BDC9FD1C3A}</a:tableStyleId>
              </a:tblPr>
              <a:tblGrid>
                <a:gridCol w="803472">
                  <a:extLst>
                    <a:ext uri="{9D8B030D-6E8A-4147-A177-3AD203B41FA5}">
                      <a16:colId xmlns:a16="http://schemas.microsoft.com/office/drawing/2014/main" xmlns="" val="2580210288"/>
                    </a:ext>
                  </a:extLst>
                </a:gridCol>
                <a:gridCol w="2038832">
                  <a:extLst>
                    <a:ext uri="{9D8B030D-6E8A-4147-A177-3AD203B41FA5}">
                      <a16:colId xmlns:a16="http://schemas.microsoft.com/office/drawing/2014/main" xmlns="" val="4282571213"/>
                    </a:ext>
                  </a:extLst>
                </a:gridCol>
                <a:gridCol w="2180270">
                  <a:extLst>
                    <a:ext uri="{9D8B030D-6E8A-4147-A177-3AD203B41FA5}">
                      <a16:colId xmlns:a16="http://schemas.microsoft.com/office/drawing/2014/main" xmlns="" val="3009974090"/>
                    </a:ext>
                  </a:extLst>
                </a:gridCol>
                <a:gridCol w="4002156">
                  <a:extLst>
                    <a:ext uri="{9D8B030D-6E8A-4147-A177-3AD203B41FA5}">
                      <a16:colId xmlns:a16="http://schemas.microsoft.com/office/drawing/2014/main" xmlns="" val="1552450482"/>
                    </a:ext>
                  </a:extLst>
                </a:gridCol>
                <a:gridCol w="3260035">
                  <a:extLst>
                    <a:ext uri="{9D8B030D-6E8A-4147-A177-3AD203B41FA5}">
                      <a16:colId xmlns:a16="http://schemas.microsoft.com/office/drawing/2014/main" xmlns="" val="1822039301"/>
                    </a:ext>
                  </a:extLst>
                </a:gridCol>
              </a:tblGrid>
              <a:tr h="873360">
                <a:tc>
                  <a:txBody>
                    <a:bodyPr/>
                    <a:lstStyle/>
                    <a:p>
                      <a:r>
                        <a:rPr lang="en-US" dirty="0"/>
                        <a:t>SI NO.</a:t>
                      </a:r>
                    </a:p>
                  </a:txBody>
                  <a:tcPr/>
                </a:tc>
                <a:tc>
                  <a:txBody>
                    <a:bodyPr/>
                    <a:lstStyle/>
                    <a:p>
                      <a:pPr algn="just"/>
                      <a:r>
                        <a:rPr lang="en-US" dirty="0"/>
                        <a:t>     AUTHOR NAME</a:t>
                      </a:r>
                    </a:p>
                  </a:txBody>
                  <a:tcPr/>
                </a:tc>
                <a:tc>
                  <a:txBody>
                    <a:bodyPr/>
                    <a:lstStyle/>
                    <a:p>
                      <a:r>
                        <a:rPr lang="en-US" dirty="0"/>
                        <a:t>           PAPER NAME</a:t>
                      </a:r>
                    </a:p>
                  </a:txBody>
                  <a:tcPr/>
                </a:tc>
                <a:tc>
                  <a:txBody>
                    <a:bodyPr/>
                    <a:lstStyle/>
                    <a:p>
                      <a:r>
                        <a:rPr lang="en-US" dirty="0"/>
                        <a:t>           CONTRIBUTION</a:t>
                      </a:r>
                    </a:p>
                  </a:txBody>
                  <a:tcPr/>
                </a:tc>
                <a:tc>
                  <a:txBody>
                    <a:bodyPr/>
                    <a:lstStyle/>
                    <a:p>
                      <a:r>
                        <a:rPr lang="en-US" dirty="0"/>
                        <a:t>        CHALLENGES</a:t>
                      </a:r>
                    </a:p>
                  </a:txBody>
                  <a:tcPr/>
                </a:tc>
                <a:extLst>
                  <a:ext uri="{0D108BD9-81ED-4DB2-BD59-A6C34878D82A}">
                    <a16:rowId xmlns:a16="http://schemas.microsoft.com/office/drawing/2014/main" xmlns="" val="3354074054"/>
                  </a:ext>
                </a:extLst>
              </a:tr>
              <a:tr h="3292320">
                <a:tc>
                  <a:txBody>
                    <a:bodyPr/>
                    <a:lstStyle/>
                    <a:p>
                      <a:r>
                        <a:rPr lang="en-US" dirty="0"/>
                        <a:t>    4</a:t>
                      </a:r>
                    </a:p>
                  </a:txBody>
                  <a:tcPr/>
                </a:tc>
                <a:tc>
                  <a:txBody>
                    <a:bodyPr/>
                    <a:lstStyle/>
                    <a:p>
                      <a:r>
                        <a:rPr lang="en-US" sz="1800" b="0" i="0" kern="1200" dirty="0">
                          <a:solidFill>
                            <a:schemeClr val="dk1"/>
                          </a:solidFill>
                          <a:effectLst/>
                          <a:latin typeface="+mn-lt"/>
                          <a:ea typeface="+mn-ea"/>
                          <a:cs typeface="+mn-cs"/>
                        </a:rPr>
                        <a:t>Adnan Amin, Sajid Anwar, </a:t>
                      </a:r>
                      <a:r>
                        <a:rPr lang="en-US" sz="1800" b="0" i="0" kern="1200" dirty="0" err="1">
                          <a:solidFill>
                            <a:schemeClr val="dk1"/>
                          </a:solidFill>
                          <a:effectLst/>
                          <a:latin typeface="+mn-lt"/>
                          <a:ea typeface="+mn-ea"/>
                          <a:cs typeface="+mn-cs"/>
                        </a:rPr>
                        <a:t>Awais</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Adnan,Muhammad</a:t>
                      </a:r>
                      <a:r>
                        <a:rPr lang="en-US" sz="1800" b="0" i="0" kern="1200" dirty="0">
                          <a:solidFill>
                            <a:schemeClr val="dk1"/>
                          </a:solidFill>
                          <a:effectLst/>
                          <a:latin typeface="+mn-lt"/>
                          <a:ea typeface="+mn-ea"/>
                          <a:cs typeface="+mn-cs"/>
                        </a:rPr>
                        <a:t> Nawaz , Khalid </a:t>
                      </a:r>
                      <a:r>
                        <a:rPr lang="en-US" sz="1800" b="0" i="0" kern="1200" dirty="0" err="1">
                          <a:solidFill>
                            <a:schemeClr val="dk1"/>
                          </a:solidFill>
                          <a:effectLst/>
                          <a:latin typeface="+mn-lt"/>
                          <a:ea typeface="+mn-ea"/>
                          <a:cs typeface="+mn-cs"/>
                        </a:rPr>
                        <a:t>Alwaif</a:t>
                      </a:r>
                      <a:r>
                        <a:rPr lang="en-US" sz="1800" b="0" i="0" kern="1200" dirty="0">
                          <a:solidFill>
                            <a:schemeClr val="dk1"/>
                          </a:solidFill>
                          <a:effectLst/>
                          <a:latin typeface="+mn-lt"/>
                          <a:ea typeface="+mn-ea"/>
                          <a:cs typeface="+mn-cs"/>
                        </a:rPr>
                        <a:t>, Amir Hussain, </a:t>
                      </a:r>
                      <a:r>
                        <a:rPr lang="en-US" sz="1800" b="0" i="0" kern="1200" dirty="0" err="1">
                          <a:solidFill>
                            <a:schemeClr val="dk1"/>
                          </a:solidFill>
                          <a:effectLst/>
                          <a:latin typeface="+mn-lt"/>
                          <a:ea typeface="+mn-ea"/>
                          <a:cs typeface="+mn-cs"/>
                        </a:rPr>
                        <a:t>Kaizhu</a:t>
                      </a:r>
                      <a:r>
                        <a:rPr lang="en-US" sz="1800" b="0" i="0" kern="1200" dirty="0">
                          <a:solidFill>
                            <a:schemeClr val="dk1"/>
                          </a:solidFill>
                          <a:effectLst/>
                          <a:latin typeface="+mn-lt"/>
                          <a:ea typeface="+mn-ea"/>
                          <a:cs typeface="+mn-cs"/>
                        </a:rPr>
                        <a:t> Huang</a:t>
                      </a:r>
                      <a:endParaRPr lang="en-US" dirty="0"/>
                    </a:p>
                  </a:txBody>
                  <a:tcPr/>
                </a:tc>
                <a:tc>
                  <a:txBody>
                    <a:bodyPr/>
                    <a:lstStyle/>
                    <a:p>
                      <a:r>
                        <a:rPr lang="en-US" sz="1800" b="0" i="0" kern="1200" dirty="0">
                          <a:solidFill>
                            <a:schemeClr val="dk1"/>
                          </a:solidFill>
                          <a:effectLst/>
                          <a:latin typeface="+mn-lt"/>
                          <a:ea typeface="+mn-ea"/>
                          <a:cs typeface="+mn-cs"/>
                        </a:rPr>
                        <a:t>Customer churn prediction in the telecommunication sector using a rough</a:t>
                      </a:r>
                    </a:p>
                    <a:p>
                      <a:r>
                        <a:rPr lang="en-US" sz="1800" b="0" i="0" kern="1200" dirty="0">
                          <a:solidFill>
                            <a:schemeClr val="dk1"/>
                          </a:solidFill>
                          <a:effectLst/>
                          <a:latin typeface="+mn-lt"/>
                          <a:ea typeface="+mn-ea"/>
                          <a:cs typeface="+mn-cs"/>
                        </a:rPr>
                        <a:t>set approach</a:t>
                      </a:r>
                    </a:p>
                  </a:txBody>
                  <a:tcPr/>
                </a:tc>
                <a:tc>
                  <a:txBody>
                    <a:bodyPr/>
                    <a:lstStyle/>
                    <a:p>
                      <a:pPr algn="just"/>
                      <a:r>
                        <a:rPr lang="en-US" sz="1800" b="0" i="0" kern="1200" dirty="0">
                          <a:solidFill>
                            <a:schemeClr val="dk1"/>
                          </a:solidFill>
                          <a:effectLst/>
                          <a:latin typeface="+mn-lt"/>
                          <a:ea typeface="+mn-ea"/>
                          <a:cs typeface="+mn-cs"/>
                        </a:rPr>
                        <a:t>Proposed an intelligent rule-based decision-making technique, based on rough set theory (RST), to extract important decision rules related to customer churn and non-churn. The proposed approach performed classiﬁcation of churn from non-churn customers, along with prediction of those customers who will churn or</a:t>
                      </a:r>
                    </a:p>
                    <a:p>
                      <a:pPr algn="just"/>
                      <a:r>
                        <a:rPr lang="en-US" sz="1800" b="0" i="0" kern="1200" dirty="0">
                          <a:solidFill>
                            <a:schemeClr val="dk1"/>
                          </a:solidFill>
                          <a:effectLst/>
                          <a:latin typeface="+mn-lt"/>
                          <a:ea typeface="+mn-ea"/>
                          <a:cs typeface="+mn-cs"/>
                        </a:rPr>
                        <a:t>may possibly churn in the near future.</a:t>
                      </a:r>
                    </a:p>
                  </a:txBody>
                  <a:tcPr/>
                </a:tc>
                <a:tc>
                  <a:txBody>
                    <a:bodyPr/>
                    <a:lstStyle/>
                    <a:p>
                      <a:pPr algn="just"/>
                      <a:r>
                        <a:rPr lang="en-US" sz="1800" b="0" i="0" kern="1200" dirty="0">
                          <a:solidFill>
                            <a:schemeClr val="dk1"/>
                          </a:solidFill>
                          <a:effectLst/>
                          <a:latin typeface="+mn-lt"/>
                          <a:ea typeface="+mn-ea"/>
                          <a:cs typeface="+mn-cs"/>
                        </a:rPr>
                        <a:t>In this study the proﬁles of predicted customer churns</a:t>
                      </a:r>
                    </a:p>
                    <a:p>
                      <a:pPr algn="just"/>
                      <a:r>
                        <a:rPr lang="en-US" sz="1800" b="0" i="0" kern="1200" dirty="0">
                          <a:solidFill>
                            <a:schemeClr val="dk1"/>
                          </a:solidFill>
                          <a:effectLst/>
                          <a:latin typeface="+mn-lt"/>
                          <a:ea typeface="+mn-ea"/>
                          <a:cs typeface="+mn-cs"/>
                        </a:rPr>
                        <a:t>were not considered. churn datasets exhibit the class imbalance problem; whereby, the churn class contains fewer number of samples as compared to the non-churn class  and eliminating and detecting of outliers would greatly contribute to providing better results.</a:t>
                      </a:r>
                    </a:p>
                  </a:txBody>
                  <a:tcPr/>
                </a:tc>
                <a:extLst>
                  <a:ext uri="{0D108BD9-81ED-4DB2-BD59-A6C34878D82A}">
                    <a16:rowId xmlns:a16="http://schemas.microsoft.com/office/drawing/2014/main" xmlns="" val="3136111127"/>
                  </a:ext>
                </a:extLst>
              </a:tr>
              <a:tr h="2692319">
                <a:tc>
                  <a:txBody>
                    <a:bodyPr/>
                    <a:lstStyle/>
                    <a:p>
                      <a:r>
                        <a:rPr lang="en-US" dirty="0"/>
                        <a:t>     2</a:t>
                      </a:r>
                    </a:p>
                  </a:txBody>
                  <a:tcPr/>
                </a:tc>
                <a:tc>
                  <a:txBody>
                    <a:bodyPr/>
                    <a:lstStyle/>
                    <a:p>
                      <a:r>
                        <a:rPr lang="en-US" dirty="0"/>
                        <a:t>Georges D. </a:t>
                      </a:r>
                      <a:r>
                        <a:rPr lang="en-US" dirty="0" err="1"/>
                        <a:t>Olle</a:t>
                      </a:r>
                      <a:r>
                        <a:rPr lang="en-US" dirty="0"/>
                        <a:t> </a:t>
                      </a:r>
                      <a:r>
                        <a:rPr lang="en-US" dirty="0" err="1"/>
                        <a:t>Olle</a:t>
                      </a:r>
                      <a:r>
                        <a:rPr lang="en-US" dirty="0"/>
                        <a:t> and </a:t>
                      </a:r>
                      <a:r>
                        <a:rPr lang="en-US" dirty="0" err="1"/>
                        <a:t>Shuqin</a:t>
                      </a:r>
                      <a:r>
                        <a:rPr lang="en-US" dirty="0"/>
                        <a:t> Cai </a:t>
                      </a:r>
                    </a:p>
                  </a:txBody>
                  <a:tcPr/>
                </a:tc>
                <a:tc>
                  <a:txBody>
                    <a:bodyPr/>
                    <a:lstStyle/>
                    <a:p>
                      <a:r>
                        <a:rPr lang="en-US" dirty="0"/>
                        <a:t>A Hybrid Churn Prediction Model in Mobile Telecommunication Industry</a:t>
                      </a:r>
                    </a:p>
                  </a:txBody>
                  <a:tcPr/>
                </a:tc>
                <a:tc>
                  <a:txBody>
                    <a:bodyPr/>
                    <a:lstStyle/>
                    <a:p>
                      <a:pPr algn="just"/>
                      <a:r>
                        <a:rPr lang="en-US" dirty="0"/>
                        <a:t>Presented a new hybrid model for Churn prediction that predict customers with high propensity to churn, profiling the reason of churn and examining the gap between the churn decision and the deactivation time. In theory it contributes to the problem of increasing TP and decrease FP for more accuracy on the prediction by using a hybrid model.</a:t>
                      </a:r>
                    </a:p>
                  </a:txBody>
                  <a:tcPr/>
                </a:tc>
                <a:tc>
                  <a:txBody>
                    <a:bodyPr/>
                    <a:lstStyle/>
                    <a:p>
                      <a:pPr algn="just"/>
                      <a:r>
                        <a:rPr lang="en-US" dirty="0"/>
                        <a:t>The evaluation of the model shows that its accuracy is higher than when using single model and that the results could be ameliorate when the data distribution are less skewed.</a:t>
                      </a:r>
                    </a:p>
                  </a:txBody>
                  <a:tcPr/>
                </a:tc>
                <a:extLst>
                  <a:ext uri="{0D108BD9-81ED-4DB2-BD59-A6C34878D82A}">
                    <a16:rowId xmlns:a16="http://schemas.microsoft.com/office/drawing/2014/main" xmlns="" val="287386524"/>
                  </a:ext>
                </a:extLst>
              </a:tr>
            </a:tbl>
          </a:graphicData>
        </a:graphic>
      </p:graphicFrame>
    </p:spTree>
    <p:extLst>
      <p:ext uri="{BB962C8B-B14F-4D97-AF65-F5344CB8AC3E}">
        <p14:creationId xmlns:p14="http://schemas.microsoft.com/office/powerpoint/2010/main" xmlns="" val="431139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0AA3B67-579C-4A16-B0F0-2F10552E432D}"/>
              </a:ext>
            </a:extLst>
          </p:cNvPr>
          <p:cNvSpPr/>
          <p:nvPr/>
        </p:nvSpPr>
        <p:spPr>
          <a:xfrm>
            <a:off x="2232991" y="192157"/>
            <a:ext cx="7924800" cy="708990"/>
          </a:xfrm>
          <a:prstGeom prst="rect">
            <a:avLst/>
          </a:prstGeom>
          <a:solidFill>
            <a:srgbClr val="99FF99"/>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latin typeface="Arial Rounded MT Bold" panose="020F0704030504030204" pitchFamily="34" charset="0"/>
              </a:rPr>
              <a:t>KDD(Knowledge Discovery in Database) PROCESS</a:t>
            </a:r>
          </a:p>
        </p:txBody>
      </p:sp>
      <p:pic>
        <p:nvPicPr>
          <p:cNvPr id="8" name="Picture 7">
            <a:extLst>
              <a:ext uri="{FF2B5EF4-FFF2-40B4-BE49-F238E27FC236}">
                <a16:creationId xmlns:a16="http://schemas.microsoft.com/office/drawing/2014/main" xmlns="" id="{0B3CFCAC-656A-4EAE-B956-6B3414A81C7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5287" y="1166191"/>
            <a:ext cx="11820939" cy="5592418"/>
          </a:xfrm>
          <a:prstGeom prst="rect">
            <a:avLst/>
          </a:prstGeom>
        </p:spPr>
      </p:pic>
    </p:spTree>
    <p:extLst>
      <p:ext uri="{BB962C8B-B14F-4D97-AF65-F5344CB8AC3E}">
        <p14:creationId xmlns:p14="http://schemas.microsoft.com/office/powerpoint/2010/main" xmlns="" val="3758950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CC2F0A5-21D1-4742-9BA4-B7A3EA20C045}"/>
              </a:ext>
            </a:extLst>
          </p:cNvPr>
          <p:cNvSpPr/>
          <p:nvPr/>
        </p:nvSpPr>
        <p:spPr>
          <a:xfrm>
            <a:off x="609600" y="1216326"/>
            <a:ext cx="11582400" cy="5355312"/>
          </a:xfrm>
          <a:prstGeom prst="rect">
            <a:avLst/>
          </a:prstGeom>
        </p:spPr>
        <p:txBody>
          <a:bodyPr wrap="square">
            <a:spAutoFit/>
          </a:bodyPr>
          <a:lstStyle/>
          <a:p>
            <a:pPr fontAlgn="base">
              <a:buFont typeface="+mj-lt"/>
              <a:buAutoNum type="arabicPeriod"/>
            </a:pPr>
            <a:r>
              <a:rPr lang="en-US" b="1" i="1" dirty="0">
                <a:latin typeface="Roboto"/>
              </a:rPr>
              <a:t>Data Cleaning</a:t>
            </a:r>
            <a:r>
              <a:rPr lang="en-US" dirty="0">
                <a:latin typeface="Roboto"/>
              </a:rPr>
              <a:t>: Data cleaning is defined as removal of noisy and irrelevant data from collection.</a:t>
            </a:r>
          </a:p>
          <a:p>
            <a:pPr marL="742950" lvl="1" indent="-285750" fontAlgn="base">
              <a:buFont typeface="+mj-lt"/>
              <a:buAutoNum type="arabicPeriod"/>
            </a:pPr>
            <a:r>
              <a:rPr lang="en-US" dirty="0">
                <a:latin typeface="Roboto"/>
              </a:rPr>
              <a:t>Cleaning in case of </a:t>
            </a:r>
            <a:r>
              <a:rPr lang="en-US" b="1" i="1" dirty="0">
                <a:latin typeface="Roboto"/>
              </a:rPr>
              <a:t>Missing values</a:t>
            </a:r>
            <a:r>
              <a:rPr lang="en-US" dirty="0">
                <a:latin typeface="Roboto"/>
              </a:rPr>
              <a:t>.</a:t>
            </a:r>
          </a:p>
          <a:p>
            <a:pPr marL="742950" lvl="1" indent="-285750" fontAlgn="base">
              <a:buFont typeface="+mj-lt"/>
              <a:buAutoNum type="arabicPeriod"/>
            </a:pPr>
            <a:r>
              <a:rPr lang="en-US" dirty="0">
                <a:latin typeface="Roboto"/>
              </a:rPr>
              <a:t>Cleaning </a:t>
            </a:r>
            <a:r>
              <a:rPr lang="en-US" b="1" i="1" dirty="0">
                <a:latin typeface="Roboto"/>
              </a:rPr>
              <a:t>noisy</a:t>
            </a:r>
            <a:r>
              <a:rPr lang="en-US" dirty="0">
                <a:latin typeface="Roboto"/>
              </a:rPr>
              <a:t> data, where noise is a random or variance error.</a:t>
            </a:r>
          </a:p>
          <a:p>
            <a:pPr marL="742950" lvl="1" indent="-285750" fontAlgn="base">
              <a:buFont typeface="+mj-lt"/>
              <a:buAutoNum type="arabicPeriod"/>
            </a:pPr>
            <a:r>
              <a:rPr lang="en-US" dirty="0">
                <a:latin typeface="Roboto"/>
              </a:rPr>
              <a:t>Cleaning with </a:t>
            </a:r>
            <a:r>
              <a:rPr lang="en-US" b="1" i="1" dirty="0">
                <a:latin typeface="Roboto"/>
              </a:rPr>
              <a:t>Data discrepancy detection</a:t>
            </a:r>
            <a:r>
              <a:rPr lang="en-US" dirty="0">
                <a:latin typeface="Roboto"/>
              </a:rPr>
              <a:t> and </a:t>
            </a:r>
            <a:r>
              <a:rPr lang="en-US" b="1" i="1" dirty="0">
                <a:latin typeface="Roboto"/>
              </a:rPr>
              <a:t>Data transformation tools</a:t>
            </a:r>
            <a:r>
              <a:rPr lang="en-US" dirty="0">
                <a:latin typeface="Roboto"/>
              </a:rPr>
              <a:t>.</a:t>
            </a:r>
          </a:p>
          <a:p>
            <a:pPr fontAlgn="base">
              <a:buFont typeface="+mj-lt"/>
              <a:buAutoNum type="arabicPeriod"/>
            </a:pPr>
            <a:r>
              <a:rPr lang="en-US" b="1" i="1" dirty="0">
                <a:latin typeface="Roboto"/>
              </a:rPr>
              <a:t>Data Integration</a:t>
            </a:r>
            <a:r>
              <a:rPr lang="en-US" dirty="0">
                <a:latin typeface="Roboto"/>
              </a:rPr>
              <a:t>: Data integration is defined as heterogeneous data from multiple sources combined in a common source(</a:t>
            </a:r>
            <a:r>
              <a:rPr lang="en-US" dirty="0" err="1">
                <a:latin typeface="Roboto"/>
              </a:rPr>
              <a:t>DataWarehouse</a:t>
            </a:r>
            <a:r>
              <a:rPr lang="en-US" dirty="0">
                <a:latin typeface="Roboto"/>
              </a:rPr>
              <a:t>).</a:t>
            </a:r>
          </a:p>
          <a:p>
            <a:pPr marL="742950" lvl="1" indent="-285750" fontAlgn="base">
              <a:buFont typeface="+mj-lt"/>
              <a:buAutoNum type="arabicPeriod"/>
            </a:pPr>
            <a:r>
              <a:rPr lang="en-US" dirty="0">
                <a:latin typeface="Roboto"/>
              </a:rPr>
              <a:t>Data integration using </a:t>
            </a:r>
            <a:r>
              <a:rPr lang="en-US" b="1" i="1" dirty="0">
                <a:latin typeface="Roboto"/>
              </a:rPr>
              <a:t>Data Migration tools</a:t>
            </a:r>
            <a:r>
              <a:rPr lang="en-US" dirty="0">
                <a:latin typeface="Roboto"/>
              </a:rPr>
              <a:t>.</a:t>
            </a:r>
          </a:p>
          <a:p>
            <a:pPr marL="742950" lvl="1" indent="-285750" fontAlgn="base">
              <a:buFont typeface="+mj-lt"/>
              <a:buAutoNum type="arabicPeriod"/>
            </a:pPr>
            <a:r>
              <a:rPr lang="en-US" dirty="0">
                <a:latin typeface="Roboto"/>
              </a:rPr>
              <a:t>Data integration using </a:t>
            </a:r>
            <a:r>
              <a:rPr lang="en-US" b="1" i="1" dirty="0">
                <a:latin typeface="Roboto"/>
              </a:rPr>
              <a:t>Data Synchronization tools</a:t>
            </a:r>
            <a:r>
              <a:rPr lang="en-US" dirty="0">
                <a:latin typeface="Roboto"/>
              </a:rPr>
              <a:t>.</a:t>
            </a:r>
          </a:p>
          <a:p>
            <a:pPr marL="742950" lvl="1" indent="-285750" fontAlgn="base">
              <a:buFont typeface="+mj-lt"/>
              <a:buAutoNum type="arabicPeriod"/>
            </a:pPr>
            <a:r>
              <a:rPr lang="en-US" dirty="0">
                <a:latin typeface="Roboto"/>
              </a:rPr>
              <a:t>Data integration using </a:t>
            </a:r>
            <a:r>
              <a:rPr lang="en-US" b="1" i="1" dirty="0">
                <a:latin typeface="Roboto"/>
              </a:rPr>
              <a:t>ETL</a:t>
            </a:r>
            <a:r>
              <a:rPr lang="en-US" dirty="0">
                <a:latin typeface="Roboto"/>
              </a:rPr>
              <a:t>(Extract-Load-Transformation) process.</a:t>
            </a:r>
          </a:p>
          <a:p>
            <a:pPr fontAlgn="base">
              <a:buFont typeface="+mj-lt"/>
              <a:buAutoNum type="arabicPeriod"/>
            </a:pPr>
            <a:r>
              <a:rPr lang="en-US" b="1" i="1" dirty="0">
                <a:latin typeface="Roboto"/>
              </a:rPr>
              <a:t>Data Selection</a:t>
            </a:r>
            <a:r>
              <a:rPr lang="en-US" dirty="0">
                <a:latin typeface="Roboto"/>
              </a:rPr>
              <a:t>: Data selection is defined as the process where data relevant to the analysis is decided and retrieved from the data collection.</a:t>
            </a:r>
          </a:p>
          <a:p>
            <a:pPr marL="742950" lvl="1" indent="-285750" fontAlgn="base">
              <a:buFont typeface="+mj-lt"/>
              <a:buAutoNum type="arabicPeriod"/>
            </a:pPr>
            <a:r>
              <a:rPr lang="en-US" dirty="0">
                <a:latin typeface="Roboto"/>
              </a:rPr>
              <a:t>Data selection using </a:t>
            </a:r>
            <a:r>
              <a:rPr lang="en-US" b="1" i="1" dirty="0">
                <a:latin typeface="Roboto"/>
              </a:rPr>
              <a:t>Neural network</a:t>
            </a:r>
            <a:r>
              <a:rPr lang="en-US" dirty="0">
                <a:latin typeface="Roboto"/>
              </a:rPr>
              <a:t>.</a:t>
            </a:r>
          </a:p>
          <a:p>
            <a:pPr marL="742950" lvl="1" indent="-285750" fontAlgn="base">
              <a:buFont typeface="+mj-lt"/>
              <a:buAutoNum type="arabicPeriod"/>
            </a:pPr>
            <a:r>
              <a:rPr lang="en-US" dirty="0">
                <a:latin typeface="Roboto"/>
              </a:rPr>
              <a:t>Data selection using </a:t>
            </a:r>
            <a:r>
              <a:rPr lang="en-US" b="1" i="1" dirty="0">
                <a:latin typeface="Roboto"/>
              </a:rPr>
              <a:t>Decision </a:t>
            </a:r>
            <a:r>
              <a:rPr lang="en-US" b="1" i="1" dirty="0" smtClean="0">
                <a:latin typeface="Roboto"/>
              </a:rPr>
              <a:t>Trees.</a:t>
            </a:r>
            <a:endParaRPr lang="en-US" dirty="0">
              <a:latin typeface="Roboto"/>
            </a:endParaRPr>
          </a:p>
          <a:p>
            <a:pPr marL="742950" lvl="1" indent="-285750" fontAlgn="base">
              <a:buFont typeface="+mj-lt"/>
              <a:buAutoNum type="arabicPeriod"/>
            </a:pPr>
            <a:r>
              <a:rPr lang="en-US" dirty="0">
                <a:latin typeface="Roboto"/>
              </a:rPr>
              <a:t>Data selection using </a:t>
            </a:r>
            <a:r>
              <a:rPr lang="en-US" b="1" i="1" dirty="0" smtClean="0">
                <a:latin typeface="Roboto"/>
              </a:rPr>
              <a:t>SVM.</a:t>
            </a:r>
            <a:endParaRPr lang="en-US" dirty="0">
              <a:latin typeface="Roboto"/>
            </a:endParaRPr>
          </a:p>
          <a:p>
            <a:pPr marL="742950" lvl="1" indent="-285750" fontAlgn="base">
              <a:buFont typeface="+mj-lt"/>
              <a:buAutoNum type="arabicPeriod"/>
            </a:pPr>
            <a:r>
              <a:rPr lang="en-US" dirty="0">
                <a:latin typeface="Roboto"/>
              </a:rPr>
              <a:t>Data selection using  </a:t>
            </a:r>
            <a:r>
              <a:rPr lang="en-US" b="1" i="1" dirty="0">
                <a:latin typeface="Roboto"/>
              </a:rPr>
              <a:t>Regression</a:t>
            </a:r>
            <a:r>
              <a:rPr lang="en-US" dirty="0">
                <a:latin typeface="Roboto"/>
              </a:rPr>
              <a:t>, etc.</a:t>
            </a:r>
          </a:p>
          <a:p>
            <a:pPr fontAlgn="base">
              <a:buFont typeface="+mj-lt"/>
              <a:buAutoNum type="arabicPeriod"/>
            </a:pPr>
            <a:r>
              <a:rPr lang="en-US" b="1" i="1" dirty="0">
                <a:latin typeface="Roboto"/>
              </a:rPr>
              <a:t>Data Transformation</a:t>
            </a:r>
            <a:r>
              <a:rPr lang="en-US" dirty="0">
                <a:latin typeface="Roboto"/>
              </a:rPr>
              <a:t>: Data Transformation is defined as the process of transforming data into appropriate form required by mining </a:t>
            </a:r>
            <a:r>
              <a:rPr lang="en-US" dirty="0" err="1">
                <a:latin typeface="Roboto"/>
              </a:rPr>
              <a:t>procedure.Data</a:t>
            </a:r>
            <a:r>
              <a:rPr lang="en-US" dirty="0">
                <a:latin typeface="Roboto"/>
              </a:rPr>
              <a:t> Transformation is a two step process:</a:t>
            </a:r>
          </a:p>
          <a:p>
            <a:pPr marL="742950" lvl="1" indent="-285750" fontAlgn="base">
              <a:buFont typeface="+mj-lt"/>
              <a:buAutoNum type="arabicPeriod"/>
            </a:pPr>
            <a:r>
              <a:rPr lang="en-US" b="1" i="1" dirty="0">
                <a:latin typeface="Roboto"/>
              </a:rPr>
              <a:t>Data Mapping</a:t>
            </a:r>
            <a:r>
              <a:rPr lang="en-US" dirty="0">
                <a:latin typeface="Roboto"/>
              </a:rPr>
              <a:t>: Assigning elements from source base to destination to capture transformations.</a:t>
            </a:r>
          </a:p>
          <a:p>
            <a:pPr marL="742950" lvl="1" indent="-285750" fontAlgn="base">
              <a:buFont typeface="+mj-lt"/>
              <a:buAutoNum type="arabicPeriod"/>
            </a:pPr>
            <a:r>
              <a:rPr lang="en-US" b="1" i="1" dirty="0">
                <a:latin typeface="Roboto"/>
              </a:rPr>
              <a:t>Code generation</a:t>
            </a:r>
            <a:r>
              <a:rPr lang="en-US" dirty="0">
                <a:latin typeface="Roboto"/>
              </a:rPr>
              <a:t>: Creation of the actual transformation program.</a:t>
            </a:r>
          </a:p>
        </p:txBody>
      </p:sp>
      <p:sp>
        <p:nvSpPr>
          <p:cNvPr id="6" name="Rectangle 5">
            <a:extLst>
              <a:ext uri="{FF2B5EF4-FFF2-40B4-BE49-F238E27FC236}">
                <a16:creationId xmlns:a16="http://schemas.microsoft.com/office/drawing/2014/main" xmlns="" id="{115E0251-2E38-45B8-A46D-2F778FE4C399}"/>
              </a:ext>
            </a:extLst>
          </p:cNvPr>
          <p:cNvSpPr/>
          <p:nvPr/>
        </p:nvSpPr>
        <p:spPr>
          <a:xfrm>
            <a:off x="4187687" y="185530"/>
            <a:ext cx="4426225"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Brief Description of KDD Process</a:t>
            </a:r>
            <a:r>
              <a:rPr lang="en-US" dirty="0"/>
              <a:t>  </a:t>
            </a:r>
          </a:p>
        </p:txBody>
      </p:sp>
    </p:spTree>
    <p:extLst>
      <p:ext uri="{BB962C8B-B14F-4D97-AF65-F5344CB8AC3E}">
        <p14:creationId xmlns:p14="http://schemas.microsoft.com/office/powerpoint/2010/main" xmlns="" val="3173222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A387E99-2CB5-445F-8987-FC7957580456}"/>
              </a:ext>
            </a:extLst>
          </p:cNvPr>
          <p:cNvSpPr/>
          <p:nvPr/>
        </p:nvSpPr>
        <p:spPr>
          <a:xfrm>
            <a:off x="397565" y="583095"/>
            <a:ext cx="11582400" cy="3416320"/>
          </a:xfrm>
          <a:prstGeom prst="rect">
            <a:avLst/>
          </a:prstGeom>
        </p:spPr>
        <p:txBody>
          <a:bodyPr wrap="square">
            <a:spAutoFit/>
          </a:bodyPr>
          <a:lstStyle/>
          <a:p>
            <a:pPr fontAlgn="base"/>
            <a:r>
              <a:rPr lang="en-US" b="1" i="1" dirty="0">
                <a:latin typeface="Roboto"/>
              </a:rPr>
              <a:t>5.Data Mining</a:t>
            </a:r>
            <a:r>
              <a:rPr lang="en-US" dirty="0">
                <a:latin typeface="Roboto"/>
              </a:rPr>
              <a:t>: Data mining is defined as clever techniques that are applied to extract patterns potentially useful.</a:t>
            </a:r>
          </a:p>
          <a:p>
            <a:pPr marL="742950" lvl="1" indent="-285750" fontAlgn="base">
              <a:buFont typeface="+mj-lt"/>
              <a:buAutoNum type="arabicPeriod"/>
            </a:pPr>
            <a:r>
              <a:rPr lang="en-US" dirty="0">
                <a:latin typeface="Roboto"/>
              </a:rPr>
              <a:t>Transforms task relevant data into </a:t>
            </a:r>
            <a:r>
              <a:rPr lang="en-US" b="1" i="1" dirty="0">
                <a:latin typeface="Roboto"/>
              </a:rPr>
              <a:t>patterns</a:t>
            </a:r>
            <a:r>
              <a:rPr lang="en-US" dirty="0">
                <a:latin typeface="Roboto"/>
              </a:rPr>
              <a:t>.</a:t>
            </a:r>
          </a:p>
          <a:p>
            <a:pPr marL="742950" lvl="1" indent="-285750" fontAlgn="base">
              <a:buFont typeface="+mj-lt"/>
              <a:buAutoNum type="arabicPeriod"/>
            </a:pPr>
            <a:r>
              <a:rPr lang="en-US" dirty="0">
                <a:latin typeface="Roboto"/>
              </a:rPr>
              <a:t>Decides purpose of model using </a:t>
            </a:r>
            <a:r>
              <a:rPr lang="en-US" b="1" i="1" dirty="0">
                <a:latin typeface="Roboto"/>
              </a:rPr>
              <a:t>classification</a:t>
            </a:r>
            <a:r>
              <a:rPr lang="en-US" dirty="0">
                <a:latin typeface="Roboto"/>
              </a:rPr>
              <a:t> or </a:t>
            </a:r>
            <a:r>
              <a:rPr lang="en-US" b="1" i="1" dirty="0">
                <a:latin typeface="Roboto"/>
              </a:rPr>
              <a:t>characterization</a:t>
            </a:r>
            <a:r>
              <a:rPr lang="en-US" dirty="0">
                <a:latin typeface="Roboto"/>
              </a:rPr>
              <a:t>.</a:t>
            </a:r>
          </a:p>
          <a:p>
            <a:pPr fontAlgn="base"/>
            <a:r>
              <a:rPr lang="en-US" b="1" i="1" dirty="0">
                <a:latin typeface="Roboto"/>
              </a:rPr>
              <a:t>6.Pattern Evaluation</a:t>
            </a:r>
            <a:r>
              <a:rPr lang="en-US" dirty="0">
                <a:latin typeface="Roboto"/>
              </a:rPr>
              <a:t>: Pattern Evaluation is defined as </a:t>
            </a:r>
            <a:r>
              <a:rPr lang="en-US" dirty="0" err="1">
                <a:latin typeface="Roboto"/>
              </a:rPr>
              <a:t>as</a:t>
            </a:r>
            <a:r>
              <a:rPr lang="en-US" dirty="0">
                <a:latin typeface="Roboto"/>
              </a:rPr>
              <a:t> identifying strictly increasing patterns representing knowledge based on given measures.</a:t>
            </a:r>
          </a:p>
          <a:p>
            <a:pPr marL="742950" lvl="1" indent="-285750" fontAlgn="base">
              <a:buFont typeface="+mj-lt"/>
              <a:buAutoNum type="arabicPeriod"/>
            </a:pPr>
            <a:r>
              <a:rPr lang="en-US" dirty="0">
                <a:latin typeface="Roboto"/>
              </a:rPr>
              <a:t>Find </a:t>
            </a:r>
            <a:r>
              <a:rPr lang="en-US" b="1" i="1" dirty="0">
                <a:latin typeface="Roboto"/>
              </a:rPr>
              <a:t>interestingness score</a:t>
            </a:r>
            <a:r>
              <a:rPr lang="en-US" dirty="0">
                <a:latin typeface="Roboto"/>
              </a:rPr>
              <a:t> of each pattern.</a:t>
            </a:r>
          </a:p>
          <a:p>
            <a:pPr marL="742950" lvl="1" indent="-285750" fontAlgn="base">
              <a:buFont typeface="+mj-lt"/>
              <a:buAutoNum type="arabicPeriod"/>
            </a:pPr>
            <a:r>
              <a:rPr lang="en-US" dirty="0">
                <a:latin typeface="Roboto"/>
              </a:rPr>
              <a:t>Uses </a:t>
            </a:r>
            <a:r>
              <a:rPr lang="en-US" b="1" i="1" dirty="0">
                <a:latin typeface="Roboto"/>
              </a:rPr>
              <a:t>summarization</a:t>
            </a:r>
            <a:r>
              <a:rPr lang="en-US" dirty="0">
                <a:latin typeface="Roboto"/>
              </a:rPr>
              <a:t> and </a:t>
            </a:r>
            <a:r>
              <a:rPr lang="en-US" b="1" i="1" dirty="0">
                <a:latin typeface="Roboto"/>
              </a:rPr>
              <a:t>Visualization</a:t>
            </a:r>
            <a:r>
              <a:rPr lang="en-US" dirty="0">
                <a:latin typeface="Roboto"/>
              </a:rPr>
              <a:t> to make data understandable by user.</a:t>
            </a:r>
          </a:p>
          <a:p>
            <a:pPr fontAlgn="base"/>
            <a:r>
              <a:rPr lang="en-US" b="1" i="1" dirty="0">
                <a:latin typeface="Roboto"/>
              </a:rPr>
              <a:t>7.Knowledge representation</a:t>
            </a:r>
            <a:r>
              <a:rPr lang="en-US" dirty="0">
                <a:latin typeface="Roboto"/>
              </a:rPr>
              <a:t>: Knowledge representation is defined as technique which utilizes visualization tools to represent data mining results.</a:t>
            </a:r>
          </a:p>
          <a:p>
            <a:pPr marL="742950" lvl="1" indent="-285750" fontAlgn="base">
              <a:buFont typeface="+mj-lt"/>
              <a:buAutoNum type="arabicPeriod"/>
            </a:pPr>
            <a:r>
              <a:rPr lang="en-US" dirty="0">
                <a:latin typeface="Roboto"/>
              </a:rPr>
              <a:t>Generate </a:t>
            </a:r>
            <a:r>
              <a:rPr lang="en-US" b="1" i="1" dirty="0">
                <a:latin typeface="Roboto"/>
              </a:rPr>
              <a:t>reports</a:t>
            </a:r>
            <a:r>
              <a:rPr lang="en-US" dirty="0">
                <a:latin typeface="Roboto"/>
              </a:rPr>
              <a:t>.</a:t>
            </a:r>
          </a:p>
          <a:p>
            <a:pPr marL="742950" lvl="1" indent="-285750" fontAlgn="base">
              <a:buFont typeface="+mj-lt"/>
              <a:buAutoNum type="arabicPeriod"/>
            </a:pPr>
            <a:r>
              <a:rPr lang="en-US" dirty="0">
                <a:latin typeface="Roboto"/>
              </a:rPr>
              <a:t>Generate </a:t>
            </a:r>
            <a:r>
              <a:rPr lang="en-US" b="1" i="1" dirty="0">
                <a:latin typeface="Roboto"/>
              </a:rPr>
              <a:t>tables</a:t>
            </a:r>
            <a:r>
              <a:rPr lang="en-US" dirty="0">
                <a:latin typeface="Roboto"/>
              </a:rPr>
              <a:t>.</a:t>
            </a:r>
          </a:p>
          <a:p>
            <a:pPr marL="742950" lvl="1" indent="-285750" fontAlgn="base">
              <a:buFont typeface="+mj-lt"/>
              <a:buAutoNum type="arabicPeriod"/>
            </a:pPr>
            <a:r>
              <a:rPr lang="en-US" dirty="0">
                <a:latin typeface="Roboto"/>
              </a:rPr>
              <a:t>Generate </a:t>
            </a:r>
            <a:r>
              <a:rPr lang="en-US" b="1" i="1" dirty="0">
                <a:latin typeface="Roboto"/>
              </a:rPr>
              <a:t>discriminant rules</a:t>
            </a:r>
            <a:r>
              <a:rPr lang="en-US" dirty="0">
                <a:latin typeface="Roboto"/>
              </a:rPr>
              <a:t>, </a:t>
            </a:r>
            <a:r>
              <a:rPr lang="en-US" b="1" i="1" dirty="0">
                <a:latin typeface="Roboto"/>
              </a:rPr>
              <a:t>classification rules</a:t>
            </a:r>
            <a:r>
              <a:rPr lang="en-US" dirty="0">
                <a:latin typeface="Roboto"/>
              </a:rPr>
              <a:t>, </a:t>
            </a:r>
            <a:r>
              <a:rPr lang="en-US" b="1" i="1" dirty="0">
                <a:latin typeface="Roboto"/>
              </a:rPr>
              <a:t>characterization rules</a:t>
            </a:r>
            <a:r>
              <a:rPr lang="en-US" dirty="0">
                <a:latin typeface="Roboto"/>
              </a:rPr>
              <a:t>, etc.</a:t>
            </a:r>
            <a:endParaRPr lang="en-US" b="0" i="0" dirty="0">
              <a:effectLst/>
              <a:latin typeface="Roboto"/>
            </a:endParaRPr>
          </a:p>
        </p:txBody>
      </p:sp>
    </p:spTree>
    <p:extLst>
      <p:ext uri="{BB962C8B-B14F-4D97-AF65-F5344CB8AC3E}">
        <p14:creationId xmlns:p14="http://schemas.microsoft.com/office/powerpoint/2010/main" xmlns="" val="2589989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800</TotalTime>
  <Words>788</Words>
  <Application>Microsoft Office PowerPoint</Application>
  <PresentationFormat>Custom</PresentationFormat>
  <Paragraphs>168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Rashida Jahan</dc:creator>
  <cp:lastModifiedBy>HP</cp:lastModifiedBy>
  <cp:revision>44</cp:revision>
  <dcterms:created xsi:type="dcterms:W3CDTF">2019-11-22T05:43:48Z</dcterms:created>
  <dcterms:modified xsi:type="dcterms:W3CDTF">2020-05-14T15:24:58Z</dcterms:modified>
</cp:coreProperties>
</file>