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5" r:id="rId6"/>
    <p:sldId id="261" r:id="rId7"/>
    <p:sldId id="264" r:id="rId8"/>
    <p:sldId id="262" r:id="rId9"/>
    <p:sldId id="267" r:id="rId10"/>
    <p:sldId id="268" r:id="rId11"/>
    <p:sldId id="280" r:id="rId12"/>
    <p:sldId id="269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0"/>
    <p:restoredTop sz="96390"/>
  </p:normalViewPr>
  <p:slideViewPr>
    <p:cSldViewPr snapToGrid="0" snapToObjects="1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F3758-AE31-834E-A0FD-DEE0FC71BDFF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F635E-6053-D74A-BB11-4F046786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2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Anchor examples in gene expression &amp; single‑cell use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6416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3449-C495-114D-AAF9-B3F580E66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CEB28-89FA-DB42-B0F5-F54D08776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2CDA8-2554-044D-88C3-6724F097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1C3-0547-3F4B-AD5C-06DDFE1729F9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293F-F67B-7543-83A6-F44EA3D3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AF3C0-74E9-9746-974B-A01264F1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8DE7-7381-5346-863D-2E2667FDD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6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ED26-EEBB-3E4B-9CD7-C5CA69B7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7AFC0-62E0-3245-80EC-7CF5BA240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81E0-EF36-B747-BC48-C56B521F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1C3-0547-3F4B-AD5C-06DDFE1729F9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28F3-581C-1546-8BFE-BDFBA138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D609A-B6B0-1C49-AADD-D033DDA7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8DE7-7381-5346-863D-2E2667FDD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3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F4261-238F-1F48-868C-C1B452E57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1F750-60EC-4F4F-B3E9-87856FC6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7793-B3AA-694E-9D78-258A6A49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1C3-0547-3F4B-AD5C-06DDFE1729F9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AF3C5-BF9E-154E-962E-770BA45C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A461F-FCC2-A044-BFDD-495EEF31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8DE7-7381-5346-863D-2E2667FDD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B7CD-CDB4-CF4E-B675-B6487807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080F-3C20-0F4D-98A7-FEA3C323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88AF5-4489-AE45-86FE-037A8512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1C3-0547-3F4B-AD5C-06DDFE1729F9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B2236-1DE7-E14B-A1E0-B337C3FB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77CA4-2CE0-FB46-A8C6-A6FFF4D1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8DE7-7381-5346-863D-2E2667FDD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AACF-5EEE-AE40-B692-4EE8DCBD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9349B-548B-984D-9E18-5F8D330D0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941A-7B1C-984F-9911-712BD24F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1C3-0547-3F4B-AD5C-06DDFE1729F9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9D2-BB96-2F47-97FC-8F9329AB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A65F9-5723-5045-9B4C-06C313CD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8DE7-7381-5346-863D-2E2667FDD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4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823A-11BA-584F-A1A6-3506DD6A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ADE9-6D36-774E-B7EC-2038C605F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1C399-838C-6541-9CF5-5A79CEF62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86E56-6375-7044-A986-720B016D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1C3-0547-3F4B-AD5C-06DDFE1729F9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BDA1F-6174-4941-99DF-1B9020E7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955BB-EF33-B747-88B8-4FA92B9D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8DE7-7381-5346-863D-2E2667FDD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6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F0AA-78DD-5B45-B347-F470E699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DEF04-9D28-4140-A933-D561D1E8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631A9-18BF-2249-ADB1-E3B014E72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414D5-593E-6546-9838-5A52262BF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66055-D841-B047-90A2-1D45392A1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BD678-A5B8-064A-9BD3-6179F3D0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1C3-0547-3F4B-AD5C-06DDFE1729F9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D271D-601B-1349-AA65-A0403E2A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FDC27-710A-7346-B12E-4E6B4157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8DE7-7381-5346-863D-2E2667FDD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0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6CFE-E747-4A4B-9C52-AA5DD5B2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A4495-7E27-1845-86A5-66F340E7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1C3-0547-3F4B-AD5C-06DDFE1729F9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087BB-1B30-8340-BA58-A00A472F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97093-4E03-4441-A3E9-33162D78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8DE7-7381-5346-863D-2E2667FDD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8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69DDC-E886-C543-9990-57EC5C5C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1C3-0547-3F4B-AD5C-06DDFE1729F9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A9B2F-09D5-1145-A7E8-D85B05D2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D257F-A6F4-B543-B97B-6204BFA8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8DE7-7381-5346-863D-2E2667FDD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0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C2CA-118E-524C-B2D2-900D180E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EDA89-8754-C642-BA54-BF051579B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8930F-8870-D448-955D-266DA28CD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6553-8682-D649-8D10-2A5D4AF5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1C3-0547-3F4B-AD5C-06DDFE1729F9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0E060-1976-5545-B9CB-C68F06B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AA3CE-3B44-C241-A7C2-18E9AF0B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8DE7-7381-5346-863D-2E2667FDD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F3CE-8674-B249-9C50-87A9A674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976E5-C8F2-9B4A-8979-EA12D2BEA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5A1F6-1E60-C34B-AFC6-71B3E0F2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0F61E-0861-D549-B353-F9060D73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1C3-0547-3F4B-AD5C-06DDFE1729F9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0BB30-5491-344F-B760-94F19730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8C57F-0A49-ED40-9A64-B9F08014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8DE7-7381-5346-863D-2E2667FDD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0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3180D-4B19-8D48-BAE5-C7CA507B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86D86-B65F-554E-B76C-3FA1F8C22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8856-3840-414B-9C35-F12BADBD4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41C3-0547-3F4B-AD5C-06DDFE1729F9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4792-C3CC-5743-B1F1-77B77EBC1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1E552-4249-A042-83CC-DFC7198DB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8DE7-7381-5346-863D-2E2667FDD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6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8C64-DCA5-794B-857D-D7FE19BAD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223" y="1537093"/>
            <a:ext cx="9144000" cy="980123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AcSIR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814FA-AA3C-824F-89DA-898A5E313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23" y="4509749"/>
            <a:ext cx="9751833" cy="181742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Sherry Bhalla, PhD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Scientist and Assistant Professor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AcSIR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CSIR-Institute of Genomics and Integrative Biology (IGIB)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DBT/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Wellcome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Trust India Alliance Early Career Fellow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1709E-2026-B44D-9D7F-063267FB8AA8}"/>
              </a:ext>
            </a:extLst>
          </p:cNvPr>
          <p:cNvSpPr/>
          <p:nvPr/>
        </p:nvSpPr>
        <p:spPr>
          <a:xfrm>
            <a:off x="2043916" y="2770362"/>
            <a:ext cx="7627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applications &amp; Informatics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4FE12-9DAA-9940-B37E-CE85A7E98ECF}"/>
              </a:ext>
            </a:extLst>
          </p:cNvPr>
          <p:cNvSpPr txBox="1"/>
          <p:nvPr/>
        </p:nvSpPr>
        <p:spPr>
          <a:xfrm>
            <a:off x="4899056" y="3669839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Sept 3, 2025</a:t>
            </a:r>
          </a:p>
        </p:txBody>
      </p:sp>
    </p:spTree>
    <p:extLst>
      <p:ext uri="{BB962C8B-B14F-4D97-AF65-F5344CB8AC3E}">
        <p14:creationId xmlns:p14="http://schemas.microsoft.com/office/powerpoint/2010/main" val="410752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EA08-EC5F-9B42-84E3-FA1AF26B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Data structures in 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990009-4F81-764D-BA49-D3170B3BC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920" y="1225764"/>
            <a:ext cx="6550360" cy="494394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075ED7-CBC5-D349-A6C8-B465153D5F9B}"/>
              </a:ext>
            </a:extLst>
          </p:cNvPr>
          <p:cNvSpPr/>
          <p:nvPr/>
        </p:nvSpPr>
        <p:spPr>
          <a:xfrm>
            <a:off x="3312160" y="6488668"/>
            <a:ext cx="8717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r.qcbs.ca</a:t>
            </a:r>
            <a:r>
              <a:rPr lang="en-US" dirty="0"/>
              <a:t>/workshop01/</a:t>
            </a:r>
            <a:r>
              <a:rPr lang="en-US" dirty="0" err="1"/>
              <a:t>pres-en</a:t>
            </a:r>
            <a:r>
              <a:rPr lang="en-US" dirty="0"/>
              <a:t>/workshop01-pres-en.html#100</a:t>
            </a:r>
          </a:p>
        </p:txBody>
      </p:sp>
    </p:spTree>
    <p:extLst>
      <p:ext uri="{BB962C8B-B14F-4D97-AF65-F5344CB8AC3E}">
        <p14:creationId xmlns:p14="http://schemas.microsoft.com/office/powerpoint/2010/main" val="405960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Working with Lists and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Access with [ ], [[ ]], and $</a:t>
            </a:r>
          </a:p>
          <a:p>
            <a:r>
              <a:rPr dirty="0"/>
              <a:t>Naming list elements</a:t>
            </a:r>
          </a:p>
          <a:p>
            <a:r>
              <a:rPr dirty="0"/>
              <a:t>Adding/removing columns in data frames</a:t>
            </a:r>
          </a:p>
          <a:p>
            <a:r>
              <a:rPr dirty="0"/>
              <a:t>Merging and </a:t>
            </a:r>
            <a:r>
              <a:rPr dirty="0" err="1"/>
              <a:t>subsetting</a:t>
            </a:r>
            <a:r>
              <a:rPr dirty="0"/>
              <a:t>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9C13-C4CF-3241-9095-7478CF91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Installing packages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E5122-9CDE-314D-88B6-FB09A91B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Installing R Packages from the CRAN Repository</a:t>
            </a:r>
            <a:endParaRPr lang="en-US" dirty="0"/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readr</a:t>
            </a:r>
            <a:r>
              <a:rPr lang="en-US" dirty="0"/>
              <a:t>’)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(c('</a:t>
            </a:r>
            <a:r>
              <a:rPr lang="en-US" dirty="0" err="1"/>
              <a:t>readr</a:t>
            </a:r>
            <a:r>
              <a:rPr lang="en-US" dirty="0"/>
              <a:t>', 'ggplot2', '</a:t>
            </a:r>
            <a:r>
              <a:rPr lang="en-US" dirty="0" err="1"/>
              <a:t>tidyr</a:t>
            </a:r>
            <a:r>
              <a:rPr lang="en-US" dirty="0"/>
              <a:t>’))</a:t>
            </a:r>
          </a:p>
          <a:p>
            <a:r>
              <a:rPr lang="en-US" b="1" dirty="0"/>
              <a:t>Installing R packages from GitHub</a:t>
            </a:r>
          </a:p>
          <a:p>
            <a:pPr lvl="1"/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devtools</a:t>
            </a:r>
            <a:r>
              <a:rPr lang="en-US" dirty="0"/>
              <a:t>’)</a:t>
            </a:r>
          </a:p>
          <a:p>
            <a:pPr lvl="1"/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('</a:t>
            </a:r>
            <a:r>
              <a:rPr lang="en-US" dirty="0" err="1"/>
              <a:t>rstudio</a:t>
            </a:r>
            <a:r>
              <a:rPr lang="en-US" dirty="0"/>
              <a:t>/shiny’)</a:t>
            </a:r>
          </a:p>
          <a:p>
            <a:r>
              <a:rPr lang="en-US" b="1" dirty="0"/>
              <a:t> Install using </a:t>
            </a:r>
            <a:r>
              <a:rPr lang="en-US" b="1" dirty="0" err="1"/>
              <a:t>bioconductor</a:t>
            </a:r>
            <a:endParaRPr lang="en-US" b="1" dirty="0"/>
          </a:p>
          <a:p>
            <a:pPr lvl="1"/>
            <a:r>
              <a:rPr lang="en-US" dirty="0"/>
              <a:t>if (!require("</a:t>
            </a:r>
            <a:r>
              <a:rPr lang="en-US" dirty="0" err="1"/>
              <a:t>BiocManager</a:t>
            </a:r>
            <a:r>
              <a:rPr lang="en-US" dirty="0"/>
              <a:t>", quietly = TRUE))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")</a:t>
            </a:r>
          </a:p>
          <a:p>
            <a:pPr lvl="1"/>
            <a:r>
              <a:rPr lang="en-US" dirty="0" err="1"/>
              <a:t>BiocManager</a:t>
            </a:r>
            <a:r>
              <a:rPr lang="en-US" dirty="0"/>
              <a:t>::install(version = "3.18")</a:t>
            </a:r>
          </a:p>
          <a:p>
            <a:pPr lvl="1"/>
            <a:r>
              <a:rPr lang="en-US" dirty="0" err="1"/>
              <a:t>BiocManager</a:t>
            </a:r>
            <a:r>
              <a:rPr lang="en-US" dirty="0"/>
              <a:t>::install(c("</a:t>
            </a:r>
            <a:r>
              <a:rPr lang="en-US" dirty="0" err="1"/>
              <a:t>GenomicFeatures</a:t>
            </a:r>
            <a:r>
              <a:rPr lang="en-US" dirty="0"/>
              <a:t>", "</a:t>
            </a:r>
            <a:r>
              <a:rPr lang="en-US" dirty="0" err="1"/>
              <a:t>AnnotationDbi</a:t>
            </a:r>
            <a:r>
              <a:rPr lang="en-US" dirty="0"/>
              <a:t>"))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5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6E64-71AC-88A0-0F71-0C162CF7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C00000"/>
                </a:solidFill>
                <a:effectLst/>
              </a:rPr>
              <a:t>R File Types Overview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6BEDF-74FA-883E-4E42-966C0D17FFC7}"/>
              </a:ext>
            </a:extLst>
          </p:cNvPr>
          <p:cNvSpPr txBox="1"/>
          <p:nvPr/>
        </p:nvSpPr>
        <p:spPr>
          <a:xfrm>
            <a:off x="490330" y="2131446"/>
            <a:ext cx="47575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 Script (.R)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Plain text with R code only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Run line by line or as batch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Best for pipelines &amp; reusable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Output: console, not embedded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 Markdown (.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Rmd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Text + code chunks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Knit → produces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static reports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(HTML, PDF, Word, slides)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Inline outputs visible while working, but not formally saved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Best for reports, manuscripts, assignments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64359-2881-04F8-BCBF-70BD5CBA075E}"/>
              </a:ext>
            </a:extLst>
          </p:cNvPr>
          <p:cNvSpPr txBox="1"/>
          <p:nvPr/>
        </p:nvSpPr>
        <p:spPr>
          <a:xfrm>
            <a:off x="5723284" y="2154058"/>
            <a:ext cx="60976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 Notebook (.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Rmd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 in notebook mode)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Same syntax as R Markdown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Run chunks interactively, outputs appear inline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Outputs are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saved into .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nb.html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(persist + shareable)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Best for teaching, exploration, reproducible notebooks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Quarto (.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qmd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Next-gen system (successor to R Markdown)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Supports R, Python, Julia (multi-language)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Can create reports, books, websites, dashboards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Best for modern, professional publishing</a:t>
            </a:r>
          </a:p>
        </p:txBody>
      </p:sp>
    </p:spTree>
    <p:extLst>
      <p:ext uri="{BB962C8B-B14F-4D97-AF65-F5344CB8AC3E}">
        <p14:creationId xmlns:p14="http://schemas.microsoft.com/office/powerpoint/2010/main" val="392108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61FF-FB17-DF42-A81B-E35AB18C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Applications &amp; 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54BB-80F5-9D49-B286-17DF21E4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 databases and integrative extraction of information and compilation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alignments, multiple sequence alignments and phylogenetic analysis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R, a programming and environment language for statistical computation and graphics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and writing files, lists,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S4 objects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sampling, statistical tests and data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1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Programming: the universal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types: numbers, strings,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logicals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&amp; assignment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vectors, lists, tables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flow: if/else, for/while, vectorized ops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 inputs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outputs (return), scope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&amp; namespaces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R &amp; why biologists use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Open‑source language built for data analysis &amp; stats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 ecosystem: CRAN/Bioconductor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plotting (ggplot2) and data wrangling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Reproducible workflows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RMarkdown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Quarto)</a:t>
            </a:r>
          </a:p>
        </p:txBody>
      </p:sp>
    </p:spTree>
    <p:extLst>
      <p:ext uri="{BB962C8B-B14F-4D97-AF65-F5344CB8AC3E}">
        <p14:creationId xmlns:p14="http://schemas.microsoft.com/office/powerpoint/2010/main" val="194036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7D57-5F1A-F848-8BEF-176FAC1FE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 is a tool for conceptualizing and planning algorithms.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bridges the gap between human understanding and programming implementation.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C8EC37-13AE-E446-AB63-70FDEAD26AC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code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726C2-27C2-8F4B-9FD6-78B9CF913215}"/>
              </a:ext>
            </a:extLst>
          </p:cNvPr>
          <p:cNvSpPr/>
          <p:nvPr/>
        </p:nvSpPr>
        <p:spPr>
          <a:xfrm>
            <a:off x="2296160" y="3276600"/>
            <a:ext cx="7162800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Clarity: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Communicate algorithmic logic without being tied to a specific programming language.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Planning: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plan and structure code before actual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08492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0744-FE95-2B40-94AF-42E5986F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code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FE5B-AE68-D74D-85E3-1C412ABBE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48680" cy="5111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number whether it's even or odd.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18D086-97F4-1A40-A9AA-A1D98E6A477D}"/>
              </a:ext>
            </a:extLst>
          </p:cNvPr>
          <p:cNvSpPr/>
          <p:nvPr/>
        </p:nvSpPr>
        <p:spPr>
          <a:xfrm>
            <a:off x="1137920" y="2336800"/>
            <a:ext cx="4531360" cy="3892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 File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element in the column,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num modulo 2 is equal to 0, then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"The number is even"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"The number is odd"</a:t>
            </a:r>
          </a:p>
        </p:txBody>
      </p:sp>
    </p:spTree>
    <p:extLst>
      <p:ext uri="{BB962C8B-B14F-4D97-AF65-F5344CB8AC3E}">
        <p14:creationId xmlns:p14="http://schemas.microsoft.com/office/powerpoint/2010/main" val="256442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0157CB-1D60-1E41-BDB4-8ECBFBAC359A}"/>
              </a:ext>
            </a:extLst>
          </p:cNvPr>
          <p:cNvSpPr/>
          <p:nvPr/>
        </p:nvSpPr>
        <p:spPr>
          <a:xfrm>
            <a:off x="756920" y="1020732"/>
            <a:ext cx="807212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Read a file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&lt;-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your_file.csv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Pick a column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your_column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&lt;- data[,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For each element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(num in column)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 If num modulo 2 is equal to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(num %% 2 == 0)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Display "The number is even"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cat("The number", num, "is even\n")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Display "The number is odd"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cat("The number", num, "is odd\n")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8510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4D18-736C-0947-B875-8EDB6085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C357-FC2F-9B4C-A20D-FBB70791A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1445578"/>
            <a:ext cx="5085080" cy="5140643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endParaRPr lang="en-US" sz="1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Read a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Pick a column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Initialize sum to 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Calculate  the total count of numbers (let's call it 'N')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 Loop 'N' times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 Input a number (let's call it 'num’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 Add 'num' to the sum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 Calculate the average by dividing the sum by 'N'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Display the average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8BF9F-6BF7-CC44-9850-A1A7BF4908D5}"/>
              </a:ext>
            </a:extLst>
          </p:cNvPr>
          <p:cNvSpPr/>
          <p:nvPr/>
        </p:nvSpPr>
        <p:spPr>
          <a:xfrm>
            <a:off x="5842000" y="1323242"/>
            <a:ext cx="64820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Input the total count of numbers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total count of numbers: "))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sum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&lt;- 0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Loop 'N' times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1:N)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 Input a number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num &lt;-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(paste("Enter number",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": ")))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 Add 'num' to the sum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sum &lt;- sum + num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average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 &lt;- sum / N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the average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print(paste("The average is:", average))</a:t>
            </a:r>
          </a:p>
        </p:txBody>
      </p:sp>
    </p:spTree>
    <p:extLst>
      <p:ext uri="{BB962C8B-B14F-4D97-AF65-F5344CB8AC3E}">
        <p14:creationId xmlns:p14="http://schemas.microsoft.com/office/powerpoint/2010/main" val="320479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2CDE-4BCF-9C46-8465-A5B65709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3144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Data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F354E-F199-BE4E-8DA6-97D8E4894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90" y="1375745"/>
            <a:ext cx="6805930" cy="48786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E8397B-912B-A546-B10E-DFD97891B581}"/>
              </a:ext>
            </a:extLst>
          </p:cNvPr>
          <p:cNvSpPr/>
          <p:nvPr/>
        </p:nvSpPr>
        <p:spPr>
          <a:xfrm>
            <a:off x="7027885" y="6456393"/>
            <a:ext cx="502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www.rforecology.com</a:t>
            </a:r>
            <a:r>
              <a:rPr lang="en-US" dirty="0"/>
              <a:t>/post/data-types-in-r/</a:t>
            </a:r>
          </a:p>
        </p:txBody>
      </p:sp>
    </p:spTree>
    <p:extLst>
      <p:ext uri="{BB962C8B-B14F-4D97-AF65-F5344CB8AC3E}">
        <p14:creationId xmlns:p14="http://schemas.microsoft.com/office/powerpoint/2010/main" val="295647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17658</TotalTime>
  <Words>891</Words>
  <Application>Microsoft Macintosh PowerPoint</Application>
  <PresentationFormat>Widescreen</PresentationFormat>
  <Paragraphs>131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Office Theme</vt:lpstr>
      <vt:lpstr>AcSIR Coursework</vt:lpstr>
      <vt:lpstr>Computer Applications &amp; Informatics</vt:lpstr>
      <vt:lpstr>Programming: the universal bits</vt:lpstr>
      <vt:lpstr>What is R &amp; why biologists use it</vt:lpstr>
      <vt:lpstr>PowerPoint Presentation</vt:lpstr>
      <vt:lpstr>Pseudo code</vt:lpstr>
      <vt:lpstr>PowerPoint Presentation</vt:lpstr>
      <vt:lpstr>Example 2</vt:lpstr>
      <vt:lpstr>Data types</vt:lpstr>
      <vt:lpstr>Data structures in R</vt:lpstr>
      <vt:lpstr>Working with Lists and Data Frames</vt:lpstr>
      <vt:lpstr>Installing packages in R</vt:lpstr>
      <vt:lpstr>R File Types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AcSIR Coursework</dc:title>
  <dc:creator>Microsoft Office User</dc:creator>
  <cp:lastModifiedBy>Microsoft Office User</cp:lastModifiedBy>
  <cp:revision>41</cp:revision>
  <dcterms:created xsi:type="dcterms:W3CDTF">2024-02-04T05:17:28Z</dcterms:created>
  <dcterms:modified xsi:type="dcterms:W3CDTF">2025-09-02T17:51:44Z</dcterms:modified>
</cp:coreProperties>
</file>