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notesMasterIdLst>
    <p:notesMasterId r:id="rId37"/>
  </p:notesMasterIdLst>
  <p:sldIdLst>
    <p:sldId id="257" r:id="rId2"/>
    <p:sldId id="258" r:id="rId3"/>
    <p:sldId id="277" r:id="rId4"/>
    <p:sldId id="260" r:id="rId5"/>
    <p:sldId id="263" r:id="rId6"/>
    <p:sldId id="278" r:id="rId7"/>
    <p:sldId id="264" r:id="rId8"/>
    <p:sldId id="280" r:id="rId9"/>
    <p:sldId id="281" r:id="rId10"/>
    <p:sldId id="282" r:id="rId11"/>
    <p:sldId id="279" r:id="rId12"/>
    <p:sldId id="283" r:id="rId13"/>
    <p:sldId id="284" r:id="rId14"/>
    <p:sldId id="285" r:id="rId15"/>
    <p:sldId id="286" r:id="rId16"/>
    <p:sldId id="288" r:id="rId17"/>
    <p:sldId id="267" r:id="rId18"/>
    <p:sldId id="289" r:id="rId19"/>
    <p:sldId id="290" r:id="rId20"/>
    <p:sldId id="291" r:id="rId21"/>
    <p:sldId id="292" r:id="rId22"/>
    <p:sldId id="298" r:id="rId23"/>
    <p:sldId id="293" r:id="rId24"/>
    <p:sldId id="268" r:id="rId25"/>
    <p:sldId id="271" r:id="rId26"/>
    <p:sldId id="300" r:id="rId27"/>
    <p:sldId id="269" r:id="rId28"/>
    <p:sldId id="270" r:id="rId29"/>
    <p:sldId id="294" r:id="rId30"/>
    <p:sldId id="295" r:id="rId31"/>
    <p:sldId id="296" r:id="rId32"/>
    <p:sldId id="299" r:id="rId33"/>
    <p:sldId id="297" r:id="rId34"/>
    <p:sldId id="302" r:id="rId35"/>
    <p:sldId id="30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29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F27D78-8CB6-43F2-B9CD-B1E1030C9388}" type="datetimeFigureOut">
              <a:rPr lang="en-IN" smtClean="0"/>
              <a:t>15-November-2013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D163B4-D19D-49AE-8CAD-FB74F88BE597}" type="slidenum">
              <a:rPr lang="en-IN" smtClean="0"/>
              <a:t>‹#›</a:t>
            </a:fld>
            <a:endParaRPr lang="en-IN"/>
          </a:p>
        </p:txBody>
      </p:sp>
    </p:spTree>
    <p:extLst>
      <p:ext uri="{BB962C8B-B14F-4D97-AF65-F5344CB8AC3E}">
        <p14:creationId xmlns:p14="http://schemas.microsoft.com/office/powerpoint/2010/main" val="3124939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9E36EB5-E8E8-4568-9510-16134ACFF0B1}" type="slidenum">
              <a:rPr lang="en-IN" smtClean="0"/>
              <a:t>1</a:t>
            </a:fld>
            <a:endParaRPr lang="en-IN"/>
          </a:p>
        </p:txBody>
      </p:sp>
    </p:spTree>
    <p:extLst>
      <p:ext uri="{BB962C8B-B14F-4D97-AF65-F5344CB8AC3E}">
        <p14:creationId xmlns:p14="http://schemas.microsoft.com/office/powerpoint/2010/main" val="2780536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Focused</a:t>
            </a:r>
            <a:r>
              <a:rPr lang="en-IN" baseline="0" dirty="0" smtClean="0"/>
              <a:t> corpora</a:t>
            </a:r>
            <a:endParaRPr lang="en-IN" dirty="0"/>
          </a:p>
        </p:txBody>
      </p:sp>
      <p:sp>
        <p:nvSpPr>
          <p:cNvPr id="4" name="Slide Number Placeholder 3"/>
          <p:cNvSpPr>
            <a:spLocks noGrp="1"/>
          </p:cNvSpPr>
          <p:nvPr>
            <p:ph type="sldNum" sz="quarter" idx="10"/>
          </p:nvPr>
        </p:nvSpPr>
        <p:spPr/>
        <p:txBody>
          <a:bodyPr/>
          <a:lstStyle/>
          <a:p>
            <a:fld id="{1CD163B4-D19D-49AE-8CAD-FB74F88BE597}" type="slidenum">
              <a:rPr lang="en-IN" smtClean="0"/>
              <a:t>4</a:t>
            </a:fld>
            <a:endParaRPr lang="en-IN"/>
          </a:p>
        </p:txBody>
      </p:sp>
    </p:spTree>
    <p:extLst>
      <p:ext uri="{BB962C8B-B14F-4D97-AF65-F5344CB8AC3E}">
        <p14:creationId xmlns:p14="http://schemas.microsoft.com/office/powerpoint/2010/main" val="436387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CD163B4-D19D-49AE-8CAD-FB74F88BE597}" type="slidenum">
              <a:rPr lang="en-IN" smtClean="0"/>
              <a:t>20</a:t>
            </a:fld>
            <a:endParaRPr lang="en-IN"/>
          </a:p>
        </p:txBody>
      </p:sp>
    </p:spTree>
    <p:extLst>
      <p:ext uri="{BB962C8B-B14F-4D97-AF65-F5344CB8AC3E}">
        <p14:creationId xmlns:p14="http://schemas.microsoft.com/office/powerpoint/2010/main" val="3744518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with ADIOS and these clusters, we can simplify the documents</a:t>
            </a:r>
          </a:p>
          <a:p>
            <a:r>
              <a:rPr lang="en-IN" sz="1200" b="0" i="0" u="none" strike="noStrike" kern="1200" baseline="0" dirty="0" smtClean="0">
                <a:solidFill>
                  <a:schemeClr val="tx1"/>
                </a:solidFill>
                <a:latin typeface="+mn-lt"/>
                <a:ea typeface="+mn-ea"/>
                <a:cs typeface="+mn-cs"/>
              </a:rPr>
              <a:t>for the understanding of a child.</a:t>
            </a:r>
            <a:endParaRPr lang="en-IN" dirty="0"/>
          </a:p>
        </p:txBody>
      </p:sp>
      <p:sp>
        <p:nvSpPr>
          <p:cNvPr id="4" name="Slide Number Placeholder 3"/>
          <p:cNvSpPr>
            <a:spLocks noGrp="1"/>
          </p:cNvSpPr>
          <p:nvPr>
            <p:ph type="sldNum" sz="quarter" idx="10"/>
          </p:nvPr>
        </p:nvSpPr>
        <p:spPr/>
        <p:txBody>
          <a:bodyPr/>
          <a:lstStyle/>
          <a:p>
            <a:fld id="{1CD163B4-D19D-49AE-8CAD-FB74F88BE597}" type="slidenum">
              <a:rPr lang="en-IN" smtClean="0"/>
              <a:t>25</a:t>
            </a:fld>
            <a:endParaRPr lang="en-IN"/>
          </a:p>
        </p:txBody>
      </p:sp>
    </p:spTree>
    <p:extLst>
      <p:ext uri="{BB962C8B-B14F-4D97-AF65-F5344CB8AC3E}">
        <p14:creationId xmlns:p14="http://schemas.microsoft.com/office/powerpoint/2010/main" val="24008380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2D26AE-8E5F-48DE-A88E-F0CD0737ADC1}" type="datetimeFigureOut">
              <a:rPr lang="en-IN" smtClean="0"/>
              <a:t>15-November-2013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EBA7DEC-195B-46BC-9494-0E7D1DD691FD}" type="slidenum">
              <a:rPr lang="en-IN" smtClean="0"/>
              <a:t>‹#›</a:t>
            </a:fld>
            <a:endParaRPr lang="en-IN"/>
          </a:p>
        </p:txBody>
      </p:sp>
    </p:spTree>
    <p:extLst>
      <p:ext uri="{BB962C8B-B14F-4D97-AF65-F5344CB8AC3E}">
        <p14:creationId xmlns:p14="http://schemas.microsoft.com/office/powerpoint/2010/main" val="1047324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2D26AE-8E5F-48DE-A88E-F0CD0737ADC1}" type="datetimeFigureOut">
              <a:rPr lang="en-IN" smtClean="0"/>
              <a:t>15-November-2013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BA7DEC-195B-46BC-9494-0E7D1DD691FD}" type="slidenum">
              <a:rPr lang="en-IN" smtClean="0"/>
              <a:t>‹#›</a:t>
            </a:fld>
            <a:endParaRPr lang="en-IN"/>
          </a:p>
        </p:txBody>
      </p:sp>
    </p:spTree>
    <p:extLst>
      <p:ext uri="{BB962C8B-B14F-4D97-AF65-F5344CB8AC3E}">
        <p14:creationId xmlns:p14="http://schemas.microsoft.com/office/powerpoint/2010/main" val="2026887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2D26AE-8E5F-48DE-A88E-F0CD0737ADC1}" type="datetimeFigureOut">
              <a:rPr lang="en-IN" smtClean="0"/>
              <a:t>15-November-2013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BA7DEC-195B-46BC-9494-0E7D1DD691FD}" type="slidenum">
              <a:rPr lang="en-IN" smtClean="0"/>
              <a:t>‹#›</a:t>
            </a:fld>
            <a:endParaRPr lang="en-IN"/>
          </a:p>
        </p:txBody>
      </p:sp>
    </p:spTree>
    <p:extLst>
      <p:ext uri="{BB962C8B-B14F-4D97-AF65-F5344CB8AC3E}">
        <p14:creationId xmlns:p14="http://schemas.microsoft.com/office/powerpoint/2010/main" val="1268845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2D26AE-8E5F-48DE-A88E-F0CD0737ADC1}" type="datetimeFigureOut">
              <a:rPr lang="en-IN" smtClean="0"/>
              <a:t>15-November-2013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BA7DEC-195B-46BC-9494-0E7D1DD691FD}" type="slidenum">
              <a:rPr lang="en-IN" smtClean="0"/>
              <a:t>‹#›</a:t>
            </a:fld>
            <a:endParaRPr lang="en-IN"/>
          </a:p>
        </p:txBody>
      </p:sp>
    </p:spTree>
    <p:extLst>
      <p:ext uri="{BB962C8B-B14F-4D97-AF65-F5344CB8AC3E}">
        <p14:creationId xmlns:p14="http://schemas.microsoft.com/office/powerpoint/2010/main" val="1205720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782D26AE-8E5F-48DE-A88E-F0CD0737ADC1}" type="datetimeFigureOut">
              <a:rPr lang="en-IN" smtClean="0"/>
              <a:t>15-November-2013</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EBA7DEC-195B-46BC-9494-0E7D1DD691FD}" type="slidenum">
              <a:rPr lang="en-IN" smtClean="0"/>
              <a:t>‹#›</a:t>
            </a:fld>
            <a:endParaRPr lang="en-IN"/>
          </a:p>
        </p:txBody>
      </p:sp>
    </p:spTree>
    <p:extLst>
      <p:ext uri="{BB962C8B-B14F-4D97-AF65-F5344CB8AC3E}">
        <p14:creationId xmlns:p14="http://schemas.microsoft.com/office/powerpoint/2010/main" val="1290286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82D26AE-8E5F-48DE-A88E-F0CD0737ADC1}" type="datetimeFigureOut">
              <a:rPr lang="en-IN" smtClean="0"/>
              <a:t>15-November-2013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BA7DEC-195B-46BC-9494-0E7D1DD691FD}" type="slidenum">
              <a:rPr lang="en-IN" smtClean="0"/>
              <a:t>‹#›</a:t>
            </a:fld>
            <a:endParaRPr lang="en-IN"/>
          </a:p>
        </p:txBody>
      </p:sp>
    </p:spTree>
    <p:extLst>
      <p:ext uri="{BB962C8B-B14F-4D97-AF65-F5344CB8AC3E}">
        <p14:creationId xmlns:p14="http://schemas.microsoft.com/office/powerpoint/2010/main" val="471852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82D26AE-8E5F-48DE-A88E-F0CD0737ADC1}" type="datetimeFigureOut">
              <a:rPr lang="en-IN" smtClean="0"/>
              <a:t>15-November-2013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BA7DEC-195B-46BC-9494-0E7D1DD691FD}" type="slidenum">
              <a:rPr lang="en-IN" smtClean="0"/>
              <a:t>‹#›</a:t>
            </a:fld>
            <a:endParaRPr lang="en-IN"/>
          </a:p>
        </p:txBody>
      </p:sp>
    </p:spTree>
    <p:extLst>
      <p:ext uri="{BB962C8B-B14F-4D97-AF65-F5344CB8AC3E}">
        <p14:creationId xmlns:p14="http://schemas.microsoft.com/office/powerpoint/2010/main" val="899120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82D26AE-8E5F-48DE-A88E-F0CD0737ADC1}" type="datetimeFigureOut">
              <a:rPr lang="en-IN" smtClean="0"/>
              <a:t>15-November-2013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BA7DEC-195B-46BC-9494-0E7D1DD691FD}" type="slidenum">
              <a:rPr lang="en-IN" smtClean="0"/>
              <a:t>‹#›</a:t>
            </a:fld>
            <a:endParaRPr lang="en-IN"/>
          </a:p>
        </p:txBody>
      </p:sp>
    </p:spTree>
    <p:extLst>
      <p:ext uri="{BB962C8B-B14F-4D97-AF65-F5344CB8AC3E}">
        <p14:creationId xmlns:p14="http://schemas.microsoft.com/office/powerpoint/2010/main" val="3797555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2D26AE-8E5F-48DE-A88E-F0CD0737ADC1}" type="datetimeFigureOut">
              <a:rPr lang="en-IN" smtClean="0"/>
              <a:t>15-November-2013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EBA7DEC-195B-46BC-9494-0E7D1DD691FD}" type="slidenum">
              <a:rPr lang="en-IN" smtClean="0"/>
              <a:t>‹#›</a:t>
            </a:fld>
            <a:endParaRPr lang="en-IN"/>
          </a:p>
        </p:txBody>
      </p:sp>
    </p:spTree>
    <p:extLst>
      <p:ext uri="{BB962C8B-B14F-4D97-AF65-F5344CB8AC3E}">
        <p14:creationId xmlns:p14="http://schemas.microsoft.com/office/powerpoint/2010/main" val="1106884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2D26AE-8E5F-48DE-A88E-F0CD0737ADC1}" type="datetimeFigureOut">
              <a:rPr lang="en-IN" smtClean="0"/>
              <a:t>15-November-2013</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EBA7DEC-195B-46BC-9494-0E7D1DD691FD}" type="slidenum">
              <a:rPr lang="en-IN" smtClean="0"/>
              <a:t>‹#›</a:t>
            </a:fld>
            <a:endParaRPr lang="en-IN"/>
          </a:p>
        </p:txBody>
      </p:sp>
    </p:spTree>
    <p:extLst>
      <p:ext uri="{BB962C8B-B14F-4D97-AF65-F5344CB8AC3E}">
        <p14:creationId xmlns:p14="http://schemas.microsoft.com/office/powerpoint/2010/main" val="3712917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2D26AE-8E5F-48DE-A88E-F0CD0737ADC1}" type="datetimeFigureOut">
              <a:rPr lang="en-IN" smtClean="0"/>
              <a:t>15-November-2013</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EBA7DEC-195B-46BC-9494-0E7D1DD691FD}" type="slidenum">
              <a:rPr lang="en-IN" smtClean="0"/>
              <a:t>‹#›</a:t>
            </a:fld>
            <a:endParaRPr lang="en-IN"/>
          </a:p>
        </p:txBody>
      </p:sp>
    </p:spTree>
    <p:extLst>
      <p:ext uri="{BB962C8B-B14F-4D97-AF65-F5344CB8AC3E}">
        <p14:creationId xmlns:p14="http://schemas.microsoft.com/office/powerpoint/2010/main" val="1435389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82D26AE-8E5F-48DE-A88E-F0CD0737ADC1}" type="datetimeFigureOut">
              <a:rPr lang="en-IN" smtClean="0"/>
              <a:t>15-November-2013</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EBA7DEC-195B-46BC-9494-0E7D1DD691FD}" type="slidenum">
              <a:rPr lang="en-IN" smtClean="0"/>
              <a:t>‹#›</a:t>
            </a:fld>
            <a:endParaRPr lang="en-IN"/>
          </a:p>
        </p:txBody>
      </p:sp>
    </p:spTree>
    <p:extLst>
      <p:ext uri="{BB962C8B-B14F-4D97-AF65-F5344CB8AC3E}">
        <p14:creationId xmlns:p14="http://schemas.microsoft.com/office/powerpoint/2010/main" val="879764948"/>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6.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ctr"/>
            <a:r>
              <a:rPr lang="en-IN" sz="3600" dirty="0"/>
              <a:t>An Empirical Study of </a:t>
            </a:r>
            <a:r>
              <a:rPr lang="en-IN" sz="3600" dirty="0" smtClean="0"/>
              <a:t/>
            </a:r>
            <a:br>
              <a:rPr lang="en-IN" sz="3600" dirty="0" smtClean="0"/>
            </a:br>
            <a:r>
              <a:rPr lang="en-IN" sz="3600" dirty="0" smtClean="0"/>
              <a:t>Cross-Lingual </a:t>
            </a:r>
            <a:r>
              <a:rPr lang="en-IN" sz="3600" dirty="0"/>
              <a:t>Unsupervised</a:t>
            </a:r>
            <a:br>
              <a:rPr lang="en-IN" sz="3600" dirty="0"/>
            </a:br>
            <a:r>
              <a:rPr lang="en-IN" sz="3600" dirty="0"/>
              <a:t>Alignment Based on Syntactic Features</a:t>
            </a:r>
            <a:endParaRPr lang="en-IN" sz="3600" i="1" dirty="0">
              <a:latin typeface="Cambria" panose="02040503050406030204" pitchFamily="18" charset="0"/>
            </a:endParaRPr>
          </a:p>
        </p:txBody>
      </p:sp>
      <p:sp>
        <p:nvSpPr>
          <p:cNvPr id="3" name="Subtitle 2"/>
          <p:cNvSpPr>
            <a:spLocks noGrp="1"/>
          </p:cNvSpPr>
          <p:nvPr>
            <p:ph type="subTitle" idx="1"/>
          </p:nvPr>
        </p:nvSpPr>
        <p:spPr>
          <a:xfrm>
            <a:off x="638048" y="5836583"/>
            <a:ext cx="7891272" cy="1069848"/>
          </a:xfrm>
        </p:spPr>
        <p:txBody>
          <a:bodyPr>
            <a:normAutofit/>
          </a:bodyPr>
          <a:lstStyle/>
          <a:p>
            <a:r>
              <a:rPr lang="en-IN" b="1" i="1" dirty="0" smtClean="0">
                <a:latin typeface="Calibri" panose="020F0502020204030204" pitchFamily="34" charset="0"/>
              </a:rPr>
              <a:t>Advisor: Prof. Amitabha Mukerjee</a:t>
            </a:r>
            <a:endParaRPr lang="en-IN" b="1" i="1" dirty="0">
              <a:latin typeface="Calibri" panose="020F0502020204030204" pitchFamily="34" charset="0"/>
            </a:endParaRPr>
          </a:p>
        </p:txBody>
      </p:sp>
      <p:sp>
        <p:nvSpPr>
          <p:cNvPr id="6" name="Slide Number Placeholder 5"/>
          <p:cNvSpPr>
            <a:spLocks noGrp="1"/>
          </p:cNvSpPr>
          <p:nvPr>
            <p:ph type="sldNum" sz="quarter" idx="12"/>
          </p:nvPr>
        </p:nvSpPr>
        <p:spPr/>
        <p:txBody>
          <a:bodyPr>
            <a:normAutofit/>
          </a:bodyPr>
          <a:lstStyle/>
          <a:p>
            <a:fld id="{827E6980-D30F-44B7-9894-513A6BE30913}" type="slidenum">
              <a:rPr lang="en-IN" smtClean="0"/>
              <a:t>1</a:t>
            </a:fld>
            <a:endParaRPr lang="en-IN" dirty="0"/>
          </a:p>
        </p:txBody>
      </p:sp>
      <p:sp>
        <p:nvSpPr>
          <p:cNvPr id="4" name="TextBox 3"/>
          <p:cNvSpPr txBox="1"/>
          <p:nvPr/>
        </p:nvSpPr>
        <p:spPr>
          <a:xfrm>
            <a:off x="8813800" y="5610761"/>
            <a:ext cx="2442667" cy="1015663"/>
          </a:xfrm>
          <a:prstGeom prst="rect">
            <a:avLst/>
          </a:prstGeom>
          <a:noFill/>
        </p:spPr>
        <p:txBody>
          <a:bodyPr wrap="square" rtlCol="0">
            <a:spAutoFit/>
          </a:bodyPr>
          <a:lstStyle/>
          <a:p>
            <a:r>
              <a:rPr lang="en-IN" sz="2000" b="1" dirty="0" smtClean="0">
                <a:latin typeface="Calibri" panose="020F0502020204030204" pitchFamily="34" charset="0"/>
              </a:rPr>
              <a:t>Pranjal Singh</a:t>
            </a:r>
          </a:p>
          <a:p>
            <a:r>
              <a:rPr lang="en-IN" sz="2000" b="1" dirty="0" smtClean="0">
                <a:latin typeface="Calibri" panose="020F0502020204030204" pitchFamily="34" charset="0"/>
              </a:rPr>
              <a:t>10511</a:t>
            </a:r>
          </a:p>
          <a:p>
            <a:r>
              <a:rPr lang="en-IN" sz="2000" b="1" dirty="0" smtClean="0">
                <a:latin typeface="Calibri" panose="020F0502020204030204" pitchFamily="34" charset="0"/>
              </a:rPr>
              <a:t>spranjal@iitk.ac.in</a:t>
            </a:r>
            <a:endParaRPr lang="en-IN" sz="2000" b="1" dirty="0">
              <a:latin typeface="Calibri" panose="020F0502020204030204" pitchFamily="34" charset="0"/>
            </a:endParaRPr>
          </a:p>
        </p:txBody>
      </p:sp>
      <p:sp>
        <p:nvSpPr>
          <p:cNvPr id="5" name="TextBox 4"/>
          <p:cNvSpPr txBox="1"/>
          <p:nvPr/>
        </p:nvSpPr>
        <p:spPr>
          <a:xfrm>
            <a:off x="3416300" y="393700"/>
            <a:ext cx="5664200" cy="553998"/>
          </a:xfrm>
          <a:prstGeom prst="rect">
            <a:avLst/>
          </a:prstGeom>
          <a:noFill/>
        </p:spPr>
        <p:txBody>
          <a:bodyPr wrap="square" rtlCol="0">
            <a:spAutoFit/>
          </a:bodyPr>
          <a:lstStyle/>
          <a:p>
            <a:pPr algn="ctr"/>
            <a:r>
              <a:rPr lang="en-IN" sz="3000" b="1" u="sng" dirty="0" smtClean="0">
                <a:solidFill>
                  <a:srgbClr val="0070C0"/>
                </a:solidFill>
                <a:effectLst>
                  <a:outerShdw blurRad="38100" dist="38100" dir="2700000" algn="tl">
                    <a:srgbClr val="000000">
                      <a:alpha val="43137"/>
                    </a:srgbClr>
                  </a:outerShdw>
                </a:effectLst>
                <a:latin typeface="Candara" panose="020E0502030303020204" pitchFamily="34" charset="0"/>
              </a:rPr>
              <a:t>Project Presentation: CS498</a:t>
            </a:r>
            <a:endParaRPr lang="en-IN" sz="3000" b="1" u="sng" dirty="0">
              <a:solidFill>
                <a:srgbClr val="0070C0"/>
              </a:solidFill>
              <a:effectLst>
                <a:outerShdw blurRad="38100" dist="38100" dir="2700000" algn="tl">
                  <a:srgbClr val="000000">
                    <a:alpha val="43137"/>
                  </a:srgbClr>
                </a:outerShdw>
              </a:effectLst>
              <a:latin typeface="Candara" panose="020E0502030303020204" pitchFamily="34" charset="0"/>
            </a:endParaRPr>
          </a:p>
        </p:txBody>
      </p:sp>
    </p:spTree>
    <p:extLst>
      <p:ext uri="{BB962C8B-B14F-4D97-AF65-F5344CB8AC3E}">
        <p14:creationId xmlns:p14="http://schemas.microsoft.com/office/powerpoint/2010/main" val="20967428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Philosophy</a:t>
            </a:r>
            <a:endParaRPr lang="en-IN" dirty="0"/>
          </a:p>
        </p:txBody>
      </p:sp>
      <p:sp>
        <p:nvSpPr>
          <p:cNvPr id="3" name="Content Placeholder 2"/>
          <p:cNvSpPr>
            <a:spLocks noGrp="1"/>
          </p:cNvSpPr>
          <p:nvPr>
            <p:ph idx="1"/>
          </p:nvPr>
        </p:nvSpPr>
        <p:spPr/>
        <p:txBody>
          <a:bodyPr/>
          <a:lstStyle/>
          <a:p>
            <a:pPr marL="0" indent="0">
              <a:buNone/>
            </a:pPr>
            <a:r>
              <a:rPr lang="en-GB" sz="4000" dirty="0">
                <a:latin typeface="Helvetica" panose="020B0604020202020204" pitchFamily="34" charset="0"/>
              </a:rPr>
              <a:t>‘… a more appropriate model should consider some </a:t>
            </a:r>
            <a:r>
              <a:rPr lang="en-GB" sz="4000" i="1" dirty="0">
                <a:latin typeface="Helvetica" panose="020B0604020202020204" pitchFamily="34" charset="0"/>
              </a:rPr>
              <a:t>conceptual </a:t>
            </a:r>
            <a:r>
              <a:rPr lang="en-GB" sz="4000" dirty="0">
                <a:latin typeface="Helvetica" panose="020B0604020202020204" pitchFamily="34" charset="0"/>
              </a:rPr>
              <a:t>dimensions instead of words.’ </a:t>
            </a:r>
            <a:endParaRPr lang="en-GB" sz="4000" dirty="0" smtClean="0">
              <a:latin typeface="Helvetica" panose="020B0604020202020204" pitchFamily="34" charset="0"/>
            </a:endParaRPr>
          </a:p>
          <a:p>
            <a:pPr marL="0" indent="0">
              <a:buNone/>
            </a:pPr>
            <a:r>
              <a:rPr lang="en-GB" sz="4000" dirty="0" smtClean="0">
                <a:latin typeface="Helvetica" panose="020B0604020202020204" pitchFamily="34" charset="0"/>
              </a:rPr>
              <a:t>(</a:t>
            </a:r>
            <a:r>
              <a:rPr lang="en-GB" sz="4000" dirty="0" err="1">
                <a:latin typeface="Helvetica" panose="020B0604020202020204" pitchFamily="34" charset="0"/>
              </a:rPr>
              <a:t>Gardenfors</a:t>
            </a:r>
            <a:r>
              <a:rPr lang="en-GB" sz="4000" dirty="0">
                <a:latin typeface="Helvetica" panose="020B0604020202020204" pitchFamily="34" charset="0"/>
              </a:rPr>
              <a:t>) </a:t>
            </a:r>
          </a:p>
          <a:p>
            <a:endParaRPr lang="en-IN" dirty="0"/>
          </a:p>
        </p:txBody>
      </p:sp>
    </p:spTree>
    <p:extLst>
      <p:ext uri="{BB962C8B-B14F-4D97-AF65-F5344CB8AC3E}">
        <p14:creationId xmlns:p14="http://schemas.microsoft.com/office/powerpoint/2010/main" val="34459038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PLSA</a:t>
            </a:r>
            <a:br>
              <a:rPr lang="en-IN" dirty="0" smtClean="0"/>
            </a:br>
            <a:r>
              <a:rPr lang="en-IN" dirty="0" smtClean="0"/>
              <a:t>(Probabilistic latent semantic analysis)</a:t>
            </a:r>
            <a:endParaRPr lang="en-IN" dirty="0"/>
          </a:p>
        </p:txBody>
      </p:sp>
      <p:sp>
        <p:nvSpPr>
          <p:cNvPr id="3" name="Content Placeholder 2"/>
          <p:cNvSpPr>
            <a:spLocks noGrp="1"/>
          </p:cNvSpPr>
          <p:nvPr>
            <p:ph idx="1"/>
          </p:nvPr>
        </p:nvSpPr>
        <p:spPr/>
        <p:txBody>
          <a:bodyPr/>
          <a:lstStyle/>
          <a:p>
            <a:endParaRPr lang="en-IN" sz="2400" dirty="0" smtClean="0"/>
          </a:p>
          <a:p>
            <a:r>
              <a:rPr lang="en-IN" sz="2400" dirty="0" smtClean="0"/>
              <a:t>To identify latent features</a:t>
            </a:r>
          </a:p>
          <a:p>
            <a:endParaRPr lang="en-IN" sz="2400" dirty="0"/>
          </a:p>
          <a:p>
            <a:pPr marL="182880" lvl="1">
              <a:spcBef>
                <a:spcPts val="1200"/>
              </a:spcBef>
              <a:spcAft>
                <a:spcPts val="0"/>
              </a:spcAft>
            </a:pPr>
            <a:r>
              <a:rPr lang="en-US" sz="2400" dirty="0"/>
              <a:t>F</a:t>
            </a:r>
            <a:r>
              <a:rPr lang="en-US" sz="2400" dirty="0" smtClean="0"/>
              <a:t>ind </a:t>
            </a:r>
            <a:r>
              <a:rPr lang="en-US" sz="2400" dirty="0"/>
              <a:t>out topics from a collection of text documents  </a:t>
            </a:r>
          </a:p>
          <a:p>
            <a:endParaRPr lang="en-IN" sz="2400" dirty="0" smtClean="0"/>
          </a:p>
          <a:p>
            <a:r>
              <a:rPr lang="en-IN" sz="2400" dirty="0" smtClean="0"/>
              <a:t>Creates clusters using probabilistic approach</a:t>
            </a:r>
          </a:p>
          <a:p>
            <a:endParaRPr lang="en-IN" dirty="0"/>
          </a:p>
        </p:txBody>
      </p:sp>
    </p:spTree>
    <p:extLst>
      <p:ext uri="{BB962C8B-B14F-4D97-AF65-F5344CB8AC3E}">
        <p14:creationId xmlns:p14="http://schemas.microsoft.com/office/powerpoint/2010/main" val="30092408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PLSA</a:t>
            </a:r>
            <a:endParaRPr lang="en-IN" dirty="0"/>
          </a:p>
        </p:txBody>
      </p:sp>
      <p:sp>
        <p:nvSpPr>
          <p:cNvPr id="3" name="Content Placeholder 2"/>
          <p:cNvSpPr>
            <a:spLocks noGrp="1"/>
          </p:cNvSpPr>
          <p:nvPr>
            <p:ph idx="1"/>
          </p:nvPr>
        </p:nvSpPr>
        <p:spPr/>
        <p:txBody>
          <a:bodyPr>
            <a:normAutofit/>
          </a:bodyPr>
          <a:lstStyle/>
          <a:p>
            <a:r>
              <a:rPr lang="en-IN" sz="2400" dirty="0" smtClean="0"/>
              <a:t>Latent </a:t>
            </a:r>
            <a:r>
              <a:rPr lang="en-IN" sz="2400" dirty="0"/>
              <a:t>variables </a:t>
            </a:r>
            <a:r>
              <a:rPr lang="en-IN" sz="2400" dirty="0" smtClean="0"/>
              <a:t> z are </a:t>
            </a:r>
            <a:r>
              <a:rPr lang="en-IN" sz="2400" dirty="0"/>
              <a:t>introduced and relate to </a:t>
            </a:r>
            <a:r>
              <a:rPr lang="en-IN" sz="2400" dirty="0" smtClean="0"/>
              <a:t> documents  d</a:t>
            </a:r>
          </a:p>
          <a:p>
            <a:endParaRPr lang="en-IN" sz="2400" dirty="0" smtClean="0"/>
          </a:p>
          <a:p>
            <a:r>
              <a:rPr lang="en-IN" sz="2400" dirty="0" smtClean="0"/>
              <a:t>| z | </a:t>
            </a:r>
            <a:r>
              <a:rPr lang="en-IN" sz="2400" dirty="0"/>
              <a:t>&lt;&lt; </a:t>
            </a:r>
            <a:r>
              <a:rPr lang="en-IN" sz="2400" dirty="0" smtClean="0"/>
              <a:t>| d |, </a:t>
            </a:r>
            <a:r>
              <a:rPr lang="en-IN" sz="2400" dirty="0"/>
              <a:t>as the same </a:t>
            </a:r>
            <a:r>
              <a:rPr lang="en-IN" sz="2400" dirty="0" err="1" smtClean="0"/>
              <a:t>z</a:t>
            </a:r>
            <a:r>
              <a:rPr lang="en-IN" sz="2400" baseline="-25000" dirty="0" err="1" smtClean="0"/>
              <a:t>i</a:t>
            </a:r>
            <a:r>
              <a:rPr lang="en-IN" sz="2400" dirty="0" smtClean="0"/>
              <a:t> may </a:t>
            </a:r>
            <a:r>
              <a:rPr lang="en-IN" sz="2400" dirty="0"/>
              <a:t>be associated with </a:t>
            </a:r>
            <a:r>
              <a:rPr lang="en-IN" sz="2400" dirty="0" smtClean="0"/>
              <a:t> more </a:t>
            </a:r>
            <a:r>
              <a:rPr lang="en-IN" sz="2400" dirty="0"/>
              <a:t>than one </a:t>
            </a:r>
            <a:r>
              <a:rPr lang="en-IN" sz="2400" dirty="0" smtClean="0"/>
              <a:t>documents</a:t>
            </a:r>
          </a:p>
          <a:p>
            <a:endParaRPr lang="en-IN" sz="2400" dirty="0" smtClean="0"/>
          </a:p>
          <a:p>
            <a:endParaRPr lang="en-IN" sz="2400" dirty="0" smtClean="0"/>
          </a:p>
          <a:p>
            <a:r>
              <a:rPr lang="en-IN" sz="2400" dirty="0" smtClean="0"/>
              <a:t>z  performs </a:t>
            </a:r>
            <a:r>
              <a:rPr lang="en-IN" sz="2400" dirty="0"/>
              <a:t>as a </a:t>
            </a:r>
            <a:r>
              <a:rPr lang="en-IN" sz="2400" dirty="0" smtClean="0"/>
              <a:t> bottleneck </a:t>
            </a:r>
            <a:r>
              <a:rPr lang="en-IN" sz="2400" dirty="0"/>
              <a:t>and results in </a:t>
            </a:r>
            <a:r>
              <a:rPr lang="en-IN" sz="2400" dirty="0" smtClean="0"/>
              <a:t> dimensionality </a:t>
            </a:r>
            <a:r>
              <a:rPr lang="en-IN" sz="2400" dirty="0"/>
              <a:t>reduction</a:t>
            </a:r>
          </a:p>
          <a:p>
            <a:endParaRPr lang="en-IN" sz="2400" dirty="0"/>
          </a:p>
        </p:txBody>
      </p:sp>
      <p:sp>
        <p:nvSpPr>
          <p:cNvPr id="4" name="Down Arrow 3"/>
          <p:cNvSpPr/>
          <p:nvPr/>
        </p:nvSpPr>
        <p:spPr>
          <a:xfrm>
            <a:off x="4914900" y="3797300"/>
            <a:ext cx="292100" cy="508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67157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PLSA</a:t>
            </a:r>
            <a:endParaRPr lang="en-IN" dirty="0"/>
          </a:p>
        </p:txBody>
      </p:sp>
      <p:graphicFrame>
        <p:nvGraphicFramePr>
          <p:cNvPr id="4" name="Object 4"/>
          <p:cNvGraphicFramePr>
            <a:graphicFrameLocks noGrp="1" noChangeAspect="1"/>
          </p:cNvGraphicFramePr>
          <p:nvPr>
            <p:ph idx="1"/>
            <p:extLst>
              <p:ext uri="{D42A27DB-BD31-4B8C-83A1-F6EECF244321}">
                <p14:modId xmlns:p14="http://schemas.microsoft.com/office/powerpoint/2010/main" val="1493125809"/>
              </p:ext>
            </p:extLst>
          </p:nvPr>
        </p:nvGraphicFramePr>
        <p:xfrm>
          <a:off x="1482725" y="2343150"/>
          <a:ext cx="8375532" cy="1746250"/>
        </p:xfrm>
        <a:graphic>
          <a:graphicData uri="http://schemas.openxmlformats.org/presentationml/2006/ole">
            <mc:AlternateContent xmlns:mc="http://schemas.openxmlformats.org/markup-compatibility/2006">
              <mc:Choice xmlns:v="urn:schemas-microsoft-com:vml" Requires="v">
                <p:oleObj spid="_x0000_s1067" name="Equation" r:id="rId3" imgW="3288960" imgH="685800" progId="Equation.3">
                  <p:embed/>
                </p:oleObj>
              </mc:Choice>
              <mc:Fallback>
                <p:oleObj name="Equation" r:id="rId3" imgW="3288960" imgH="685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2725" y="2343150"/>
                        <a:ext cx="8375532" cy="1746250"/>
                      </a:xfrm>
                      <a:prstGeom prst="rect">
                        <a:avLst/>
                      </a:prstGeom>
                      <a:noFill/>
                      <a:ln>
                        <a:noFill/>
                      </a:ln>
                      <a:effectLst/>
                    </p:spPr>
                  </p:pic>
                </p:oleObj>
              </mc:Fallback>
            </mc:AlternateContent>
          </a:graphicData>
        </a:graphic>
      </p:graphicFrame>
      <p:grpSp>
        <p:nvGrpSpPr>
          <p:cNvPr id="5" name="Group 4"/>
          <p:cNvGrpSpPr/>
          <p:nvPr/>
        </p:nvGrpSpPr>
        <p:grpSpPr>
          <a:xfrm>
            <a:off x="352425" y="4765675"/>
            <a:ext cx="2527300" cy="1406525"/>
            <a:chOff x="212725" y="4918075"/>
            <a:chExt cx="2527300" cy="1406525"/>
          </a:xfrm>
        </p:grpSpPr>
        <p:sp>
          <p:nvSpPr>
            <p:cNvPr id="6" name="Text Box 6"/>
            <p:cNvSpPr txBox="1">
              <a:spLocks noChangeArrowheads="1"/>
            </p:cNvSpPr>
            <p:nvPr/>
          </p:nvSpPr>
          <p:spPr bwMode="auto">
            <a:xfrm>
              <a:off x="1127125" y="4918075"/>
              <a:ext cx="69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Doc</a:t>
              </a:r>
            </a:p>
          </p:txBody>
        </p:sp>
        <p:sp>
          <p:nvSpPr>
            <p:cNvPr id="7" name="Text Box 7"/>
            <p:cNvSpPr txBox="1">
              <a:spLocks noChangeArrowheads="1"/>
            </p:cNvSpPr>
            <p:nvPr/>
          </p:nvSpPr>
          <p:spPr bwMode="auto">
            <a:xfrm>
              <a:off x="212725" y="5832475"/>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t1</a:t>
              </a:r>
            </a:p>
          </p:txBody>
        </p:sp>
        <p:sp>
          <p:nvSpPr>
            <p:cNvPr id="8" name="Text Box 8"/>
            <p:cNvSpPr txBox="1">
              <a:spLocks noChangeArrowheads="1"/>
            </p:cNvSpPr>
            <p:nvPr/>
          </p:nvSpPr>
          <p:spPr bwMode="auto">
            <a:xfrm>
              <a:off x="990600" y="5791200"/>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t2</a:t>
              </a:r>
            </a:p>
          </p:txBody>
        </p:sp>
        <p:sp>
          <p:nvSpPr>
            <p:cNvPr id="9" name="Text Box 9"/>
            <p:cNvSpPr txBox="1">
              <a:spLocks noChangeArrowheads="1"/>
            </p:cNvSpPr>
            <p:nvPr/>
          </p:nvSpPr>
          <p:spPr bwMode="auto">
            <a:xfrm>
              <a:off x="2286000" y="5867400"/>
              <a:ext cx="454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tT</a:t>
              </a:r>
            </a:p>
          </p:txBody>
        </p:sp>
        <p:sp>
          <p:nvSpPr>
            <p:cNvPr id="10" name="Line 10"/>
            <p:cNvSpPr>
              <a:spLocks noChangeShapeType="1"/>
            </p:cNvSpPr>
            <p:nvPr/>
          </p:nvSpPr>
          <p:spPr bwMode="auto">
            <a:xfrm flipH="1">
              <a:off x="533400" y="5334000"/>
              <a:ext cx="9144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 name="Line 11"/>
            <p:cNvSpPr>
              <a:spLocks noChangeShapeType="1"/>
            </p:cNvSpPr>
            <p:nvPr/>
          </p:nvSpPr>
          <p:spPr bwMode="auto">
            <a:xfrm flipH="1">
              <a:off x="1143000" y="5334000"/>
              <a:ext cx="30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 name="Line 12"/>
            <p:cNvSpPr>
              <a:spLocks noChangeShapeType="1"/>
            </p:cNvSpPr>
            <p:nvPr/>
          </p:nvSpPr>
          <p:spPr bwMode="auto">
            <a:xfrm>
              <a:off x="1447800" y="5334000"/>
              <a:ext cx="9906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6" name="TextBox 15"/>
          <p:cNvSpPr txBox="1"/>
          <p:nvPr/>
        </p:nvSpPr>
        <p:spPr>
          <a:xfrm>
            <a:off x="5524500" y="4886235"/>
            <a:ext cx="3949700" cy="1323439"/>
          </a:xfrm>
          <a:prstGeom prst="rect">
            <a:avLst/>
          </a:prstGeom>
          <a:noFill/>
        </p:spPr>
        <p:txBody>
          <a:bodyPr wrap="square" rtlCol="0">
            <a:spAutoFit/>
          </a:bodyPr>
          <a:lstStyle/>
          <a:p>
            <a:r>
              <a:rPr lang="en-GB" sz="2000" dirty="0">
                <a:latin typeface="+mj-lt"/>
              </a:rPr>
              <a:t>We know how to compute the parameter of this model, </a:t>
            </a:r>
            <a:r>
              <a:rPr lang="en-GB" sz="2000" dirty="0" smtClean="0">
                <a:latin typeface="+mj-lt"/>
              </a:rPr>
              <a:t>i.e., </a:t>
            </a:r>
            <a:r>
              <a:rPr lang="en-GB" sz="2000" i="1" dirty="0" smtClean="0">
                <a:latin typeface="+mj-lt"/>
              </a:rPr>
              <a:t>P(</a:t>
            </a:r>
            <a:r>
              <a:rPr lang="en-GB" sz="2000" i="1" dirty="0" err="1" smtClean="0">
                <a:latin typeface="+mj-lt"/>
              </a:rPr>
              <a:t>term</a:t>
            </a:r>
            <a:r>
              <a:rPr lang="en-GB" sz="2000" i="1" baseline="-25000" dirty="0" err="1" smtClean="0">
                <a:latin typeface="+mj-lt"/>
              </a:rPr>
              <a:t>t</a:t>
            </a:r>
            <a:r>
              <a:rPr lang="en-GB" sz="2000" i="1" dirty="0" err="1" smtClean="0">
                <a:latin typeface="+mj-lt"/>
              </a:rPr>
              <a:t>|doc</a:t>
            </a:r>
            <a:r>
              <a:rPr lang="en-GB" sz="2000" i="1" dirty="0">
                <a:latin typeface="+mj-lt"/>
              </a:rPr>
              <a:t>)</a:t>
            </a:r>
          </a:p>
          <a:p>
            <a:endParaRPr lang="en-IN" sz="2000" dirty="0">
              <a:latin typeface="+mj-lt"/>
            </a:endParaRPr>
          </a:p>
        </p:txBody>
      </p:sp>
    </p:spTree>
    <p:extLst>
      <p:ext uri="{BB962C8B-B14F-4D97-AF65-F5344CB8AC3E}">
        <p14:creationId xmlns:p14="http://schemas.microsoft.com/office/powerpoint/2010/main" val="42448005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7" y="446532"/>
            <a:ext cx="10058400" cy="1609344"/>
          </a:xfrm>
        </p:spPr>
        <p:txBody>
          <a:bodyPr/>
          <a:lstStyle/>
          <a:p>
            <a:r>
              <a:rPr lang="en-IN" dirty="0" smtClean="0"/>
              <a:t>PLSA</a:t>
            </a:r>
            <a:endParaRPr lang="en-IN" dirty="0"/>
          </a:p>
        </p:txBody>
      </p:sp>
      <p:grpSp>
        <p:nvGrpSpPr>
          <p:cNvPr id="4" name="Group 3"/>
          <p:cNvGrpSpPr/>
          <p:nvPr/>
        </p:nvGrpSpPr>
        <p:grpSpPr>
          <a:xfrm>
            <a:off x="7934325" y="2832100"/>
            <a:ext cx="2527300" cy="2209800"/>
            <a:chOff x="6308725" y="2590800"/>
            <a:chExt cx="2527300" cy="2209800"/>
          </a:xfrm>
        </p:grpSpPr>
        <p:sp>
          <p:nvSpPr>
            <p:cNvPr id="5" name="Text Box 9"/>
            <p:cNvSpPr txBox="1">
              <a:spLocks noChangeArrowheads="1"/>
            </p:cNvSpPr>
            <p:nvPr/>
          </p:nvSpPr>
          <p:spPr bwMode="auto">
            <a:xfrm>
              <a:off x="7239000" y="2590800"/>
              <a:ext cx="69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Doc</a:t>
              </a:r>
            </a:p>
          </p:txBody>
        </p:sp>
        <p:sp>
          <p:nvSpPr>
            <p:cNvPr id="6" name="Text Box 10"/>
            <p:cNvSpPr txBox="1">
              <a:spLocks noChangeArrowheads="1"/>
            </p:cNvSpPr>
            <p:nvPr/>
          </p:nvSpPr>
          <p:spPr bwMode="auto">
            <a:xfrm>
              <a:off x="6324600" y="35052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k1</a:t>
              </a:r>
            </a:p>
          </p:txBody>
        </p:sp>
        <p:sp>
          <p:nvSpPr>
            <p:cNvPr id="7" name="Text Box 11"/>
            <p:cNvSpPr txBox="1">
              <a:spLocks noChangeArrowheads="1"/>
            </p:cNvSpPr>
            <p:nvPr/>
          </p:nvSpPr>
          <p:spPr bwMode="auto">
            <a:xfrm>
              <a:off x="7102475" y="346392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k2</a:t>
              </a:r>
            </a:p>
          </p:txBody>
        </p:sp>
        <p:sp>
          <p:nvSpPr>
            <p:cNvPr id="8" name="Line 13"/>
            <p:cNvSpPr>
              <a:spLocks noChangeShapeType="1"/>
            </p:cNvSpPr>
            <p:nvPr/>
          </p:nvSpPr>
          <p:spPr bwMode="auto">
            <a:xfrm flipH="1">
              <a:off x="6645275" y="3006725"/>
              <a:ext cx="9144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 name="Line 14"/>
            <p:cNvSpPr>
              <a:spLocks noChangeShapeType="1"/>
            </p:cNvSpPr>
            <p:nvPr/>
          </p:nvSpPr>
          <p:spPr bwMode="auto">
            <a:xfrm flipH="1">
              <a:off x="7254875" y="3006725"/>
              <a:ext cx="30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 name="Line 15"/>
            <p:cNvSpPr>
              <a:spLocks noChangeShapeType="1"/>
            </p:cNvSpPr>
            <p:nvPr/>
          </p:nvSpPr>
          <p:spPr bwMode="auto">
            <a:xfrm>
              <a:off x="7559675" y="3006725"/>
              <a:ext cx="9906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 name="Text Box 16"/>
            <p:cNvSpPr txBox="1">
              <a:spLocks noChangeArrowheads="1"/>
            </p:cNvSpPr>
            <p:nvPr/>
          </p:nvSpPr>
          <p:spPr bwMode="auto">
            <a:xfrm>
              <a:off x="6308725" y="4308475"/>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t1</a:t>
              </a:r>
            </a:p>
          </p:txBody>
        </p:sp>
        <p:sp>
          <p:nvSpPr>
            <p:cNvPr id="12" name="Text Box 17"/>
            <p:cNvSpPr txBox="1">
              <a:spLocks noChangeArrowheads="1"/>
            </p:cNvSpPr>
            <p:nvPr/>
          </p:nvSpPr>
          <p:spPr bwMode="auto">
            <a:xfrm>
              <a:off x="7086600" y="4267200"/>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t2</a:t>
              </a:r>
            </a:p>
          </p:txBody>
        </p:sp>
        <p:sp>
          <p:nvSpPr>
            <p:cNvPr id="13" name="Text Box 18"/>
            <p:cNvSpPr txBox="1">
              <a:spLocks noChangeArrowheads="1"/>
            </p:cNvSpPr>
            <p:nvPr/>
          </p:nvSpPr>
          <p:spPr bwMode="auto">
            <a:xfrm>
              <a:off x="8382000" y="4343400"/>
              <a:ext cx="454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tT</a:t>
              </a:r>
            </a:p>
          </p:txBody>
        </p:sp>
        <p:sp>
          <p:nvSpPr>
            <p:cNvPr id="14" name="Line 19"/>
            <p:cNvSpPr>
              <a:spLocks noChangeShapeType="1"/>
            </p:cNvSpPr>
            <p:nvPr/>
          </p:nvSpPr>
          <p:spPr bwMode="auto">
            <a:xfrm flipH="1">
              <a:off x="6400800" y="3886200"/>
              <a:ext cx="762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 name="Line 20"/>
            <p:cNvSpPr>
              <a:spLocks noChangeShapeType="1"/>
            </p:cNvSpPr>
            <p:nvPr/>
          </p:nvSpPr>
          <p:spPr bwMode="auto">
            <a:xfrm>
              <a:off x="6477000" y="3886200"/>
              <a:ext cx="2133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 name="Line 21"/>
            <p:cNvSpPr>
              <a:spLocks noChangeShapeType="1"/>
            </p:cNvSpPr>
            <p:nvPr/>
          </p:nvSpPr>
          <p:spPr bwMode="auto">
            <a:xfrm flipH="1">
              <a:off x="6553200" y="3886200"/>
              <a:ext cx="7620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 name="Line 22"/>
            <p:cNvSpPr>
              <a:spLocks noChangeShapeType="1"/>
            </p:cNvSpPr>
            <p:nvPr/>
          </p:nvSpPr>
          <p:spPr bwMode="auto">
            <a:xfrm flipH="1">
              <a:off x="7239000" y="3886200"/>
              <a:ext cx="762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 name="Line 23"/>
            <p:cNvSpPr>
              <a:spLocks noChangeShapeType="1"/>
            </p:cNvSpPr>
            <p:nvPr/>
          </p:nvSpPr>
          <p:spPr bwMode="auto">
            <a:xfrm>
              <a:off x="7315200" y="3886200"/>
              <a:ext cx="1295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 name="Line 24"/>
            <p:cNvSpPr>
              <a:spLocks noChangeShapeType="1"/>
            </p:cNvSpPr>
            <p:nvPr/>
          </p:nvSpPr>
          <p:spPr bwMode="auto">
            <a:xfrm flipH="1">
              <a:off x="7315200" y="3962400"/>
              <a:ext cx="1295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 name="Line 25"/>
            <p:cNvSpPr>
              <a:spLocks noChangeShapeType="1"/>
            </p:cNvSpPr>
            <p:nvPr/>
          </p:nvSpPr>
          <p:spPr bwMode="auto">
            <a:xfrm>
              <a:off x="8610600" y="39624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aphicFrame>
        <p:nvGraphicFramePr>
          <p:cNvPr id="21" name="Object 4"/>
          <p:cNvGraphicFramePr>
            <a:graphicFrameLocks noGrp="1" noChangeAspect="1"/>
          </p:cNvGraphicFramePr>
          <p:nvPr>
            <p:ph idx="1"/>
            <p:extLst>
              <p:ext uri="{D42A27DB-BD31-4B8C-83A1-F6EECF244321}">
                <p14:modId xmlns:p14="http://schemas.microsoft.com/office/powerpoint/2010/main" val="3552222623"/>
              </p:ext>
            </p:extLst>
          </p:nvPr>
        </p:nvGraphicFramePr>
        <p:xfrm>
          <a:off x="1069847" y="2832100"/>
          <a:ext cx="5989766" cy="3465154"/>
        </p:xfrm>
        <a:graphic>
          <a:graphicData uri="http://schemas.openxmlformats.org/presentationml/2006/ole">
            <mc:AlternateContent xmlns:mc="http://schemas.openxmlformats.org/markup-compatibility/2006">
              <mc:Choice xmlns:v="urn:schemas-microsoft-com:vml" Requires="v">
                <p:oleObj spid="_x0000_s2090" name="Equation" r:id="rId3" imgW="3073320" imgH="1777680" progId="Equation.3">
                  <p:embed/>
                </p:oleObj>
              </mc:Choice>
              <mc:Fallback>
                <p:oleObj name="Equation" r:id="rId3" imgW="3073320" imgH="17776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847" y="2832100"/>
                        <a:ext cx="5989766" cy="3465154"/>
                      </a:xfrm>
                      <a:prstGeom prst="rect">
                        <a:avLst/>
                      </a:prstGeom>
                      <a:noFill/>
                      <a:ln>
                        <a:noFill/>
                      </a:ln>
                      <a:effectLst/>
                    </p:spPr>
                  </p:pic>
                </p:oleObj>
              </mc:Fallback>
            </mc:AlternateContent>
          </a:graphicData>
        </a:graphic>
      </p:graphicFrame>
      <p:sp>
        <p:nvSpPr>
          <p:cNvPr id="22" name="TextBox 21"/>
          <p:cNvSpPr txBox="1"/>
          <p:nvPr/>
        </p:nvSpPr>
        <p:spPr>
          <a:xfrm>
            <a:off x="1069847" y="2273300"/>
            <a:ext cx="5877053" cy="738664"/>
          </a:xfrm>
          <a:prstGeom prst="rect">
            <a:avLst/>
          </a:prstGeom>
          <a:noFill/>
        </p:spPr>
        <p:txBody>
          <a:bodyPr wrap="square" rtlCol="0">
            <a:spAutoFit/>
          </a:bodyPr>
          <a:lstStyle/>
          <a:p>
            <a:r>
              <a:rPr lang="en-GB" sz="2400" dirty="0"/>
              <a:t>Now let us have K topics as well:</a:t>
            </a:r>
            <a:endParaRPr lang="en-US" sz="2400" dirty="0"/>
          </a:p>
          <a:p>
            <a:endParaRPr lang="en-IN" dirty="0"/>
          </a:p>
        </p:txBody>
      </p:sp>
    </p:spTree>
    <p:extLst>
      <p:ext uri="{BB962C8B-B14F-4D97-AF65-F5344CB8AC3E}">
        <p14:creationId xmlns:p14="http://schemas.microsoft.com/office/powerpoint/2010/main" val="16680873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PLSA</a:t>
            </a:r>
            <a:endParaRPr lang="en-IN" dirty="0"/>
          </a:p>
        </p:txBody>
      </p:sp>
      <p:sp>
        <p:nvSpPr>
          <p:cNvPr id="3" name="Content Placeholder 2"/>
          <p:cNvSpPr>
            <a:spLocks noGrp="1"/>
          </p:cNvSpPr>
          <p:nvPr>
            <p:ph idx="1"/>
          </p:nvPr>
        </p:nvSpPr>
        <p:spPr/>
        <p:txBody>
          <a:bodyPr>
            <a:normAutofit lnSpcReduction="10000"/>
          </a:bodyPr>
          <a:lstStyle/>
          <a:p>
            <a:r>
              <a:rPr lang="en-GB" sz="2400" dirty="0">
                <a:latin typeface="Helvetica" panose="020B0604020202020204" pitchFamily="34" charset="0"/>
              </a:rPr>
              <a:t>The parameters of this model are:</a:t>
            </a:r>
          </a:p>
          <a:p>
            <a:pPr lvl="1">
              <a:buNone/>
            </a:pPr>
            <a:r>
              <a:rPr lang="en-US" sz="2400" dirty="0">
                <a:latin typeface="Helvetica" panose="020B0604020202020204" pitchFamily="34" charset="0"/>
              </a:rPr>
              <a:t>P(</a:t>
            </a:r>
            <a:r>
              <a:rPr lang="en-US" sz="2400" dirty="0" err="1">
                <a:latin typeface="Helvetica" panose="020B0604020202020204" pitchFamily="34" charset="0"/>
              </a:rPr>
              <a:t>t|k</a:t>
            </a:r>
            <a:r>
              <a:rPr lang="en-US" sz="2400" dirty="0">
                <a:latin typeface="Helvetica" panose="020B0604020202020204" pitchFamily="34" charset="0"/>
              </a:rPr>
              <a:t>)</a:t>
            </a:r>
          </a:p>
          <a:p>
            <a:pPr lvl="1">
              <a:buNone/>
            </a:pPr>
            <a:r>
              <a:rPr lang="en-US" sz="2400" dirty="0">
                <a:latin typeface="Helvetica" panose="020B0604020202020204" pitchFamily="34" charset="0"/>
              </a:rPr>
              <a:t>P(</a:t>
            </a:r>
            <a:r>
              <a:rPr lang="en-US" sz="2400" dirty="0" err="1">
                <a:latin typeface="Helvetica" panose="020B0604020202020204" pitchFamily="34" charset="0"/>
              </a:rPr>
              <a:t>k|doc</a:t>
            </a:r>
            <a:r>
              <a:rPr lang="en-US" sz="2400" dirty="0">
                <a:latin typeface="Helvetica" panose="020B0604020202020204" pitchFamily="34" charset="0"/>
              </a:rPr>
              <a:t>)</a:t>
            </a:r>
          </a:p>
          <a:p>
            <a:r>
              <a:rPr lang="en-US" sz="2400" dirty="0">
                <a:latin typeface="Helvetica" panose="020B0604020202020204" pitchFamily="34" charset="0"/>
              </a:rPr>
              <a:t>It is possible to derive the equations for computing these parameters by Maximum Likelihood.</a:t>
            </a:r>
          </a:p>
          <a:p>
            <a:r>
              <a:rPr lang="en-US" sz="2400" dirty="0">
                <a:latin typeface="Helvetica" panose="020B0604020202020204" pitchFamily="34" charset="0"/>
              </a:rPr>
              <a:t>If we do so, what do we get?</a:t>
            </a:r>
          </a:p>
          <a:p>
            <a:pPr lvl="1">
              <a:buNone/>
            </a:pPr>
            <a:r>
              <a:rPr lang="en-US" sz="2400" dirty="0">
                <a:latin typeface="Helvetica" panose="020B0604020202020204" pitchFamily="34" charset="0"/>
              </a:rPr>
              <a:t>P(</a:t>
            </a:r>
            <a:r>
              <a:rPr lang="en-US" sz="2400" dirty="0" err="1">
                <a:latin typeface="Helvetica" panose="020B0604020202020204" pitchFamily="34" charset="0"/>
              </a:rPr>
              <a:t>t|k</a:t>
            </a:r>
            <a:r>
              <a:rPr lang="en-US" sz="2400" dirty="0">
                <a:latin typeface="Helvetica" panose="020B0604020202020204" pitchFamily="34" charset="0"/>
              </a:rPr>
              <a:t>)     for all t and k, is a term by topic matrix</a:t>
            </a:r>
          </a:p>
          <a:p>
            <a:pPr lvl="1">
              <a:buNone/>
            </a:pPr>
            <a:r>
              <a:rPr lang="en-US" sz="2400" dirty="0">
                <a:latin typeface="Helvetica" panose="020B0604020202020204" pitchFamily="34" charset="0"/>
              </a:rPr>
              <a:t>			(gives which terms make up a topic)</a:t>
            </a:r>
          </a:p>
          <a:p>
            <a:pPr lvl="1">
              <a:buNone/>
            </a:pPr>
            <a:r>
              <a:rPr lang="en-US" sz="2400" dirty="0">
                <a:latin typeface="Helvetica" panose="020B0604020202020204" pitchFamily="34" charset="0"/>
              </a:rPr>
              <a:t>P(</a:t>
            </a:r>
            <a:r>
              <a:rPr lang="en-US" sz="2400" dirty="0" err="1">
                <a:latin typeface="Helvetica" panose="020B0604020202020204" pitchFamily="34" charset="0"/>
              </a:rPr>
              <a:t>k|doc</a:t>
            </a:r>
            <a:r>
              <a:rPr lang="en-US" sz="2400" dirty="0">
                <a:latin typeface="Helvetica" panose="020B0604020202020204" pitchFamily="34" charset="0"/>
              </a:rPr>
              <a:t>) for all k and doc, is a topic by document matrix</a:t>
            </a:r>
          </a:p>
          <a:p>
            <a:pPr lvl="1">
              <a:buNone/>
            </a:pPr>
            <a:r>
              <a:rPr lang="en-US" sz="2400" dirty="0">
                <a:latin typeface="Helvetica" panose="020B0604020202020204" pitchFamily="34" charset="0"/>
              </a:rPr>
              <a:t>			(gives which topics are in a document)</a:t>
            </a:r>
          </a:p>
          <a:p>
            <a:endParaRPr lang="en-IN" dirty="0"/>
          </a:p>
        </p:txBody>
      </p:sp>
    </p:spTree>
    <p:extLst>
      <p:ext uri="{BB962C8B-B14F-4D97-AF65-F5344CB8AC3E}">
        <p14:creationId xmlns:p14="http://schemas.microsoft.com/office/powerpoint/2010/main" val="38257683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PLSA</a:t>
            </a:r>
            <a:endParaRPr lang="en-IN" dirty="0"/>
          </a:p>
        </p:txBody>
      </p:sp>
      <p:sp>
        <p:nvSpPr>
          <p:cNvPr id="4" name="Rectangle 1027"/>
          <p:cNvSpPr txBox="1">
            <a:spLocks noChangeArrowheads="1"/>
          </p:cNvSpPr>
          <p:nvPr/>
        </p:nvSpPr>
        <p:spPr>
          <a:xfrm>
            <a:off x="1069848" y="2143125"/>
            <a:ext cx="9648952" cy="411480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GB" sz="2800" dirty="0" smtClean="0">
                <a:latin typeface="Helvetica" panose="020B0604020202020204" pitchFamily="34" charset="0"/>
              </a:rPr>
              <a:t>The log likelihood of this model is the log probability of the entire collection:</a:t>
            </a:r>
          </a:p>
          <a:p>
            <a:endParaRPr lang="en-US" sz="2800" dirty="0">
              <a:latin typeface="Helvetica" panose="020B0604020202020204" pitchFamily="34" charset="0"/>
            </a:endParaRPr>
          </a:p>
        </p:txBody>
      </p:sp>
      <p:graphicFrame>
        <p:nvGraphicFramePr>
          <p:cNvPr id="5" name="Object 1028"/>
          <p:cNvGraphicFramePr>
            <a:graphicFrameLocks noChangeAspect="1"/>
          </p:cNvGraphicFramePr>
          <p:nvPr>
            <p:extLst>
              <p:ext uri="{D42A27DB-BD31-4B8C-83A1-F6EECF244321}">
                <p14:modId xmlns:p14="http://schemas.microsoft.com/office/powerpoint/2010/main" val="1435904979"/>
              </p:ext>
            </p:extLst>
          </p:nvPr>
        </p:nvGraphicFramePr>
        <p:xfrm>
          <a:off x="1295399" y="3276600"/>
          <a:ext cx="8459815" cy="2146300"/>
        </p:xfrm>
        <a:graphic>
          <a:graphicData uri="http://schemas.openxmlformats.org/presentationml/2006/ole">
            <mc:AlternateContent xmlns:mc="http://schemas.openxmlformats.org/markup-compatibility/2006">
              <mc:Choice xmlns:v="urn:schemas-microsoft-com:vml" Requires="v">
                <p:oleObj spid="_x0000_s4135" name="Equation" r:id="rId3" imgW="4356000" imgH="1104840" progId="Equation.3">
                  <p:embed/>
                </p:oleObj>
              </mc:Choice>
              <mc:Fallback>
                <p:oleObj name="Equation" r:id="rId3" imgW="4356000" imgH="11048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399" y="3276600"/>
                        <a:ext cx="8459815" cy="21463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0546555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Cambria" panose="02040503050406030204" pitchFamily="18" charset="0"/>
              </a:rPr>
              <a:t>Results(PLSA)</a:t>
            </a:r>
            <a:endParaRPr lang="en-IN" b="1" dirty="0">
              <a:latin typeface="Cambria" panose="02040503050406030204" pitchFamily="18" charset="0"/>
            </a:endParaRPr>
          </a:p>
        </p:txBody>
      </p:sp>
      <p:sp>
        <p:nvSpPr>
          <p:cNvPr id="3" name="Content Placeholder 2"/>
          <p:cNvSpPr>
            <a:spLocks noGrp="1"/>
          </p:cNvSpPr>
          <p:nvPr>
            <p:ph idx="1"/>
          </p:nvPr>
        </p:nvSpPr>
        <p:spPr/>
        <p:txBody>
          <a:bodyPr>
            <a:normAutofit/>
          </a:bodyPr>
          <a:lstStyle/>
          <a:p>
            <a:r>
              <a:rPr lang="hi-IN" dirty="0" smtClean="0"/>
              <a:t>[कोयला, आवंटन,</a:t>
            </a:r>
            <a:r>
              <a:rPr lang="en-IN" dirty="0" smtClean="0"/>
              <a:t> </a:t>
            </a:r>
            <a:r>
              <a:rPr lang="hi-IN" dirty="0" smtClean="0"/>
              <a:t>कोल, जिंदल, ब्लॉक,</a:t>
            </a:r>
            <a:r>
              <a:rPr lang="hi-IN" b="1" dirty="0"/>
              <a:t> </a:t>
            </a:r>
            <a:r>
              <a:rPr lang="hi-IN" dirty="0" smtClean="0"/>
              <a:t>कंपनियों</a:t>
            </a:r>
            <a:r>
              <a:rPr lang="en-IN" dirty="0" smtClean="0"/>
              <a:t>, </a:t>
            </a:r>
            <a:r>
              <a:rPr lang="hi-IN" dirty="0" smtClean="0"/>
              <a:t>कंपनी, हिंडाल्को, ब्लाक]</a:t>
            </a:r>
          </a:p>
          <a:p>
            <a:r>
              <a:rPr lang="en-IN" dirty="0" smtClean="0"/>
              <a:t>[coal, </a:t>
            </a:r>
            <a:r>
              <a:rPr lang="en-IN" dirty="0" err="1" smtClean="0"/>
              <a:t>cbi</a:t>
            </a:r>
            <a:r>
              <a:rPr lang="en-IN" dirty="0" smtClean="0"/>
              <a:t>, the, allocation, </a:t>
            </a:r>
            <a:r>
              <a:rPr lang="en-IN" dirty="0" err="1" smtClean="0"/>
              <a:t>birla</a:t>
            </a:r>
            <a:r>
              <a:rPr lang="en-IN" dirty="0" smtClean="0"/>
              <a:t>, fir, block, </a:t>
            </a:r>
            <a:r>
              <a:rPr lang="en-IN" dirty="0" err="1" smtClean="0"/>
              <a:t>hindalco</a:t>
            </a:r>
            <a:r>
              <a:rPr lang="en-IN" dirty="0" smtClean="0"/>
              <a:t>, alleged]</a:t>
            </a:r>
          </a:p>
          <a:p>
            <a:endParaRPr lang="en-IN" dirty="0"/>
          </a:p>
          <a:p>
            <a:r>
              <a:rPr lang="hi-IN" dirty="0"/>
              <a:t>[कोयला, घोटाले, सीबीआई, दर्ज</a:t>
            </a:r>
            <a:r>
              <a:rPr lang="en-IN" dirty="0" smtClean="0"/>
              <a:t>, </a:t>
            </a:r>
            <a:r>
              <a:rPr lang="hi-IN" dirty="0"/>
              <a:t>सरकार, सीबीआइ, ब्लॉक</a:t>
            </a:r>
            <a:r>
              <a:rPr lang="hi-IN" dirty="0" smtClean="0"/>
              <a:t>, </a:t>
            </a:r>
            <a:r>
              <a:rPr lang="hi-IN" dirty="0"/>
              <a:t>मामले, पूर्व</a:t>
            </a:r>
            <a:r>
              <a:rPr lang="en-IN" dirty="0" smtClean="0"/>
              <a:t>]</a:t>
            </a:r>
            <a:endParaRPr lang="en-IN" dirty="0"/>
          </a:p>
          <a:p>
            <a:r>
              <a:rPr lang="en-IN" dirty="0" smtClean="0"/>
              <a:t>[minister, coal, prime, </a:t>
            </a:r>
            <a:r>
              <a:rPr lang="en-IN" dirty="0" err="1" smtClean="0"/>
              <a:t>bjp</a:t>
            </a:r>
            <a:r>
              <a:rPr lang="en-IN" dirty="0" smtClean="0"/>
              <a:t>, the, scam, government, party, issue]</a:t>
            </a:r>
          </a:p>
          <a:p>
            <a:pPr marL="0" indent="0">
              <a:buNone/>
            </a:pPr>
            <a:endParaRPr lang="en-IN" dirty="0"/>
          </a:p>
          <a:p>
            <a:r>
              <a:rPr lang="hi-IN" dirty="0"/>
              <a:t>[जांच, कोर्ट</a:t>
            </a:r>
            <a:r>
              <a:rPr lang="en-IN" dirty="0" smtClean="0"/>
              <a:t>, </a:t>
            </a:r>
            <a:r>
              <a:rPr lang="hi-IN" dirty="0" smtClean="0"/>
              <a:t>कोयला,</a:t>
            </a:r>
            <a:r>
              <a:rPr lang="en-IN" dirty="0" smtClean="0"/>
              <a:t> </a:t>
            </a:r>
            <a:r>
              <a:rPr lang="hi-IN" dirty="0" smtClean="0"/>
              <a:t>सरकार</a:t>
            </a:r>
            <a:r>
              <a:rPr lang="hi-IN" dirty="0"/>
              <a:t>, रिपोर्ट</a:t>
            </a:r>
            <a:r>
              <a:rPr lang="en-IN" dirty="0" smtClean="0"/>
              <a:t>, </a:t>
            </a:r>
            <a:r>
              <a:rPr lang="hi-IN" dirty="0"/>
              <a:t>सीबीआई, सुप्रीम, प्रधानमंत्री</a:t>
            </a:r>
            <a:r>
              <a:rPr lang="hi-IN" dirty="0" smtClean="0"/>
              <a:t>,</a:t>
            </a:r>
            <a:r>
              <a:rPr lang="hi-IN" dirty="0"/>
              <a:t> </a:t>
            </a:r>
            <a:r>
              <a:rPr lang="hi-IN" dirty="0" smtClean="0"/>
              <a:t>मंत्री,</a:t>
            </a:r>
            <a:r>
              <a:rPr lang="en-IN" dirty="0" smtClean="0"/>
              <a:t> </a:t>
            </a:r>
            <a:r>
              <a:rPr lang="hi-IN" dirty="0" smtClean="0"/>
              <a:t>घोटाले</a:t>
            </a:r>
            <a:r>
              <a:rPr lang="hi-IN" dirty="0"/>
              <a:t>]</a:t>
            </a:r>
          </a:p>
          <a:p>
            <a:r>
              <a:rPr lang="en-IN" dirty="0" smtClean="0"/>
              <a:t>[</a:t>
            </a:r>
            <a:r>
              <a:rPr lang="en-IN" dirty="0" err="1" smtClean="0"/>
              <a:t>cbi</a:t>
            </a:r>
            <a:r>
              <a:rPr lang="en-IN" dirty="0" smtClean="0"/>
              <a:t>, coal, the, court, ministry, report, probe, files, agency, government]</a:t>
            </a:r>
            <a:endParaRPr lang="en-IN" dirty="0"/>
          </a:p>
        </p:txBody>
      </p:sp>
      <p:sp>
        <p:nvSpPr>
          <p:cNvPr id="4" name="Slide Number Placeholder 3"/>
          <p:cNvSpPr>
            <a:spLocks noGrp="1"/>
          </p:cNvSpPr>
          <p:nvPr>
            <p:ph type="sldNum" sz="quarter" idx="12"/>
          </p:nvPr>
        </p:nvSpPr>
        <p:spPr/>
        <p:txBody>
          <a:bodyPr>
            <a:normAutofit/>
          </a:bodyPr>
          <a:lstStyle/>
          <a:p>
            <a:fld id="{827E6980-D30F-44B7-9894-513A6BE30913}" type="slidenum">
              <a:rPr lang="en-IN" smtClean="0"/>
              <a:t>17</a:t>
            </a:fld>
            <a:endParaRPr lang="en-IN" dirty="0"/>
          </a:p>
        </p:txBody>
      </p:sp>
    </p:spTree>
    <p:extLst>
      <p:ext uri="{BB962C8B-B14F-4D97-AF65-F5344CB8AC3E}">
        <p14:creationId xmlns:p14="http://schemas.microsoft.com/office/powerpoint/2010/main" val="30296510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ADIOS </a:t>
            </a:r>
            <a:r>
              <a:rPr lang="en-IN" dirty="0" smtClean="0"/>
              <a:t>(Automatic Distillation </a:t>
            </a:r>
            <a:r>
              <a:rPr lang="en-IN" dirty="0"/>
              <a:t>of </a:t>
            </a:r>
            <a:r>
              <a:rPr lang="en-IN" dirty="0" smtClean="0"/>
              <a:t>Structure)</a:t>
            </a:r>
            <a:endParaRPr lang="en-IN" dirty="0"/>
          </a:p>
        </p:txBody>
      </p:sp>
      <p:sp>
        <p:nvSpPr>
          <p:cNvPr id="3" name="Content Placeholder 2"/>
          <p:cNvSpPr>
            <a:spLocks noGrp="1"/>
          </p:cNvSpPr>
          <p:nvPr>
            <p:ph idx="1"/>
          </p:nvPr>
        </p:nvSpPr>
        <p:spPr/>
        <p:txBody>
          <a:bodyPr/>
          <a:lstStyle/>
          <a:p>
            <a:r>
              <a:rPr lang="en-IN" dirty="0" smtClean="0"/>
              <a:t>ADIOS </a:t>
            </a:r>
            <a:r>
              <a:rPr lang="en-IN" dirty="0"/>
              <a:t>capable of learning complex syntax, generating grammatical novel </a:t>
            </a:r>
            <a:r>
              <a:rPr lang="en-IN" dirty="0" smtClean="0"/>
              <a:t>sentences</a:t>
            </a:r>
          </a:p>
          <a:p>
            <a:endParaRPr lang="en-IN" dirty="0"/>
          </a:p>
          <a:p>
            <a:r>
              <a:rPr lang="en-IN" dirty="0" smtClean="0"/>
              <a:t>Proving </a:t>
            </a:r>
            <a:r>
              <a:rPr lang="en-IN" dirty="0"/>
              <a:t>useful in other fields that call for structure discovery from raw data, such as </a:t>
            </a:r>
            <a:r>
              <a:rPr lang="en-IN" dirty="0" smtClean="0"/>
              <a:t>bioinformatics</a:t>
            </a:r>
          </a:p>
          <a:p>
            <a:endParaRPr lang="en-IN" dirty="0" smtClean="0"/>
          </a:p>
          <a:p>
            <a:r>
              <a:rPr lang="en-US" dirty="0"/>
              <a:t>Composed of three main elements</a:t>
            </a:r>
          </a:p>
          <a:p>
            <a:pPr lvl="1"/>
            <a:r>
              <a:rPr lang="en-US" dirty="0"/>
              <a:t>A representational data structure</a:t>
            </a:r>
          </a:p>
          <a:p>
            <a:pPr lvl="1"/>
            <a:r>
              <a:rPr lang="en-US" dirty="0"/>
              <a:t>A segmentation criterion (MEX)</a:t>
            </a:r>
          </a:p>
          <a:p>
            <a:pPr lvl="1"/>
            <a:r>
              <a:rPr lang="en-US" dirty="0"/>
              <a:t>A generalization ability</a:t>
            </a:r>
          </a:p>
          <a:p>
            <a:endParaRPr lang="en-IN" dirty="0"/>
          </a:p>
        </p:txBody>
      </p:sp>
    </p:spTree>
    <p:extLst>
      <p:ext uri="{BB962C8B-B14F-4D97-AF65-F5344CB8AC3E}">
        <p14:creationId xmlns:p14="http://schemas.microsoft.com/office/powerpoint/2010/main" val="21555261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ADIOS: the model</a:t>
            </a:r>
            <a:endParaRPr lang="en-IN" dirty="0"/>
          </a:p>
        </p:txBody>
      </p:sp>
      <p:sp>
        <p:nvSpPr>
          <p:cNvPr id="4" name="Text Box 2"/>
          <p:cNvSpPr txBox="1">
            <a:spLocks noChangeArrowheads="1"/>
          </p:cNvSpPr>
          <p:nvPr/>
        </p:nvSpPr>
        <p:spPr bwMode="auto">
          <a:xfrm>
            <a:off x="3044032" y="5057775"/>
            <a:ext cx="5695950" cy="711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rtl="1">
              <a:spcBef>
                <a:spcPct val="50000"/>
              </a:spcBef>
            </a:pPr>
            <a:r>
              <a:rPr lang="en-US" sz="4000" b="1">
                <a:latin typeface="Comic Sans MS" panose="030F0702030302020204" pitchFamily="66" charset="0"/>
              </a:rPr>
              <a:t>Is that a dog?</a:t>
            </a:r>
          </a:p>
        </p:txBody>
      </p:sp>
      <p:grpSp>
        <p:nvGrpSpPr>
          <p:cNvPr id="5" name="Group 4"/>
          <p:cNvGrpSpPr/>
          <p:nvPr/>
        </p:nvGrpSpPr>
        <p:grpSpPr>
          <a:xfrm>
            <a:off x="1438275" y="2297113"/>
            <a:ext cx="8356600" cy="2198687"/>
            <a:chOff x="473075" y="2513013"/>
            <a:chExt cx="8356600" cy="2198687"/>
          </a:xfrm>
        </p:grpSpPr>
        <p:grpSp>
          <p:nvGrpSpPr>
            <p:cNvPr id="6" name="Group 3"/>
            <p:cNvGrpSpPr>
              <a:grpSpLocks/>
            </p:cNvGrpSpPr>
            <p:nvPr/>
          </p:nvGrpSpPr>
          <p:grpSpPr bwMode="auto">
            <a:xfrm>
              <a:off x="7258050" y="3516313"/>
              <a:ext cx="1171575" cy="161925"/>
              <a:chOff x="5022" y="3391"/>
              <a:chExt cx="738" cy="102"/>
            </a:xfrm>
          </p:grpSpPr>
          <p:sp>
            <p:nvSpPr>
              <p:cNvPr id="182" name="Rectangle 4"/>
              <p:cNvSpPr>
                <a:spLocks noChangeArrowheads="1"/>
              </p:cNvSpPr>
              <p:nvPr/>
            </p:nvSpPr>
            <p:spPr bwMode="auto">
              <a:xfrm>
                <a:off x="5022" y="3391"/>
                <a:ext cx="738" cy="102"/>
              </a:xfrm>
              <a:prstGeom prst="rect">
                <a:avLst/>
              </a:prstGeom>
              <a:blipFill dpi="0" rotWithShape="0">
                <a:blip r:embed="rId2"/>
                <a:srcRect/>
                <a:tile tx="0" ty="0" sx="100000" sy="100000" flip="none" algn="tl"/>
              </a:blipFill>
              <a:ln w="12700">
                <a:solidFill>
                  <a:srgbClr val="000000"/>
                </a:solidFill>
                <a:miter lim="800000"/>
                <a:headEnd/>
                <a:tailEnd/>
              </a:ln>
            </p:spPr>
            <p:txBody>
              <a:bodyPr/>
              <a:lstStyle/>
              <a:p>
                <a:endParaRPr lang="en-IN"/>
              </a:p>
            </p:txBody>
          </p:sp>
          <p:sp>
            <p:nvSpPr>
              <p:cNvPr id="183" name="Rectangle 5"/>
              <p:cNvSpPr>
                <a:spLocks noChangeArrowheads="1"/>
              </p:cNvSpPr>
              <p:nvPr/>
            </p:nvSpPr>
            <p:spPr bwMode="auto">
              <a:xfrm>
                <a:off x="5387" y="3392"/>
                <a:ext cx="8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sz="900" b="1">
                    <a:solidFill>
                      <a:srgbClr val="000000"/>
                    </a:solidFill>
                    <a:latin typeface="Arial" panose="020B0604020202020204" pitchFamily="34" charset="0"/>
                  </a:rPr>
                  <a:t>(6)</a:t>
                </a:r>
                <a:endParaRPr lang="en-US" sz="2400" b="1">
                  <a:latin typeface="Times New Roman" panose="02020603050405020304" pitchFamily="18" charset="0"/>
                </a:endParaRPr>
              </a:p>
            </p:txBody>
          </p:sp>
        </p:grpSp>
        <p:grpSp>
          <p:nvGrpSpPr>
            <p:cNvPr id="7" name="Group 6"/>
            <p:cNvGrpSpPr>
              <a:grpSpLocks/>
            </p:cNvGrpSpPr>
            <p:nvPr/>
          </p:nvGrpSpPr>
          <p:grpSpPr bwMode="auto">
            <a:xfrm>
              <a:off x="6378575" y="3516313"/>
              <a:ext cx="1171575" cy="161925"/>
              <a:chOff x="4600" y="3139"/>
              <a:chExt cx="738" cy="102"/>
            </a:xfrm>
          </p:grpSpPr>
          <p:sp>
            <p:nvSpPr>
              <p:cNvPr id="179" name="Rectangle 7"/>
              <p:cNvSpPr>
                <a:spLocks noChangeArrowheads="1"/>
              </p:cNvSpPr>
              <p:nvPr/>
            </p:nvSpPr>
            <p:spPr bwMode="auto">
              <a:xfrm>
                <a:off x="4600" y="3139"/>
                <a:ext cx="738" cy="102"/>
              </a:xfrm>
              <a:prstGeom prst="rect">
                <a:avLst/>
              </a:prstGeom>
              <a:blipFill dpi="0" rotWithShape="0">
                <a:blip r:embed="rId2"/>
                <a:srcRect/>
                <a:tile tx="0" ty="0" sx="100000" sy="100000" flip="none" algn="tl"/>
              </a:blipFill>
              <a:ln w="12700">
                <a:solidFill>
                  <a:srgbClr val="000000"/>
                </a:solidFill>
                <a:miter lim="800000"/>
                <a:headEnd/>
                <a:tailEnd/>
              </a:ln>
            </p:spPr>
            <p:txBody>
              <a:bodyPr/>
              <a:lstStyle/>
              <a:p>
                <a:endParaRPr lang="en-IN"/>
              </a:p>
            </p:txBody>
          </p:sp>
          <p:sp>
            <p:nvSpPr>
              <p:cNvPr id="180" name="Rectangle 8"/>
              <p:cNvSpPr>
                <a:spLocks noChangeArrowheads="1"/>
              </p:cNvSpPr>
              <p:nvPr/>
            </p:nvSpPr>
            <p:spPr bwMode="auto">
              <a:xfrm>
                <a:off x="4993" y="3146"/>
                <a:ext cx="12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sz="900" b="1">
                    <a:solidFill>
                      <a:srgbClr val="000000"/>
                    </a:solidFill>
                    <a:latin typeface="Arial" panose="020B0604020202020204" pitchFamily="34" charset="0"/>
                  </a:rPr>
                  <a:t>102</a:t>
                </a:r>
                <a:endParaRPr lang="en-US" sz="2400" b="1">
                  <a:latin typeface="Times New Roman" panose="02020603050405020304" pitchFamily="18" charset="0"/>
                </a:endParaRPr>
              </a:p>
            </p:txBody>
          </p:sp>
          <p:sp>
            <p:nvSpPr>
              <p:cNvPr id="181" name="Rectangle 9"/>
              <p:cNvSpPr>
                <a:spLocks noChangeArrowheads="1"/>
              </p:cNvSpPr>
              <p:nvPr/>
            </p:nvSpPr>
            <p:spPr bwMode="auto">
              <a:xfrm>
                <a:off x="4872" y="3140"/>
                <a:ext cx="8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sz="900" b="1">
                    <a:solidFill>
                      <a:srgbClr val="000000"/>
                    </a:solidFill>
                    <a:latin typeface="Arial" panose="020B0604020202020204" pitchFamily="34" charset="0"/>
                  </a:rPr>
                  <a:t>(5)</a:t>
                </a:r>
                <a:endParaRPr lang="en-US" sz="2400" b="1">
                  <a:latin typeface="Times New Roman" panose="02020603050405020304" pitchFamily="18" charset="0"/>
                </a:endParaRPr>
              </a:p>
            </p:txBody>
          </p:sp>
        </p:grpSp>
        <p:grpSp>
          <p:nvGrpSpPr>
            <p:cNvPr id="8" name="Group 10"/>
            <p:cNvGrpSpPr>
              <a:grpSpLocks/>
            </p:cNvGrpSpPr>
            <p:nvPr/>
          </p:nvGrpSpPr>
          <p:grpSpPr bwMode="auto">
            <a:xfrm>
              <a:off x="5006975" y="3525838"/>
              <a:ext cx="1657350" cy="161925"/>
              <a:chOff x="3316" y="3019"/>
              <a:chExt cx="1044" cy="102"/>
            </a:xfrm>
          </p:grpSpPr>
          <p:sp>
            <p:nvSpPr>
              <p:cNvPr id="176" name="Rectangle 11"/>
              <p:cNvSpPr>
                <a:spLocks noChangeArrowheads="1"/>
              </p:cNvSpPr>
              <p:nvPr/>
            </p:nvSpPr>
            <p:spPr bwMode="auto">
              <a:xfrm>
                <a:off x="3316" y="3019"/>
                <a:ext cx="1044" cy="102"/>
              </a:xfrm>
              <a:prstGeom prst="rect">
                <a:avLst/>
              </a:prstGeom>
              <a:blipFill dpi="0" rotWithShape="0">
                <a:blip r:embed="rId2"/>
                <a:srcRect/>
                <a:tile tx="0" ty="0" sx="100000" sy="100000" flip="none" algn="tl"/>
              </a:blipFill>
              <a:ln w="12700">
                <a:solidFill>
                  <a:srgbClr val="000000"/>
                </a:solidFill>
                <a:miter lim="800000"/>
                <a:headEnd/>
                <a:tailEnd/>
              </a:ln>
            </p:spPr>
            <p:txBody>
              <a:bodyPr/>
              <a:lstStyle/>
              <a:p>
                <a:endParaRPr lang="en-IN"/>
              </a:p>
            </p:txBody>
          </p:sp>
          <p:sp>
            <p:nvSpPr>
              <p:cNvPr id="177" name="Freeform 12"/>
              <p:cNvSpPr>
                <a:spLocks/>
              </p:cNvSpPr>
              <p:nvPr/>
            </p:nvSpPr>
            <p:spPr bwMode="auto">
              <a:xfrm>
                <a:off x="3622" y="3047"/>
                <a:ext cx="104" cy="52"/>
              </a:xfrm>
              <a:custGeom>
                <a:avLst/>
                <a:gdLst>
                  <a:gd name="T0" fmla="*/ 0 w 104"/>
                  <a:gd name="T1" fmla="*/ 52 h 52"/>
                  <a:gd name="T2" fmla="*/ 0 w 104"/>
                  <a:gd name="T3" fmla="*/ 0 h 52"/>
                  <a:gd name="T4" fmla="*/ 104 w 104"/>
                  <a:gd name="T5" fmla="*/ 26 h 52"/>
                  <a:gd name="T6" fmla="*/ 0 w 104"/>
                  <a:gd name="T7" fmla="*/ 52 h 52"/>
                </a:gdLst>
                <a:ahLst/>
                <a:cxnLst>
                  <a:cxn ang="0">
                    <a:pos x="T0" y="T1"/>
                  </a:cxn>
                  <a:cxn ang="0">
                    <a:pos x="T2" y="T3"/>
                  </a:cxn>
                  <a:cxn ang="0">
                    <a:pos x="T4" y="T5"/>
                  </a:cxn>
                  <a:cxn ang="0">
                    <a:pos x="T6" y="T7"/>
                  </a:cxn>
                </a:cxnLst>
                <a:rect l="0" t="0" r="r" b="b"/>
                <a:pathLst>
                  <a:path w="104" h="52">
                    <a:moveTo>
                      <a:pt x="0" y="52"/>
                    </a:moveTo>
                    <a:lnTo>
                      <a:pt x="0" y="0"/>
                    </a:lnTo>
                    <a:lnTo>
                      <a:pt x="104" y="26"/>
                    </a:lnTo>
                    <a:lnTo>
                      <a:pt x="0" y="52"/>
                    </a:lnTo>
                    <a:close/>
                  </a:path>
                </a:pathLst>
              </a:custGeom>
              <a:solidFill>
                <a:srgbClr val="000000"/>
              </a:solidFill>
              <a:ln w="12700">
                <a:solidFill>
                  <a:srgbClr val="000000"/>
                </a:solidFill>
                <a:prstDash val="solid"/>
                <a:round/>
                <a:headEnd/>
                <a:tailEnd/>
              </a:ln>
            </p:spPr>
            <p:txBody>
              <a:bodyPr/>
              <a:lstStyle/>
              <a:p>
                <a:endParaRPr lang="en-IN"/>
              </a:p>
            </p:txBody>
          </p:sp>
          <p:sp>
            <p:nvSpPr>
              <p:cNvPr id="178" name="Rectangle 13"/>
              <p:cNvSpPr>
                <a:spLocks noChangeArrowheads="1"/>
              </p:cNvSpPr>
              <p:nvPr/>
            </p:nvSpPr>
            <p:spPr bwMode="auto">
              <a:xfrm>
                <a:off x="3808" y="3026"/>
                <a:ext cx="8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sz="900" b="1">
                    <a:solidFill>
                      <a:srgbClr val="000000"/>
                    </a:solidFill>
                    <a:latin typeface="Arial" panose="020B0604020202020204" pitchFamily="34" charset="0"/>
                  </a:rPr>
                  <a:t>(4)</a:t>
                </a:r>
                <a:endParaRPr lang="en-US" sz="2400" b="1">
                  <a:latin typeface="Times New Roman" panose="02020603050405020304" pitchFamily="18" charset="0"/>
                </a:endParaRPr>
              </a:p>
            </p:txBody>
          </p:sp>
        </p:grpSp>
        <p:grpSp>
          <p:nvGrpSpPr>
            <p:cNvPr id="9" name="Group 14"/>
            <p:cNvGrpSpPr>
              <a:grpSpLocks/>
            </p:cNvGrpSpPr>
            <p:nvPr/>
          </p:nvGrpSpPr>
          <p:grpSpPr bwMode="auto">
            <a:xfrm>
              <a:off x="3883025" y="3525838"/>
              <a:ext cx="1104900" cy="171450"/>
              <a:chOff x="2506" y="3001"/>
              <a:chExt cx="696" cy="108"/>
            </a:xfrm>
          </p:grpSpPr>
          <p:sp>
            <p:nvSpPr>
              <p:cNvPr id="173" name="Rectangle 15"/>
              <p:cNvSpPr>
                <a:spLocks noChangeArrowheads="1"/>
              </p:cNvSpPr>
              <p:nvPr/>
            </p:nvSpPr>
            <p:spPr bwMode="auto">
              <a:xfrm>
                <a:off x="2506" y="3001"/>
                <a:ext cx="696" cy="108"/>
              </a:xfrm>
              <a:prstGeom prst="rect">
                <a:avLst/>
              </a:prstGeom>
              <a:blipFill dpi="0" rotWithShape="0">
                <a:blip r:embed="rId2"/>
                <a:srcRect/>
                <a:tile tx="0" ty="0" sx="100000" sy="100000" flip="none" algn="tl"/>
              </a:blipFill>
              <a:ln w="12700">
                <a:solidFill>
                  <a:srgbClr val="000000"/>
                </a:solidFill>
                <a:miter lim="800000"/>
                <a:headEnd/>
                <a:tailEnd/>
              </a:ln>
            </p:spPr>
            <p:txBody>
              <a:bodyPr/>
              <a:lstStyle/>
              <a:p>
                <a:endParaRPr lang="en-IN"/>
              </a:p>
            </p:txBody>
          </p:sp>
          <p:sp>
            <p:nvSpPr>
              <p:cNvPr id="174" name="Rectangle 16"/>
              <p:cNvSpPr>
                <a:spLocks noChangeArrowheads="1"/>
              </p:cNvSpPr>
              <p:nvPr/>
            </p:nvSpPr>
            <p:spPr bwMode="auto">
              <a:xfrm>
                <a:off x="2705" y="3014"/>
                <a:ext cx="12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sz="900" b="1">
                    <a:solidFill>
                      <a:srgbClr val="000000"/>
                    </a:solidFill>
                    <a:latin typeface="Arial" panose="020B0604020202020204" pitchFamily="34" charset="0"/>
                  </a:rPr>
                  <a:t>102</a:t>
                </a:r>
                <a:endParaRPr lang="en-US" sz="2400" b="1">
                  <a:latin typeface="Times New Roman" panose="02020603050405020304" pitchFamily="18" charset="0"/>
                </a:endParaRPr>
              </a:p>
            </p:txBody>
          </p:sp>
          <p:sp>
            <p:nvSpPr>
              <p:cNvPr id="175" name="Rectangle 17"/>
              <p:cNvSpPr>
                <a:spLocks noChangeArrowheads="1"/>
              </p:cNvSpPr>
              <p:nvPr/>
            </p:nvSpPr>
            <p:spPr bwMode="auto">
              <a:xfrm>
                <a:off x="2858" y="3008"/>
                <a:ext cx="8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sz="900" b="1">
                    <a:solidFill>
                      <a:srgbClr val="000000"/>
                    </a:solidFill>
                    <a:latin typeface="Arial" panose="020B0604020202020204" pitchFamily="34" charset="0"/>
                  </a:rPr>
                  <a:t>(3)</a:t>
                </a:r>
                <a:endParaRPr lang="en-US" sz="2400" b="1">
                  <a:latin typeface="Times New Roman" panose="02020603050405020304" pitchFamily="18" charset="0"/>
                </a:endParaRPr>
              </a:p>
            </p:txBody>
          </p:sp>
        </p:grpSp>
        <p:grpSp>
          <p:nvGrpSpPr>
            <p:cNvPr id="10" name="Group 18"/>
            <p:cNvGrpSpPr>
              <a:grpSpLocks/>
            </p:cNvGrpSpPr>
            <p:nvPr/>
          </p:nvGrpSpPr>
          <p:grpSpPr bwMode="auto">
            <a:xfrm>
              <a:off x="4865688" y="2763838"/>
              <a:ext cx="1758950" cy="711200"/>
              <a:chOff x="3053" y="1735"/>
              <a:chExt cx="1108" cy="448"/>
            </a:xfrm>
          </p:grpSpPr>
          <p:grpSp>
            <p:nvGrpSpPr>
              <p:cNvPr id="165" name="Group 19"/>
              <p:cNvGrpSpPr>
                <a:grpSpLocks/>
              </p:cNvGrpSpPr>
              <p:nvPr/>
            </p:nvGrpSpPr>
            <p:grpSpPr bwMode="auto">
              <a:xfrm>
                <a:off x="3053" y="1735"/>
                <a:ext cx="1108" cy="448"/>
                <a:chOff x="4085" y="3277"/>
                <a:chExt cx="1108" cy="448"/>
              </a:xfrm>
            </p:grpSpPr>
            <p:grpSp>
              <p:nvGrpSpPr>
                <p:cNvPr id="167" name="Group 20"/>
                <p:cNvGrpSpPr>
                  <a:grpSpLocks/>
                </p:cNvGrpSpPr>
                <p:nvPr/>
              </p:nvGrpSpPr>
              <p:grpSpPr bwMode="auto">
                <a:xfrm>
                  <a:off x="4085" y="3277"/>
                  <a:ext cx="1108" cy="448"/>
                  <a:chOff x="3959" y="3199"/>
                  <a:chExt cx="1108" cy="448"/>
                </a:xfrm>
              </p:grpSpPr>
              <p:sp>
                <p:nvSpPr>
                  <p:cNvPr id="169" name="Freeform 21"/>
                  <p:cNvSpPr>
                    <a:spLocks/>
                  </p:cNvSpPr>
                  <p:nvPr/>
                </p:nvSpPr>
                <p:spPr bwMode="auto">
                  <a:xfrm>
                    <a:off x="4529" y="3199"/>
                    <a:ext cx="538" cy="229"/>
                  </a:xfrm>
                  <a:custGeom>
                    <a:avLst/>
                    <a:gdLst>
                      <a:gd name="T0" fmla="*/ 538 w 538"/>
                      <a:gd name="T1" fmla="*/ 102 h 229"/>
                      <a:gd name="T2" fmla="*/ 538 w 538"/>
                      <a:gd name="T3" fmla="*/ 0 h 229"/>
                      <a:gd name="T4" fmla="*/ 205 w 538"/>
                      <a:gd name="T5" fmla="*/ 0 h 229"/>
                      <a:gd name="T6" fmla="*/ 173 w 538"/>
                      <a:gd name="T7" fmla="*/ 1 h 229"/>
                      <a:gd name="T8" fmla="*/ 142 w 538"/>
                      <a:gd name="T9" fmla="*/ 10 h 229"/>
                      <a:gd name="T10" fmla="*/ 112 w 538"/>
                      <a:gd name="T11" fmla="*/ 22 h 229"/>
                      <a:gd name="T12" fmla="*/ 85 w 538"/>
                      <a:gd name="T13" fmla="*/ 38 h 229"/>
                      <a:gd name="T14" fmla="*/ 60 w 538"/>
                      <a:gd name="T15" fmla="*/ 60 h 229"/>
                      <a:gd name="T16" fmla="*/ 39 w 538"/>
                      <a:gd name="T17" fmla="*/ 83 h 229"/>
                      <a:gd name="T18" fmla="*/ 23 w 538"/>
                      <a:gd name="T19" fmla="*/ 112 h 229"/>
                      <a:gd name="T20" fmla="*/ 11 w 538"/>
                      <a:gd name="T21" fmla="*/ 141 h 229"/>
                      <a:gd name="T22" fmla="*/ 3 w 538"/>
                      <a:gd name="T23" fmla="*/ 172 h 229"/>
                      <a:gd name="T24" fmla="*/ 0 w 538"/>
                      <a:gd name="T25" fmla="*/ 205 h 229"/>
                      <a:gd name="T26" fmla="*/ 0 w 538"/>
                      <a:gd name="T27" fmla="*/ 229 h 229"/>
                      <a:gd name="T28" fmla="*/ 102 w 538"/>
                      <a:gd name="T29" fmla="*/ 229 h 229"/>
                      <a:gd name="T30" fmla="*/ 102 w 538"/>
                      <a:gd name="T31" fmla="*/ 205 h 229"/>
                      <a:gd name="T32" fmla="*/ 105 w 538"/>
                      <a:gd name="T33" fmla="*/ 182 h 229"/>
                      <a:gd name="T34" fmla="*/ 113 w 538"/>
                      <a:gd name="T35" fmla="*/ 160 h 229"/>
                      <a:gd name="T36" fmla="*/ 126 w 538"/>
                      <a:gd name="T37" fmla="*/ 141 h 229"/>
                      <a:gd name="T38" fmla="*/ 142 w 538"/>
                      <a:gd name="T39" fmla="*/ 124 h 229"/>
                      <a:gd name="T40" fmla="*/ 161 w 538"/>
                      <a:gd name="T41" fmla="*/ 112 h 229"/>
                      <a:gd name="T42" fmla="*/ 183 w 538"/>
                      <a:gd name="T43" fmla="*/ 104 h 229"/>
                      <a:gd name="T44" fmla="*/ 205 w 538"/>
                      <a:gd name="T45" fmla="*/ 102 h 229"/>
                      <a:gd name="T46" fmla="*/ 538 w 538"/>
                      <a:gd name="T47" fmla="*/ 102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38" h="229">
                        <a:moveTo>
                          <a:pt x="538" y="102"/>
                        </a:moveTo>
                        <a:lnTo>
                          <a:pt x="538" y="0"/>
                        </a:lnTo>
                        <a:lnTo>
                          <a:pt x="205" y="0"/>
                        </a:lnTo>
                        <a:lnTo>
                          <a:pt x="173" y="1"/>
                        </a:lnTo>
                        <a:lnTo>
                          <a:pt x="142" y="10"/>
                        </a:lnTo>
                        <a:lnTo>
                          <a:pt x="112" y="22"/>
                        </a:lnTo>
                        <a:lnTo>
                          <a:pt x="85" y="38"/>
                        </a:lnTo>
                        <a:lnTo>
                          <a:pt x="60" y="60"/>
                        </a:lnTo>
                        <a:lnTo>
                          <a:pt x="39" y="83"/>
                        </a:lnTo>
                        <a:lnTo>
                          <a:pt x="23" y="112"/>
                        </a:lnTo>
                        <a:lnTo>
                          <a:pt x="11" y="141"/>
                        </a:lnTo>
                        <a:lnTo>
                          <a:pt x="3" y="172"/>
                        </a:lnTo>
                        <a:lnTo>
                          <a:pt x="0" y="205"/>
                        </a:lnTo>
                        <a:lnTo>
                          <a:pt x="0" y="229"/>
                        </a:lnTo>
                        <a:lnTo>
                          <a:pt x="102" y="229"/>
                        </a:lnTo>
                        <a:lnTo>
                          <a:pt x="102" y="205"/>
                        </a:lnTo>
                        <a:lnTo>
                          <a:pt x="105" y="182"/>
                        </a:lnTo>
                        <a:lnTo>
                          <a:pt x="113" y="160"/>
                        </a:lnTo>
                        <a:lnTo>
                          <a:pt x="126" y="141"/>
                        </a:lnTo>
                        <a:lnTo>
                          <a:pt x="142" y="124"/>
                        </a:lnTo>
                        <a:lnTo>
                          <a:pt x="161" y="112"/>
                        </a:lnTo>
                        <a:lnTo>
                          <a:pt x="183" y="104"/>
                        </a:lnTo>
                        <a:lnTo>
                          <a:pt x="205" y="102"/>
                        </a:lnTo>
                        <a:lnTo>
                          <a:pt x="538" y="102"/>
                        </a:lnTo>
                        <a:close/>
                      </a:path>
                    </a:pathLst>
                  </a:custGeom>
                  <a:solidFill>
                    <a:srgbClr val="FFFF00"/>
                  </a:solidFill>
                  <a:ln w="12700">
                    <a:solidFill>
                      <a:srgbClr val="000000"/>
                    </a:solidFill>
                    <a:prstDash val="solid"/>
                    <a:round/>
                    <a:headEnd/>
                    <a:tailEnd/>
                  </a:ln>
                </p:spPr>
                <p:txBody>
                  <a:bodyPr/>
                  <a:lstStyle/>
                  <a:p>
                    <a:endParaRPr lang="en-IN"/>
                  </a:p>
                </p:txBody>
              </p:sp>
              <p:sp>
                <p:nvSpPr>
                  <p:cNvPr id="170" name="Freeform 22"/>
                  <p:cNvSpPr>
                    <a:spLocks/>
                  </p:cNvSpPr>
                  <p:nvPr/>
                </p:nvSpPr>
                <p:spPr bwMode="auto">
                  <a:xfrm>
                    <a:off x="3959" y="3428"/>
                    <a:ext cx="672" cy="219"/>
                  </a:xfrm>
                  <a:custGeom>
                    <a:avLst/>
                    <a:gdLst>
                      <a:gd name="T0" fmla="*/ 672 w 672"/>
                      <a:gd name="T1" fmla="*/ 0 h 219"/>
                      <a:gd name="T2" fmla="*/ 670 w 672"/>
                      <a:gd name="T3" fmla="*/ 20 h 219"/>
                      <a:gd name="T4" fmla="*/ 663 w 672"/>
                      <a:gd name="T5" fmla="*/ 39 h 219"/>
                      <a:gd name="T6" fmla="*/ 650 w 672"/>
                      <a:gd name="T7" fmla="*/ 58 h 219"/>
                      <a:gd name="T8" fmla="*/ 633 w 672"/>
                      <a:gd name="T9" fmla="*/ 75 h 219"/>
                      <a:gd name="T10" fmla="*/ 609 w 672"/>
                      <a:gd name="T11" fmla="*/ 93 h 219"/>
                      <a:gd name="T12" fmla="*/ 582 w 672"/>
                      <a:gd name="T13" fmla="*/ 110 h 219"/>
                      <a:gd name="T14" fmla="*/ 551 w 672"/>
                      <a:gd name="T15" fmla="*/ 126 h 219"/>
                      <a:gd name="T16" fmla="*/ 515 w 672"/>
                      <a:gd name="T17" fmla="*/ 141 h 219"/>
                      <a:gd name="T18" fmla="*/ 476 w 672"/>
                      <a:gd name="T19" fmla="*/ 155 h 219"/>
                      <a:gd name="T20" fmla="*/ 433 w 672"/>
                      <a:gd name="T21" fmla="*/ 167 h 219"/>
                      <a:gd name="T22" fmla="*/ 385 w 672"/>
                      <a:gd name="T23" fmla="*/ 179 h 219"/>
                      <a:gd name="T24" fmla="*/ 336 w 672"/>
                      <a:gd name="T25" fmla="*/ 189 h 219"/>
                      <a:gd name="T26" fmla="*/ 284 w 672"/>
                      <a:gd name="T27" fmla="*/ 198 h 219"/>
                      <a:gd name="T28" fmla="*/ 230 w 672"/>
                      <a:gd name="T29" fmla="*/ 205 h 219"/>
                      <a:gd name="T30" fmla="*/ 174 w 672"/>
                      <a:gd name="T31" fmla="*/ 211 h 219"/>
                      <a:gd name="T32" fmla="*/ 118 w 672"/>
                      <a:gd name="T33" fmla="*/ 215 h 219"/>
                      <a:gd name="T34" fmla="*/ 59 w 672"/>
                      <a:gd name="T35" fmla="*/ 217 h 219"/>
                      <a:gd name="T36" fmla="*/ 0 w 672"/>
                      <a:gd name="T37" fmla="*/ 219 h 219"/>
                      <a:gd name="T38" fmla="*/ 0 w 672"/>
                      <a:gd name="T39" fmla="*/ 116 h 219"/>
                      <a:gd name="T40" fmla="*/ 53 w 672"/>
                      <a:gd name="T41" fmla="*/ 115 h 219"/>
                      <a:gd name="T42" fmla="*/ 105 w 672"/>
                      <a:gd name="T43" fmla="*/ 114 h 219"/>
                      <a:gd name="T44" fmla="*/ 156 w 672"/>
                      <a:gd name="T45" fmla="*/ 112 h 219"/>
                      <a:gd name="T46" fmla="*/ 206 w 672"/>
                      <a:gd name="T47" fmla="*/ 108 h 219"/>
                      <a:gd name="T48" fmla="*/ 254 w 672"/>
                      <a:gd name="T49" fmla="*/ 104 h 219"/>
                      <a:gd name="T50" fmla="*/ 301 w 672"/>
                      <a:gd name="T51" fmla="*/ 99 h 219"/>
                      <a:gd name="T52" fmla="*/ 344 w 672"/>
                      <a:gd name="T53" fmla="*/ 93 h 219"/>
                      <a:gd name="T54" fmla="*/ 384 w 672"/>
                      <a:gd name="T55" fmla="*/ 86 h 219"/>
                      <a:gd name="T56" fmla="*/ 421 w 672"/>
                      <a:gd name="T57" fmla="*/ 78 h 219"/>
                      <a:gd name="T58" fmla="*/ 455 w 672"/>
                      <a:gd name="T59" fmla="*/ 70 h 219"/>
                      <a:gd name="T60" fmla="*/ 485 w 672"/>
                      <a:gd name="T61" fmla="*/ 62 h 219"/>
                      <a:gd name="T62" fmla="*/ 511 w 672"/>
                      <a:gd name="T63" fmla="*/ 52 h 219"/>
                      <a:gd name="T64" fmla="*/ 532 w 672"/>
                      <a:gd name="T65" fmla="*/ 43 h 219"/>
                      <a:gd name="T66" fmla="*/ 548 w 672"/>
                      <a:gd name="T67" fmla="*/ 32 h 219"/>
                      <a:gd name="T68" fmla="*/ 560 w 672"/>
                      <a:gd name="T69" fmla="*/ 22 h 219"/>
                      <a:gd name="T70" fmla="*/ 569 w 672"/>
                      <a:gd name="T71" fmla="*/ 11 h 219"/>
                      <a:gd name="T72" fmla="*/ 570 w 672"/>
                      <a:gd name="T73" fmla="*/ 0 h 219"/>
                      <a:gd name="T74" fmla="*/ 672 w 672"/>
                      <a:gd name="T75"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72" h="219">
                        <a:moveTo>
                          <a:pt x="672" y="0"/>
                        </a:moveTo>
                        <a:lnTo>
                          <a:pt x="670" y="20"/>
                        </a:lnTo>
                        <a:lnTo>
                          <a:pt x="663" y="39"/>
                        </a:lnTo>
                        <a:lnTo>
                          <a:pt x="650" y="58"/>
                        </a:lnTo>
                        <a:lnTo>
                          <a:pt x="633" y="75"/>
                        </a:lnTo>
                        <a:lnTo>
                          <a:pt x="609" y="93"/>
                        </a:lnTo>
                        <a:lnTo>
                          <a:pt x="582" y="110"/>
                        </a:lnTo>
                        <a:lnTo>
                          <a:pt x="551" y="126"/>
                        </a:lnTo>
                        <a:lnTo>
                          <a:pt x="515" y="141"/>
                        </a:lnTo>
                        <a:lnTo>
                          <a:pt x="476" y="155"/>
                        </a:lnTo>
                        <a:lnTo>
                          <a:pt x="433" y="167"/>
                        </a:lnTo>
                        <a:lnTo>
                          <a:pt x="385" y="179"/>
                        </a:lnTo>
                        <a:lnTo>
                          <a:pt x="336" y="189"/>
                        </a:lnTo>
                        <a:lnTo>
                          <a:pt x="284" y="198"/>
                        </a:lnTo>
                        <a:lnTo>
                          <a:pt x="230" y="205"/>
                        </a:lnTo>
                        <a:lnTo>
                          <a:pt x="174" y="211"/>
                        </a:lnTo>
                        <a:lnTo>
                          <a:pt x="118" y="215"/>
                        </a:lnTo>
                        <a:lnTo>
                          <a:pt x="59" y="217"/>
                        </a:lnTo>
                        <a:lnTo>
                          <a:pt x="0" y="219"/>
                        </a:lnTo>
                        <a:lnTo>
                          <a:pt x="0" y="116"/>
                        </a:lnTo>
                        <a:lnTo>
                          <a:pt x="53" y="115"/>
                        </a:lnTo>
                        <a:lnTo>
                          <a:pt x="105" y="114"/>
                        </a:lnTo>
                        <a:lnTo>
                          <a:pt x="156" y="112"/>
                        </a:lnTo>
                        <a:lnTo>
                          <a:pt x="206" y="108"/>
                        </a:lnTo>
                        <a:lnTo>
                          <a:pt x="254" y="104"/>
                        </a:lnTo>
                        <a:lnTo>
                          <a:pt x="301" y="99"/>
                        </a:lnTo>
                        <a:lnTo>
                          <a:pt x="344" y="93"/>
                        </a:lnTo>
                        <a:lnTo>
                          <a:pt x="384" y="86"/>
                        </a:lnTo>
                        <a:lnTo>
                          <a:pt x="421" y="78"/>
                        </a:lnTo>
                        <a:lnTo>
                          <a:pt x="455" y="70"/>
                        </a:lnTo>
                        <a:lnTo>
                          <a:pt x="485" y="62"/>
                        </a:lnTo>
                        <a:lnTo>
                          <a:pt x="511" y="52"/>
                        </a:lnTo>
                        <a:lnTo>
                          <a:pt x="532" y="43"/>
                        </a:lnTo>
                        <a:lnTo>
                          <a:pt x="548" y="32"/>
                        </a:lnTo>
                        <a:lnTo>
                          <a:pt x="560" y="22"/>
                        </a:lnTo>
                        <a:lnTo>
                          <a:pt x="569" y="11"/>
                        </a:lnTo>
                        <a:lnTo>
                          <a:pt x="570" y="0"/>
                        </a:lnTo>
                        <a:lnTo>
                          <a:pt x="672" y="0"/>
                        </a:lnTo>
                        <a:close/>
                      </a:path>
                    </a:pathLst>
                  </a:custGeom>
                  <a:solidFill>
                    <a:srgbClr val="FFFF00"/>
                  </a:solidFill>
                  <a:ln w="12700">
                    <a:solidFill>
                      <a:srgbClr val="000000"/>
                    </a:solidFill>
                    <a:prstDash val="solid"/>
                    <a:round/>
                    <a:headEnd/>
                    <a:tailEnd/>
                  </a:ln>
                </p:spPr>
                <p:txBody>
                  <a:bodyPr/>
                  <a:lstStyle/>
                  <a:p>
                    <a:endParaRPr lang="en-IN"/>
                  </a:p>
                </p:txBody>
              </p:sp>
              <p:sp>
                <p:nvSpPr>
                  <p:cNvPr id="171" name="Freeform 23"/>
                  <p:cNvSpPr>
                    <a:spLocks/>
                  </p:cNvSpPr>
                  <p:nvPr/>
                </p:nvSpPr>
                <p:spPr bwMode="auto">
                  <a:xfrm>
                    <a:off x="4194" y="3557"/>
                    <a:ext cx="103" cy="52"/>
                  </a:xfrm>
                  <a:custGeom>
                    <a:avLst/>
                    <a:gdLst>
                      <a:gd name="T0" fmla="*/ 0 w 103"/>
                      <a:gd name="T1" fmla="*/ 52 h 52"/>
                      <a:gd name="T2" fmla="*/ 0 w 103"/>
                      <a:gd name="T3" fmla="*/ 0 h 52"/>
                      <a:gd name="T4" fmla="*/ 103 w 103"/>
                      <a:gd name="T5" fmla="*/ 26 h 52"/>
                      <a:gd name="T6" fmla="*/ 0 w 103"/>
                      <a:gd name="T7" fmla="*/ 52 h 52"/>
                    </a:gdLst>
                    <a:ahLst/>
                    <a:cxnLst>
                      <a:cxn ang="0">
                        <a:pos x="T0" y="T1"/>
                      </a:cxn>
                      <a:cxn ang="0">
                        <a:pos x="T2" y="T3"/>
                      </a:cxn>
                      <a:cxn ang="0">
                        <a:pos x="T4" y="T5"/>
                      </a:cxn>
                      <a:cxn ang="0">
                        <a:pos x="T6" y="T7"/>
                      </a:cxn>
                    </a:cxnLst>
                    <a:rect l="0" t="0" r="r" b="b"/>
                    <a:pathLst>
                      <a:path w="103" h="52">
                        <a:moveTo>
                          <a:pt x="0" y="52"/>
                        </a:moveTo>
                        <a:lnTo>
                          <a:pt x="0" y="0"/>
                        </a:lnTo>
                        <a:lnTo>
                          <a:pt x="103" y="26"/>
                        </a:lnTo>
                        <a:lnTo>
                          <a:pt x="0" y="52"/>
                        </a:lnTo>
                        <a:close/>
                      </a:path>
                    </a:pathLst>
                  </a:custGeom>
                  <a:solidFill>
                    <a:srgbClr val="000000"/>
                  </a:solidFill>
                  <a:ln w="12700">
                    <a:solidFill>
                      <a:srgbClr val="000000"/>
                    </a:solidFill>
                    <a:prstDash val="solid"/>
                    <a:round/>
                    <a:headEnd/>
                    <a:tailEnd/>
                  </a:ln>
                </p:spPr>
                <p:txBody>
                  <a:bodyPr/>
                  <a:lstStyle/>
                  <a:p>
                    <a:endParaRPr lang="en-IN"/>
                  </a:p>
                </p:txBody>
              </p:sp>
              <p:sp>
                <p:nvSpPr>
                  <p:cNvPr id="172" name="Rectangle 24"/>
                  <p:cNvSpPr>
                    <a:spLocks noChangeArrowheads="1"/>
                  </p:cNvSpPr>
                  <p:nvPr/>
                </p:nvSpPr>
                <p:spPr bwMode="auto">
                  <a:xfrm>
                    <a:off x="4383" y="3508"/>
                    <a:ext cx="8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sz="900" b="1">
                        <a:solidFill>
                          <a:srgbClr val="000000"/>
                        </a:solidFill>
                        <a:latin typeface="Arial" panose="020B0604020202020204" pitchFamily="34" charset="0"/>
                      </a:rPr>
                      <a:t>(4)</a:t>
                    </a:r>
                    <a:endParaRPr lang="en-US" sz="2400" b="1">
                      <a:latin typeface="Times New Roman" panose="02020603050405020304" pitchFamily="18" charset="0"/>
                    </a:endParaRPr>
                  </a:p>
                </p:txBody>
              </p:sp>
            </p:grpSp>
            <p:sp>
              <p:nvSpPr>
                <p:cNvPr id="168" name="Rectangle 25"/>
                <p:cNvSpPr>
                  <a:spLocks noChangeArrowheads="1"/>
                </p:cNvSpPr>
                <p:nvPr/>
              </p:nvSpPr>
              <p:spPr bwMode="auto">
                <a:xfrm>
                  <a:off x="4659" y="3482"/>
                  <a:ext cx="89" cy="51"/>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grpSp>
          <p:sp>
            <p:nvSpPr>
              <p:cNvPr id="166" name="Rectangle 26"/>
              <p:cNvSpPr>
                <a:spLocks noChangeArrowheads="1"/>
              </p:cNvSpPr>
              <p:nvPr/>
            </p:nvSpPr>
            <p:spPr bwMode="auto">
              <a:xfrm>
                <a:off x="3783" y="1747"/>
                <a:ext cx="12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sz="900" b="1">
                    <a:solidFill>
                      <a:srgbClr val="000000"/>
                    </a:solidFill>
                    <a:latin typeface="Arial" panose="020B0604020202020204" pitchFamily="34" charset="0"/>
                  </a:rPr>
                  <a:t>101</a:t>
                </a:r>
                <a:endParaRPr lang="en-US" sz="2400" b="1">
                  <a:latin typeface="Times New Roman" panose="02020603050405020304" pitchFamily="18" charset="0"/>
                </a:endParaRPr>
              </a:p>
            </p:txBody>
          </p:sp>
        </p:grpSp>
        <p:grpSp>
          <p:nvGrpSpPr>
            <p:cNvPr id="11" name="Group 27"/>
            <p:cNvGrpSpPr>
              <a:grpSpLocks/>
            </p:cNvGrpSpPr>
            <p:nvPr/>
          </p:nvGrpSpPr>
          <p:grpSpPr bwMode="auto">
            <a:xfrm>
              <a:off x="1089025" y="3321050"/>
              <a:ext cx="2047875" cy="163513"/>
              <a:chOff x="674" y="2086"/>
              <a:chExt cx="1290" cy="103"/>
            </a:xfrm>
          </p:grpSpPr>
          <p:sp>
            <p:nvSpPr>
              <p:cNvPr id="161" name="Rectangle 28"/>
              <p:cNvSpPr>
                <a:spLocks noChangeArrowheads="1"/>
              </p:cNvSpPr>
              <p:nvPr/>
            </p:nvSpPr>
            <p:spPr bwMode="auto">
              <a:xfrm>
                <a:off x="674" y="2086"/>
                <a:ext cx="1290" cy="103"/>
              </a:xfrm>
              <a:prstGeom prst="rect">
                <a:avLst/>
              </a:prstGeom>
              <a:solidFill>
                <a:srgbClr val="FFFF00"/>
              </a:solidFill>
              <a:ln w="12700">
                <a:solidFill>
                  <a:srgbClr val="000000"/>
                </a:solidFill>
                <a:miter lim="800000"/>
                <a:headEnd/>
                <a:tailEnd/>
              </a:ln>
            </p:spPr>
            <p:txBody>
              <a:bodyPr/>
              <a:lstStyle/>
              <a:p>
                <a:endParaRPr lang="en-IN"/>
              </a:p>
            </p:txBody>
          </p:sp>
          <p:sp>
            <p:nvSpPr>
              <p:cNvPr id="162" name="Rectangle 29"/>
              <p:cNvSpPr>
                <a:spLocks noChangeArrowheads="1"/>
              </p:cNvSpPr>
              <p:nvPr/>
            </p:nvSpPr>
            <p:spPr bwMode="auto">
              <a:xfrm>
                <a:off x="1476" y="2095"/>
                <a:ext cx="12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900" b="1">
                    <a:solidFill>
                      <a:srgbClr val="000000"/>
                    </a:solidFill>
                    <a:latin typeface="Arial" panose="020B0604020202020204" pitchFamily="34" charset="0"/>
                  </a:rPr>
                  <a:t>101</a:t>
                </a:r>
                <a:endParaRPr lang="en-US" sz="2400" b="1">
                  <a:latin typeface="Times New Roman" panose="02020603050405020304" pitchFamily="18" charset="0"/>
                </a:endParaRPr>
              </a:p>
            </p:txBody>
          </p:sp>
          <p:sp>
            <p:nvSpPr>
              <p:cNvPr id="163" name="Freeform 30"/>
              <p:cNvSpPr>
                <a:spLocks/>
              </p:cNvSpPr>
              <p:nvPr/>
            </p:nvSpPr>
            <p:spPr bwMode="auto">
              <a:xfrm>
                <a:off x="1270" y="2112"/>
                <a:ext cx="102" cy="51"/>
              </a:xfrm>
              <a:custGeom>
                <a:avLst/>
                <a:gdLst>
                  <a:gd name="T0" fmla="*/ 0 w 102"/>
                  <a:gd name="T1" fmla="*/ 51 h 51"/>
                  <a:gd name="T2" fmla="*/ 0 w 102"/>
                  <a:gd name="T3" fmla="*/ 0 h 51"/>
                  <a:gd name="T4" fmla="*/ 102 w 102"/>
                  <a:gd name="T5" fmla="*/ 25 h 51"/>
                  <a:gd name="T6" fmla="*/ 0 w 102"/>
                  <a:gd name="T7" fmla="*/ 51 h 51"/>
                </a:gdLst>
                <a:ahLst/>
                <a:cxnLst>
                  <a:cxn ang="0">
                    <a:pos x="T0" y="T1"/>
                  </a:cxn>
                  <a:cxn ang="0">
                    <a:pos x="T2" y="T3"/>
                  </a:cxn>
                  <a:cxn ang="0">
                    <a:pos x="T4" y="T5"/>
                  </a:cxn>
                  <a:cxn ang="0">
                    <a:pos x="T6" y="T7"/>
                  </a:cxn>
                </a:cxnLst>
                <a:rect l="0" t="0" r="r" b="b"/>
                <a:pathLst>
                  <a:path w="102" h="51">
                    <a:moveTo>
                      <a:pt x="0" y="51"/>
                    </a:moveTo>
                    <a:lnTo>
                      <a:pt x="0" y="0"/>
                    </a:lnTo>
                    <a:lnTo>
                      <a:pt x="102" y="25"/>
                    </a:lnTo>
                    <a:lnTo>
                      <a:pt x="0" y="51"/>
                    </a:lnTo>
                    <a:close/>
                  </a:path>
                </a:pathLst>
              </a:custGeom>
              <a:solidFill>
                <a:srgbClr val="000000"/>
              </a:solidFill>
              <a:ln w="12700">
                <a:solidFill>
                  <a:srgbClr val="000000"/>
                </a:solidFill>
                <a:prstDash val="solid"/>
                <a:round/>
                <a:headEnd/>
                <a:tailEnd/>
              </a:ln>
            </p:spPr>
            <p:txBody>
              <a:bodyPr/>
              <a:lstStyle/>
              <a:p>
                <a:endParaRPr lang="en-IN"/>
              </a:p>
            </p:txBody>
          </p:sp>
          <p:sp>
            <p:nvSpPr>
              <p:cNvPr id="164" name="Rectangle 31"/>
              <p:cNvSpPr>
                <a:spLocks noChangeArrowheads="1"/>
              </p:cNvSpPr>
              <p:nvPr/>
            </p:nvSpPr>
            <p:spPr bwMode="auto">
              <a:xfrm>
                <a:off x="1065" y="2095"/>
                <a:ext cx="8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900" b="1">
                    <a:solidFill>
                      <a:srgbClr val="000000"/>
                    </a:solidFill>
                    <a:latin typeface="Arial" panose="020B0604020202020204" pitchFamily="34" charset="0"/>
                  </a:rPr>
                  <a:t>(1)</a:t>
                </a:r>
                <a:endParaRPr lang="en-US" sz="2400" b="1">
                  <a:latin typeface="Times New Roman" panose="02020603050405020304" pitchFamily="18" charset="0"/>
                </a:endParaRPr>
              </a:p>
            </p:txBody>
          </p:sp>
        </p:grpSp>
        <p:grpSp>
          <p:nvGrpSpPr>
            <p:cNvPr id="12" name="Group 32"/>
            <p:cNvGrpSpPr>
              <a:grpSpLocks/>
            </p:cNvGrpSpPr>
            <p:nvPr/>
          </p:nvGrpSpPr>
          <p:grpSpPr bwMode="auto">
            <a:xfrm>
              <a:off x="2955925" y="3321050"/>
              <a:ext cx="1009650" cy="163513"/>
              <a:chOff x="1850" y="2086"/>
              <a:chExt cx="636" cy="103"/>
            </a:xfrm>
          </p:grpSpPr>
          <p:sp>
            <p:nvSpPr>
              <p:cNvPr id="159" name="Rectangle 33"/>
              <p:cNvSpPr>
                <a:spLocks noChangeArrowheads="1"/>
              </p:cNvSpPr>
              <p:nvPr/>
            </p:nvSpPr>
            <p:spPr bwMode="auto">
              <a:xfrm>
                <a:off x="1850" y="2086"/>
                <a:ext cx="636" cy="103"/>
              </a:xfrm>
              <a:prstGeom prst="rect">
                <a:avLst/>
              </a:prstGeom>
              <a:solidFill>
                <a:srgbClr val="FFFF00"/>
              </a:solidFill>
              <a:ln w="12700">
                <a:solidFill>
                  <a:srgbClr val="000000"/>
                </a:solidFill>
                <a:miter lim="800000"/>
                <a:headEnd/>
                <a:tailEnd/>
              </a:ln>
            </p:spPr>
            <p:txBody>
              <a:bodyPr/>
              <a:lstStyle/>
              <a:p>
                <a:pPr algn="r" rtl="1"/>
                <a:endParaRPr lang="en-US" sz="2400" b="1">
                  <a:latin typeface="Times New Roman" panose="02020603050405020304" pitchFamily="18" charset="0"/>
                </a:endParaRPr>
              </a:p>
            </p:txBody>
          </p:sp>
          <p:sp>
            <p:nvSpPr>
              <p:cNvPr id="160" name="Rectangle 34"/>
              <p:cNvSpPr>
                <a:spLocks noChangeArrowheads="1"/>
              </p:cNvSpPr>
              <p:nvPr/>
            </p:nvSpPr>
            <p:spPr bwMode="auto">
              <a:xfrm>
                <a:off x="2145" y="2095"/>
                <a:ext cx="8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sz="900" b="1">
                    <a:solidFill>
                      <a:srgbClr val="000000"/>
                    </a:solidFill>
                    <a:latin typeface="Arial" panose="020B0604020202020204" pitchFamily="34" charset="0"/>
                  </a:rPr>
                  <a:t>(2)</a:t>
                </a:r>
                <a:endParaRPr lang="en-US" sz="2400" b="1">
                  <a:latin typeface="Times New Roman" panose="02020603050405020304" pitchFamily="18" charset="0"/>
                </a:endParaRPr>
              </a:p>
            </p:txBody>
          </p:sp>
        </p:grpSp>
        <p:grpSp>
          <p:nvGrpSpPr>
            <p:cNvPr id="13" name="Group 35"/>
            <p:cNvGrpSpPr>
              <a:grpSpLocks/>
            </p:cNvGrpSpPr>
            <p:nvPr/>
          </p:nvGrpSpPr>
          <p:grpSpPr bwMode="auto">
            <a:xfrm>
              <a:off x="3908425" y="3321050"/>
              <a:ext cx="1009650" cy="163513"/>
              <a:chOff x="3068" y="3190"/>
              <a:chExt cx="636" cy="103"/>
            </a:xfrm>
          </p:grpSpPr>
          <p:sp>
            <p:nvSpPr>
              <p:cNvPr id="156" name="Rectangle 36"/>
              <p:cNvSpPr>
                <a:spLocks noChangeArrowheads="1"/>
              </p:cNvSpPr>
              <p:nvPr/>
            </p:nvSpPr>
            <p:spPr bwMode="auto">
              <a:xfrm>
                <a:off x="3068" y="3190"/>
                <a:ext cx="636" cy="103"/>
              </a:xfrm>
              <a:prstGeom prst="rect">
                <a:avLst/>
              </a:prstGeom>
              <a:solidFill>
                <a:srgbClr val="FFFF00"/>
              </a:solidFill>
              <a:ln w="12700">
                <a:solidFill>
                  <a:srgbClr val="000000"/>
                </a:solidFill>
                <a:miter lim="800000"/>
                <a:headEnd/>
                <a:tailEnd/>
              </a:ln>
            </p:spPr>
            <p:txBody>
              <a:bodyPr/>
              <a:lstStyle/>
              <a:p>
                <a:pPr algn="r" rtl="1"/>
                <a:endParaRPr lang="en-US" sz="2400" b="1">
                  <a:latin typeface="Times New Roman" panose="02020603050405020304" pitchFamily="18" charset="0"/>
                </a:endParaRPr>
              </a:p>
            </p:txBody>
          </p:sp>
          <p:sp>
            <p:nvSpPr>
              <p:cNvPr id="157" name="Rectangle 37"/>
              <p:cNvSpPr>
                <a:spLocks noChangeArrowheads="1"/>
              </p:cNvSpPr>
              <p:nvPr/>
            </p:nvSpPr>
            <p:spPr bwMode="auto">
              <a:xfrm>
                <a:off x="3281" y="3205"/>
                <a:ext cx="12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sz="900" b="1">
                    <a:solidFill>
                      <a:srgbClr val="000000"/>
                    </a:solidFill>
                    <a:latin typeface="Arial" panose="020B0604020202020204" pitchFamily="34" charset="0"/>
                  </a:rPr>
                  <a:t>101</a:t>
                </a:r>
                <a:endParaRPr lang="en-US" sz="2400" b="1">
                  <a:latin typeface="Times New Roman" panose="02020603050405020304" pitchFamily="18" charset="0"/>
                </a:endParaRPr>
              </a:p>
            </p:txBody>
          </p:sp>
          <p:sp>
            <p:nvSpPr>
              <p:cNvPr id="158" name="Rectangle 38"/>
              <p:cNvSpPr>
                <a:spLocks noChangeArrowheads="1"/>
              </p:cNvSpPr>
              <p:nvPr/>
            </p:nvSpPr>
            <p:spPr bwMode="auto">
              <a:xfrm>
                <a:off x="3434" y="3205"/>
                <a:ext cx="8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sz="900" b="1">
                    <a:solidFill>
                      <a:srgbClr val="000000"/>
                    </a:solidFill>
                    <a:latin typeface="Arial" panose="020B0604020202020204" pitchFamily="34" charset="0"/>
                  </a:rPr>
                  <a:t>(3)</a:t>
                </a:r>
                <a:endParaRPr lang="en-US" sz="2400" b="1">
                  <a:latin typeface="Times New Roman" panose="02020603050405020304" pitchFamily="18" charset="0"/>
                </a:endParaRPr>
              </a:p>
            </p:txBody>
          </p:sp>
        </p:grpSp>
        <p:grpSp>
          <p:nvGrpSpPr>
            <p:cNvPr id="14" name="Group 39"/>
            <p:cNvGrpSpPr>
              <a:grpSpLocks/>
            </p:cNvGrpSpPr>
            <p:nvPr/>
          </p:nvGrpSpPr>
          <p:grpSpPr bwMode="auto">
            <a:xfrm>
              <a:off x="1017588" y="3727450"/>
              <a:ext cx="1220787" cy="649288"/>
              <a:chOff x="629" y="2342"/>
              <a:chExt cx="769" cy="409"/>
            </a:xfrm>
          </p:grpSpPr>
          <p:sp>
            <p:nvSpPr>
              <p:cNvPr id="151" name="Rectangle 40"/>
              <p:cNvSpPr>
                <a:spLocks noChangeArrowheads="1"/>
              </p:cNvSpPr>
              <p:nvPr/>
            </p:nvSpPr>
            <p:spPr bwMode="auto">
              <a:xfrm>
                <a:off x="629" y="2342"/>
                <a:ext cx="410" cy="102"/>
              </a:xfrm>
              <a:prstGeom prst="rect">
                <a:avLst/>
              </a:prstGeom>
              <a:solidFill>
                <a:srgbClr val="FF575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52" name="Freeform 41"/>
              <p:cNvSpPr>
                <a:spLocks/>
              </p:cNvSpPr>
              <p:nvPr/>
            </p:nvSpPr>
            <p:spPr bwMode="auto">
              <a:xfrm>
                <a:off x="962" y="2342"/>
                <a:ext cx="436" cy="409"/>
              </a:xfrm>
              <a:custGeom>
                <a:avLst/>
                <a:gdLst>
                  <a:gd name="T0" fmla="*/ 436 w 436"/>
                  <a:gd name="T1" fmla="*/ 409 h 409"/>
                  <a:gd name="T2" fmla="*/ 391 w 436"/>
                  <a:gd name="T3" fmla="*/ 408 h 409"/>
                  <a:gd name="T4" fmla="*/ 346 w 436"/>
                  <a:gd name="T5" fmla="*/ 401 h 409"/>
                  <a:gd name="T6" fmla="*/ 302 w 436"/>
                  <a:gd name="T7" fmla="*/ 390 h 409"/>
                  <a:gd name="T8" fmla="*/ 258 w 436"/>
                  <a:gd name="T9" fmla="*/ 374 h 409"/>
                  <a:gd name="T10" fmla="*/ 219 w 436"/>
                  <a:gd name="T11" fmla="*/ 355 h 409"/>
                  <a:gd name="T12" fmla="*/ 181 w 436"/>
                  <a:gd name="T13" fmla="*/ 332 h 409"/>
                  <a:gd name="T14" fmla="*/ 145 w 436"/>
                  <a:gd name="T15" fmla="*/ 304 h 409"/>
                  <a:gd name="T16" fmla="*/ 112 w 436"/>
                  <a:gd name="T17" fmla="*/ 274 h 409"/>
                  <a:gd name="T18" fmla="*/ 83 w 436"/>
                  <a:gd name="T19" fmla="*/ 241 h 409"/>
                  <a:gd name="T20" fmla="*/ 59 w 436"/>
                  <a:gd name="T21" fmla="*/ 205 h 409"/>
                  <a:gd name="T22" fmla="*/ 38 w 436"/>
                  <a:gd name="T23" fmla="*/ 166 h 409"/>
                  <a:gd name="T24" fmla="*/ 22 w 436"/>
                  <a:gd name="T25" fmla="*/ 127 h 409"/>
                  <a:gd name="T26" fmla="*/ 10 w 436"/>
                  <a:gd name="T27" fmla="*/ 86 h 409"/>
                  <a:gd name="T28" fmla="*/ 3 w 436"/>
                  <a:gd name="T29" fmla="*/ 43 h 409"/>
                  <a:gd name="T30" fmla="*/ 0 w 436"/>
                  <a:gd name="T31" fmla="*/ 0 h 409"/>
                  <a:gd name="T32" fmla="*/ 103 w 436"/>
                  <a:gd name="T33" fmla="*/ 0 h 409"/>
                  <a:gd name="T34" fmla="*/ 105 w 436"/>
                  <a:gd name="T35" fmla="*/ 37 h 409"/>
                  <a:gd name="T36" fmla="*/ 112 w 436"/>
                  <a:gd name="T37" fmla="*/ 74 h 409"/>
                  <a:gd name="T38" fmla="*/ 124 w 436"/>
                  <a:gd name="T39" fmla="*/ 109 h 409"/>
                  <a:gd name="T40" fmla="*/ 141 w 436"/>
                  <a:gd name="T41" fmla="*/ 143 h 409"/>
                  <a:gd name="T42" fmla="*/ 161 w 436"/>
                  <a:gd name="T43" fmla="*/ 175 h 409"/>
                  <a:gd name="T44" fmla="*/ 187 w 436"/>
                  <a:gd name="T45" fmla="*/ 205 h 409"/>
                  <a:gd name="T46" fmla="*/ 215 w 436"/>
                  <a:gd name="T47" fmla="*/ 231 h 409"/>
                  <a:gd name="T48" fmla="*/ 247 w 436"/>
                  <a:gd name="T49" fmla="*/ 252 h 409"/>
                  <a:gd name="T50" fmla="*/ 282 w 436"/>
                  <a:gd name="T51" fmla="*/ 273 h 409"/>
                  <a:gd name="T52" fmla="*/ 319 w 436"/>
                  <a:gd name="T53" fmla="*/ 288 h 409"/>
                  <a:gd name="T54" fmla="*/ 357 w 436"/>
                  <a:gd name="T55" fmla="*/ 299 h 409"/>
                  <a:gd name="T56" fmla="*/ 396 w 436"/>
                  <a:gd name="T57" fmla="*/ 306 h 409"/>
                  <a:gd name="T58" fmla="*/ 436 w 436"/>
                  <a:gd name="T59" fmla="*/ 307 h 409"/>
                  <a:gd name="T60" fmla="*/ 436 w 436"/>
                  <a:gd name="T61"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6" h="409">
                    <a:moveTo>
                      <a:pt x="436" y="409"/>
                    </a:moveTo>
                    <a:lnTo>
                      <a:pt x="391" y="408"/>
                    </a:lnTo>
                    <a:lnTo>
                      <a:pt x="346" y="401"/>
                    </a:lnTo>
                    <a:lnTo>
                      <a:pt x="302" y="390"/>
                    </a:lnTo>
                    <a:lnTo>
                      <a:pt x="258" y="374"/>
                    </a:lnTo>
                    <a:lnTo>
                      <a:pt x="219" y="355"/>
                    </a:lnTo>
                    <a:lnTo>
                      <a:pt x="181" y="332"/>
                    </a:lnTo>
                    <a:lnTo>
                      <a:pt x="145" y="304"/>
                    </a:lnTo>
                    <a:lnTo>
                      <a:pt x="112" y="274"/>
                    </a:lnTo>
                    <a:lnTo>
                      <a:pt x="83" y="241"/>
                    </a:lnTo>
                    <a:lnTo>
                      <a:pt x="59" y="205"/>
                    </a:lnTo>
                    <a:lnTo>
                      <a:pt x="38" y="166"/>
                    </a:lnTo>
                    <a:lnTo>
                      <a:pt x="22" y="127"/>
                    </a:lnTo>
                    <a:lnTo>
                      <a:pt x="10" y="86"/>
                    </a:lnTo>
                    <a:lnTo>
                      <a:pt x="3" y="43"/>
                    </a:lnTo>
                    <a:lnTo>
                      <a:pt x="0" y="0"/>
                    </a:lnTo>
                    <a:lnTo>
                      <a:pt x="103" y="0"/>
                    </a:lnTo>
                    <a:lnTo>
                      <a:pt x="105" y="37"/>
                    </a:lnTo>
                    <a:lnTo>
                      <a:pt x="112" y="74"/>
                    </a:lnTo>
                    <a:lnTo>
                      <a:pt x="124" y="109"/>
                    </a:lnTo>
                    <a:lnTo>
                      <a:pt x="141" y="143"/>
                    </a:lnTo>
                    <a:lnTo>
                      <a:pt x="161" y="175"/>
                    </a:lnTo>
                    <a:lnTo>
                      <a:pt x="187" y="205"/>
                    </a:lnTo>
                    <a:lnTo>
                      <a:pt x="215" y="231"/>
                    </a:lnTo>
                    <a:lnTo>
                      <a:pt x="247" y="252"/>
                    </a:lnTo>
                    <a:lnTo>
                      <a:pt x="282" y="273"/>
                    </a:lnTo>
                    <a:lnTo>
                      <a:pt x="319" y="288"/>
                    </a:lnTo>
                    <a:lnTo>
                      <a:pt x="357" y="299"/>
                    </a:lnTo>
                    <a:lnTo>
                      <a:pt x="396" y="306"/>
                    </a:lnTo>
                    <a:lnTo>
                      <a:pt x="436" y="307"/>
                    </a:lnTo>
                    <a:lnTo>
                      <a:pt x="436" y="409"/>
                    </a:lnTo>
                    <a:close/>
                  </a:path>
                </a:pathLst>
              </a:custGeom>
              <a:solidFill>
                <a:srgbClr val="FF57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53" name="Freeform 42"/>
              <p:cNvSpPr>
                <a:spLocks/>
              </p:cNvSpPr>
              <p:nvPr/>
            </p:nvSpPr>
            <p:spPr bwMode="auto">
              <a:xfrm>
                <a:off x="1041" y="2493"/>
                <a:ext cx="84" cy="112"/>
              </a:xfrm>
              <a:custGeom>
                <a:avLst/>
                <a:gdLst>
                  <a:gd name="T0" fmla="*/ 0 w 84"/>
                  <a:gd name="T1" fmla="*/ 29 h 112"/>
                  <a:gd name="T2" fmla="*/ 50 w 84"/>
                  <a:gd name="T3" fmla="*/ 0 h 112"/>
                  <a:gd name="T4" fmla="*/ 84 w 84"/>
                  <a:gd name="T5" fmla="*/ 112 h 112"/>
                  <a:gd name="T6" fmla="*/ 0 w 84"/>
                  <a:gd name="T7" fmla="*/ 29 h 112"/>
                </a:gdLst>
                <a:ahLst/>
                <a:cxnLst>
                  <a:cxn ang="0">
                    <a:pos x="T0" y="T1"/>
                  </a:cxn>
                  <a:cxn ang="0">
                    <a:pos x="T2" y="T3"/>
                  </a:cxn>
                  <a:cxn ang="0">
                    <a:pos x="T4" y="T5"/>
                  </a:cxn>
                  <a:cxn ang="0">
                    <a:pos x="T6" y="T7"/>
                  </a:cxn>
                </a:cxnLst>
                <a:rect l="0" t="0" r="r" b="b"/>
                <a:pathLst>
                  <a:path w="84" h="112">
                    <a:moveTo>
                      <a:pt x="0" y="29"/>
                    </a:moveTo>
                    <a:lnTo>
                      <a:pt x="50" y="0"/>
                    </a:lnTo>
                    <a:lnTo>
                      <a:pt x="84" y="112"/>
                    </a:lnTo>
                    <a:lnTo>
                      <a:pt x="0" y="29"/>
                    </a:lnTo>
                    <a:close/>
                  </a:path>
                </a:pathLst>
              </a:custGeom>
              <a:solidFill>
                <a:srgbClr val="FFFFFF"/>
              </a:solidFill>
              <a:ln w="12700">
                <a:solidFill>
                  <a:srgbClr val="000000"/>
                </a:solidFill>
                <a:prstDash val="solid"/>
                <a:round/>
                <a:headEnd/>
                <a:tailEnd/>
              </a:ln>
            </p:spPr>
            <p:txBody>
              <a:bodyPr/>
              <a:lstStyle/>
              <a:p>
                <a:endParaRPr lang="en-IN"/>
              </a:p>
            </p:txBody>
          </p:sp>
          <p:sp>
            <p:nvSpPr>
              <p:cNvPr id="154" name="Rectangle 43"/>
              <p:cNvSpPr>
                <a:spLocks noChangeArrowheads="1"/>
              </p:cNvSpPr>
              <p:nvPr/>
            </p:nvSpPr>
            <p:spPr bwMode="auto">
              <a:xfrm>
                <a:off x="842" y="2350"/>
                <a:ext cx="12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sz="900" b="1">
                    <a:solidFill>
                      <a:srgbClr val="FFFFFF"/>
                    </a:solidFill>
                    <a:latin typeface="Arial" panose="020B0604020202020204" pitchFamily="34" charset="0"/>
                  </a:rPr>
                  <a:t>103</a:t>
                </a:r>
                <a:endParaRPr lang="en-US" sz="2400" b="1">
                  <a:latin typeface="Times New Roman" panose="02020603050405020304" pitchFamily="18" charset="0"/>
                </a:endParaRPr>
              </a:p>
            </p:txBody>
          </p:sp>
          <p:sp>
            <p:nvSpPr>
              <p:cNvPr id="155" name="Rectangle 44"/>
              <p:cNvSpPr>
                <a:spLocks noChangeArrowheads="1"/>
              </p:cNvSpPr>
              <p:nvPr/>
            </p:nvSpPr>
            <p:spPr bwMode="auto">
              <a:xfrm>
                <a:off x="1152" y="2610"/>
                <a:ext cx="8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sz="900" b="1">
                    <a:solidFill>
                      <a:srgbClr val="FFFFFF"/>
                    </a:solidFill>
                    <a:latin typeface="Arial" panose="020B0604020202020204" pitchFamily="34" charset="0"/>
                  </a:rPr>
                  <a:t>(1)</a:t>
                </a:r>
                <a:endParaRPr lang="en-US" sz="2400" b="1">
                  <a:latin typeface="Times New Roman" panose="02020603050405020304" pitchFamily="18" charset="0"/>
                </a:endParaRPr>
              </a:p>
            </p:txBody>
          </p:sp>
        </p:grpSp>
        <p:grpSp>
          <p:nvGrpSpPr>
            <p:cNvPr id="15" name="Group 45"/>
            <p:cNvGrpSpPr>
              <a:grpSpLocks/>
            </p:cNvGrpSpPr>
            <p:nvPr/>
          </p:nvGrpSpPr>
          <p:grpSpPr bwMode="auto">
            <a:xfrm>
              <a:off x="984250" y="2630488"/>
              <a:ext cx="1212850" cy="650875"/>
              <a:chOff x="608" y="1651"/>
              <a:chExt cx="764" cy="410"/>
            </a:xfrm>
          </p:grpSpPr>
          <p:sp>
            <p:nvSpPr>
              <p:cNvPr id="144" name="Rectangle 46"/>
              <p:cNvSpPr>
                <a:spLocks noChangeArrowheads="1"/>
              </p:cNvSpPr>
              <p:nvPr/>
            </p:nvSpPr>
            <p:spPr bwMode="auto">
              <a:xfrm>
                <a:off x="608" y="1958"/>
                <a:ext cx="407" cy="103"/>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grpSp>
            <p:nvGrpSpPr>
              <p:cNvPr id="145" name="Group 47"/>
              <p:cNvGrpSpPr>
                <a:grpSpLocks/>
              </p:cNvGrpSpPr>
              <p:nvPr/>
            </p:nvGrpSpPr>
            <p:grpSpPr bwMode="auto">
              <a:xfrm>
                <a:off x="866" y="1651"/>
                <a:ext cx="506" cy="410"/>
                <a:chOff x="440" y="811"/>
                <a:chExt cx="506" cy="410"/>
              </a:xfrm>
            </p:grpSpPr>
            <p:sp>
              <p:nvSpPr>
                <p:cNvPr id="146" name="Freeform 48"/>
                <p:cNvSpPr>
                  <a:spLocks/>
                </p:cNvSpPr>
                <p:nvPr/>
              </p:nvSpPr>
              <p:spPr bwMode="auto">
                <a:xfrm>
                  <a:off x="560" y="811"/>
                  <a:ext cx="386" cy="410"/>
                </a:xfrm>
                <a:custGeom>
                  <a:avLst/>
                  <a:gdLst>
                    <a:gd name="T0" fmla="*/ 386 w 386"/>
                    <a:gd name="T1" fmla="*/ 0 h 410"/>
                    <a:gd name="T2" fmla="*/ 342 w 386"/>
                    <a:gd name="T3" fmla="*/ 3 h 410"/>
                    <a:gd name="T4" fmla="*/ 299 w 386"/>
                    <a:gd name="T5" fmla="*/ 9 h 410"/>
                    <a:gd name="T6" fmla="*/ 258 w 386"/>
                    <a:gd name="T7" fmla="*/ 23 h 410"/>
                    <a:gd name="T8" fmla="*/ 217 w 386"/>
                    <a:gd name="T9" fmla="*/ 41 h 410"/>
                    <a:gd name="T10" fmla="*/ 181 w 386"/>
                    <a:gd name="T11" fmla="*/ 63 h 410"/>
                    <a:gd name="T12" fmla="*/ 145 w 386"/>
                    <a:gd name="T13" fmla="*/ 89 h 410"/>
                    <a:gd name="T14" fmla="*/ 114 w 386"/>
                    <a:gd name="T15" fmla="*/ 120 h 410"/>
                    <a:gd name="T16" fmla="*/ 85 w 386"/>
                    <a:gd name="T17" fmla="*/ 154 h 410"/>
                    <a:gd name="T18" fmla="*/ 59 w 386"/>
                    <a:gd name="T19" fmla="*/ 191 h 410"/>
                    <a:gd name="T20" fmla="*/ 38 w 386"/>
                    <a:gd name="T21" fmla="*/ 232 h 410"/>
                    <a:gd name="T22" fmla="*/ 22 w 386"/>
                    <a:gd name="T23" fmla="*/ 274 h 410"/>
                    <a:gd name="T24" fmla="*/ 10 w 386"/>
                    <a:gd name="T25" fmla="*/ 318 h 410"/>
                    <a:gd name="T26" fmla="*/ 3 w 386"/>
                    <a:gd name="T27" fmla="*/ 363 h 410"/>
                    <a:gd name="T28" fmla="*/ 0 w 386"/>
                    <a:gd name="T29" fmla="*/ 410 h 410"/>
                    <a:gd name="T30" fmla="*/ 103 w 386"/>
                    <a:gd name="T31" fmla="*/ 410 h 410"/>
                    <a:gd name="T32" fmla="*/ 105 w 386"/>
                    <a:gd name="T33" fmla="*/ 370 h 410"/>
                    <a:gd name="T34" fmla="*/ 112 w 386"/>
                    <a:gd name="T35" fmla="*/ 330 h 410"/>
                    <a:gd name="T36" fmla="*/ 124 w 386"/>
                    <a:gd name="T37" fmla="*/ 292 h 410"/>
                    <a:gd name="T38" fmla="*/ 141 w 386"/>
                    <a:gd name="T39" fmla="*/ 255 h 410"/>
                    <a:gd name="T40" fmla="*/ 161 w 386"/>
                    <a:gd name="T41" fmla="*/ 222 h 410"/>
                    <a:gd name="T42" fmla="*/ 186 w 386"/>
                    <a:gd name="T43" fmla="*/ 192 h 410"/>
                    <a:gd name="T44" fmla="*/ 213 w 386"/>
                    <a:gd name="T45" fmla="*/ 165 h 410"/>
                    <a:gd name="T46" fmla="*/ 243 w 386"/>
                    <a:gd name="T47" fmla="*/ 143 h 410"/>
                    <a:gd name="T48" fmla="*/ 278 w 386"/>
                    <a:gd name="T49" fmla="*/ 126 h 410"/>
                    <a:gd name="T50" fmla="*/ 312 w 386"/>
                    <a:gd name="T51" fmla="*/ 113 h 410"/>
                    <a:gd name="T52" fmla="*/ 349 w 386"/>
                    <a:gd name="T53" fmla="*/ 105 h 410"/>
                    <a:gd name="T54" fmla="*/ 386 w 386"/>
                    <a:gd name="T55" fmla="*/ 102 h 410"/>
                    <a:gd name="T56" fmla="*/ 386 w 386"/>
                    <a:gd name="T57" fmla="*/ 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86" h="410">
                      <a:moveTo>
                        <a:pt x="386" y="0"/>
                      </a:moveTo>
                      <a:lnTo>
                        <a:pt x="342" y="3"/>
                      </a:lnTo>
                      <a:lnTo>
                        <a:pt x="299" y="9"/>
                      </a:lnTo>
                      <a:lnTo>
                        <a:pt x="258" y="23"/>
                      </a:lnTo>
                      <a:lnTo>
                        <a:pt x="217" y="41"/>
                      </a:lnTo>
                      <a:lnTo>
                        <a:pt x="181" y="63"/>
                      </a:lnTo>
                      <a:lnTo>
                        <a:pt x="145" y="89"/>
                      </a:lnTo>
                      <a:lnTo>
                        <a:pt x="114" y="120"/>
                      </a:lnTo>
                      <a:lnTo>
                        <a:pt x="85" y="154"/>
                      </a:lnTo>
                      <a:lnTo>
                        <a:pt x="59" y="191"/>
                      </a:lnTo>
                      <a:lnTo>
                        <a:pt x="38" y="232"/>
                      </a:lnTo>
                      <a:lnTo>
                        <a:pt x="22" y="274"/>
                      </a:lnTo>
                      <a:lnTo>
                        <a:pt x="10" y="318"/>
                      </a:lnTo>
                      <a:lnTo>
                        <a:pt x="3" y="363"/>
                      </a:lnTo>
                      <a:lnTo>
                        <a:pt x="0" y="410"/>
                      </a:lnTo>
                      <a:lnTo>
                        <a:pt x="103" y="410"/>
                      </a:lnTo>
                      <a:lnTo>
                        <a:pt x="105" y="370"/>
                      </a:lnTo>
                      <a:lnTo>
                        <a:pt x="112" y="330"/>
                      </a:lnTo>
                      <a:lnTo>
                        <a:pt x="124" y="292"/>
                      </a:lnTo>
                      <a:lnTo>
                        <a:pt x="141" y="255"/>
                      </a:lnTo>
                      <a:lnTo>
                        <a:pt x="161" y="222"/>
                      </a:lnTo>
                      <a:lnTo>
                        <a:pt x="186" y="192"/>
                      </a:lnTo>
                      <a:lnTo>
                        <a:pt x="213" y="165"/>
                      </a:lnTo>
                      <a:lnTo>
                        <a:pt x="243" y="143"/>
                      </a:lnTo>
                      <a:lnTo>
                        <a:pt x="278" y="126"/>
                      </a:lnTo>
                      <a:lnTo>
                        <a:pt x="312" y="113"/>
                      </a:lnTo>
                      <a:lnTo>
                        <a:pt x="349" y="105"/>
                      </a:lnTo>
                      <a:lnTo>
                        <a:pt x="386" y="102"/>
                      </a:lnTo>
                      <a:lnTo>
                        <a:pt x="386"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nvGrpSpPr>
                <p:cNvPr id="147" name="Group 49"/>
                <p:cNvGrpSpPr>
                  <a:grpSpLocks/>
                </p:cNvGrpSpPr>
                <p:nvPr/>
              </p:nvGrpSpPr>
              <p:grpSpPr bwMode="auto">
                <a:xfrm>
                  <a:off x="440" y="894"/>
                  <a:ext cx="362" cy="317"/>
                  <a:chOff x="842" y="1734"/>
                  <a:chExt cx="362" cy="317"/>
                </a:xfrm>
              </p:grpSpPr>
              <p:sp>
                <p:nvSpPr>
                  <p:cNvPr id="148" name="Freeform 50"/>
                  <p:cNvSpPr>
                    <a:spLocks/>
                  </p:cNvSpPr>
                  <p:nvPr/>
                </p:nvSpPr>
                <p:spPr bwMode="auto">
                  <a:xfrm>
                    <a:off x="1007" y="1838"/>
                    <a:ext cx="93" cy="115"/>
                  </a:xfrm>
                  <a:custGeom>
                    <a:avLst/>
                    <a:gdLst>
                      <a:gd name="T0" fmla="*/ 48 w 93"/>
                      <a:gd name="T1" fmla="*/ 115 h 115"/>
                      <a:gd name="T2" fmla="*/ 0 w 93"/>
                      <a:gd name="T3" fmla="*/ 81 h 115"/>
                      <a:gd name="T4" fmla="*/ 93 w 93"/>
                      <a:gd name="T5" fmla="*/ 0 h 115"/>
                      <a:gd name="T6" fmla="*/ 48 w 93"/>
                      <a:gd name="T7" fmla="*/ 115 h 115"/>
                    </a:gdLst>
                    <a:ahLst/>
                    <a:cxnLst>
                      <a:cxn ang="0">
                        <a:pos x="T0" y="T1"/>
                      </a:cxn>
                      <a:cxn ang="0">
                        <a:pos x="T2" y="T3"/>
                      </a:cxn>
                      <a:cxn ang="0">
                        <a:pos x="T4" y="T5"/>
                      </a:cxn>
                      <a:cxn ang="0">
                        <a:pos x="T6" y="T7"/>
                      </a:cxn>
                    </a:cxnLst>
                    <a:rect l="0" t="0" r="r" b="b"/>
                    <a:pathLst>
                      <a:path w="93" h="115">
                        <a:moveTo>
                          <a:pt x="48" y="115"/>
                        </a:moveTo>
                        <a:lnTo>
                          <a:pt x="0" y="81"/>
                        </a:lnTo>
                        <a:lnTo>
                          <a:pt x="93" y="0"/>
                        </a:lnTo>
                        <a:lnTo>
                          <a:pt x="48" y="115"/>
                        </a:lnTo>
                        <a:close/>
                      </a:path>
                    </a:pathLst>
                  </a:custGeom>
                  <a:solidFill>
                    <a:srgbClr val="FFFFFF"/>
                  </a:solidFill>
                  <a:ln w="12700">
                    <a:solidFill>
                      <a:srgbClr val="000000"/>
                    </a:solidFill>
                    <a:prstDash val="solid"/>
                    <a:round/>
                    <a:headEnd/>
                    <a:tailEnd/>
                  </a:ln>
                </p:spPr>
                <p:txBody>
                  <a:bodyPr/>
                  <a:lstStyle/>
                  <a:p>
                    <a:endParaRPr lang="en-IN"/>
                  </a:p>
                </p:txBody>
              </p:sp>
              <p:sp>
                <p:nvSpPr>
                  <p:cNvPr id="149" name="Rectangle 51"/>
                  <p:cNvSpPr>
                    <a:spLocks noChangeArrowheads="1"/>
                  </p:cNvSpPr>
                  <p:nvPr/>
                </p:nvSpPr>
                <p:spPr bwMode="auto">
                  <a:xfrm>
                    <a:off x="842" y="1965"/>
                    <a:ext cx="12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sz="900" b="1">
                        <a:solidFill>
                          <a:srgbClr val="FFFFFF"/>
                        </a:solidFill>
                        <a:latin typeface="Arial" panose="020B0604020202020204" pitchFamily="34" charset="0"/>
                      </a:rPr>
                      <a:t>104</a:t>
                    </a:r>
                    <a:endParaRPr lang="en-US" sz="2400" b="1">
                      <a:latin typeface="Times New Roman" panose="02020603050405020304" pitchFamily="18" charset="0"/>
                    </a:endParaRPr>
                  </a:p>
                </p:txBody>
              </p:sp>
              <p:sp>
                <p:nvSpPr>
                  <p:cNvPr id="150" name="Rectangle 52"/>
                  <p:cNvSpPr>
                    <a:spLocks noChangeArrowheads="1"/>
                  </p:cNvSpPr>
                  <p:nvPr/>
                </p:nvSpPr>
                <p:spPr bwMode="auto">
                  <a:xfrm>
                    <a:off x="1116" y="1734"/>
                    <a:ext cx="8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sz="900" b="1">
                        <a:solidFill>
                          <a:srgbClr val="FFFFFF"/>
                        </a:solidFill>
                        <a:latin typeface="Arial" panose="020B0604020202020204" pitchFamily="34" charset="0"/>
                      </a:rPr>
                      <a:t>(1)</a:t>
                    </a:r>
                    <a:endParaRPr lang="en-US" sz="2400" b="1">
                      <a:latin typeface="Times New Roman" panose="02020603050405020304" pitchFamily="18" charset="0"/>
                    </a:endParaRPr>
                  </a:p>
                </p:txBody>
              </p:sp>
            </p:grpSp>
          </p:grpSp>
        </p:grpSp>
        <p:grpSp>
          <p:nvGrpSpPr>
            <p:cNvPr id="16" name="Group 53"/>
            <p:cNvGrpSpPr>
              <a:grpSpLocks/>
            </p:cNvGrpSpPr>
            <p:nvPr/>
          </p:nvGrpSpPr>
          <p:grpSpPr bwMode="auto">
            <a:xfrm>
              <a:off x="2401888" y="2622550"/>
              <a:ext cx="731837" cy="750888"/>
              <a:chOff x="1501" y="1682"/>
              <a:chExt cx="461" cy="404"/>
            </a:xfrm>
          </p:grpSpPr>
          <p:sp>
            <p:nvSpPr>
              <p:cNvPr id="141" name="Freeform 54"/>
              <p:cNvSpPr>
                <a:spLocks/>
              </p:cNvSpPr>
              <p:nvPr/>
            </p:nvSpPr>
            <p:spPr bwMode="auto">
              <a:xfrm>
                <a:off x="1501" y="1682"/>
                <a:ext cx="461" cy="404"/>
              </a:xfrm>
              <a:custGeom>
                <a:avLst/>
                <a:gdLst>
                  <a:gd name="T0" fmla="*/ 0 w 461"/>
                  <a:gd name="T1" fmla="*/ 0 h 404"/>
                  <a:gd name="T2" fmla="*/ 47 w 461"/>
                  <a:gd name="T3" fmla="*/ 3 h 404"/>
                  <a:gd name="T4" fmla="*/ 95 w 461"/>
                  <a:gd name="T5" fmla="*/ 10 h 404"/>
                  <a:gd name="T6" fmla="*/ 142 w 461"/>
                  <a:gd name="T7" fmla="*/ 21 h 404"/>
                  <a:gd name="T8" fmla="*/ 187 w 461"/>
                  <a:gd name="T9" fmla="*/ 36 h 404"/>
                  <a:gd name="T10" fmla="*/ 231 w 461"/>
                  <a:gd name="T11" fmla="*/ 55 h 404"/>
                  <a:gd name="T12" fmla="*/ 270 w 461"/>
                  <a:gd name="T13" fmla="*/ 78 h 404"/>
                  <a:gd name="T14" fmla="*/ 308 w 461"/>
                  <a:gd name="T15" fmla="*/ 104 h 404"/>
                  <a:gd name="T16" fmla="*/ 343 w 461"/>
                  <a:gd name="T17" fmla="*/ 134 h 404"/>
                  <a:gd name="T18" fmla="*/ 373 w 461"/>
                  <a:gd name="T19" fmla="*/ 167 h 404"/>
                  <a:gd name="T20" fmla="*/ 399 w 461"/>
                  <a:gd name="T21" fmla="*/ 202 h 404"/>
                  <a:gd name="T22" fmla="*/ 420 w 461"/>
                  <a:gd name="T23" fmla="*/ 241 h 404"/>
                  <a:gd name="T24" fmla="*/ 438 w 461"/>
                  <a:gd name="T25" fmla="*/ 279 h 404"/>
                  <a:gd name="T26" fmla="*/ 451 w 461"/>
                  <a:gd name="T27" fmla="*/ 320 h 404"/>
                  <a:gd name="T28" fmla="*/ 459 w 461"/>
                  <a:gd name="T29" fmla="*/ 362 h 404"/>
                  <a:gd name="T30" fmla="*/ 461 w 461"/>
                  <a:gd name="T31" fmla="*/ 404 h 404"/>
                  <a:gd name="T32" fmla="*/ 359 w 461"/>
                  <a:gd name="T33" fmla="*/ 404 h 404"/>
                  <a:gd name="T34" fmla="*/ 356 w 461"/>
                  <a:gd name="T35" fmla="*/ 368 h 404"/>
                  <a:gd name="T36" fmla="*/ 348 w 461"/>
                  <a:gd name="T37" fmla="*/ 332 h 404"/>
                  <a:gd name="T38" fmla="*/ 336 w 461"/>
                  <a:gd name="T39" fmla="*/ 298 h 404"/>
                  <a:gd name="T40" fmla="*/ 318 w 461"/>
                  <a:gd name="T41" fmla="*/ 264 h 404"/>
                  <a:gd name="T42" fmla="*/ 295 w 461"/>
                  <a:gd name="T43" fmla="*/ 234 h 404"/>
                  <a:gd name="T44" fmla="*/ 269 w 461"/>
                  <a:gd name="T45" fmla="*/ 205 h 404"/>
                  <a:gd name="T46" fmla="*/ 237 w 461"/>
                  <a:gd name="T47" fmla="*/ 179 h 404"/>
                  <a:gd name="T48" fmla="*/ 203 w 461"/>
                  <a:gd name="T49" fmla="*/ 156 h 404"/>
                  <a:gd name="T50" fmla="*/ 166 w 461"/>
                  <a:gd name="T51" fmla="*/ 138 h 404"/>
                  <a:gd name="T52" fmla="*/ 127 w 461"/>
                  <a:gd name="T53" fmla="*/ 123 h 404"/>
                  <a:gd name="T54" fmla="*/ 86 w 461"/>
                  <a:gd name="T55" fmla="*/ 112 h 404"/>
                  <a:gd name="T56" fmla="*/ 43 w 461"/>
                  <a:gd name="T57" fmla="*/ 105 h 404"/>
                  <a:gd name="T58" fmla="*/ 0 w 461"/>
                  <a:gd name="T59" fmla="*/ 103 h 404"/>
                  <a:gd name="T60" fmla="*/ 0 w 461"/>
                  <a:gd name="T61"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1" h="404">
                    <a:moveTo>
                      <a:pt x="0" y="0"/>
                    </a:moveTo>
                    <a:lnTo>
                      <a:pt x="47" y="3"/>
                    </a:lnTo>
                    <a:lnTo>
                      <a:pt x="95" y="10"/>
                    </a:lnTo>
                    <a:lnTo>
                      <a:pt x="142" y="21"/>
                    </a:lnTo>
                    <a:lnTo>
                      <a:pt x="187" y="36"/>
                    </a:lnTo>
                    <a:lnTo>
                      <a:pt x="231" y="55"/>
                    </a:lnTo>
                    <a:lnTo>
                      <a:pt x="270" y="78"/>
                    </a:lnTo>
                    <a:lnTo>
                      <a:pt x="308" y="104"/>
                    </a:lnTo>
                    <a:lnTo>
                      <a:pt x="343" y="134"/>
                    </a:lnTo>
                    <a:lnTo>
                      <a:pt x="373" y="167"/>
                    </a:lnTo>
                    <a:lnTo>
                      <a:pt x="399" y="202"/>
                    </a:lnTo>
                    <a:lnTo>
                      <a:pt x="420" y="241"/>
                    </a:lnTo>
                    <a:lnTo>
                      <a:pt x="438" y="279"/>
                    </a:lnTo>
                    <a:lnTo>
                      <a:pt x="451" y="320"/>
                    </a:lnTo>
                    <a:lnTo>
                      <a:pt x="459" y="362"/>
                    </a:lnTo>
                    <a:lnTo>
                      <a:pt x="461" y="404"/>
                    </a:lnTo>
                    <a:lnTo>
                      <a:pt x="359" y="404"/>
                    </a:lnTo>
                    <a:lnTo>
                      <a:pt x="356" y="368"/>
                    </a:lnTo>
                    <a:lnTo>
                      <a:pt x="348" y="332"/>
                    </a:lnTo>
                    <a:lnTo>
                      <a:pt x="336" y="298"/>
                    </a:lnTo>
                    <a:lnTo>
                      <a:pt x="318" y="264"/>
                    </a:lnTo>
                    <a:lnTo>
                      <a:pt x="295" y="234"/>
                    </a:lnTo>
                    <a:lnTo>
                      <a:pt x="269" y="205"/>
                    </a:lnTo>
                    <a:lnTo>
                      <a:pt x="237" y="179"/>
                    </a:lnTo>
                    <a:lnTo>
                      <a:pt x="203" y="156"/>
                    </a:lnTo>
                    <a:lnTo>
                      <a:pt x="166" y="138"/>
                    </a:lnTo>
                    <a:lnTo>
                      <a:pt x="127" y="123"/>
                    </a:lnTo>
                    <a:lnTo>
                      <a:pt x="86" y="112"/>
                    </a:lnTo>
                    <a:lnTo>
                      <a:pt x="43" y="105"/>
                    </a:lnTo>
                    <a:lnTo>
                      <a:pt x="0" y="103"/>
                    </a:lnTo>
                    <a:lnTo>
                      <a:pt x="0"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42" name="Freeform 55"/>
              <p:cNvSpPr>
                <a:spLocks/>
              </p:cNvSpPr>
              <p:nvPr/>
            </p:nvSpPr>
            <p:spPr bwMode="auto">
              <a:xfrm>
                <a:off x="1651" y="1744"/>
                <a:ext cx="111" cy="84"/>
              </a:xfrm>
              <a:custGeom>
                <a:avLst/>
                <a:gdLst>
                  <a:gd name="T0" fmla="*/ 0 w 111"/>
                  <a:gd name="T1" fmla="*/ 48 h 84"/>
                  <a:gd name="T2" fmla="*/ 30 w 111"/>
                  <a:gd name="T3" fmla="*/ 0 h 84"/>
                  <a:gd name="T4" fmla="*/ 111 w 111"/>
                  <a:gd name="T5" fmla="*/ 84 h 84"/>
                  <a:gd name="T6" fmla="*/ 0 w 111"/>
                  <a:gd name="T7" fmla="*/ 48 h 84"/>
                </a:gdLst>
                <a:ahLst/>
                <a:cxnLst>
                  <a:cxn ang="0">
                    <a:pos x="T0" y="T1"/>
                  </a:cxn>
                  <a:cxn ang="0">
                    <a:pos x="T2" y="T3"/>
                  </a:cxn>
                  <a:cxn ang="0">
                    <a:pos x="T4" y="T5"/>
                  </a:cxn>
                  <a:cxn ang="0">
                    <a:pos x="T6" y="T7"/>
                  </a:cxn>
                </a:cxnLst>
                <a:rect l="0" t="0" r="r" b="b"/>
                <a:pathLst>
                  <a:path w="111" h="84">
                    <a:moveTo>
                      <a:pt x="0" y="48"/>
                    </a:moveTo>
                    <a:lnTo>
                      <a:pt x="30" y="0"/>
                    </a:lnTo>
                    <a:lnTo>
                      <a:pt x="111" y="84"/>
                    </a:lnTo>
                    <a:lnTo>
                      <a:pt x="0" y="48"/>
                    </a:lnTo>
                    <a:close/>
                  </a:path>
                </a:pathLst>
              </a:custGeom>
              <a:solidFill>
                <a:srgbClr val="FFFFFF"/>
              </a:solidFill>
              <a:ln w="12700">
                <a:solidFill>
                  <a:srgbClr val="000000"/>
                </a:solidFill>
                <a:prstDash val="solid"/>
                <a:round/>
                <a:headEnd/>
                <a:tailEnd/>
              </a:ln>
            </p:spPr>
            <p:txBody>
              <a:bodyPr/>
              <a:lstStyle/>
              <a:p>
                <a:endParaRPr lang="en-IN"/>
              </a:p>
            </p:txBody>
          </p:sp>
          <p:sp>
            <p:nvSpPr>
              <p:cNvPr id="143" name="Rectangle 56"/>
              <p:cNvSpPr>
                <a:spLocks noChangeArrowheads="1"/>
              </p:cNvSpPr>
              <p:nvPr/>
            </p:nvSpPr>
            <p:spPr bwMode="auto">
              <a:xfrm>
                <a:off x="1840" y="1919"/>
                <a:ext cx="88"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sz="900" b="1">
                    <a:solidFill>
                      <a:srgbClr val="FFFFFF"/>
                    </a:solidFill>
                    <a:latin typeface="Arial" panose="020B0604020202020204" pitchFamily="34" charset="0"/>
                  </a:rPr>
                  <a:t>(2)</a:t>
                </a:r>
                <a:endParaRPr lang="en-US" sz="2400" b="1">
                  <a:latin typeface="Times New Roman" panose="02020603050405020304" pitchFamily="18" charset="0"/>
                </a:endParaRPr>
              </a:p>
            </p:txBody>
          </p:sp>
        </p:grpSp>
        <p:grpSp>
          <p:nvGrpSpPr>
            <p:cNvPr id="17" name="Group 57"/>
            <p:cNvGrpSpPr>
              <a:grpSpLocks/>
            </p:cNvGrpSpPr>
            <p:nvPr/>
          </p:nvGrpSpPr>
          <p:grpSpPr bwMode="auto">
            <a:xfrm>
              <a:off x="3065463" y="3795713"/>
              <a:ext cx="1384300" cy="731837"/>
              <a:chOff x="1919" y="2385"/>
              <a:chExt cx="872" cy="461"/>
            </a:xfrm>
          </p:grpSpPr>
          <p:sp>
            <p:nvSpPr>
              <p:cNvPr id="137" name="Freeform 58"/>
              <p:cNvSpPr>
                <a:spLocks/>
              </p:cNvSpPr>
              <p:nvPr/>
            </p:nvSpPr>
            <p:spPr bwMode="auto">
              <a:xfrm>
                <a:off x="1919" y="2385"/>
                <a:ext cx="872" cy="461"/>
              </a:xfrm>
              <a:custGeom>
                <a:avLst/>
                <a:gdLst>
                  <a:gd name="T0" fmla="*/ 872 w 872"/>
                  <a:gd name="T1" fmla="*/ 461 h 461"/>
                  <a:gd name="T2" fmla="*/ 803 w 872"/>
                  <a:gd name="T3" fmla="*/ 459 h 461"/>
                  <a:gd name="T4" fmla="*/ 735 w 872"/>
                  <a:gd name="T5" fmla="*/ 455 h 461"/>
                  <a:gd name="T6" fmla="*/ 668 w 872"/>
                  <a:gd name="T7" fmla="*/ 448 h 461"/>
                  <a:gd name="T8" fmla="*/ 602 w 872"/>
                  <a:gd name="T9" fmla="*/ 439 h 461"/>
                  <a:gd name="T10" fmla="*/ 538 w 872"/>
                  <a:gd name="T11" fmla="*/ 425 h 461"/>
                  <a:gd name="T12" fmla="*/ 477 w 872"/>
                  <a:gd name="T13" fmla="*/ 410 h 461"/>
                  <a:gd name="T14" fmla="*/ 417 w 872"/>
                  <a:gd name="T15" fmla="*/ 392 h 461"/>
                  <a:gd name="T16" fmla="*/ 359 w 872"/>
                  <a:gd name="T17" fmla="*/ 373 h 461"/>
                  <a:gd name="T18" fmla="*/ 306 w 872"/>
                  <a:gd name="T19" fmla="*/ 350 h 461"/>
                  <a:gd name="T20" fmla="*/ 255 w 872"/>
                  <a:gd name="T21" fmla="*/ 325 h 461"/>
                  <a:gd name="T22" fmla="*/ 209 w 872"/>
                  <a:gd name="T23" fmla="*/ 299 h 461"/>
                  <a:gd name="T24" fmla="*/ 166 w 872"/>
                  <a:gd name="T25" fmla="*/ 271 h 461"/>
                  <a:gd name="T26" fmla="*/ 128 w 872"/>
                  <a:gd name="T27" fmla="*/ 241 h 461"/>
                  <a:gd name="T28" fmla="*/ 95 w 872"/>
                  <a:gd name="T29" fmla="*/ 209 h 461"/>
                  <a:gd name="T30" fmla="*/ 67 w 872"/>
                  <a:gd name="T31" fmla="*/ 177 h 461"/>
                  <a:gd name="T32" fmla="*/ 43 w 872"/>
                  <a:gd name="T33" fmla="*/ 142 h 461"/>
                  <a:gd name="T34" fmla="*/ 24 w 872"/>
                  <a:gd name="T35" fmla="*/ 107 h 461"/>
                  <a:gd name="T36" fmla="*/ 11 w 872"/>
                  <a:gd name="T37" fmla="*/ 71 h 461"/>
                  <a:gd name="T38" fmla="*/ 2 w 872"/>
                  <a:gd name="T39" fmla="*/ 36 h 461"/>
                  <a:gd name="T40" fmla="*/ 0 w 872"/>
                  <a:gd name="T41" fmla="*/ 0 h 461"/>
                  <a:gd name="T42" fmla="*/ 102 w 872"/>
                  <a:gd name="T43" fmla="*/ 0 h 461"/>
                  <a:gd name="T44" fmla="*/ 105 w 872"/>
                  <a:gd name="T45" fmla="*/ 29 h 461"/>
                  <a:gd name="T46" fmla="*/ 113 w 872"/>
                  <a:gd name="T47" fmla="*/ 59 h 461"/>
                  <a:gd name="T48" fmla="*/ 127 w 872"/>
                  <a:gd name="T49" fmla="*/ 88 h 461"/>
                  <a:gd name="T50" fmla="*/ 145 w 872"/>
                  <a:gd name="T51" fmla="*/ 117 h 461"/>
                  <a:gd name="T52" fmla="*/ 168 w 872"/>
                  <a:gd name="T53" fmla="*/ 144 h 461"/>
                  <a:gd name="T54" fmla="*/ 195 w 872"/>
                  <a:gd name="T55" fmla="*/ 171 h 461"/>
                  <a:gd name="T56" fmla="*/ 228 w 872"/>
                  <a:gd name="T57" fmla="*/ 196 h 461"/>
                  <a:gd name="T58" fmla="*/ 265 w 872"/>
                  <a:gd name="T59" fmla="*/ 220 h 461"/>
                  <a:gd name="T60" fmla="*/ 306 w 872"/>
                  <a:gd name="T61" fmla="*/ 242 h 461"/>
                  <a:gd name="T62" fmla="*/ 351 w 872"/>
                  <a:gd name="T63" fmla="*/ 264 h 461"/>
                  <a:gd name="T64" fmla="*/ 399 w 872"/>
                  <a:gd name="T65" fmla="*/ 283 h 461"/>
                  <a:gd name="T66" fmla="*/ 451 w 872"/>
                  <a:gd name="T67" fmla="*/ 299 h 461"/>
                  <a:gd name="T68" fmla="*/ 505 w 872"/>
                  <a:gd name="T69" fmla="*/ 315 h 461"/>
                  <a:gd name="T70" fmla="*/ 563 w 872"/>
                  <a:gd name="T71" fmla="*/ 328 h 461"/>
                  <a:gd name="T72" fmla="*/ 621 w 872"/>
                  <a:gd name="T73" fmla="*/ 339 h 461"/>
                  <a:gd name="T74" fmla="*/ 683 w 872"/>
                  <a:gd name="T75" fmla="*/ 347 h 461"/>
                  <a:gd name="T76" fmla="*/ 744 w 872"/>
                  <a:gd name="T77" fmla="*/ 354 h 461"/>
                  <a:gd name="T78" fmla="*/ 809 w 872"/>
                  <a:gd name="T79" fmla="*/ 357 h 461"/>
                  <a:gd name="T80" fmla="*/ 872 w 872"/>
                  <a:gd name="T81" fmla="*/ 358 h 461"/>
                  <a:gd name="T82" fmla="*/ 872 w 872"/>
                  <a:gd name="T83" fmla="*/ 461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72" h="461">
                    <a:moveTo>
                      <a:pt x="872" y="461"/>
                    </a:moveTo>
                    <a:lnTo>
                      <a:pt x="803" y="459"/>
                    </a:lnTo>
                    <a:lnTo>
                      <a:pt x="735" y="455"/>
                    </a:lnTo>
                    <a:lnTo>
                      <a:pt x="668" y="448"/>
                    </a:lnTo>
                    <a:lnTo>
                      <a:pt x="602" y="439"/>
                    </a:lnTo>
                    <a:lnTo>
                      <a:pt x="538" y="425"/>
                    </a:lnTo>
                    <a:lnTo>
                      <a:pt x="477" y="410"/>
                    </a:lnTo>
                    <a:lnTo>
                      <a:pt x="417" y="392"/>
                    </a:lnTo>
                    <a:lnTo>
                      <a:pt x="359" y="373"/>
                    </a:lnTo>
                    <a:lnTo>
                      <a:pt x="306" y="350"/>
                    </a:lnTo>
                    <a:lnTo>
                      <a:pt x="255" y="325"/>
                    </a:lnTo>
                    <a:lnTo>
                      <a:pt x="209" y="299"/>
                    </a:lnTo>
                    <a:lnTo>
                      <a:pt x="166" y="271"/>
                    </a:lnTo>
                    <a:lnTo>
                      <a:pt x="128" y="241"/>
                    </a:lnTo>
                    <a:lnTo>
                      <a:pt x="95" y="209"/>
                    </a:lnTo>
                    <a:lnTo>
                      <a:pt x="67" y="177"/>
                    </a:lnTo>
                    <a:lnTo>
                      <a:pt x="43" y="142"/>
                    </a:lnTo>
                    <a:lnTo>
                      <a:pt x="24" y="107"/>
                    </a:lnTo>
                    <a:lnTo>
                      <a:pt x="11" y="71"/>
                    </a:lnTo>
                    <a:lnTo>
                      <a:pt x="2" y="36"/>
                    </a:lnTo>
                    <a:lnTo>
                      <a:pt x="0" y="0"/>
                    </a:lnTo>
                    <a:lnTo>
                      <a:pt x="102" y="0"/>
                    </a:lnTo>
                    <a:lnTo>
                      <a:pt x="105" y="29"/>
                    </a:lnTo>
                    <a:lnTo>
                      <a:pt x="113" y="59"/>
                    </a:lnTo>
                    <a:lnTo>
                      <a:pt x="127" y="88"/>
                    </a:lnTo>
                    <a:lnTo>
                      <a:pt x="145" y="117"/>
                    </a:lnTo>
                    <a:lnTo>
                      <a:pt x="168" y="144"/>
                    </a:lnTo>
                    <a:lnTo>
                      <a:pt x="195" y="171"/>
                    </a:lnTo>
                    <a:lnTo>
                      <a:pt x="228" y="196"/>
                    </a:lnTo>
                    <a:lnTo>
                      <a:pt x="265" y="220"/>
                    </a:lnTo>
                    <a:lnTo>
                      <a:pt x="306" y="242"/>
                    </a:lnTo>
                    <a:lnTo>
                      <a:pt x="351" y="264"/>
                    </a:lnTo>
                    <a:lnTo>
                      <a:pt x="399" y="283"/>
                    </a:lnTo>
                    <a:lnTo>
                      <a:pt x="451" y="299"/>
                    </a:lnTo>
                    <a:lnTo>
                      <a:pt x="505" y="315"/>
                    </a:lnTo>
                    <a:lnTo>
                      <a:pt x="563" y="328"/>
                    </a:lnTo>
                    <a:lnTo>
                      <a:pt x="621" y="339"/>
                    </a:lnTo>
                    <a:lnTo>
                      <a:pt x="683" y="347"/>
                    </a:lnTo>
                    <a:lnTo>
                      <a:pt x="744" y="354"/>
                    </a:lnTo>
                    <a:lnTo>
                      <a:pt x="809" y="357"/>
                    </a:lnTo>
                    <a:lnTo>
                      <a:pt x="872" y="358"/>
                    </a:lnTo>
                    <a:lnTo>
                      <a:pt x="872" y="461"/>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8" name="Freeform 59"/>
              <p:cNvSpPr>
                <a:spLocks/>
              </p:cNvSpPr>
              <p:nvPr/>
            </p:nvSpPr>
            <p:spPr bwMode="auto">
              <a:xfrm>
                <a:off x="2223" y="2653"/>
                <a:ext cx="100" cy="57"/>
              </a:xfrm>
              <a:custGeom>
                <a:avLst/>
                <a:gdLst>
                  <a:gd name="T0" fmla="*/ 0 w 100"/>
                  <a:gd name="T1" fmla="*/ 45 h 57"/>
                  <a:gd name="T2" fmla="*/ 17 w 100"/>
                  <a:gd name="T3" fmla="*/ 0 h 57"/>
                  <a:gd name="T4" fmla="*/ 100 w 100"/>
                  <a:gd name="T5" fmla="*/ 57 h 57"/>
                  <a:gd name="T6" fmla="*/ 0 w 100"/>
                  <a:gd name="T7" fmla="*/ 45 h 57"/>
                </a:gdLst>
                <a:ahLst/>
                <a:cxnLst>
                  <a:cxn ang="0">
                    <a:pos x="T0" y="T1"/>
                  </a:cxn>
                  <a:cxn ang="0">
                    <a:pos x="T2" y="T3"/>
                  </a:cxn>
                  <a:cxn ang="0">
                    <a:pos x="T4" y="T5"/>
                  </a:cxn>
                  <a:cxn ang="0">
                    <a:pos x="T6" y="T7"/>
                  </a:cxn>
                </a:cxnLst>
                <a:rect l="0" t="0" r="r" b="b"/>
                <a:pathLst>
                  <a:path w="100" h="57">
                    <a:moveTo>
                      <a:pt x="0" y="45"/>
                    </a:moveTo>
                    <a:lnTo>
                      <a:pt x="17" y="0"/>
                    </a:lnTo>
                    <a:lnTo>
                      <a:pt x="100" y="57"/>
                    </a:lnTo>
                    <a:lnTo>
                      <a:pt x="0" y="45"/>
                    </a:lnTo>
                    <a:close/>
                  </a:path>
                </a:pathLst>
              </a:custGeom>
              <a:solidFill>
                <a:srgbClr val="FFFFFF"/>
              </a:solidFill>
              <a:ln w="12700">
                <a:solidFill>
                  <a:srgbClr val="000000"/>
                </a:solidFill>
                <a:prstDash val="solid"/>
                <a:round/>
                <a:headEnd/>
                <a:tailEnd/>
              </a:ln>
            </p:spPr>
            <p:txBody>
              <a:bodyPr/>
              <a:lstStyle/>
              <a:p>
                <a:endParaRPr lang="en-IN"/>
              </a:p>
            </p:txBody>
          </p:sp>
          <p:sp>
            <p:nvSpPr>
              <p:cNvPr id="139" name="Rectangle 60"/>
              <p:cNvSpPr>
                <a:spLocks noChangeArrowheads="1"/>
              </p:cNvSpPr>
              <p:nvPr/>
            </p:nvSpPr>
            <p:spPr bwMode="auto">
              <a:xfrm>
                <a:off x="2426" y="2712"/>
                <a:ext cx="12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sz="900" b="1">
                    <a:solidFill>
                      <a:srgbClr val="FFFFFF"/>
                    </a:solidFill>
                    <a:latin typeface="Arial" panose="020B0604020202020204" pitchFamily="34" charset="0"/>
                  </a:rPr>
                  <a:t>104</a:t>
                </a:r>
                <a:endParaRPr lang="en-US" sz="2400" b="1">
                  <a:latin typeface="Times New Roman" panose="02020603050405020304" pitchFamily="18" charset="0"/>
                </a:endParaRPr>
              </a:p>
            </p:txBody>
          </p:sp>
          <p:sp>
            <p:nvSpPr>
              <p:cNvPr id="140" name="Rectangle 61"/>
              <p:cNvSpPr>
                <a:spLocks noChangeArrowheads="1"/>
              </p:cNvSpPr>
              <p:nvPr/>
            </p:nvSpPr>
            <p:spPr bwMode="auto">
              <a:xfrm>
                <a:off x="2075" y="2567"/>
                <a:ext cx="8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sz="900" b="1">
                    <a:solidFill>
                      <a:srgbClr val="FFFFFF"/>
                    </a:solidFill>
                    <a:latin typeface="Arial" panose="020B0604020202020204" pitchFamily="34" charset="0"/>
                  </a:rPr>
                  <a:t>(3)</a:t>
                </a:r>
                <a:endParaRPr lang="en-US" sz="2400" b="1">
                  <a:latin typeface="Times New Roman" panose="02020603050405020304" pitchFamily="18" charset="0"/>
                </a:endParaRPr>
              </a:p>
            </p:txBody>
          </p:sp>
        </p:grpSp>
        <p:grpSp>
          <p:nvGrpSpPr>
            <p:cNvPr id="18" name="Group 62"/>
            <p:cNvGrpSpPr>
              <a:grpSpLocks/>
            </p:cNvGrpSpPr>
            <p:nvPr/>
          </p:nvGrpSpPr>
          <p:grpSpPr bwMode="auto">
            <a:xfrm>
              <a:off x="2374900" y="3727450"/>
              <a:ext cx="731838" cy="649288"/>
              <a:chOff x="1484" y="2342"/>
              <a:chExt cx="461" cy="409"/>
            </a:xfrm>
          </p:grpSpPr>
          <p:sp>
            <p:nvSpPr>
              <p:cNvPr id="134" name="Freeform 63"/>
              <p:cNvSpPr>
                <a:spLocks/>
              </p:cNvSpPr>
              <p:nvPr/>
            </p:nvSpPr>
            <p:spPr bwMode="auto">
              <a:xfrm>
                <a:off x="1484" y="2342"/>
                <a:ext cx="461" cy="409"/>
              </a:xfrm>
              <a:custGeom>
                <a:avLst/>
                <a:gdLst>
                  <a:gd name="T0" fmla="*/ 0 w 461"/>
                  <a:gd name="T1" fmla="*/ 409 h 409"/>
                  <a:gd name="T2" fmla="*/ 48 w 461"/>
                  <a:gd name="T3" fmla="*/ 408 h 409"/>
                  <a:gd name="T4" fmla="*/ 96 w 461"/>
                  <a:gd name="T5" fmla="*/ 401 h 409"/>
                  <a:gd name="T6" fmla="*/ 142 w 461"/>
                  <a:gd name="T7" fmla="*/ 390 h 409"/>
                  <a:gd name="T8" fmla="*/ 187 w 461"/>
                  <a:gd name="T9" fmla="*/ 374 h 409"/>
                  <a:gd name="T10" fmla="*/ 230 w 461"/>
                  <a:gd name="T11" fmla="*/ 355 h 409"/>
                  <a:gd name="T12" fmla="*/ 271 w 461"/>
                  <a:gd name="T13" fmla="*/ 332 h 409"/>
                  <a:gd name="T14" fmla="*/ 308 w 461"/>
                  <a:gd name="T15" fmla="*/ 304 h 409"/>
                  <a:gd name="T16" fmla="*/ 342 w 461"/>
                  <a:gd name="T17" fmla="*/ 274 h 409"/>
                  <a:gd name="T18" fmla="*/ 373 w 461"/>
                  <a:gd name="T19" fmla="*/ 241 h 409"/>
                  <a:gd name="T20" fmla="*/ 399 w 461"/>
                  <a:gd name="T21" fmla="*/ 205 h 409"/>
                  <a:gd name="T22" fmla="*/ 421 w 461"/>
                  <a:gd name="T23" fmla="*/ 166 h 409"/>
                  <a:gd name="T24" fmla="*/ 439 w 461"/>
                  <a:gd name="T25" fmla="*/ 127 h 409"/>
                  <a:gd name="T26" fmla="*/ 451 w 461"/>
                  <a:gd name="T27" fmla="*/ 86 h 409"/>
                  <a:gd name="T28" fmla="*/ 458 w 461"/>
                  <a:gd name="T29" fmla="*/ 43 h 409"/>
                  <a:gd name="T30" fmla="*/ 461 w 461"/>
                  <a:gd name="T31" fmla="*/ 0 h 409"/>
                  <a:gd name="T32" fmla="*/ 358 w 461"/>
                  <a:gd name="T33" fmla="*/ 0 h 409"/>
                  <a:gd name="T34" fmla="*/ 355 w 461"/>
                  <a:gd name="T35" fmla="*/ 37 h 409"/>
                  <a:gd name="T36" fmla="*/ 347 w 461"/>
                  <a:gd name="T37" fmla="*/ 74 h 409"/>
                  <a:gd name="T38" fmla="*/ 335 w 461"/>
                  <a:gd name="T39" fmla="*/ 109 h 409"/>
                  <a:gd name="T40" fmla="*/ 317 w 461"/>
                  <a:gd name="T41" fmla="*/ 143 h 409"/>
                  <a:gd name="T42" fmla="*/ 295 w 461"/>
                  <a:gd name="T43" fmla="*/ 175 h 409"/>
                  <a:gd name="T44" fmla="*/ 268 w 461"/>
                  <a:gd name="T45" fmla="*/ 205 h 409"/>
                  <a:gd name="T46" fmla="*/ 238 w 461"/>
                  <a:gd name="T47" fmla="*/ 231 h 409"/>
                  <a:gd name="T48" fmla="*/ 204 w 461"/>
                  <a:gd name="T49" fmla="*/ 252 h 409"/>
                  <a:gd name="T50" fmla="*/ 167 w 461"/>
                  <a:gd name="T51" fmla="*/ 273 h 409"/>
                  <a:gd name="T52" fmla="*/ 127 w 461"/>
                  <a:gd name="T53" fmla="*/ 288 h 409"/>
                  <a:gd name="T54" fmla="*/ 85 w 461"/>
                  <a:gd name="T55" fmla="*/ 299 h 409"/>
                  <a:gd name="T56" fmla="*/ 43 w 461"/>
                  <a:gd name="T57" fmla="*/ 306 h 409"/>
                  <a:gd name="T58" fmla="*/ 0 w 461"/>
                  <a:gd name="T59" fmla="*/ 307 h 409"/>
                  <a:gd name="T60" fmla="*/ 0 w 461"/>
                  <a:gd name="T61"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1" h="409">
                    <a:moveTo>
                      <a:pt x="0" y="409"/>
                    </a:moveTo>
                    <a:lnTo>
                      <a:pt x="48" y="408"/>
                    </a:lnTo>
                    <a:lnTo>
                      <a:pt x="96" y="401"/>
                    </a:lnTo>
                    <a:lnTo>
                      <a:pt x="142" y="390"/>
                    </a:lnTo>
                    <a:lnTo>
                      <a:pt x="187" y="374"/>
                    </a:lnTo>
                    <a:lnTo>
                      <a:pt x="230" y="355"/>
                    </a:lnTo>
                    <a:lnTo>
                      <a:pt x="271" y="332"/>
                    </a:lnTo>
                    <a:lnTo>
                      <a:pt x="308" y="304"/>
                    </a:lnTo>
                    <a:lnTo>
                      <a:pt x="342" y="274"/>
                    </a:lnTo>
                    <a:lnTo>
                      <a:pt x="373" y="241"/>
                    </a:lnTo>
                    <a:lnTo>
                      <a:pt x="399" y="205"/>
                    </a:lnTo>
                    <a:lnTo>
                      <a:pt x="421" y="166"/>
                    </a:lnTo>
                    <a:lnTo>
                      <a:pt x="439" y="127"/>
                    </a:lnTo>
                    <a:lnTo>
                      <a:pt x="451" y="86"/>
                    </a:lnTo>
                    <a:lnTo>
                      <a:pt x="458" y="43"/>
                    </a:lnTo>
                    <a:lnTo>
                      <a:pt x="461" y="0"/>
                    </a:lnTo>
                    <a:lnTo>
                      <a:pt x="358" y="0"/>
                    </a:lnTo>
                    <a:lnTo>
                      <a:pt x="355" y="37"/>
                    </a:lnTo>
                    <a:lnTo>
                      <a:pt x="347" y="74"/>
                    </a:lnTo>
                    <a:lnTo>
                      <a:pt x="335" y="109"/>
                    </a:lnTo>
                    <a:lnTo>
                      <a:pt x="317" y="143"/>
                    </a:lnTo>
                    <a:lnTo>
                      <a:pt x="295" y="175"/>
                    </a:lnTo>
                    <a:lnTo>
                      <a:pt x="268" y="205"/>
                    </a:lnTo>
                    <a:lnTo>
                      <a:pt x="238" y="231"/>
                    </a:lnTo>
                    <a:lnTo>
                      <a:pt x="204" y="252"/>
                    </a:lnTo>
                    <a:lnTo>
                      <a:pt x="167" y="273"/>
                    </a:lnTo>
                    <a:lnTo>
                      <a:pt x="127" y="288"/>
                    </a:lnTo>
                    <a:lnTo>
                      <a:pt x="85" y="299"/>
                    </a:lnTo>
                    <a:lnTo>
                      <a:pt x="43" y="306"/>
                    </a:lnTo>
                    <a:lnTo>
                      <a:pt x="0" y="307"/>
                    </a:lnTo>
                    <a:lnTo>
                      <a:pt x="0" y="409"/>
                    </a:lnTo>
                    <a:close/>
                  </a:path>
                </a:pathLst>
              </a:custGeom>
              <a:solidFill>
                <a:srgbClr val="FF57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5" name="Freeform 64"/>
              <p:cNvSpPr>
                <a:spLocks/>
              </p:cNvSpPr>
              <p:nvPr/>
            </p:nvSpPr>
            <p:spPr bwMode="auto">
              <a:xfrm>
                <a:off x="1688" y="2594"/>
                <a:ext cx="113" cy="80"/>
              </a:xfrm>
              <a:custGeom>
                <a:avLst/>
                <a:gdLst>
                  <a:gd name="T0" fmla="*/ 26 w 113"/>
                  <a:gd name="T1" fmla="*/ 80 h 80"/>
                  <a:gd name="T2" fmla="*/ 0 w 113"/>
                  <a:gd name="T3" fmla="*/ 29 h 80"/>
                  <a:gd name="T4" fmla="*/ 113 w 113"/>
                  <a:gd name="T5" fmla="*/ 0 h 80"/>
                  <a:gd name="T6" fmla="*/ 26 w 113"/>
                  <a:gd name="T7" fmla="*/ 80 h 80"/>
                </a:gdLst>
                <a:ahLst/>
                <a:cxnLst>
                  <a:cxn ang="0">
                    <a:pos x="T0" y="T1"/>
                  </a:cxn>
                  <a:cxn ang="0">
                    <a:pos x="T2" y="T3"/>
                  </a:cxn>
                  <a:cxn ang="0">
                    <a:pos x="T4" y="T5"/>
                  </a:cxn>
                  <a:cxn ang="0">
                    <a:pos x="T6" y="T7"/>
                  </a:cxn>
                </a:cxnLst>
                <a:rect l="0" t="0" r="r" b="b"/>
                <a:pathLst>
                  <a:path w="113" h="80">
                    <a:moveTo>
                      <a:pt x="26" y="80"/>
                    </a:moveTo>
                    <a:lnTo>
                      <a:pt x="0" y="29"/>
                    </a:lnTo>
                    <a:lnTo>
                      <a:pt x="113" y="0"/>
                    </a:lnTo>
                    <a:lnTo>
                      <a:pt x="26" y="80"/>
                    </a:lnTo>
                    <a:close/>
                  </a:path>
                </a:pathLst>
              </a:custGeom>
              <a:solidFill>
                <a:srgbClr val="FFFFFF"/>
              </a:solidFill>
              <a:ln w="12700">
                <a:solidFill>
                  <a:srgbClr val="000000"/>
                </a:solidFill>
                <a:prstDash val="solid"/>
                <a:round/>
                <a:headEnd/>
                <a:tailEnd/>
              </a:ln>
            </p:spPr>
            <p:txBody>
              <a:bodyPr/>
              <a:lstStyle/>
              <a:p>
                <a:endParaRPr lang="en-IN"/>
              </a:p>
            </p:txBody>
          </p:sp>
          <p:sp>
            <p:nvSpPr>
              <p:cNvPr id="136" name="Rectangle 65"/>
              <p:cNvSpPr>
                <a:spLocks noChangeArrowheads="1"/>
              </p:cNvSpPr>
              <p:nvPr/>
            </p:nvSpPr>
            <p:spPr bwMode="auto">
              <a:xfrm>
                <a:off x="1813" y="2431"/>
                <a:ext cx="8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sz="900" b="1">
                    <a:solidFill>
                      <a:srgbClr val="FFFFFF"/>
                    </a:solidFill>
                    <a:latin typeface="Arial" panose="020B0604020202020204" pitchFamily="34" charset="0"/>
                  </a:rPr>
                  <a:t>(2)</a:t>
                </a:r>
                <a:endParaRPr lang="en-US" sz="2400" b="1">
                  <a:latin typeface="Times New Roman" panose="02020603050405020304" pitchFamily="18" charset="0"/>
                </a:endParaRPr>
              </a:p>
            </p:txBody>
          </p:sp>
        </p:grpSp>
        <p:grpSp>
          <p:nvGrpSpPr>
            <p:cNvPr id="19" name="Group 66"/>
            <p:cNvGrpSpPr>
              <a:grpSpLocks/>
            </p:cNvGrpSpPr>
            <p:nvPr/>
          </p:nvGrpSpPr>
          <p:grpSpPr bwMode="auto">
            <a:xfrm>
              <a:off x="3090863" y="3717925"/>
              <a:ext cx="944562" cy="161925"/>
              <a:chOff x="1917" y="3308"/>
              <a:chExt cx="595" cy="102"/>
            </a:xfrm>
          </p:grpSpPr>
          <p:sp>
            <p:nvSpPr>
              <p:cNvPr id="132" name="Rectangle 67"/>
              <p:cNvSpPr>
                <a:spLocks noChangeArrowheads="1"/>
              </p:cNvSpPr>
              <p:nvPr/>
            </p:nvSpPr>
            <p:spPr bwMode="auto">
              <a:xfrm>
                <a:off x="1917" y="3308"/>
                <a:ext cx="595" cy="102"/>
              </a:xfrm>
              <a:prstGeom prst="rect">
                <a:avLst/>
              </a:prstGeom>
              <a:solidFill>
                <a:srgbClr val="FF575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33" name="Rectangle 68"/>
              <p:cNvSpPr>
                <a:spLocks noChangeArrowheads="1"/>
              </p:cNvSpPr>
              <p:nvPr/>
            </p:nvSpPr>
            <p:spPr bwMode="auto">
              <a:xfrm>
                <a:off x="2167" y="3315"/>
                <a:ext cx="8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sz="900" b="1">
                    <a:solidFill>
                      <a:srgbClr val="FFFFFF"/>
                    </a:solidFill>
                    <a:latin typeface="Arial" panose="020B0604020202020204" pitchFamily="34" charset="0"/>
                  </a:rPr>
                  <a:t>(3)</a:t>
                </a:r>
                <a:endParaRPr lang="en-US" sz="2400" b="1">
                  <a:latin typeface="Times New Roman" panose="02020603050405020304" pitchFamily="18" charset="0"/>
                </a:endParaRPr>
              </a:p>
            </p:txBody>
          </p:sp>
        </p:grpSp>
        <p:grpSp>
          <p:nvGrpSpPr>
            <p:cNvPr id="20" name="Group 69"/>
            <p:cNvGrpSpPr>
              <a:grpSpLocks/>
            </p:cNvGrpSpPr>
            <p:nvPr/>
          </p:nvGrpSpPr>
          <p:grpSpPr bwMode="auto">
            <a:xfrm>
              <a:off x="6524625" y="3870325"/>
              <a:ext cx="1046163" cy="609600"/>
              <a:chOff x="4098" y="2432"/>
              <a:chExt cx="659" cy="384"/>
            </a:xfrm>
          </p:grpSpPr>
          <p:sp>
            <p:nvSpPr>
              <p:cNvPr id="127" name="Freeform 70"/>
              <p:cNvSpPr>
                <a:spLocks/>
              </p:cNvSpPr>
              <p:nvPr/>
            </p:nvSpPr>
            <p:spPr bwMode="auto">
              <a:xfrm>
                <a:off x="4098" y="2585"/>
                <a:ext cx="461" cy="231"/>
              </a:xfrm>
              <a:custGeom>
                <a:avLst/>
                <a:gdLst>
                  <a:gd name="T0" fmla="*/ 0 w 461"/>
                  <a:gd name="T1" fmla="*/ 127 h 231"/>
                  <a:gd name="T2" fmla="*/ 30 w 461"/>
                  <a:gd name="T3" fmla="*/ 223 h 231"/>
                  <a:gd name="T4" fmla="*/ 256 w 461"/>
                  <a:gd name="T5" fmla="*/ 231 h 231"/>
                  <a:gd name="T6" fmla="*/ 287 w 461"/>
                  <a:gd name="T7" fmla="*/ 228 h 231"/>
                  <a:gd name="T8" fmla="*/ 319 w 461"/>
                  <a:gd name="T9" fmla="*/ 221 h 231"/>
                  <a:gd name="T10" fmla="*/ 349 w 461"/>
                  <a:gd name="T11" fmla="*/ 209 h 231"/>
                  <a:gd name="T12" fmla="*/ 376 w 461"/>
                  <a:gd name="T13" fmla="*/ 192 h 231"/>
                  <a:gd name="T14" fmla="*/ 401 w 461"/>
                  <a:gd name="T15" fmla="*/ 170 h 231"/>
                  <a:gd name="T16" fmla="*/ 421 w 461"/>
                  <a:gd name="T17" fmla="*/ 146 h 231"/>
                  <a:gd name="T18" fmla="*/ 439 w 461"/>
                  <a:gd name="T19" fmla="*/ 119 h 231"/>
                  <a:gd name="T20" fmla="*/ 451 w 461"/>
                  <a:gd name="T21" fmla="*/ 90 h 231"/>
                  <a:gd name="T22" fmla="*/ 458 w 461"/>
                  <a:gd name="T23" fmla="*/ 59 h 231"/>
                  <a:gd name="T24" fmla="*/ 461 w 461"/>
                  <a:gd name="T25" fmla="*/ 26 h 231"/>
                  <a:gd name="T26" fmla="*/ 461 w 461"/>
                  <a:gd name="T27" fmla="*/ 0 h 231"/>
                  <a:gd name="T28" fmla="*/ 358 w 461"/>
                  <a:gd name="T29" fmla="*/ 0 h 231"/>
                  <a:gd name="T30" fmla="*/ 358 w 461"/>
                  <a:gd name="T31" fmla="*/ 26 h 231"/>
                  <a:gd name="T32" fmla="*/ 356 w 461"/>
                  <a:gd name="T33" fmla="*/ 49 h 231"/>
                  <a:gd name="T34" fmla="*/ 349 w 461"/>
                  <a:gd name="T35" fmla="*/ 71 h 231"/>
                  <a:gd name="T36" fmla="*/ 337 w 461"/>
                  <a:gd name="T37" fmla="*/ 90 h 231"/>
                  <a:gd name="T38" fmla="*/ 320 w 461"/>
                  <a:gd name="T39" fmla="*/ 106 h 231"/>
                  <a:gd name="T40" fmla="*/ 300 w 461"/>
                  <a:gd name="T41" fmla="*/ 119 h 231"/>
                  <a:gd name="T42" fmla="*/ 279 w 461"/>
                  <a:gd name="T43" fmla="*/ 125 h 231"/>
                  <a:gd name="T44" fmla="*/ 256 w 461"/>
                  <a:gd name="T45" fmla="*/ 128 h 231"/>
                  <a:gd name="T46" fmla="*/ 0 w 461"/>
                  <a:gd name="T47" fmla="*/ 127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1" h="231">
                    <a:moveTo>
                      <a:pt x="0" y="127"/>
                    </a:moveTo>
                    <a:lnTo>
                      <a:pt x="30" y="223"/>
                    </a:lnTo>
                    <a:lnTo>
                      <a:pt x="256" y="231"/>
                    </a:lnTo>
                    <a:lnTo>
                      <a:pt x="287" y="228"/>
                    </a:lnTo>
                    <a:lnTo>
                      <a:pt x="319" y="221"/>
                    </a:lnTo>
                    <a:lnTo>
                      <a:pt x="349" y="209"/>
                    </a:lnTo>
                    <a:lnTo>
                      <a:pt x="376" y="192"/>
                    </a:lnTo>
                    <a:lnTo>
                      <a:pt x="401" y="170"/>
                    </a:lnTo>
                    <a:lnTo>
                      <a:pt x="421" y="146"/>
                    </a:lnTo>
                    <a:lnTo>
                      <a:pt x="439" y="119"/>
                    </a:lnTo>
                    <a:lnTo>
                      <a:pt x="451" y="90"/>
                    </a:lnTo>
                    <a:lnTo>
                      <a:pt x="458" y="59"/>
                    </a:lnTo>
                    <a:lnTo>
                      <a:pt x="461" y="26"/>
                    </a:lnTo>
                    <a:lnTo>
                      <a:pt x="461" y="0"/>
                    </a:lnTo>
                    <a:lnTo>
                      <a:pt x="358" y="0"/>
                    </a:lnTo>
                    <a:lnTo>
                      <a:pt x="358" y="26"/>
                    </a:lnTo>
                    <a:lnTo>
                      <a:pt x="356" y="49"/>
                    </a:lnTo>
                    <a:lnTo>
                      <a:pt x="349" y="71"/>
                    </a:lnTo>
                    <a:lnTo>
                      <a:pt x="337" y="90"/>
                    </a:lnTo>
                    <a:lnTo>
                      <a:pt x="320" y="106"/>
                    </a:lnTo>
                    <a:lnTo>
                      <a:pt x="300" y="119"/>
                    </a:lnTo>
                    <a:lnTo>
                      <a:pt x="279" y="125"/>
                    </a:lnTo>
                    <a:lnTo>
                      <a:pt x="256" y="128"/>
                    </a:lnTo>
                    <a:lnTo>
                      <a:pt x="0" y="127"/>
                    </a:lnTo>
                    <a:close/>
                  </a:path>
                </a:pathLst>
              </a:custGeom>
              <a:solidFill>
                <a:srgbClr val="FF57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8" name="Freeform 71"/>
              <p:cNvSpPr>
                <a:spLocks/>
              </p:cNvSpPr>
              <p:nvPr/>
            </p:nvSpPr>
            <p:spPr bwMode="auto">
              <a:xfrm>
                <a:off x="4448" y="2432"/>
                <a:ext cx="308" cy="231"/>
              </a:xfrm>
              <a:custGeom>
                <a:avLst/>
                <a:gdLst>
                  <a:gd name="T0" fmla="*/ 308 w 308"/>
                  <a:gd name="T1" fmla="*/ 102 h 231"/>
                  <a:gd name="T2" fmla="*/ 308 w 308"/>
                  <a:gd name="T3" fmla="*/ 0 h 231"/>
                  <a:gd name="T4" fmla="*/ 205 w 308"/>
                  <a:gd name="T5" fmla="*/ 0 h 231"/>
                  <a:gd name="T6" fmla="*/ 172 w 308"/>
                  <a:gd name="T7" fmla="*/ 3 h 231"/>
                  <a:gd name="T8" fmla="*/ 141 w 308"/>
                  <a:gd name="T9" fmla="*/ 9 h 231"/>
                  <a:gd name="T10" fmla="*/ 112 w 308"/>
                  <a:gd name="T11" fmla="*/ 22 h 231"/>
                  <a:gd name="T12" fmla="*/ 85 w 308"/>
                  <a:gd name="T13" fmla="*/ 39 h 231"/>
                  <a:gd name="T14" fmla="*/ 60 w 308"/>
                  <a:gd name="T15" fmla="*/ 60 h 231"/>
                  <a:gd name="T16" fmla="*/ 38 w 308"/>
                  <a:gd name="T17" fmla="*/ 85 h 231"/>
                  <a:gd name="T18" fmla="*/ 22 w 308"/>
                  <a:gd name="T19" fmla="*/ 112 h 231"/>
                  <a:gd name="T20" fmla="*/ 10 w 308"/>
                  <a:gd name="T21" fmla="*/ 142 h 231"/>
                  <a:gd name="T22" fmla="*/ 3 w 308"/>
                  <a:gd name="T23" fmla="*/ 172 h 231"/>
                  <a:gd name="T24" fmla="*/ 0 w 308"/>
                  <a:gd name="T25" fmla="*/ 205 h 231"/>
                  <a:gd name="T26" fmla="*/ 0 w 308"/>
                  <a:gd name="T27" fmla="*/ 231 h 231"/>
                  <a:gd name="T28" fmla="*/ 103 w 308"/>
                  <a:gd name="T29" fmla="*/ 231 h 231"/>
                  <a:gd name="T30" fmla="*/ 103 w 308"/>
                  <a:gd name="T31" fmla="*/ 205 h 231"/>
                  <a:gd name="T32" fmla="*/ 105 w 308"/>
                  <a:gd name="T33" fmla="*/ 181 h 231"/>
                  <a:gd name="T34" fmla="*/ 112 w 308"/>
                  <a:gd name="T35" fmla="*/ 160 h 231"/>
                  <a:gd name="T36" fmla="*/ 125 w 308"/>
                  <a:gd name="T37" fmla="*/ 141 h 231"/>
                  <a:gd name="T38" fmla="*/ 141 w 308"/>
                  <a:gd name="T39" fmla="*/ 124 h 231"/>
                  <a:gd name="T40" fmla="*/ 160 w 308"/>
                  <a:gd name="T41" fmla="*/ 112 h 231"/>
                  <a:gd name="T42" fmla="*/ 182 w 308"/>
                  <a:gd name="T43" fmla="*/ 105 h 231"/>
                  <a:gd name="T44" fmla="*/ 205 w 308"/>
                  <a:gd name="T45" fmla="*/ 102 h 231"/>
                  <a:gd name="T46" fmla="*/ 308 w 308"/>
                  <a:gd name="T47" fmla="*/ 10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8" h="231">
                    <a:moveTo>
                      <a:pt x="308" y="102"/>
                    </a:moveTo>
                    <a:lnTo>
                      <a:pt x="308" y="0"/>
                    </a:lnTo>
                    <a:lnTo>
                      <a:pt x="205" y="0"/>
                    </a:lnTo>
                    <a:lnTo>
                      <a:pt x="172" y="3"/>
                    </a:lnTo>
                    <a:lnTo>
                      <a:pt x="141" y="9"/>
                    </a:lnTo>
                    <a:lnTo>
                      <a:pt x="112" y="22"/>
                    </a:lnTo>
                    <a:lnTo>
                      <a:pt x="85" y="39"/>
                    </a:lnTo>
                    <a:lnTo>
                      <a:pt x="60" y="60"/>
                    </a:lnTo>
                    <a:lnTo>
                      <a:pt x="38" y="85"/>
                    </a:lnTo>
                    <a:lnTo>
                      <a:pt x="22" y="112"/>
                    </a:lnTo>
                    <a:lnTo>
                      <a:pt x="10" y="142"/>
                    </a:lnTo>
                    <a:lnTo>
                      <a:pt x="3" y="172"/>
                    </a:lnTo>
                    <a:lnTo>
                      <a:pt x="0" y="205"/>
                    </a:lnTo>
                    <a:lnTo>
                      <a:pt x="0" y="231"/>
                    </a:lnTo>
                    <a:lnTo>
                      <a:pt x="103" y="231"/>
                    </a:lnTo>
                    <a:lnTo>
                      <a:pt x="103" y="205"/>
                    </a:lnTo>
                    <a:lnTo>
                      <a:pt x="105" y="181"/>
                    </a:lnTo>
                    <a:lnTo>
                      <a:pt x="112" y="160"/>
                    </a:lnTo>
                    <a:lnTo>
                      <a:pt x="125" y="141"/>
                    </a:lnTo>
                    <a:lnTo>
                      <a:pt x="141" y="124"/>
                    </a:lnTo>
                    <a:lnTo>
                      <a:pt x="160" y="112"/>
                    </a:lnTo>
                    <a:lnTo>
                      <a:pt x="182" y="105"/>
                    </a:lnTo>
                    <a:lnTo>
                      <a:pt x="205" y="102"/>
                    </a:lnTo>
                    <a:lnTo>
                      <a:pt x="308" y="102"/>
                    </a:lnTo>
                    <a:close/>
                  </a:path>
                </a:pathLst>
              </a:custGeom>
              <a:solidFill>
                <a:srgbClr val="FF57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9" name="Freeform 72"/>
              <p:cNvSpPr>
                <a:spLocks/>
              </p:cNvSpPr>
              <p:nvPr/>
            </p:nvSpPr>
            <p:spPr bwMode="auto">
              <a:xfrm>
                <a:off x="4477" y="2536"/>
                <a:ext cx="50" cy="103"/>
              </a:xfrm>
              <a:custGeom>
                <a:avLst/>
                <a:gdLst>
                  <a:gd name="T0" fmla="*/ 50 w 50"/>
                  <a:gd name="T1" fmla="*/ 103 h 103"/>
                  <a:gd name="T2" fmla="*/ 0 w 50"/>
                  <a:gd name="T3" fmla="*/ 98 h 103"/>
                  <a:gd name="T4" fmla="*/ 37 w 50"/>
                  <a:gd name="T5" fmla="*/ 0 h 103"/>
                  <a:gd name="T6" fmla="*/ 50 w 50"/>
                  <a:gd name="T7" fmla="*/ 103 h 103"/>
                </a:gdLst>
                <a:ahLst/>
                <a:cxnLst>
                  <a:cxn ang="0">
                    <a:pos x="T0" y="T1"/>
                  </a:cxn>
                  <a:cxn ang="0">
                    <a:pos x="T2" y="T3"/>
                  </a:cxn>
                  <a:cxn ang="0">
                    <a:pos x="T4" y="T5"/>
                  </a:cxn>
                  <a:cxn ang="0">
                    <a:pos x="T6" y="T7"/>
                  </a:cxn>
                </a:cxnLst>
                <a:rect l="0" t="0" r="r" b="b"/>
                <a:pathLst>
                  <a:path w="50" h="103">
                    <a:moveTo>
                      <a:pt x="50" y="103"/>
                    </a:moveTo>
                    <a:lnTo>
                      <a:pt x="0" y="98"/>
                    </a:lnTo>
                    <a:lnTo>
                      <a:pt x="37" y="0"/>
                    </a:lnTo>
                    <a:lnTo>
                      <a:pt x="50" y="103"/>
                    </a:lnTo>
                    <a:close/>
                  </a:path>
                </a:pathLst>
              </a:custGeom>
              <a:solidFill>
                <a:srgbClr val="FFFFFF"/>
              </a:solidFill>
              <a:ln w="12700">
                <a:solidFill>
                  <a:srgbClr val="000000"/>
                </a:solidFill>
                <a:prstDash val="solid"/>
                <a:round/>
                <a:headEnd/>
                <a:tailEnd/>
              </a:ln>
            </p:spPr>
            <p:txBody>
              <a:bodyPr/>
              <a:lstStyle/>
              <a:p>
                <a:endParaRPr lang="en-IN"/>
              </a:p>
            </p:txBody>
          </p:sp>
          <p:sp>
            <p:nvSpPr>
              <p:cNvPr id="130" name="Rectangle 73"/>
              <p:cNvSpPr>
                <a:spLocks noChangeArrowheads="1"/>
              </p:cNvSpPr>
              <p:nvPr/>
            </p:nvSpPr>
            <p:spPr bwMode="auto">
              <a:xfrm>
                <a:off x="4637" y="2448"/>
                <a:ext cx="12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sz="900" b="1">
                    <a:solidFill>
                      <a:srgbClr val="FFFFFF"/>
                    </a:solidFill>
                    <a:latin typeface="Arial" panose="020B0604020202020204" pitchFamily="34" charset="0"/>
                  </a:rPr>
                  <a:t>103</a:t>
                </a:r>
                <a:endParaRPr lang="en-US" sz="2400" b="1">
                  <a:latin typeface="Times New Roman" panose="02020603050405020304" pitchFamily="18" charset="0"/>
                </a:endParaRPr>
              </a:p>
            </p:txBody>
          </p:sp>
          <p:sp>
            <p:nvSpPr>
              <p:cNvPr id="131" name="Rectangle 74"/>
              <p:cNvSpPr>
                <a:spLocks noChangeArrowheads="1"/>
              </p:cNvSpPr>
              <p:nvPr/>
            </p:nvSpPr>
            <p:spPr bwMode="auto">
              <a:xfrm>
                <a:off x="4389" y="2697"/>
                <a:ext cx="8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sz="900" b="1">
                    <a:solidFill>
                      <a:srgbClr val="FFFFFF"/>
                    </a:solidFill>
                    <a:latin typeface="Arial" panose="020B0604020202020204" pitchFamily="34" charset="0"/>
                  </a:rPr>
                  <a:t>(6)</a:t>
                </a:r>
                <a:endParaRPr lang="en-US" sz="2400" b="1">
                  <a:latin typeface="Times New Roman" panose="02020603050405020304" pitchFamily="18" charset="0"/>
                </a:endParaRPr>
              </a:p>
            </p:txBody>
          </p:sp>
        </p:grpSp>
        <p:grpSp>
          <p:nvGrpSpPr>
            <p:cNvPr id="21" name="Group 75"/>
            <p:cNvGrpSpPr>
              <a:grpSpLocks/>
            </p:cNvGrpSpPr>
            <p:nvPr/>
          </p:nvGrpSpPr>
          <p:grpSpPr bwMode="auto">
            <a:xfrm>
              <a:off x="6604000" y="3698875"/>
              <a:ext cx="989013" cy="163513"/>
              <a:chOff x="4148" y="2324"/>
              <a:chExt cx="623" cy="103"/>
            </a:xfrm>
          </p:grpSpPr>
          <p:sp>
            <p:nvSpPr>
              <p:cNvPr id="124" name="Rectangle 76"/>
              <p:cNvSpPr>
                <a:spLocks noChangeArrowheads="1"/>
              </p:cNvSpPr>
              <p:nvPr/>
            </p:nvSpPr>
            <p:spPr bwMode="auto">
              <a:xfrm>
                <a:off x="4148" y="2324"/>
                <a:ext cx="623" cy="103"/>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25" name="Freeform 77"/>
              <p:cNvSpPr>
                <a:spLocks/>
              </p:cNvSpPr>
              <p:nvPr/>
            </p:nvSpPr>
            <p:spPr bwMode="auto">
              <a:xfrm>
                <a:off x="4444" y="2349"/>
                <a:ext cx="102" cy="51"/>
              </a:xfrm>
              <a:custGeom>
                <a:avLst/>
                <a:gdLst>
                  <a:gd name="T0" fmla="*/ 0 w 102"/>
                  <a:gd name="T1" fmla="*/ 51 h 51"/>
                  <a:gd name="T2" fmla="*/ 0 w 102"/>
                  <a:gd name="T3" fmla="*/ 0 h 51"/>
                  <a:gd name="T4" fmla="*/ 102 w 102"/>
                  <a:gd name="T5" fmla="*/ 25 h 51"/>
                  <a:gd name="T6" fmla="*/ 0 w 102"/>
                  <a:gd name="T7" fmla="*/ 51 h 51"/>
                </a:gdLst>
                <a:ahLst/>
                <a:cxnLst>
                  <a:cxn ang="0">
                    <a:pos x="T0" y="T1"/>
                  </a:cxn>
                  <a:cxn ang="0">
                    <a:pos x="T2" y="T3"/>
                  </a:cxn>
                  <a:cxn ang="0">
                    <a:pos x="T4" y="T5"/>
                  </a:cxn>
                  <a:cxn ang="0">
                    <a:pos x="T6" y="T7"/>
                  </a:cxn>
                </a:cxnLst>
                <a:rect l="0" t="0" r="r" b="b"/>
                <a:pathLst>
                  <a:path w="102" h="51">
                    <a:moveTo>
                      <a:pt x="0" y="51"/>
                    </a:moveTo>
                    <a:lnTo>
                      <a:pt x="0" y="0"/>
                    </a:lnTo>
                    <a:lnTo>
                      <a:pt x="102" y="25"/>
                    </a:lnTo>
                    <a:lnTo>
                      <a:pt x="0" y="51"/>
                    </a:lnTo>
                    <a:close/>
                  </a:path>
                </a:pathLst>
              </a:custGeom>
              <a:solidFill>
                <a:srgbClr val="FFFFFF"/>
              </a:solidFill>
              <a:ln w="12700">
                <a:solidFill>
                  <a:srgbClr val="000000"/>
                </a:solidFill>
                <a:prstDash val="solid"/>
                <a:round/>
                <a:headEnd/>
                <a:tailEnd/>
              </a:ln>
            </p:spPr>
            <p:txBody>
              <a:bodyPr/>
              <a:lstStyle/>
              <a:p>
                <a:endParaRPr lang="en-IN"/>
              </a:p>
            </p:txBody>
          </p:sp>
          <p:sp>
            <p:nvSpPr>
              <p:cNvPr id="126" name="Rectangle 78"/>
              <p:cNvSpPr>
                <a:spLocks noChangeArrowheads="1"/>
              </p:cNvSpPr>
              <p:nvPr/>
            </p:nvSpPr>
            <p:spPr bwMode="auto">
              <a:xfrm>
                <a:off x="4296" y="2332"/>
                <a:ext cx="8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sz="900" b="1">
                    <a:solidFill>
                      <a:srgbClr val="FFFFFF"/>
                    </a:solidFill>
                    <a:latin typeface="Arial" panose="020B0604020202020204" pitchFamily="34" charset="0"/>
                  </a:rPr>
                  <a:t>(5)</a:t>
                </a:r>
                <a:endParaRPr lang="en-US" sz="2400" b="1">
                  <a:latin typeface="Times New Roman" panose="02020603050405020304" pitchFamily="18" charset="0"/>
                </a:endParaRPr>
              </a:p>
            </p:txBody>
          </p:sp>
        </p:grpSp>
        <p:grpSp>
          <p:nvGrpSpPr>
            <p:cNvPr id="22" name="Group 79"/>
            <p:cNvGrpSpPr>
              <a:grpSpLocks/>
            </p:cNvGrpSpPr>
            <p:nvPr/>
          </p:nvGrpSpPr>
          <p:grpSpPr bwMode="auto">
            <a:xfrm>
              <a:off x="7569200" y="3870325"/>
              <a:ext cx="790575" cy="161925"/>
              <a:chOff x="4756" y="2432"/>
              <a:chExt cx="498" cy="102"/>
            </a:xfrm>
          </p:grpSpPr>
          <p:sp>
            <p:nvSpPr>
              <p:cNvPr id="122" name="Rectangle 80"/>
              <p:cNvSpPr>
                <a:spLocks noChangeArrowheads="1"/>
              </p:cNvSpPr>
              <p:nvPr/>
            </p:nvSpPr>
            <p:spPr bwMode="auto">
              <a:xfrm>
                <a:off x="4756" y="2432"/>
                <a:ext cx="498" cy="102"/>
              </a:xfrm>
              <a:prstGeom prst="rect">
                <a:avLst/>
              </a:prstGeom>
              <a:solidFill>
                <a:srgbClr val="FF575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23" name="Rectangle 81"/>
              <p:cNvSpPr>
                <a:spLocks noChangeArrowheads="1"/>
              </p:cNvSpPr>
              <p:nvPr/>
            </p:nvSpPr>
            <p:spPr bwMode="auto">
              <a:xfrm>
                <a:off x="4949" y="2440"/>
                <a:ext cx="8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sz="900" b="1">
                    <a:solidFill>
                      <a:srgbClr val="FFFFFF"/>
                    </a:solidFill>
                    <a:latin typeface="Arial" panose="020B0604020202020204" pitchFamily="34" charset="0"/>
                  </a:rPr>
                  <a:t>(7)</a:t>
                </a:r>
                <a:endParaRPr lang="en-US" sz="2400" b="1">
                  <a:latin typeface="Times New Roman" panose="02020603050405020304" pitchFamily="18" charset="0"/>
                </a:endParaRPr>
              </a:p>
            </p:txBody>
          </p:sp>
        </p:grpSp>
        <p:grpSp>
          <p:nvGrpSpPr>
            <p:cNvPr id="23" name="Group 82"/>
            <p:cNvGrpSpPr>
              <a:grpSpLocks/>
            </p:cNvGrpSpPr>
            <p:nvPr/>
          </p:nvGrpSpPr>
          <p:grpSpPr bwMode="auto">
            <a:xfrm>
              <a:off x="7504113" y="3317875"/>
              <a:ext cx="855662" cy="166688"/>
              <a:chOff x="4715" y="2084"/>
              <a:chExt cx="539" cy="105"/>
            </a:xfrm>
          </p:grpSpPr>
          <p:sp>
            <p:nvSpPr>
              <p:cNvPr id="120" name="Rectangle 83"/>
              <p:cNvSpPr>
                <a:spLocks noChangeArrowheads="1"/>
              </p:cNvSpPr>
              <p:nvPr/>
            </p:nvSpPr>
            <p:spPr bwMode="auto">
              <a:xfrm>
                <a:off x="4715" y="2086"/>
                <a:ext cx="539" cy="103"/>
              </a:xfrm>
              <a:prstGeom prst="rect">
                <a:avLst/>
              </a:prstGeom>
              <a:solidFill>
                <a:srgbClr val="FFFF00"/>
              </a:solidFill>
              <a:ln w="12700">
                <a:solidFill>
                  <a:srgbClr val="000000"/>
                </a:solidFill>
                <a:miter lim="800000"/>
                <a:headEnd/>
                <a:tailEnd/>
              </a:ln>
            </p:spPr>
            <p:txBody>
              <a:bodyPr/>
              <a:lstStyle/>
              <a:p>
                <a:endParaRPr lang="en-IN"/>
              </a:p>
            </p:txBody>
          </p:sp>
          <p:sp>
            <p:nvSpPr>
              <p:cNvPr id="121" name="Rectangle 84"/>
              <p:cNvSpPr>
                <a:spLocks noChangeArrowheads="1"/>
              </p:cNvSpPr>
              <p:nvPr/>
            </p:nvSpPr>
            <p:spPr bwMode="auto">
              <a:xfrm>
                <a:off x="4949" y="2084"/>
                <a:ext cx="8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sz="900" b="1">
                    <a:solidFill>
                      <a:srgbClr val="000000"/>
                    </a:solidFill>
                    <a:latin typeface="Arial" panose="020B0604020202020204" pitchFamily="34" charset="0"/>
                  </a:rPr>
                  <a:t>(6)</a:t>
                </a:r>
                <a:endParaRPr lang="en-US" sz="2400" b="1">
                  <a:latin typeface="Times New Roman" panose="02020603050405020304" pitchFamily="18" charset="0"/>
                </a:endParaRPr>
              </a:p>
            </p:txBody>
          </p:sp>
        </p:grpSp>
        <p:grpSp>
          <p:nvGrpSpPr>
            <p:cNvPr id="24" name="Group 85"/>
            <p:cNvGrpSpPr>
              <a:grpSpLocks/>
            </p:cNvGrpSpPr>
            <p:nvPr/>
          </p:nvGrpSpPr>
          <p:grpSpPr bwMode="auto">
            <a:xfrm>
              <a:off x="7708900" y="3698875"/>
              <a:ext cx="646113" cy="163513"/>
              <a:chOff x="4844" y="2324"/>
              <a:chExt cx="407" cy="103"/>
            </a:xfrm>
          </p:grpSpPr>
          <p:sp>
            <p:nvSpPr>
              <p:cNvPr id="118" name="Rectangle 86"/>
              <p:cNvSpPr>
                <a:spLocks noChangeArrowheads="1"/>
              </p:cNvSpPr>
              <p:nvPr/>
            </p:nvSpPr>
            <p:spPr bwMode="auto">
              <a:xfrm>
                <a:off x="4844" y="2324"/>
                <a:ext cx="407" cy="103"/>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19" name="Rectangle 87"/>
              <p:cNvSpPr>
                <a:spLocks noChangeArrowheads="1"/>
              </p:cNvSpPr>
              <p:nvPr/>
            </p:nvSpPr>
            <p:spPr bwMode="auto">
              <a:xfrm>
                <a:off x="4931" y="2327"/>
                <a:ext cx="8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900" b="1">
                    <a:solidFill>
                      <a:srgbClr val="FFFFFF"/>
                    </a:solidFill>
                    <a:latin typeface="Arial" panose="020B0604020202020204" pitchFamily="34" charset="0"/>
                  </a:rPr>
                  <a:t>(6)</a:t>
                </a:r>
                <a:endParaRPr lang="en-US" sz="2400" b="1">
                  <a:latin typeface="Times New Roman" panose="02020603050405020304" pitchFamily="18" charset="0"/>
                </a:endParaRPr>
              </a:p>
            </p:txBody>
          </p:sp>
        </p:grpSp>
        <p:grpSp>
          <p:nvGrpSpPr>
            <p:cNvPr id="25" name="Group 88"/>
            <p:cNvGrpSpPr>
              <a:grpSpLocks/>
            </p:cNvGrpSpPr>
            <p:nvPr/>
          </p:nvGrpSpPr>
          <p:grpSpPr bwMode="auto">
            <a:xfrm>
              <a:off x="6429375" y="2762250"/>
              <a:ext cx="1362075" cy="709613"/>
              <a:chOff x="4038" y="1734"/>
              <a:chExt cx="858" cy="447"/>
            </a:xfrm>
          </p:grpSpPr>
          <p:grpSp>
            <p:nvGrpSpPr>
              <p:cNvPr id="111" name="Group 89"/>
              <p:cNvGrpSpPr>
                <a:grpSpLocks/>
              </p:cNvGrpSpPr>
              <p:nvPr/>
            </p:nvGrpSpPr>
            <p:grpSpPr bwMode="auto">
              <a:xfrm>
                <a:off x="4038" y="1734"/>
                <a:ext cx="858" cy="447"/>
                <a:chOff x="4038" y="1734"/>
                <a:chExt cx="858" cy="447"/>
              </a:xfrm>
            </p:grpSpPr>
            <p:sp>
              <p:nvSpPr>
                <p:cNvPr id="113" name="Freeform 90"/>
                <p:cNvSpPr>
                  <a:spLocks/>
                </p:cNvSpPr>
                <p:nvPr/>
              </p:nvSpPr>
              <p:spPr bwMode="auto">
                <a:xfrm>
                  <a:off x="4038" y="1734"/>
                  <a:ext cx="480" cy="224"/>
                </a:xfrm>
                <a:custGeom>
                  <a:avLst/>
                  <a:gdLst>
                    <a:gd name="T0" fmla="*/ 391 w 480"/>
                    <a:gd name="T1" fmla="*/ 224 h 224"/>
                    <a:gd name="T2" fmla="*/ 480 w 480"/>
                    <a:gd name="T3" fmla="*/ 224 h 224"/>
                    <a:gd name="T4" fmla="*/ 480 w 480"/>
                    <a:gd name="T5" fmla="*/ 179 h 224"/>
                    <a:gd name="T6" fmla="*/ 477 w 480"/>
                    <a:gd name="T7" fmla="*/ 148 h 224"/>
                    <a:gd name="T8" fmla="*/ 469 w 480"/>
                    <a:gd name="T9" fmla="*/ 118 h 224"/>
                    <a:gd name="T10" fmla="*/ 457 w 480"/>
                    <a:gd name="T11" fmla="*/ 90 h 224"/>
                    <a:gd name="T12" fmla="*/ 439 w 480"/>
                    <a:gd name="T13" fmla="*/ 64 h 224"/>
                    <a:gd name="T14" fmla="*/ 416 w 480"/>
                    <a:gd name="T15" fmla="*/ 43 h 224"/>
                    <a:gd name="T16" fmla="*/ 391 w 480"/>
                    <a:gd name="T17" fmla="*/ 23 h 224"/>
                    <a:gd name="T18" fmla="*/ 362 w 480"/>
                    <a:gd name="T19" fmla="*/ 11 h 224"/>
                    <a:gd name="T20" fmla="*/ 332 w 480"/>
                    <a:gd name="T21" fmla="*/ 3 h 224"/>
                    <a:gd name="T22" fmla="*/ 301 w 480"/>
                    <a:gd name="T23" fmla="*/ 0 h 224"/>
                    <a:gd name="T24" fmla="*/ 0 w 480"/>
                    <a:gd name="T25" fmla="*/ 0 h 224"/>
                    <a:gd name="T26" fmla="*/ 0 w 480"/>
                    <a:gd name="T27" fmla="*/ 90 h 224"/>
                    <a:gd name="T28" fmla="*/ 301 w 480"/>
                    <a:gd name="T29" fmla="*/ 90 h 224"/>
                    <a:gd name="T30" fmla="*/ 321 w 480"/>
                    <a:gd name="T31" fmla="*/ 92 h 224"/>
                    <a:gd name="T32" fmla="*/ 339 w 480"/>
                    <a:gd name="T33" fmla="*/ 98 h 224"/>
                    <a:gd name="T34" fmla="*/ 357 w 480"/>
                    <a:gd name="T35" fmla="*/ 109 h 224"/>
                    <a:gd name="T36" fmla="*/ 371 w 480"/>
                    <a:gd name="T37" fmla="*/ 123 h 224"/>
                    <a:gd name="T38" fmla="*/ 382 w 480"/>
                    <a:gd name="T39" fmla="*/ 141 h 224"/>
                    <a:gd name="T40" fmla="*/ 388 w 480"/>
                    <a:gd name="T41" fmla="*/ 160 h 224"/>
                    <a:gd name="T42" fmla="*/ 391 w 480"/>
                    <a:gd name="T43" fmla="*/ 179 h 224"/>
                    <a:gd name="T44" fmla="*/ 391 w 480"/>
                    <a:gd name="T45" fmla="*/ 22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0" h="224">
                      <a:moveTo>
                        <a:pt x="391" y="224"/>
                      </a:moveTo>
                      <a:lnTo>
                        <a:pt x="480" y="224"/>
                      </a:lnTo>
                      <a:lnTo>
                        <a:pt x="480" y="179"/>
                      </a:lnTo>
                      <a:lnTo>
                        <a:pt x="477" y="148"/>
                      </a:lnTo>
                      <a:lnTo>
                        <a:pt x="469" y="118"/>
                      </a:lnTo>
                      <a:lnTo>
                        <a:pt x="457" y="90"/>
                      </a:lnTo>
                      <a:lnTo>
                        <a:pt x="439" y="64"/>
                      </a:lnTo>
                      <a:lnTo>
                        <a:pt x="416" y="43"/>
                      </a:lnTo>
                      <a:lnTo>
                        <a:pt x="391" y="23"/>
                      </a:lnTo>
                      <a:lnTo>
                        <a:pt x="362" y="11"/>
                      </a:lnTo>
                      <a:lnTo>
                        <a:pt x="332" y="3"/>
                      </a:lnTo>
                      <a:lnTo>
                        <a:pt x="301" y="0"/>
                      </a:lnTo>
                      <a:lnTo>
                        <a:pt x="0" y="0"/>
                      </a:lnTo>
                      <a:lnTo>
                        <a:pt x="0" y="90"/>
                      </a:lnTo>
                      <a:lnTo>
                        <a:pt x="301" y="90"/>
                      </a:lnTo>
                      <a:lnTo>
                        <a:pt x="321" y="92"/>
                      </a:lnTo>
                      <a:lnTo>
                        <a:pt x="339" y="98"/>
                      </a:lnTo>
                      <a:lnTo>
                        <a:pt x="357" y="109"/>
                      </a:lnTo>
                      <a:lnTo>
                        <a:pt x="371" y="123"/>
                      </a:lnTo>
                      <a:lnTo>
                        <a:pt x="382" y="141"/>
                      </a:lnTo>
                      <a:lnTo>
                        <a:pt x="388" y="160"/>
                      </a:lnTo>
                      <a:lnTo>
                        <a:pt x="391" y="179"/>
                      </a:lnTo>
                      <a:lnTo>
                        <a:pt x="391" y="224"/>
                      </a:lnTo>
                      <a:close/>
                    </a:path>
                  </a:pathLst>
                </a:custGeom>
                <a:solidFill>
                  <a:srgbClr val="FFFF00"/>
                </a:solidFill>
                <a:ln w="12700">
                  <a:solidFill>
                    <a:srgbClr val="000000"/>
                  </a:solidFill>
                  <a:prstDash val="solid"/>
                  <a:round/>
                  <a:headEnd/>
                  <a:tailEnd/>
                </a:ln>
              </p:spPr>
              <p:txBody>
                <a:bodyPr/>
                <a:lstStyle/>
                <a:p>
                  <a:endParaRPr lang="en-IN"/>
                </a:p>
              </p:txBody>
            </p:sp>
            <p:sp>
              <p:nvSpPr>
                <p:cNvPr id="114" name="Freeform 91"/>
                <p:cNvSpPr>
                  <a:spLocks/>
                </p:cNvSpPr>
                <p:nvPr/>
              </p:nvSpPr>
              <p:spPr bwMode="auto">
                <a:xfrm>
                  <a:off x="4426" y="1946"/>
                  <a:ext cx="470" cy="235"/>
                </a:xfrm>
                <a:custGeom>
                  <a:avLst/>
                  <a:gdLst>
                    <a:gd name="T0" fmla="*/ 95 w 470"/>
                    <a:gd name="T1" fmla="*/ 0 h 235"/>
                    <a:gd name="T2" fmla="*/ 0 w 470"/>
                    <a:gd name="T3" fmla="*/ 0 h 235"/>
                    <a:gd name="T4" fmla="*/ 0 w 470"/>
                    <a:gd name="T5" fmla="*/ 46 h 235"/>
                    <a:gd name="T6" fmla="*/ 3 w 470"/>
                    <a:gd name="T7" fmla="*/ 76 h 235"/>
                    <a:gd name="T8" fmla="*/ 10 w 470"/>
                    <a:gd name="T9" fmla="*/ 105 h 235"/>
                    <a:gd name="T10" fmla="*/ 21 w 470"/>
                    <a:gd name="T11" fmla="*/ 132 h 235"/>
                    <a:gd name="T12" fmla="*/ 36 w 470"/>
                    <a:gd name="T13" fmla="*/ 157 h 235"/>
                    <a:gd name="T14" fmla="*/ 55 w 470"/>
                    <a:gd name="T15" fmla="*/ 180 h 235"/>
                    <a:gd name="T16" fmla="*/ 78 w 470"/>
                    <a:gd name="T17" fmla="*/ 199 h 235"/>
                    <a:gd name="T18" fmla="*/ 103 w 470"/>
                    <a:gd name="T19" fmla="*/ 214 h 235"/>
                    <a:gd name="T20" fmla="*/ 130 w 470"/>
                    <a:gd name="T21" fmla="*/ 226 h 235"/>
                    <a:gd name="T22" fmla="*/ 160 w 470"/>
                    <a:gd name="T23" fmla="*/ 233 h 235"/>
                    <a:gd name="T24" fmla="*/ 189 w 470"/>
                    <a:gd name="T25" fmla="*/ 235 h 235"/>
                    <a:gd name="T26" fmla="*/ 470 w 470"/>
                    <a:gd name="T27" fmla="*/ 235 h 235"/>
                    <a:gd name="T28" fmla="*/ 470 w 470"/>
                    <a:gd name="T29" fmla="*/ 140 h 235"/>
                    <a:gd name="T30" fmla="*/ 189 w 470"/>
                    <a:gd name="T31" fmla="*/ 140 h 235"/>
                    <a:gd name="T32" fmla="*/ 168 w 470"/>
                    <a:gd name="T33" fmla="*/ 139 h 235"/>
                    <a:gd name="T34" fmla="*/ 148 w 470"/>
                    <a:gd name="T35" fmla="*/ 131 h 235"/>
                    <a:gd name="T36" fmla="*/ 130 w 470"/>
                    <a:gd name="T37" fmla="*/ 120 h 235"/>
                    <a:gd name="T38" fmla="*/ 115 w 470"/>
                    <a:gd name="T39" fmla="*/ 105 h 235"/>
                    <a:gd name="T40" fmla="*/ 104 w 470"/>
                    <a:gd name="T41" fmla="*/ 87 h 235"/>
                    <a:gd name="T42" fmla="*/ 97 w 470"/>
                    <a:gd name="T43" fmla="*/ 68 h 235"/>
                    <a:gd name="T44" fmla="*/ 95 w 470"/>
                    <a:gd name="T45" fmla="*/ 46 h 235"/>
                    <a:gd name="T46" fmla="*/ 95 w 470"/>
                    <a:gd name="T47"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0" h="235">
                      <a:moveTo>
                        <a:pt x="95" y="0"/>
                      </a:moveTo>
                      <a:lnTo>
                        <a:pt x="0" y="0"/>
                      </a:lnTo>
                      <a:lnTo>
                        <a:pt x="0" y="46"/>
                      </a:lnTo>
                      <a:lnTo>
                        <a:pt x="3" y="76"/>
                      </a:lnTo>
                      <a:lnTo>
                        <a:pt x="10" y="105"/>
                      </a:lnTo>
                      <a:lnTo>
                        <a:pt x="21" y="132"/>
                      </a:lnTo>
                      <a:lnTo>
                        <a:pt x="36" y="157"/>
                      </a:lnTo>
                      <a:lnTo>
                        <a:pt x="55" y="180"/>
                      </a:lnTo>
                      <a:lnTo>
                        <a:pt x="78" y="199"/>
                      </a:lnTo>
                      <a:lnTo>
                        <a:pt x="103" y="214"/>
                      </a:lnTo>
                      <a:lnTo>
                        <a:pt x="130" y="226"/>
                      </a:lnTo>
                      <a:lnTo>
                        <a:pt x="160" y="233"/>
                      </a:lnTo>
                      <a:lnTo>
                        <a:pt x="189" y="235"/>
                      </a:lnTo>
                      <a:lnTo>
                        <a:pt x="470" y="235"/>
                      </a:lnTo>
                      <a:lnTo>
                        <a:pt x="470" y="140"/>
                      </a:lnTo>
                      <a:lnTo>
                        <a:pt x="189" y="140"/>
                      </a:lnTo>
                      <a:lnTo>
                        <a:pt x="168" y="139"/>
                      </a:lnTo>
                      <a:lnTo>
                        <a:pt x="148" y="131"/>
                      </a:lnTo>
                      <a:lnTo>
                        <a:pt x="130" y="120"/>
                      </a:lnTo>
                      <a:lnTo>
                        <a:pt x="115" y="105"/>
                      </a:lnTo>
                      <a:lnTo>
                        <a:pt x="104" y="87"/>
                      </a:lnTo>
                      <a:lnTo>
                        <a:pt x="97" y="68"/>
                      </a:lnTo>
                      <a:lnTo>
                        <a:pt x="95" y="46"/>
                      </a:lnTo>
                      <a:lnTo>
                        <a:pt x="95" y="0"/>
                      </a:lnTo>
                      <a:close/>
                    </a:path>
                  </a:pathLst>
                </a:custGeom>
                <a:solidFill>
                  <a:srgbClr val="FFFF00"/>
                </a:solidFill>
                <a:ln w="12700">
                  <a:solidFill>
                    <a:srgbClr val="000000"/>
                  </a:solidFill>
                  <a:prstDash val="solid"/>
                  <a:round/>
                  <a:headEnd/>
                  <a:tailEnd/>
                </a:ln>
              </p:spPr>
              <p:txBody>
                <a:bodyPr/>
                <a:lstStyle/>
                <a:p>
                  <a:endParaRPr lang="en-IN"/>
                </a:p>
              </p:txBody>
            </p:sp>
            <p:sp>
              <p:nvSpPr>
                <p:cNvPr id="115" name="Freeform 92"/>
                <p:cNvSpPr>
                  <a:spLocks/>
                </p:cNvSpPr>
                <p:nvPr/>
              </p:nvSpPr>
              <p:spPr bwMode="auto">
                <a:xfrm>
                  <a:off x="4542" y="2100"/>
                  <a:ext cx="104" cy="51"/>
                </a:xfrm>
                <a:custGeom>
                  <a:avLst/>
                  <a:gdLst>
                    <a:gd name="T0" fmla="*/ 3 w 104"/>
                    <a:gd name="T1" fmla="*/ 51 h 51"/>
                    <a:gd name="T2" fmla="*/ 0 w 104"/>
                    <a:gd name="T3" fmla="*/ 0 h 51"/>
                    <a:gd name="T4" fmla="*/ 104 w 104"/>
                    <a:gd name="T5" fmla="*/ 19 h 51"/>
                    <a:gd name="T6" fmla="*/ 3 w 104"/>
                    <a:gd name="T7" fmla="*/ 51 h 51"/>
                  </a:gdLst>
                  <a:ahLst/>
                  <a:cxnLst>
                    <a:cxn ang="0">
                      <a:pos x="T0" y="T1"/>
                    </a:cxn>
                    <a:cxn ang="0">
                      <a:pos x="T2" y="T3"/>
                    </a:cxn>
                    <a:cxn ang="0">
                      <a:pos x="T4" y="T5"/>
                    </a:cxn>
                    <a:cxn ang="0">
                      <a:pos x="T6" y="T7"/>
                    </a:cxn>
                  </a:cxnLst>
                  <a:rect l="0" t="0" r="r" b="b"/>
                  <a:pathLst>
                    <a:path w="104" h="51">
                      <a:moveTo>
                        <a:pt x="3" y="51"/>
                      </a:moveTo>
                      <a:lnTo>
                        <a:pt x="0" y="0"/>
                      </a:lnTo>
                      <a:lnTo>
                        <a:pt x="104" y="19"/>
                      </a:lnTo>
                      <a:lnTo>
                        <a:pt x="3" y="51"/>
                      </a:lnTo>
                      <a:close/>
                    </a:path>
                  </a:pathLst>
                </a:custGeom>
                <a:solidFill>
                  <a:srgbClr val="000000"/>
                </a:solidFill>
                <a:ln w="12700">
                  <a:solidFill>
                    <a:srgbClr val="000000"/>
                  </a:solidFill>
                  <a:prstDash val="solid"/>
                  <a:round/>
                  <a:headEnd/>
                  <a:tailEnd/>
                </a:ln>
              </p:spPr>
              <p:txBody>
                <a:bodyPr/>
                <a:lstStyle/>
                <a:p>
                  <a:endParaRPr lang="en-IN"/>
                </a:p>
              </p:txBody>
            </p:sp>
            <p:sp>
              <p:nvSpPr>
                <p:cNvPr id="116" name="Freeform 93"/>
                <p:cNvSpPr>
                  <a:spLocks/>
                </p:cNvSpPr>
                <p:nvPr/>
              </p:nvSpPr>
              <p:spPr bwMode="auto">
                <a:xfrm rot="1350455">
                  <a:off x="4325" y="1766"/>
                  <a:ext cx="103" cy="51"/>
                </a:xfrm>
                <a:custGeom>
                  <a:avLst/>
                  <a:gdLst>
                    <a:gd name="T0" fmla="*/ 0 w 103"/>
                    <a:gd name="T1" fmla="*/ 51 h 51"/>
                    <a:gd name="T2" fmla="*/ 0 w 103"/>
                    <a:gd name="T3" fmla="*/ 0 h 51"/>
                    <a:gd name="T4" fmla="*/ 103 w 103"/>
                    <a:gd name="T5" fmla="*/ 26 h 51"/>
                    <a:gd name="T6" fmla="*/ 0 w 103"/>
                    <a:gd name="T7" fmla="*/ 51 h 51"/>
                  </a:gdLst>
                  <a:ahLst/>
                  <a:cxnLst>
                    <a:cxn ang="0">
                      <a:pos x="T0" y="T1"/>
                    </a:cxn>
                    <a:cxn ang="0">
                      <a:pos x="T2" y="T3"/>
                    </a:cxn>
                    <a:cxn ang="0">
                      <a:pos x="T4" y="T5"/>
                    </a:cxn>
                    <a:cxn ang="0">
                      <a:pos x="T6" y="T7"/>
                    </a:cxn>
                  </a:cxnLst>
                  <a:rect l="0" t="0" r="r" b="b"/>
                  <a:pathLst>
                    <a:path w="103" h="51">
                      <a:moveTo>
                        <a:pt x="0" y="51"/>
                      </a:moveTo>
                      <a:lnTo>
                        <a:pt x="0" y="0"/>
                      </a:lnTo>
                      <a:lnTo>
                        <a:pt x="103" y="26"/>
                      </a:lnTo>
                      <a:lnTo>
                        <a:pt x="0" y="51"/>
                      </a:lnTo>
                      <a:close/>
                    </a:path>
                  </a:pathLst>
                </a:custGeom>
                <a:solidFill>
                  <a:srgbClr val="000000"/>
                </a:solidFill>
                <a:ln w="12700">
                  <a:solidFill>
                    <a:srgbClr val="000000"/>
                  </a:solidFill>
                  <a:prstDash val="solid"/>
                  <a:round/>
                  <a:headEnd/>
                  <a:tailEnd/>
                </a:ln>
              </p:spPr>
              <p:txBody>
                <a:bodyPr/>
                <a:lstStyle/>
                <a:p>
                  <a:endParaRPr lang="en-IN"/>
                </a:p>
              </p:txBody>
            </p:sp>
            <p:sp>
              <p:nvSpPr>
                <p:cNvPr id="117" name="Rectangle 94"/>
                <p:cNvSpPr>
                  <a:spLocks noChangeArrowheads="1"/>
                </p:cNvSpPr>
                <p:nvPr/>
              </p:nvSpPr>
              <p:spPr bwMode="auto">
                <a:xfrm>
                  <a:off x="4432" y="1932"/>
                  <a:ext cx="88" cy="86"/>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sz="900" b="1">
                      <a:solidFill>
                        <a:srgbClr val="000000"/>
                      </a:solidFill>
                      <a:latin typeface="Arial" panose="020B0604020202020204" pitchFamily="34" charset="0"/>
                    </a:rPr>
                    <a:t>(5)</a:t>
                  </a:r>
                  <a:endParaRPr lang="en-US" sz="2400" b="1">
                    <a:latin typeface="Times New Roman" panose="02020603050405020304" pitchFamily="18" charset="0"/>
                  </a:endParaRPr>
                </a:p>
              </p:txBody>
            </p:sp>
          </p:grpSp>
          <p:sp>
            <p:nvSpPr>
              <p:cNvPr id="112" name="Rectangle 95"/>
              <p:cNvSpPr>
                <a:spLocks noChangeArrowheads="1"/>
              </p:cNvSpPr>
              <p:nvPr/>
            </p:nvSpPr>
            <p:spPr bwMode="auto">
              <a:xfrm>
                <a:off x="4702" y="2092"/>
                <a:ext cx="18" cy="5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grpSp>
        <p:grpSp>
          <p:nvGrpSpPr>
            <p:cNvPr id="26" name="Group 96"/>
            <p:cNvGrpSpPr>
              <a:grpSpLocks/>
            </p:cNvGrpSpPr>
            <p:nvPr/>
          </p:nvGrpSpPr>
          <p:grpSpPr bwMode="auto">
            <a:xfrm>
              <a:off x="2019300" y="2513013"/>
              <a:ext cx="520700" cy="520700"/>
              <a:chOff x="1260" y="1577"/>
              <a:chExt cx="328" cy="328"/>
            </a:xfrm>
          </p:grpSpPr>
          <p:sp>
            <p:nvSpPr>
              <p:cNvPr id="108" name="Freeform 97"/>
              <p:cNvSpPr>
                <a:spLocks/>
              </p:cNvSpPr>
              <p:nvPr/>
            </p:nvSpPr>
            <p:spPr bwMode="auto">
              <a:xfrm>
                <a:off x="1260" y="1577"/>
                <a:ext cx="328" cy="328"/>
              </a:xfrm>
              <a:custGeom>
                <a:avLst/>
                <a:gdLst>
                  <a:gd name="T0" fmla="*/ 0 w 328"/>
                  <a:gd name="T1" fmla="*/ 164 h 328"/>
                  <a:gd name="T2" fmla="*/ 3 w 328"/>
                  <a:gd name="T3" fmla="*/ 135 h 328"/>
                  <a:gd name="T4" fmla="*/ 10 w 328"/>
                  <a:gd name="T5" fmla="*/ 108 h 328"/>
                  <a:gd name="T6" fmla="*/ 22 w 328"/>
                  <a:gd name="T7" fmla="*/ 82 h 328"/>
                  <a:gd name="T8" fmla="*/ 38 w 328"/>
                  <a:gd name="T9" fmla="*/ 58 h 328"/>
                  <a:gd name="T10" fmla="*/ 59 w 328"/>
                  <a:gd name="T11" fmla="*/ 38 h 328"/>
                  <a:gd name="T12" fmla="*/ 82 w 328"/>
                  <a:gd name="T13" fmla="*/ 22 h 328"/>
                  <a:gd name="T14" fmla="*/ 108 w 328"/>
                  <a:gd name="T15" fmla="*/ 10 h 328"/>
                  <a:gd name="T16" fmla="*/ 135 w 328"/>
                  <a:gd name="T17" fmla="*/ 2 h 328"/>
                  <a:gd name="T18" fmla="*/ 164 w 328"/>
                  <a:gd name="T19" fmla="*/ 0 h 328"/>
                  <a:gd name="T20" fmla="*/ 193 w 328"/>
                  <a:gd name="T21" fmla="*/ 2 h 328"/>
                  <a:gd name="T22" fmla="*/ 220 w 328"/>
                  <a:gd name="T23" fmla="*/ 10 h 328"/>
                  <a:gd name="T24" fmla="*/ 246 w 328"/>
                  <a:gd name="T25" fmla="*/ 22 h 328"/>
                  <a:gd name="T26" fmla="*/ 269 w 328"/>
                  <a:gd name="T27" fmla="*/ 38 h 328"/>
                  <a:gd name="T28" fmla="*/ 290 w 328"/>
                  <a:gd name="T29" fmla="*/ 58 h 328"/>
                  <a:gd name="T30" fmla="*/ 306 w 328"/>
                  <a:gd name="T31" fmla="*/ 82 h 328"/>
                  <a:gd name="T32" fmla="*/ 318 w 328"/>
                  <a:gd name="T33" fmla="*/ 108 h 328"/>
                  <a:gd name="T34" fmla="*/ 325 w 328"/>
                  <a:gd name="T35" fmla="*/ 135 h 328"/>
                  <a:gd name="T36" fmla="*/ 328 w 328"/>
                  <a:gd name="T37" fmla="*/ 164 h 328"/>
                  <a:gd name="T38" fmla="*/ 325 w 328"/>
                  <a:gd name="T39" fmla="*/ 191 h 328"/>
                  <a:gd name="T40" fmla="*/ 318 w 328"/>
                  <a:gd name="T41" fmla="*/ 220 h 328"/>
                  <a:gd name="T42" fmla="*/ 306 w 328"/>
                  <a:gd name="T43" fmla="*/ 246 h 328"/>
                  <a:gd name="T44" fmla="*/ 290 w 328"/>
                  <a:gd name="T45" fmla="*/ 269 h 328"/>
                  <a:gd name="T46" fmla="*/ 269 w 328"/>
                  <a:gd name="T47" fmla="*/ 290 h 328"/>
                  <a:gd name="T48" fmla="*/ 246 w 328"/>
                  <a:gd name="T49" fmla="*/ 306 h 328"/>
                  <a:gd name="T50" fmla="*/ 220 w 328"/>
                  <a:gd name="T51" fmla="*/ 317 h 328"/>
                  <a:gd name="T52" fmla="*/ 193 w 328"/>
                  <a:gd name="T53" fmla="*/ 325 h 328"/>
                  <a:gd name="T54" fmla="*/ 164 w 328"/>
                  <a:gd name="T55" fmla="*/ 328 h 328"/>
                  <a:gd name="T56" fmla="*/ 135 w 328"/>
                  <a:gd name="T57" fmla="*/ 325 h 328"/>
                  <a:gd name="T58" fmla="*/ 108 w 328"/>
                  <a:gd name="T59" fmla="*/ 317 h 328"/>
                  <a:gd name="T60" fmla="*/ 82 w 328"/>
                  <a:gd name="T61" fmla="*/ 306 h 328"/>
                  <a:gd name="T62" fmla="*/ 59 w 328"/>
                  <a:gd name="T63" fmla="*/ 290 h 328"/>
                  <a:gd name="T64" fmla="*/ 38 w 328"/>
                  <a:gd name="T65" fmla="*/ 269 h 328"/>
                  <a:gd name="T66" fmla="*/ 22 w 328"/>
                  <a:gd name="T67" fmla="*/ 246 h 328"/>
                  <a:gd name="T68" fmla="*/ 10 w 328"/>
                  <a:gd name="T69" fmla="*/ 220 h 328"/>
                  <a:gd name="T70" fmla="*/ 3 w 328"/>
                  <a:gd name="T71" fmla="*/ 191 h 328"/>
                  <a:gd name="T72" fmla="*/ 0 w 328"/>
                  <a:gd name="T73" fmla="*/ 164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8" h="328">
                    <a:moveTo>
                      <a:pt x="0" y="164"/>
                    </a:moveTo>
                    <a:lnTo>
                      <a:pt x="3" y="135"/>
                    </a:lnTo>
                    <a:lnTo>
                      <a:pt x="10" y="108"/>
                    </a:lnTo>
                    <a:lnTo>
                      <a:pt x="22" y="82"/>
                    </a:lnTo>
                    <a:lnTo>
                      <a:pt x="38" y="58"/>
                    </a:lnTo>
                    <a:lnTo>
                      <a:pt x="59" y="38"/>
                    </a:lnTo>
                    <a:lnTo>
                      <a:pt x="82" y="22"/>
                    </a:lnTo>
                    <a:lnTo>
                      <a:pt x="108" y="10"/>
                    </a:lnTo>
                    <a:lnTo>
                      <a:pt x="135" y="2"/>
                    </a:lnTo>
                    <a:lnTo>
                      <a:pt x="164" y="0"/>
                    </a:lnTo>
                    <a:lnTo>
                      <a:pt x="193" y="2"/>
                    </a:lnTo>
                    <a:lnTo>
                      <a:pt x="220" y="10"/>
                    </a:lnTo>
                    <a:lnTo>
                      <a:pt x="246" y="22"/>
                    </a:lnTo>
                    <a:lnTo>
                      <a:pt x="269" y="38"/>
                    </a:lnTo>
                    <a:lnTo>
                      <a:pt x="290" y="58"/>
                    </a:lnTo>
                    <a:lnTo>
                      <a:pt x="306" y="82"/>
                    </a:lnTo>
                    <a:lnTo>
                      <a:pt x="318" y="108"/>
                    </a:lnTo>
                    <a:lnTo>
                      <a:pt x="325" y="135"/>
                    </a:lnTo>
                    <a:lnTo>
                      <a:pt x="328" y="164"/>
                    </a:lnTo>
                    <a:lnTo>
                      <a:pt x="325" y="191"/>
                    </a:lnTo>
                    <a:lnTo>
                      <a:pt x="318" y="220"/>
                    </a:lnTo>
                    <a:lnTo>
                      <a:pt x="306" y="246"/>
                    </a:lnTo>
                    <a:lnTo>
                      <a:pt x="290" y="269"/>
                    </a:lnTo>
                    <a:lnTo>
                      <a:pt x="269" y="290"/>
                    </a:lnTo>
                    <a:lnTo>
                      <a:pt x="246" y="306"/>
                    </a:lnTo>
                    <a:lnTo>
                      <a:pt x="220" y="317"/>
                    </a:lnTo>
                    <a:lnTo>
                      <a:pt x="193" y="325"/>
                    </a:lnTo>
                    <a:lnTo>
                      <a:pt x="164" y="328"/>
                    </a:lnTo>
                    <a:lnTo>
                      <a:pt x="135" y="325"/>
                    </a:lnTo>
                    <a:lnTo>
                      <a:pt x="108" y="317"/>
                    </a:lnTo>
                    <a:lnTo>
                      <a:pt x="82" y="306"/>
                    </a:lnTo>
                    <a:lnTo>
                      <a:pt x="59" y="290"/>
                    </a:lnTo>
                    <a:lnTo>
                      <a:pt x="38" y="269"/>
                    </a:lnTo>
                    <a:lnTo>
                      <a:pt x="22" y="246"/>
                    </a:lnTo>
                    <a:lnTo>
                      <a:pt x="10" y="220"/>
                    </a:lnTo>
                    <a:lnTo>
                      <a:pt x="3" y="191"/>
                    </a:lnTo>
                    <a:lnTo>
                      <a:pt x="0" y="16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09" name="Freeform 98"/>
              <p:cNvSpPr>
                <a:spLocks/>
              </p:cNvSpPr>
              <p:nvPr/>
            </p:nvSpPr>
            <p:spPr bwMode="auto">
              <a:xfrm>
                <a:off x="1309" y="1626"/>
                <a:ext cx="230" cy="228"/>
              </a:xfrm>
              <a:custGeom>
                <a:avLst/>
                <a:gdLst>
                  <a:gd name="T0" fmla="*/ 0 w 230"/>
                  <a:gd name="T1" fmla="*/ 115 h 228"/>
                  <a:gd name="T2" fmla="*/ 3 w 230"/>
                  <a:gd name="T3" fmla="*/ 90 h 228"/>
                  <a:gd name="T4" fmla="*/ 10 w 230"/>
                  <a:gd name="T5" fmla="*/ 67 h 228"/>
                  <a:gd name="T6" fmla="*/ 22 w 230"/>
                  <a:gd name="T7" fmla="*/ 47 h 228"/>
                  <a:gd name="T8" fmla="*/ 39 w 230"/>
                  <a:gd name="T9" fmla="*/ 29 h 228"/>
                  <a:gd name="T10" fmla="*/ 58 w 230"/>
                  <a:gd name="T11" fmla="*/ 15 h 228"/>
                  <a:gd name="T12" fmla="*/ 79 w 230"/>
                  <a:gd name="T13" fmla="*/ 6 h 228"/>
                  <a:gd name="T14" fmla="*/ 103 w 230"/>
                  <a:gd name="T15" fmla="*/ 0 h 228"/>
                  <a:gd name="T16" fmla="*/ 127 w 230"/>
                  <a:gd name="T17" fmla="*/ 0 h 228"/>
                  <a:gd name="T18" fmla="*/ 151 w 230"/>
                  <a:gd name="T19" fmla="*/ 6 h 228"/>
                  <a:gd name="T20" fmla="*/ 172 w 230"/>
                  <a:gd name="T21" fmla="*/ 15 h 228"/>
                  <a:gd name="T22" fmla="*/ 192 w 230"/>
                  <a:gd name="T23" fmla="*/ 29 h 228"/>
                  <a:gd name="T24" fmla="*/ 208 w 230"/>
                  <a:gd name="T25" fmla="*/ 47 h 228"/>
                  <a:gd name="T26" fmla="*/ 220 w 230"/>
                  <a:gd name="T27" fmla="*/ 67 h 228"/>
                  <a:gd name="T28" fmla="*/ 227 w 230"/>
                  <a:gd name="T29" fmla="*/ 90 h 228"/>
                  <a:gd name="T30" fmla="*/ 230 w 230"/>
                  <a:gd name="T31" fmla="*/ 115 h 228"/>
                  <a:gd name="T32" fmla="*/ 227 w 230"/>
                  <a:gd name="T33" fmla="*/ 138 h 228"/>
                  <a:gd name="T34" fmla="*/ 220 w 230"/>
                  <a:gd name="T35" fmla="*/ 161 h 228"/>
                  <a:gd name="T36" fmla="*/ 208 w 230"/>
                  <a:gd name="T37" fmla="*/ 182 h 228"/>
                  <a:gd name="T38" fmla="*/ 192 w 230"/>
                  <a:gd name="T39" fmla="*/ 200 h 228"/>
                  <a:gd name="T40" fmla="*/ 172 w 230"/>
                  <a:gd name="T41" fmla="*/ 213 h 228"/>
                  <a:gd name="T42" fmla="*/ 151 w 230"/>
                  <a:gd name="T43" fmla="*/ 223 h 228"/>
                  <a:gd name="T44" fmla="*/ 127 w 230"/>
                  <a:gd name="T45" fmla="*/ 228 h 228"/>
                  <a:gd name="T46" fmla="*/ 103 w 230"/>
                  <a:gd name="T47" fmla="*/ 228 h 228"/>
                  <a:gd name="T48" fmla="*/ 79 w 230"/>
                  <a:gd name="T49" fmla="*/ 223 h 228"/>
                  <a:gd name="T50" fmla="*/ 58 w 230"/>
                  <a:gd name="T51" fmla="*/ 213 h 228"/>
                  <a:gd name="T52" fmla="*/ 39 w 230"/>
                  <a:gd name="T53" fmla="*/ 200 h 228"/>
                  <a:gd name="T54" fmla="*/ 22 w 230"/>
                  <a:gd name="T55" fmla="*/ 182 h 228"/>
                  <a:gd name="T56" fmla="*/ 10 w 230"/>
                  <a:gd name="T57" fmla="*/ 161 h 228"/>
                  <a:gd name="T58" fmla="*/ 3 w 230"/>
                  <a:gd name="T59" fmla="*/ 138 h 228"/>
                  <a:gd name="T60" fmla="*/ 0 w 230"/>
                  <a:gd name="T61" fmla="*/ 11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0" h="228">
                    <a:moveTo>
                      <a:pt x="0" y="115"/>
                    </a:moveTo>
                    <a:lnTo>
                      <a:pt x="3" y="90"/>
                    </a:lnTo>
                    <a:lnTo>
                      <a:pt x="10" y="67"/>
                    </a:lnTo>
                    <a:lnTo>
                      <a:pt x="22" y="47"/>
                    </a:lnTo>
                    <a:lnTo>
                      <a:pt x="39" y="29"/>
                    </a:lnTo>
                    <a:lnTo>
                      <a:pt x="58" y="15"/>
                    </a:lnTo>
                    <a:lnTo>
                      <a:pt x="79" y="6"/>
                    </a:lnTo>
                    <a:lnTo>
                      <a:pt x="103" y="0"/>
                    </a:lnTo>
                    <a:lnTo>
                      <a:pt x="127" y="0"/>
                    </a:lnTo>
                    <a:lnTo>
                      <a:pt x="151" y="6"/>
                    </a:lnTo>
                    <a:lnTo>
                      <a:pt x="172" y="15"/>
                    </a:lnTo>
                    <a:lnTo>
                      <a:pt x="192" y="29"/>
                    </a:lnTo>
                    <a:lnTo>
                      <a:pt x="208" y="47"/>
                    </a:lnTo>
                    <a:lnTo>
                      <a:pt x="220" y="67"/>
                    </a:lnTo>
                    <a:lnTo>
                      <a:pt x="227" y="90"/>
                    </a:lnTo>
                    <a:lnTo>
                      <a:pt x="230" y="115"/>
                    </a:lnTo>
                    <a:lnTo>
                      <a:pt x="227" y="138"/>
                    </a:lnTo>
                    <a:lnTo>
                      <a:pt x="220" y="161"/>
                    </a:lnTo>
                    <a:lnTo>
                      <a:pt x="208" y="182"/>
                    </a:lnTo>
                    <a:lnTo>
                      <a:pt x="192" y="200"/>
                    </a:lnTo>
                    <a:lnTo>
                      <a:pt x="172" y="213"/>
                    </a:lnTo>
                    <a:lnTo>
                      <a:pt x="151" y="223"/>
                    </a:lnTo>
                    <a:lnTo>
                      <a:pt x="127" y="228"/>
                    </a:lnTo>
                    <a:lnTo>
                      <a:pt x="103" y="228"/>
                    </a:lnTo>
                    <a:lnTo>
                      <a:pt x="79" y="223"/>
                    </a:lnTo>
                    <a:lnTo>
                      <a:pt x="58" y="213"/>
                    </a:lnTo>
                    <a:lnTo>
                      <a:pt x="39" y="200"/>
                    </a:lnTo>
                    <a:lnTo>
                      <a:pt x="22" y="182"/>
                    </a:lnTo>
                    <a:lnTo>
                      <a:pt x="10" y="161"/>
                    </a:lnTo>
                    <a:lnTo>
                      <a:pt x="3" y="138"/>
                    </a:lnTo>
                    <a:lnTo>
                      <a:pt x="0" y="1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0" name="Rectangle 99"/>
              <p:cNvSpPr>
                <a:spLocks noChangeArrowheads="1"/>
              </p:cNvSpPr>
              <p:nvPr/>
            </p:nvSpPr>
            <p:spPr bwMode="auto">
              <a:xfrm>
                <a:off x="1300" y="1683"/>
                <a:ext cx="25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sz="1100" b="1">
                    <a:solidFill>
                      <a:srgbClr val="000000"/>
                    </a:solidFill>
                    <a:latin typeface="Arial" panose="020B0604020202020204" pitchFamily="34" charset="0"/>
                  </a:rPr>
                  <a:t>where</a:t>
                </a:r>
                <a:endParaRPr lang="en-US" sz="2400" b="1">
                  <a:latin typeface="Times New Roman" panose="02020603050405020304" pitchFamily="18" charset="0"/>
                </a:endParaRPr>
              </a:p>
            </p:txBody>
          </p:sp>
        </p:grpSp>
        <p:grpSp>
          <p:nvGrpSpPr>
            <p:cNvPr id="27" name="Group 100"/>
            <p:cNvGrpSpPr>
              <a:grpSpLocks/>
            </p:cNvGrpSpPr>
            <p:nvPr/>
          </p:nvGrpSpPr>
          <p:grpSpPr bwMode="auto">
            <a:xfrm>
              <a:off x="4491038" y="3695700"/>
              <a:ext cx="2195512" cy="828675"/>
              <a:chOff x="2817" y="2322"/>
              <a:chExt cx="1383" cy="522"/>
            </a:xfrm>
          </p:grpSpPr>
          <p:grpSp>
            <p:nvGrpSpPr>
              <p:cNvPr id="101" name="Group 101"/>
              <p:cNvGrpSpPr>
                <a:grpSpLocks/>
              </p:cNvGrpSpPr>
              <p:nvPr/>
            </p:nvGrpSpPr>
            <p:grpSpPr bwMode="auto">
              <a:xfrm>
                <a:off x="3000" y="2322"/>
                <a:ext cx="1200" cy="522"/>
                <a:chOff x="3000" y="2322"/>
                <a:chExt cx="1200" cy="522"/>
              </a:xfrm>
            </p:grpSpPr>
            <p:sp>
              <p:nvSpPr>
                <p:cNvPr id="103" name="Freeform 102"/>
                <p:cNvSpPr>
                  <a:spLocks/>
                </p:cNvSpPr>
                <p:nvPr/>
              </p:nvSpPr>
              <p:spPr bwMode="auto">
                <a:xfrm>
                  <a:off x="3000" y="2588"/>
                  <a:ext cx="628" cy="256"/>
                </a:xfrm>
                <a:custGeom>
                  <a:avLst/>
                  <a:gdLst>
                    <a:gd name="T0" fmla="*/ 628 w 628"/>
                    <a:gd name="T1" fmla="*/ 0 h 256"/>
                    <a:gd name="T2" fmla="*/ 626 w 628"/>
                    <a:gd name="T3" fmla="*/ 23 h 256"/>
                    <a:gd name="T4" fmla="*/ 617 w 628"/>
                    <a:gd name="T5" fmla="*/ 46 h 256"/>
                    <a:gd name="T6" fmla="*/ 604 w 628"/>
                    <a:gd name="T7" fmla="*/ 69 h 256"/>
                    <a:gd name="T8" fmla="*/ 586 w 628"/>
                    <a:gd name="T9" fmla="*/ 92 h 256"/>
                    <a:gd name="T10" fmla="*/ 561 w 628"/>
                    <a:gd name="T11" fmla="*/ 113 h 256"/>
                    <a:gd name="T12" fmla="*/ 534 w 628"/>
                    <a:gd name="T13" fmla="*/ 135 h 256"/>
                    <a:gd name="T14" fmla="*/ 501 w 628"/>
                    <a:gd name="T15" fmla="*/ 154 h 256"/>
                    <a:gd name="T16" fmla="*/ 464 w 628"/>
                    <a:gd name="T17" fmla="*/ 172 h 256"/>
                    <a:gd name="T18" fmla="*/ 423 w 628"/>
                    <a:gd name="T19" fmla="*/ 189 h 256"/>
                    <a:gd name="T20" fmla="*/ 378 w 628"/>
                    <a:gd name="T21" fmla="*/ 204 h 256"/>
                    <a:gd name="T22" fmla="*/ 330 w 628"/>
                    <a:gd name="T23" fmla="*/ 218 h 256"/>
                    <a:gd name="T24" fmla="*/ 280 w 628"/>
                    <a:gd name="T25" fmla="*/ 229 h 256"/>
                    <a:gd name="T26" fmla="*/ 227 w 628"/>
                    <a:gd name="T27" fmla="*/ 238 h 256"/>
                    <a:gd name="T28" fmla="*/ 172 w 628"/>
                    <a:gd name="T29" fmla="*/ 247 h 256"/>
                    <a:gd name="T30" fmla="*/ 116 w 628"/>
                    <a:gd name="T31" fmla="*/ 252 h 256"/>
                    <a:gd name="T32" fmla="*/ 58 w 628"/>
                    <a:gd name="T33" fmla="*/ 255 h 256"/>
                    <a:gd name="T34" fmla="*/ 0 w 628"/>
                    <a:gd name="T35" fmla="*/ 256 h 256"/>
                    <a:gd name="T36" fmla="*/ 0 w 628"/>
                    <a:gd name="T37" fmla="*/ 154 h 256"/>
                    <a:gd name="T38" fmla="*/ 52 w 628"/>
                    <a:gd name="T39" fmla="*/ 152 h 256"/>
                    <a:gd name="T40" fmla="*/ 102 w 628"/>
                    <a:gd name="T41" fmla="*/ 151 h 256"/>
                    <a:gd name="T42" fmla="*/ 153 w 628"/>
                    <a:gd name="T43" fmla="*/ 147 h 256"/>
                    <a:gd name="T44" fmla="*/ 201 w 628"/>
                    <a:gd name="T45" fmla="*/ 142 h 256"/>
                    <a:gd name="T46" fmla="*/ 247 w 628"/>
                    <a:gd name="T47" fmla="*/ 135 h 256"/>
                    <a:gd name="T48" fmla="*/ 292 w 628"/>
                    <a:gd name="T49" fmla="*/ 128 h 256"/>
                    <a:gd name="T50" fmla="*/ 333 w 628"/>
                    <a:gd name="T51" fmla="*/ 118 h 256"/>
                    <a:gd name="T52" fmla="*/ 371 w 628"/>
                    <a:gd name="T53" fmla="*/ 109 h 256"/>
                    <a:gd name="T54" fmla="*/ 406 w 628"/>
                    <a:gd name="T55" fmla="*/ 96 h 256"/>
                    <a:gd name="T56" fmla="*/ 437 w 628"/>
                    <a:gd name="T57" fmla="*/ 84 h 256"/>
                    <a:gd name="T58" fmla="*/ 463 w 628"/>
                    <a:gd name="T59" fmla="*/ 72 h 256"/>
                    <a:gd name="T60" fmla="*/ 485 w 628"/>
                    <a:gd name="T61" fmla="*/ 58 h 256"/>
                    <a:gd name="T62" fmla="*/ 503 w 628"/>
                    <a:gd name="T63" fmla="*/ 43 h 256"/>
                    <a:gd name="T64" fmla="*/ 515 w 628"/>
                    <a:gd name="T65" fmla="*/ 30 h 256"/>
                    <a:gd name="T66" fmla="*/ 523 w 628"/>
                    <a:gd name="T67" fmla="*/ 15 h 256"/>
                    <a:gd name="T68" fmla="*/ 526 w 628"/>
                    <a:gd name="T69" fmla="*/ 0 h 256"/>
                    <a:gd name="T70" fmla="*/ 628 w 628"/>
                    <a:gd name="T71"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8" h="256">
                      <a:moveTo>
                        <a:pt x="628" y="0"/>
                      </a:moveTo>
                      <a:lnTo>
                        <a:pt x="626" y="23"/>
                      </a:lnTo>
                      <a:lnTo>
                        <a:pt x="617" y="46"/>
                      </a:lnTo>
                      <a:lnTo>
                        <a:pt x="604" y="69"/>
                      </a:lnTo>
                      <a:lnTo>
                        <a:pt x="586" y="92"/>
                      </a:lnTo>
                      <a:lnTo>
                        <a:pt x="561" y="113"/>
                      </a:lnTo>
                      <a:lnTo>
                        <a:pt x="534" y="135"/>
                      </a:lnTo>
                      <a:lnTo>
                        <a:pt x="501" y="154"/>
                      </a:lnTo>
                      <a:lnTo>
                        <a:pt x="464" y="172"/>
                      </a:lnTo>
                      <a:lnTo>
                        <a:pt x="423" y="189"/>
                      </a:lnTo>
                      <a:lnTo>
                        <a:pt x="378" y="204"/>
                      </a:lnTo>
                      <a:lnTo>
                        <a:pt x="330" y="218"/>
                      </a:lnTo>
                      <a:lnTo>
                        <a:pt x="280" y="229"/>
                      </a:lnTo>
                      <a:lnTo>
                        <a:pt x="227" y="238"/>
                      </a:lnTo>
                      <a:lnTo>
                        <a:pt x="172" y="247"/>
                      </a:lnTo>
                      <a:lnTo>
                        <a:pt x="116" y="252"/>
                      </a:lnTo>
                      <a:lnTo>
                        <a:pt x="58" y="255"/>
                      </a:lnTo>
                      <a:lnTo>
                        <a:pt x="0" y="256"/>
                      </a:lnTo>
                      <a:lnTo>
                        <a:pt x="0" y="154"/>
                      </a:lnTo>
                      <a:lnTo>
                        <a:pt x="52" y="152"/>
                      </a:lnTo>
                      <a:lnTo>
                        <a:pt x="102" y="151"/>
                      </a:lnTo>
                      <a:lnTo>
                        <a:pt x="153" y="147"/>
                      </a:lnTo>
                      <a:lnTo>
                        <a:pt x="201" y="142"/>
                      </a:lnTo>
                      <a:lnTo>
                        <a:pt x="247" y="135"/>
                      </a:lnTo>
                      <a:lnTo>
                        <a:pt x="292" y="128"/>
                      </a:lnTo>
                      <a:lnTo>
                        <a:pt x="333" y="118"/>
                      </a:lnTo>
                      <a:lnTo>
                        <a:pt x="371" y="109"/>
                      </a:lnTo>
                      <a:lnTo>
                        <a:pt x="406" y="96"/>
                      </a:lnTo>
                      <a:lnTo>
                        <a:pt x="437" y="84"/>
                      </a:lnTo>
                      <a:lnTo>
                        <a:pt x="463" y="72"/>
                      </a:lnTo>
                      <a:lnTo>
                        <a:pt x="485" y="58"/>
                      </a:lnTo>
                      <a:lnTo>
                        <a:pt x="503" y="43"/>
                      </a:lnTo>
                      <a:lnTo>
                        <a:pt x="515" y="30"/>
                      </a:lnTo>
                      <a:lnTo>
                        <a:pt x="523" y="15"/>
                      </a:lnTo>
                      <a:lnTo>
                        <a:pt x="526" y="0"/>
                      </a:lnTo>
                      <a:lnTo>
                        <a:pt x="628"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04" name="Freeform 103"/>
                <p:cNvSpPr>
                  <a:spLocks/>
                </p:cNvSpPr>
                <p:nvPr/>
              </p:nvSpPr>
              <p:spPr bwMode="auto">
                <a:xfrm>
                  <a:off x="3265" y="2731"/>
                  <a:ext cx="123" cy="61"/>
                </a:xfrm>
                <a:custGeom>
                  <a:avLst/>
                  <a:gdLst>
                    <a:gd name="T0" fmla="*/ 16 w 123"/>
                    <a:gd name="T1" fmla="*/ 61 h 61"/>
                    <a:gd name="T2" fmla="*/ 0 w 123"/>
                    <a:gd name="T3" fmla="*/ 3 h 61"/>
                    <a:gd name="T4" fmla="*/ 123 w 123"/>
                    <a:gd name="T5" fmla="*/ 0 h 61"/>
                    <a:gd name="T6" fmla="*/ 16 w 123"/>
                    <a:gd name="T7" fmla="*/ 61 h 61"/>
                  </a:gdLst>
                  <a:ahLst/>
                  <a:cxnLst>
                    <a:cxn ang="0">
                      <a:pos x="T0" y="T1"/>
                    </a:cxn>
                    <a:cxn ang="0">
                      <a:pos x="T2" y="T3"/>
                    </a:cxn>
                    <a:cxn ang="0">
                      <a:pos x="T4" y="T5"/>
                    </a:cxn>
                    <a:cxn ang="0">
                      <a:pos x="T6" y="T7"/>
                    </a:cxn>
                  </a:cxnLst>
                  <a:rect l="0" t="0" r="r" b="b"/>
                  <a:pathLst>
                    <a:path w="123" h="61">
                      <a:moveTo>
                        <a:pt x="16" y="61"/>
                      </a:moveTo>
                      <a:lnTo>
                        <a:pt x="0" y="3"/>
                      </a:lnTo>
                      <a:lnTo>
                        <a:pt x="123" y="0"/>
                      </a:lnTo>
                      <a:lnTo>
                        <a:pt x="16" y="61"/>
                      </a:lnTo>
                      <a:close/>
                    </a:path>
                  </a:pathLst>
                </a:custGeom>
                <a:solidFill>
                  <a:srgbClr val="FFFFFF"/>
                </a:solidFill>
                <a:ln w="12700">
                  <a:solidFill>
                    <a:srgbClr val="000000"/>
                  </a:solidFill>
                  <a:prstDash val="solid"/>
                  <a:round/>
                  <a:headEnd/>
                  <a:tailEnd/>
                </a:ln>
              </p:spPr>
              <p:txBody>
                <a:bodyPr/>
                <a:lstStyle/>
                <a:p>
                  <a:endParaRPr lang="en-IN"/>
                </a:p>
              </p:txBody>
            </p:sp>
            <p:sp>
              <p:nvSpPr>
                <p:cNvPr id="105" name="Freeform 104"/>
                <p:cNvSpPr>
                  <a:spLocks/>
                </p:cNvSpPr>
                <p:nvPr/>
              </p:nvSpPr>
              <p:spPr bwMode="auto">
                <a:xfrm>
                  <a:off x="3529" y="2322"/>
                  <a:ext cx="671" cy="276"/>
                </a:xfrm>
                <a:custGeom>
                  <a:avLst/>
                  <a:gdLst>
                    <a:gd name="T0" fmla="*/ 103 w 671"/>
                    <a:gd name="T1" fmla="*/ 276 h 276"/>
                    <a:gd name="T2" fmla="*/ 0 w 671"/>
                    <a:gd name="T3" fmla="*/ 276 h 276"/>
                    <a:gd name="T4" fmla="*/ 0 w 671"/>
                    <a:gd name="T5" fmla="*/ 208 h 276"/>
                    <a:gd name="T6" fmla="*/ 3 w 671"/>
                    <a:gd name="T7" fmla="*/ 175 h 276"/>
                    <a:gd name="T8" fmla="*/ 11 w 671"/>
                    <a:gd name="T9" fmla="*/ 144 h 276"/>
                    <a:gd name="T10" fmla="*/ 23 w 671"/>
                    <a:gd name="T11" fmla="*/ 115 h 276"/>
                    <a:gd name="T12" fmla="*/ 40 w 671"/>
                    <a:gd name="T13" fmla="*/ 88 h 276"/>
                    <a:gd name="T14" fmla="*/ 60 w 671"/>
                    <a:gd name="T15" fmla="*/ 63 h 276"/>
                    <a:gd name="T16" fmla="*/ 85 w 671"/>
                    <a:gd name="T17" fmla="*/ 42 h 276"/>
                    <a:gd name="T18" fmla="*/ 112 w 671"/>
                    <a:gd name="T19" fmla="*/ 25 h 276"/>
                    <a:gd name="T20" fmla="*/ 142 w 671"/>
                    <a:gd name="T21" fmla="*/ 13 h 276"/>
                    <a:gd name="T22" fmla="*/ 174 w 671"/>
                    <a:gd name="T23" fmla="*/ 6 h 276"/>
                    <a:gd name="T24" fmla="*/ 205 w 671"/>
                    <a:gd name="T25" fmla="*/ 3 h 276"/>
                    <a:gd name="T26" fmla="*/ 671 w 671"/>
                    <a:gd name="T27" fmla="*/ 0 h 276"/>
                    <a:gd name="T28" fmla="*/ 617 w 671"/>
                    <a:gd name="T29" fmla="*/ 108 h 276"/>
                    <a:gd name="T30" fmla="*/ 205 w 671"/>
                    <a:gd name="T31" fmla="*/ 106 h 276"/>
                    <a:gd name="T32" fmla="*/ 183 w 671"/>
                    <a:gd name="T33" fmla="*/ 109 h 276"/>
                    <a:gd name="T34" fmla="*/ 161 w 671"/>
                    <a:gd name="T35" fmla="*/ 115 h 276"/>
                    <a:gd name="T36" fmla="*/ 142 w 671"/>
                    <a:gd name="T37" fmla="*/ 128 h 276"/>
                    <a:gd name="T38" fmla="*/ 126 w 671"/>
                    <a:gd name="T39" fmla="*/ 144 h 276"/>
                    <a:gd name="T40" fmla="*/ 113 w 671"/>
                    <a:gd name="T41" fmla="*/ 163 h 276"/>
                    <a:gd name="T42" fmla="*/ 105 w 671"/>
                    <a:gd name="T43" fmla="*/ 185 h 276"/>
                    <a:gd name="T44" fmla="*/ 103 w 671"/>
                    <a:gd name="T45" fmla="*/ 208 h 276"/>
                    <a:gd name="T46" fmla="*/ 103 w 671"/>
                    <a:gd name="T47"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71" h="276">
                      <a:moveTo>
                        <a:pt x="103" y="276"/>
                      </a:moveTo>
                      <a:lnTo>
                        <a:pt x="0" y="276"/>
                      </a:lnTo>
                      <a:lnTo>
                        <a:pt x="0" y="208"/>
                      </a:lnTo>
                      <a:lnTo>
                        <a:pt x="3" y="175"/>
                      </a:lnTo>
                      <a:lnTo>
                        <a:pt x="11" y="144"/>
                      </a:lnTo>
                      <a:lnTo>
                        <a:pt x="23" y="115"/>
                      </a:lnTo>
                      <a:lnTo>
                        <a:pt x="40" y="88"/>
                      </a:lnTo>
                      <a:lnTo>
                        <a:pt x="60" y="63"/>
                      </a:lnTo>
                      <a:lnTo>
                        <a:pt x="85" y="42"/>
                      </a:lnTo>
                      <a:lnTo>
                        <a:pt x="112" y="25"/>
                      </a:lnTo>
                      <a:lnTo>
                        <a:pt x="142" y="13"/>
                      </a:lnTo>
                      <a:lnTo>
                        <a:pt x="174" y="6"/>
                      </a:lnTo>
                      <a:lnTo>
                        <a:pt x="205" y="3"/>
                      </a:lnTo>
                      <a:lnTo>
                        <a:pt x="671" y="0"/>
                      </a:lnTo>
                      <a:lnTo>
                        <a:pt x="617" y="108"/>
                      </a:lnTo>
                      <a:lnTo>
                        <a:pt x="205" y="106"/>
                      </a:lnTo>
                      <a:lnTo>
                        <a:pt x="183" y="109"/>
                      </a:lnTo>
                      <a:lnTo>
                        <a:pt x="161" y="115"/>
                      </a:lnTo>
                      <a:lnTo>
                        <a:pt x="142" y="128"/>
                      </a:lnTo>
                      <a:lnTo>
                        <a:pt x="126" y="144"/>
                      </a:lnTo>
                      <a:lnTo>
                        <a:pt x="113" y="163"/>
                      </a:lnTo>
                      <a:lnTo>
                        <a:pt x="105" y="185"/>
                      </a:lnTo>
                      <a:lnTo>
                        <a:pt x="103" y="208"/>
                      </a:lnTo>
                      <a:lnTo>
                        <a:pt x="103" y="276"/>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06" name="Rectangle 105"/>
                <p:cNvSpPr>
                  <a:spLocks noChangeArrowheads="1"/>
                </p:cNvSpPr>
                <p:nvPr/>
              </p:nvSpPr>
              <p:spPr bwMode="auto">
                <a:xfrm>
                  <a:off x="3732" y="2340"/>
                  <a:ext cx="12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sz="900" b="1">
                      <a:solidFill>
                        <a:srgbClr val="FFFFFF"/>
                      </a:solidFill>
                      <a:latin typeface="Arial" panose="020B0604020202020204" pitchFamily="34" charset="0"/>
                    </a:rPr>
                    <a:t>104</a:t>
                  </a:r>
                  <a:endParaRPr lang="en-US" sz="2400" b="1">
                    <a:latin typeface="Times New Roman" panose="02020603050405020304" pitchFamily="18" charset="0"/>
                  </a:endParaRPr>
                </a:p>
              </p:txBody>
            </p:sp>
            <p:sp>
              <p:nvSpPr>
                <p:cNvPr id="107" name="Rectangle 106"/>
                <p:cNvSpPr>
                  <a:spLocks noChangeArrowheads="1"/>
                </p:cNvSpPr>
                <p:nvPr/>
              </p:nvSpPr>
              <p:spPr bwMode="auto">
                <a:xfrm>
                  <a:off x="3143" y="2735"/>
                  <a:ext cx="8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sz="900" b="1">
                      <a:solidFill>
                        <a:srgbClr val="FFFFFF"/>
                      </a:solidFill>
                      <a:latin typeface="Arial" panose="020B0604020202020204" pitchFamily="34" charset="0"/>
                    </a:rPr>
                    <a:t>(4)</a:t>
                  </a:r>
                  <a:endParaRPr lang="en-US" sz="2400" b="1">
                    <a:latin typeface="Times New Roman" panose="02020603050405020304" pitchFamily="18" charset="0"/>
                  </a:endParaRPr>
                </a:p>
              </p:txBody>
            </p:sp>
          </p:grpSp>
          <p:sp>
            <p:nvSpPr>
              <p:cNvPr id="102" name="Rectangle 107"/>
              <p:cNvSpPr>
                <a:spLocks noChangeArrowheads="1"/>
              </p:cNvSpPr>
              <p:nvPr/>
            </p:nvSpPr>
            <p:spPr bwMode="auto">
              <a:xfrm>
                <a:off x="2817" y="2742"/>
                <a:ext cx="295" cy="102"/>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grpSp>
        <p:grpSp>
          <p:nvGrpSpPr>
            <p:cNvPr id="28" name="Group 108"/>
            <p:cNvGrpSpPr>
              <a:grpSpLocks/>
            </p:cNvGrpSpPr>
            <p:nvPr/>
          </p:nvGrpSpPr>
          <p:grpSpPr bwMode="auto">
            <a:xfrm>
              <a:off x="4217988" y="4191000"/>
              <a:ext cx="522287" cy="520700"/>
              <a:chOff x="2645" y="2979"/>
              <a:chExt cx="329" cy="328"/>
            </a:xfrm>
          </p:grpSpPr>
          <p:grpSp>
            <p:nvGrpSpPr>
              <p:cNvPr id="97" name="Group 109"/>
              <p:cNvGrpSpPr>
                <a:grpSpLocks/>
              </p:cNvGrpSpPr>
              <p:nvPr/>
            </p:nvGrpSpPr>
            <p:grpSpPr bwMode="auto">
              <a:xfrm>
                <a:off x="2645" y="2979"/>
                <a:ext cx="329" cy="328"/>
                <a:chOff x="2609" y="2601"/>
                <a:chExt cx="329" cy="328"/>
              </a:xfrm>
            </p:grpSpPr>
            <p:sp>
              <p:nvSpPr>
                <p:cNvPr id="99" name="Freeform 110"/>
                <p:cNvSpPr>
                  <a:spLocks/>
                </p:cNvSpPr>
                <p:nvPr/>
              </p:nvSpPr>
              <p:spPr bwMode="auto">
                <a:xfrm>
                  <a:off x="2609" y="2601"/>
                  <a:ext cx="329" cy="328"/>
                </a:xfrm>
                <a:custGeom>
                  <a:avLst/>
                  <a:gdLst>
                    <a:gd name="T0" fmla="*/ 0 w 329"/>
                    <a:gd name="T1" fmla="*/ 164 h 328"/>
                    <a:gd name="T2" fmla="*/ 3 w 329"/>
                    <a:gd name="T3" fmla="*/ 135 h 328"/>
                    <a:gd name="T4" fmla="*/ 11 w 329"/>
                    <a:gd name="T5" fmla="*/ 108 h 328"/>
                    <a:gd name="T6" fmla="*/ 23 w 329"/>
                    <a:gd name="T7" fmla="*/ 82 h 328"/>
                    <a:gd name="T8" fmla="*/ 39 w 329"/>
                    <a:gd name="T9" fmla="*/ 59 h 328"/>
                    <a:gd name="T10" fmla="*/ 59 w 329"/>
                    <a:gd name="T11" fmla="*/ 38 h 328"/>
                    <a:gd name="T12" fmla="*/ 82 w 329"/>
                    <a:gd name="T13" fmla="*/ 22 h 328"/>
                    <a:gd name="T14" fmla="*/ 108 w 329"/>
                    <a:gd name="T15" fmla="*/ 10 h 328"/>
                    <a:gd name="T16" fmla="*/ 136 w 329"/>
                    <a:gd name="T17" fmla="*/ 3 h 328"/>
                    <a:gd name="T18" fmla="*/ 164 w 329"/>
                    <a:gd name="T19" fmla="*/ 0 h 328"/>
                    <a:gd name="T20" fmla="*/ 193 w 329"/>
                    <a:gd name="T21" fmla="*/ 3 h 328"/>
                    <a:gd name="T22" fmla="*/ 221 w 329"/>
                    <a:gd name="T23" fmla="*/ 10 h 328"/>
                    <a:gd name="T24" fmla="*/ 246 w 329"/>
                    <a:gd name="T25" fmla="*/ 22 h 328"/>
                    <a:gd name="T26" fmla="*/ 270 w 329"/>
                    <a:gd name="T27" fmla="*/ 38 h 328"/>
                    <a:gd name="T28" fmla="*/ 290 w 329"/>
                    <a:gd name="T29" fmla="*/ 59 h 328"/>
                    <a:gd name="T30" fmla="*/ 306 w 329"/>
                    <a:gd name="T31" fmla="*/ 82 h 328"/>
                    <a:gd name="T32" fmla="*/ 318 w 329"/>
                    <a:gd name="T33" fmla="*/ 108 h 328"/>
                    <a:gd name="T34" fmla="*/ 326 w 329"/>
                    <a:gd name="T35" fmla="*/ 135 h 328"/>
                    <a:gd name="T36" fmla="*/ 329 w 329"/>
                    <a:gd name="T37" fmla="*/ 164 h 328"/>
                    <a:gd name="T38" fmla="*/ 326 w 329"/>
                    <a:gd name="T39" fmla="*/ 193 h 328"/>
                    <a:gd name="T40" fmla="*/ 318 w 329"/>
                    <a:gd name="T41" fmla="*/ 220 h 328"/>
                    <a:gd name="T42" fmla="*/ 306 w 329"/>
                    <a:gd name="T43" fmla="*/ 246 h 328"/>
                    <a:gd name="T44" fmla="*/ 290 w 329"/>
                    <a:gd name="T45" fmla="*/ 269 h 328"/>
                    <a:gd name="T46" fmla="*/ 270 w 329"/>
                    <a:gd name="T47" fmla="*/ 290 h 328"/>
                    <a:gd name="T48" fmla="*/ 246 w 329"/>
                    <a:gd name="T49" fmla="*/ 306 h 328"/>
                    <a:gd name="T50" fmla="*/ 221 w 329"/>
                    <a:gd name="T51" fmla="*/ 318 h 328"/>
                    <a:gd name="T52" fmla="*/ 193 w 329"/>
                    <a:gd name="T53" fmla="*/ 325 h 328"/>
                    <a:gd name="T54" fmla="*/ 164 w 329"/>
                    <a:gd name="T55" fmla="*/ 328 h 328"/>
                    <a:gd name="T56" fmla="*/ 136 w 329"/>
                    <a:gd name="T57" fmla="*/ 325 h 328"/>
                    <a:gd name="T58" fmla="*/ 108 w 329"/>
                    <a:gd name="T59" fmla="*/ 318 h 328"/>
                    <a:gd name="T60" fmla="*/ 82 w 329"/>
                    <a:gd name="T61" fmla="*/ 306 h 328"/>
                    <a:gd name="T62" fmla="*/ 59 w 329"/>
                    <a:gd name="T63" fmla="*/ 290 h 328"/>
                    <a:gd name="T64" fmla="*/ 39 w 329"/>
                    <a:gd name="T65" fmla="*/ 269 h 328"/>
                    <a:gd name="T66" fmla="*/ 23 w 329"/>
                    <a:gd name="T67" fmla="*/ 246 h 328"/>
                    <a:gd name="T68" fmla="*/ 11 w 329"/>
                    <a:gd name="T69" fmla="*/ 220 h 328"/>
                    <a:gd name="T70" fmla="*/ 3 w 329"/>
                    <a:gd name="T71" fmla="*/ 193 h 328"/>
                    <a:gd name="T72" fmla="*/ 0 w 329"/>
                    <a:gd name="T73" fmla="*/ 164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9" h="328">
                      <a:moveTo>
                        <a:pt x="0" y="164"/>
                      </a:moveTo>
                      <a:lnTo>
                        <a:pt x="3" y="135"/>
                      </a:lnTo>
                      <a:lnTo>
                        <a:pt x="11" y="108"/>
                      </a:lnTo>
                      <a:lnTo>
                        <a:pt x="23" y="82"/>
                      </a:lnTo>
                      <a:lnTo>
                        <a:pt x="39" y="59"/>
                      </a:lnTo>
                      <a:lnTo>
                        <a:pt x="59" y="38"/>
                      </a:lnTo>
                      <a:lnTo>
                        <a:pt x="82" y="22"/>
                      </a:lnTo>
                      <a:lnTo>
                        <a:pt x="108" y="10"/>
                      </a:lnTo>
                      <a:lnTo>
                        <a:pt x="136" y="3"/>
                      </a:lnTo>
                      <a:lnTo>
                        <a:pt x="164" y="0"/>
                      </a:lnTo>
                      <a:lnTo>
                        <a:pt x="193" y="3"/>
                      </a:lnTo>
                      <a:lnTo>
                        <a:pt x="221" y="10"/>
                      </a:lnTo>
                      <a:lnTo>
                        <a:pt x="246" y="22"/>
                      </a:lnTo>
                      <a:lnTo>
                        <a:pt x="270" y="38"/>
                      </a:lnTo>
                      <a:lnTo>
                        <a:pt x="290" y="59"/>
                      </a:lnTo>
                      <a:lnTo>
                        <a:pt x="306" y="82"/>
                      </a:lnTo>
                      <a:lnTo>
                        <a:pt x="318" y="108"/>
                      </a:lnTo>
                      <a:lnTo>
                        <a:pt x="326" y="135"/>
                      </a:lnTo>
                      <a:lnTo>
                        <a:pt x="329" y="164"/>
                      </a:lnTo>
                      <a:lnTo>
                        <a:pt x="326" y="193"/>
                      </a:lnTo>
                      <a:lnTo>
                        <a:pt x="318" y="220"/>
                      </a:lnTo>
                      <a:lnTo>
                        <a:pt x="306" y="246"/>
                      </a:lnTo>
                      <a:lnTo>
                        <a:pt x="290" y="269"/>
                      </a:lnTo>
                      <a:lnTo>
                        <a:pt x="270" y="290"/>
                      </a:lnTo>
                      <a:lnTo>
                        <a:pt x="246" y="306"/>
                      </a:lnTo>
                      <a:lnTo>
                        <a:pt x="221" y="318"/>
                      </a:lnTo>
                      <a:lnTo>
                        <a:pt x="193" y="325"/>
                      </a:lnTo>
                      <a:lnTo>
                        <a:pt x="164" y="328"/>
                      </a:lnTo>
                      <a:lnTo>
                        <a:pt x="136" y="325"/>
                      </a:lnTo>
                      <a:lnTo>
                        <a:pt x="108" y="318"/>
                      </a:lnTo>
                      <a:lnTo>
                        <a:pt x="82" y="306"/>
                      </a:lnTo>
                      <a:lnTo>
                        <a:pt x="59" y="290"/>
                      </a:lnTo>
                      <a:lnTo>
                        <a:pt x="39" y="269"/>
                      </a:lnTo>
                      <a:lnTo>
                        <a:pt x="23" y="246"/>
                      </a:lnTo>
                      <a:lnTo>
                        <a:pt x="11" y="220"/>
                      </a:lnTo>
                      <a:lnTo>
                        <a:pt x="3" y="193"/>
                      </a:lnTo>
                      <a:lnTo>
                        <a:pt x="0" y="16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00" name="Freeform 111"/>
                <p:cNvSpPr>
                  <a:spLocks/>
                </p:cNvSpPr>
                <p:nvPr/>
              </p:nvSpPr>
              <p:spPr bwMode="auto">
                <a:xfrm>
                  <a:off x="2658" y="2650"/>
                  <a:ext cx="230" cy="228"/>
                </a:xfrm>
                <a:custGeom>
                  <a:avLst/>
                  <a:gdLst>
                    <a:gd name="T0" fmla="*/ 0 w 230"/>
                    <a:gd name="T1" fmla="*/ 115 h 228"/>
                    <a:gd name="T2" fmla="*/ 3 w 230"/>
                    <a:gd name="T3" fmla="*/ 90 h 228"/>
                    <a:gd name="T4" fmla="*/ 11 w 230"/>
                    <a:gd name="T5" fmla="*/ 69 h 228"/>
                    <a:gd name="T6" fmla="*/ 23 w 230"/>
                    <a:gd name="T7" fmla="*/ 47 h 228"/>
                    <a:gd name="T8" fmla="*/ 38 w 230"/>
                    <a:gd name="T9" fmla="*/ 29 h 228"/>
                    <a:gd name="T10" fmla="*/ 57 w 230"/>
                    <a:gd name="T11" fmla="*/ 15 h 228"/>
                    <a:gd name="T12" fmla="*/ 81 w 230"/>
                    <a:gd name="T13" fmla="*/ 6 h 228"/>
                    <a:gd name="T14" fmla="*/ 104 w 230"/>
                    <a:gd name="T15" fmla="*/ 0 h 228"/>
                    <a:gd name="T16" fmla="*/ 127 w 230"/>
                    <a:gd name="T17" fmla="*/ 0 h 228"/>
                    <a:gd name="T18" fmla="*/ 150 w 230"/>
                    <a:gd name="T19" fmla="*/ 6 h 228"/>
                    <a:gd name="T20" fmla="*/ 172 w 230"/>
                    <a:gd name="T21" fmla="*/ 15 h 228"/>
                    <a:gd name="T22" fmla="*/ 193 w 230"/>
                    <a:gd name="T23" fmla="*/ 29 h 228"/>
                    <a:gd name="T24" fmla="*/ 208 w 230"/>
                    <a:gd name="T25" fmla="*/ 47 h 228"/>
                    <a:gd name="T26" fmla="*/ 220 w 230"/>
                    <a:gd name="T27" fmla="*/ 69 h 228"/>
                    <a:gd name="T28" fmla="*/ 228 w 230"/>
                    <a:gd name="T29" fmla="*/ 90 h 228"/>
                    <a:gd name="T30" fmla="*/ 230 w 230"/>
                    <a:gd name="T31" fmla="*/ 115 h 228"/>
                    <a:gd name="T32" fmla="*/ 228 w 230"/>
                    <a:gd name="T33" fmla="*/ 138 h 228"/>
                    <a:gd name="T34" fmla="*/ 220 w 230"/>
                    <a:gd name="T35" fmla="*/ 161 h 228"/>
                    <a:gd name="T36" fmla="*/ 208 w 230"/>
                    <a:gd name="T37" fmla="*/ 182 h 228"/>
                    <a:gd name="T38" fmla="*/ 193 w 230"/>
                    <a:gd name="T39" fmla="*/ 200 h 228"/>
                    <a:gd name="T40" fmla="*/ 172 w 230"/>
                    <a:gd name="T41" fmla="*/ 213 h 228"/>
                    <a:gd name="T42" fmla="*/ 150 w 230"/>
                    <a:gd name="T43" fmla="*/ 224 h 228"/>
                    <a:gd name="T44" fmla="*/ 127 w 230"/>
                    <a:gd name="T45" fmla="*/ 228 h 228"/>
                    <a:gd name="T46" fmla="*/ 104 w 230"/>
                    <a:gd name="T47" fmla="*/ 228 h 228"/>
                    <a:gd name="T48" fmla="*/ 81 w 230"/>
                    <a:gd name="T49" fmla="*/ 224 h 228"/>
                    <a:gd name="T50" fmla="*/ 57 w 230"/>
                    <a:gd name="T51" fmla="*/ 213 h 228"/>
                    <a:gd name="T52" fmla="*/ 38 w 230"/>
                    <a:gd name="T53" fmla="*/ 200 h 228"/>
                    <a:gd name="T54" fmla="*/ 23 w 230"/>
                    <a:gd name="T55" fmla="*/ 182 h 228"/>
                    <a:gd name="T56" fmla="*/ 11 w 230"/>
                    <a:gd name="T57" fmla="*/ 161 h 228"/>
                    <a:gd name="T58" fmla="*/ 3 w 230"/>
                    <a:gd name="T59" fmla="*/ 138 h 228"/>
                    <a:gd name="T60" fmla="*/ 0 w 230"/>
                    <a:gd name="T61" fmla="*/ 11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0" h="228">
                      <a:moveTo>
                        <a:pt x="0" y="115"/>
                      </a:moveTo>
                      <a:lnTo>
                        <a:pt x="3" y="90"/>
                      </a:lnTo>
                      <a:lnTo>
                        <a:pt x="11" y="69"/>
                      </a:lnTo>
                      <a:lnTo>
                        <a:pt x="23" y="47"/>
                      </a:lnTo>
                      <a:lnTo>
                        <a:pt x="38" y="29"/>
                      </a:lnTo>
                      <a:lnTo>
                        <a:pt x="57" y="15"/>
                      </a:lnTo>
                      <a:lnTo>
                        <a:pt x="81" y="6"/>
                      </a:lnTo>
                      <a:lnTo>
                        <a:pt x="104" y="0"/>
                      </a:lnTo>
                      <a:lnTo>
                        <a:pt x="127" y="0"/>
                      </a:lnTo>
                      <a:lnTo>
                        <a:pt x="150" y="6"/>
                      </a:lnTo>
                      <a:lnTo>
                        <a:pt x="172" y="15"/>
                      </a:lnTo>
                      <a:lnTo>
                        <a:pt x="193" y="29"/>
                      </a:lnTo>
                      <a:lnTo>
                        <a:pt x="208" y="47"/>
                      </a:lnTo>
                      <a:lnTo>
                        <a:pt x="220" y="69"/>
                      </a:lnTo>
                      <a:lnTo>
                        <a:pt x="228" y="90"/>
                      </a:lnTo>
                      <a:lnTo>
                        <a:pt x="230" y="115"/>
                      </a:lnTo>
                      <a:lnTo>
                        <a:pt x="228" y="138"/>
                      </a:lnTo>
                      <a:lnTo>
                        <a:pt x="220" y="161"/>
                      </a:lnTo>
                      <a:lnTo>
                        <a:pt x="208" y="182"/>
                      </a:lnTo>
                      <a:lnTo>
                        <a:pt x="193" y="200"/>
                      </a:lnTo>
                      <a:lnTo>
                        <a:pt x="172" y="213"/>
                      </a:lnTo>
                      <a:lnTo>
                        <a:pt x="150" y="224"/>
                      </a:lnTo>
                      <a:lnTo>
                        <a:pt x="127" y="228"/>
                      </a:lnTo>
                      <a:lnTo>
                        <a:pt x="104" y="228"/>
                      </a:lnTo>
                      <a:lnTo>
                        <a:pt x="81" y="224"/>
                      </a:lnTo>
                      <a:lnTo>
                        <a:pt x="57" y="213"/>
                      </a:lnTo>
                      <a:lnTo>
                        <a:pt x="38" y="200"/>
                      </a:lnTo>
                      <a:lnTo>
                        <a:pt x="23" y="182"/>
                      </a:lnTo>
                      <a:lnTo>
                        <a:pt x="11" y="161"/>
                      </a:lnTo>
                      <a:lnTo>
                        <a:pt x="3" y="138"/>
                      </a:lnTo>
                      <a:lnTo>
                        <a:pt x="0" y="1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sp>
            <p:nvSpPr>
              <p:cNvPr id="98" name="Rectangle 112"/>
              <p:cNvSpPr>
                <a:spLocks noChangeArrowheads="1"/>
              </p:cNvSpPr>
              <p:nvPr/>
            </p:nvSpPr>
            <p:spPr bwMode="auto">
              <a:xfrm>
                <a:off x="2743" y="3085"/>
                <a:ext cx="13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sz="1100" b="1">
                    <a:solidFill>
                      <a:srgbClr val="000000"/>
                    </a:solidFill>
                    <a:latin typeface="Arial" panose="020B0604020202020204" pitchFamily="34" charset="0"/>
                  </a:rPr>
                  <a:t>the</a:t>
                </a:r>
                <a:endParaRPr lang="en-US" sz="2400" b="1">
                  <a:latin typeface="Times New Roman" panose="02020603050405020304" pitchFamily="18" charset="0"/>
                </a:endParaRPr>
              </a:p>
            </p:txBody>
          </p:sp>
        </p:grpSp>
        <p:grpSp>
          <p:nvGrpSpPr>
            <p:cNvPr id="29" name="Group 113"/>
            <p:cNvGrpSpPr>
              <a:grpSpLocks/>
            </p:cNvGrpSpPr>
            <p:nvPr/>
          </p:nvGrpSpPr>
          <p:grpSpPr bwMode="auto">
            <a:xfrm>
              <a:off x="6243638" y="3348038"/>
              <a:ext cx="520700" cy="520700"/>
              <a:chOff x="4761" y="3491"/>
              <a:chExt cx="328" cy="328"/>
            </a:xfrm>
          </p:grpSpPr>
          <p:sp>
            <p:nvSpPr>
              <p:cNvPr id="94" name="Freeform 114"/>
              <p:cNvSpPr>
                <a:spLocks/>
              </p:cNvSpPr>
              <p:nvPr/>
            </p:nvSpPr>
            <p:spPr bwMode="auto">
              <a:xfrm>
                <a:off x="4761" y="3491"/>
                <a:ext cx="328" cy="328"/>
              </a:xfrm>
              <a:custGeom>
                <a:avLst/>
                <a:gdLst>
                  <a:gd name="T0" fmla="*/ 0 w 328"/>
                  <a:gd name="T1" fmla="*/ 164 h 328"/>
                  <a:gd name="T2" fmla="*/ 2 w 328"/>
                  <a:gd name="T3" fmla="*/ 135 h 328"/>
                  <a:gd name="T4" fmla="*/ 9 w 328"/>
                  <a:gd name="T5" fmla="*/ 108 h 328"/>
                  <a:gd name="T6" fmla="*/ 22 w 328"/>
                  <a:gd name="T7" fmla="*/ 82 h 328"/>
                  <a:gd name="T8" fmla="*/ 38 w 328"/>
                  <a:gd name="T9" fmla="*/ 59 h 328"/>
                  <a:gd name="T10" fmla="*/ 58 w 328"/>
                  <a:gd name="T11" fmla="*/ 39 h 328"/>
                  <a:gd name="T12" fmla="*/ 82 w 328"/>
                  <a:gd name="T13" fmla="*/ 22 h 328"/>
                  <a:gd name="T14" fmla="*/ 108 w 328"/>
                  <a:gd name="T15" fmla="*/ 10 h 328"/>
                  <a:gd name="T16" fmla="*/ 135 w 328"/>
                  <a:gd name="T17" fmla="*/ 3 h 328"/>
                  <a:gd name="T18" fmla="*/ 164 w 328"/>
                  <a:gd name="T19" fmla="*/ 0 h 328"/>
                  <a:gd name="T20" fmla="*/ 192 w 328"/>
                  <a:gd name="T21" fmla="*/ 3 h 328"/>
                  <a:gd name="T22" fmla="*/ 220 w 328"/>
                  <a:gd name="T23" fmla="*/ 10 h 328"/>
                  <a:gd name="T24" fmla="*/ 246 w 328"/>
                  <a:gd name="T25" fmla="*/ 22 h 328"/>
                  <a:gd name="T26" fmla="*/ 269 w 328"/>
                  <a:gd name="T27" fmla="*/ 39 h 328"/>
                  <a:gd name="T28" fmla="*/ 289 w 328"/>
                  <a:gd name="T29" fmla="*/ 59 h 328"/>
                  <a:gd name="T30" fmla="*/ 306 w 328"/>
                  <a:gd name="T31" fmla="*/ 82 h 328"/>
                  <a:gd name="T32" fmla="*/ 318 w 328"/>
                  <a:gd name="T33" fmla="*/ 108 h 328"/>
                  <a:gd name="T34" fmla="*/ 325 w 328"/>
                  <a:gd name="T35" fmla="*/ 135 h 328"/>
                  <a:gd name="T36" fmla="*/ 328 w 328"/>
                  <a:gd name="T37" fmla="*/ 164 h 328"/>
                  <a:gd name="T38" fmla="*/ 325 w 328"/>
                  <a:gd name="T39" fmla="*/ 193 h 328"/>
                  <a:gd name="T40" fmla="*/ 318 w 328"/>
                  <a:gd name="T41" fmla="*/ 220 h 328"/>
                  <a:gd name="T42" fmla="*/ 306 w 328"/>
                  <a:gd name="T43" fmla="*/ 246 h 328"/>
                  <a:gd name="T44" fmla="*/ 289 w 328"/>
                  <a:gd name="T45" fmla="*/ 269 h 328"/>
                  <a:gd name="T46" fmla="*/ 269 w 328"/>
                  <a:gd name="T47" fmla="*/ 290 h 328"/>
                  <a:gd name="T48" fmla="*/ 246 w 328"/>
                  <a:gd name="T49" fmla="*/ 306 h 328"/>
                  <a:gd name="T50" fmla="*/ 220 w 328"/>
                  <a:gd name="T51" fmla="*/ 318 h 328"/>
                  <a:gd name="T52" fmla="*/ 192 w 328"/>
                  <a:gd name="T53" fmla="*/ 325 h 328"/>
                  <a:gd name="T54" fmla="*/ 164 w 328"/>
                  <a:gd name="T55" fmla="*/ 328 h 328"/>
                  <a:gd name="T56" fmla="*/ 135 w 328"/>
                  <a:gd name="T57" fmla="*/ 325 h 328"/>
                  <a:gd name="T58" fmla="*/ 108 w 328"/>
                  <a:gd name="T59" fmla="*/ 318 h 328"/>
                  <a:gd name="T60" fmla="*/ 82 w 328"/>
                  <a:gd name="T61" fmla="*/ 306 h 328"/>
                  <a:gd name="T62" fmla="*/ 58 w 328"/>
                  <a:gd name="T63" fmla="*/ 290 h 328"/>
                  <a:gd name="T64" fmla="*/ 38 w 328"/>
                  <a:gd name="T65" fmla="*/ 269 h 328"/>
                  <a:gd name="T66" fmla="*/ 22 w 328"/>
                  <a:gd name="T67" fmla="*/ 246 h 328"/>
                  <a:gd name="T68" fmla="*/ 9 w 328"/>
                  <a:gd name="T69" fmla="*/ 220 h 328"/>
                  <a:gd name="T70" fmla="*/ 2 w 328"/>
                  <a:gd name="T71" fmla="*/ 193 h 328"/>
                  <a:gd name="T72" fmla="*/ 0 w 328"/>
                  <a:gd name="T73" fmla="*/ 164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8" h="328">
                    <a:moveTo>
                      <a:pt x="0" y="164"/>
                    </a:moveTo>
                    <a:lnTo>
                      <a:pt x="2" y="135"/>
                    </a:lnTo>
                    <a:lnTo>
                      <a:pt x="9" y="108"/>
                    </a:lnTo>
                    <a:lnTo>
                      <a:pt x="22" y="82"/>
                    </a:lnTo>
                    <a:lnTo>
                      <a:pt x="38" y="59"/>
                    </a:lnTo>
                    <a:lnTo>
                      <a:pt x="58" y="39"/>
                    </a:lnTo>
                    <a:lnTo>
                      <a:pt x="82" y="22"/>
                    </a:lnTo>
                    <a:lnTo>
                      <a:pt x="108" y="10"/>
                    </a:lnTo>
                    <a:lnTo>
                      <a:pt x="135" y="3"/>
                    </a:lnTo>
                    <a:lnTo>
                      <a:pt x="164" y="0"/>
                    </a:lnTo>
                    <a:lnTo>
                      <a:pt x="192" y="3"/>
                    </a:lnTo>
                    <a:lnTo>
                      <a:pt x="220" y="10"/>
                    </a:lnTo>
                    <a:lnTo>
                      <a:pt x="246" y="22"/>
                    </a:lnTo>
                    <a:lnTo>
                      <a:pt x="269" y="39"/>
                    </a:lnTo>
                    <a:lnTo>
                      <a:pt x="289" y="59"/>
                    </a:lnTo>
                    <a:lnTo>
                      <a:pt x="306" y="82"/>
                    </a:lnTo>
                    <a:lnTo>
                      <a:pt x="318" y="108"/>
                    </a:lnTo>
                    <a:lnTo>
                      <a:pt x="325" y="135"/>
                    </a:lnTo>
                    <a:lnTo>
                      <a:pt x="328" y="164"/>
                    </a:lnTo>
                    <a:lnTo>
                      <a:pt x="325" y="193"/>
                    </a:lnTo>
                    <a:lnTo>
                      <a:pt x="318" y="220"/>
                    </a:lnTo>
                    <a:lnTo>
                      <a:pt x="306" y="246"/>
                    </a:lnTo>
                    <a:lnTo>
                      <a:pt x="289" y="269"/>
                    </a:lnTo>
                    <a:lnTo>
                      <a:pt x="269" y="290"/>
                    </a:lnTo>
                    <a:lnTo>
                      <a:pt x="246" y="306"/>
                    </a:lnTo>
                    <a:lnTo>
                      <a:pt x="220" y="318"/>
                    </a:lnTo>
                    <a:lnTo>
                      <a:pt x="192" y="325"/>
                    </a:lnTo>
                    <a:lnTo>
                      <a:pt x="164" y="328"/>
                    </a:lnTo>
                    <a:lnTo>
                      <a:pt x="135" y="325"/>
                    </a:lnTo>
                    <a:lnTo>
                      <a:pt x="108" y="318"/>
                    </a:lnTo>
                    <a:lnTo>
                      <a:pt x="82" y="306"/>
                    </a:lnTo>
                    <a:lnTo>
                      <a:pt x="58" y="290"/>
                    </a:lnTo>
                    <a:lnTo>
                      <a:pt x="38" y="269"/>
                    </a:lnTo>
                    <a:lnTo>
                      <a:pt x="22" y="246"/>
                    </a:lnTo>
                    <a:lnTo>
                      <a:pt x="9" y="220"/>
                    </a:lnTo>
                    <a:lnTo>
                      <a:pt x="2" y="193"/>
                    </a:lnTo>
                    <a:lnTo>
                      <a:pt x="0" y="16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5" name="Freeform 115"/>
              <p:cNvSpPr>
                <a:spLocks/>
              </p:cNvSpPr>
              <p:nvPr/>
            </p:nvSpPr>
            <p:spPr bwMode="auto">
              <a:xfrm>
                <a:off x="4810" y="3540"/>
                <a:ext cx="229" cy="228"/>
              </a:xfrm>
              <a:custGeom>
                <a:avLst/>
                <a:gdLst>
                  <a:gd name="T0" fmla="*/ 0 w 229"/>
                  <a:gd name="T1" fmla="*/ 115 h 228"/>
                  <a:gd name="T2" fmla="*/ 3 w 229"/>
                  <a:gd name="T3" fmla="*/ 91 h 228"/>
                  <a:gd name="T4" fmla="*/ 9 w 229"/>
                  <a:gd name="T5" fmla="*/ 69 h 228"/>
                  <a:gd name="T6" fmla="*/ 22 w 229"/>
                  <a:gd name="T7" fmla="*/ 47 h 228"/>
                  <a:gd name="T8" fmla="*/ 38 w 229"/>
                  <a:gd name="T9" fmla="*/ 29 h 228"/>
                  <a:gd name="T10" fmla="*/ 57 w 229"/>
                  <a:gd name="T11" fmla="*/ 15 h 228"/>
                  <a:gd name="T12" fmla="*/ 79 w 229"/>
                  <a:gd name="T13" fmla="*/ 6 h 228"/>
                  <a:gd name="T14" fmla="*/ 102 w 229"/>
                  <a:gd name="T15" fmla="*/ 0 h 228"/>
                  <a:gd name="T16" fmla="*/ 127 w 229"/>
                  <a:gd name="T17" fmla="*/ 0 h 228"/>
                  <a:gd name="T18" fmla="*/ 150 w 229"/>
                  <a:gd name="T19" fmla="*/ 6 h 228"/>
                  <a:gd name="T20" fmla="*/ 172 w 229"/>
                  <a:gd name="T21" fmla="*/ 15 h 228"/>
                  <a:gd name="T22" fmla="*/ 191 w 229"/>
                  <a:gd name="T23" fmla="*/ 29 h 228"/>
                  <a:gd name="T24" fmla="*/ 208 w 229"/>
                  <a:gd name="T25" fmla="*/ 47 h 228"/>
                  <a:gd name="T26" fmla="*/ 220 w 229"/>
                  <a:gd name="T27" fmla="*/ 69 h 228"/>
                  <a:gd name="T28" fmla="*/ 227 w 229"/>
                  <a:gd name="T29" fmla="*/ 91 h 228"/>
                  <a:gd name="T30" fmla="*/ 229 w 229"/>
                  <a:gd name="T31" fmla="*/ 115 h 228"/>
                  <a:gd name="T32" fmla="*/ 227 w 229"/>
                  <a:gd name="T33" fmla="*/ 138 h 228"/>
                  <a:gd name="T34" fmla="*/ 220 w 229"/>
                  <a:gd name="T35" fmla="*/ 162 h 228"/>
                  <a:gd name="T36" fmla="*/ 208 w 229"/>
                  <a:gd name="T37" fmla="*/ 182 h 228"/>
                  <a:gd name="T38" fmla="*/ 191 w 229"/>
                  <a:gd name="T39" fmla="*/ 200 h 228"/>
                  <a:gd name="T40" fmla="*/ 172 w 229"/>
                  <a:gd name="T41" fmla="*/ 215 h 228"/>
                  <a:gd name="T42" fmla="*/ 150 w 229"/>
                  <a:gd name="T43" fmla="*/ 224 h 228"/>
                  <a:gd name="T44" fmla="*/ 127 w 229"/>
                  <a:gd name="T45" fmla="*/ 228 h 228"/>
                  <a:gd name="T46" fmla="*/ 102 w 229"/>
                  <a:gd name="T47" fmla="*/ 228 h 228"/>
                  <a:gd name="T48" fmla="*/ 79 w 229"/>
                  <a:gd name="T49" fmla="*/ 224 h 228"/>
                  <a:gd name="T50" fmla="*/ 57 w 229"/>
                  <a:gd name="T51" fmla="*/ 215 h 228"/>
                  <a:gd name="T52" fmla="*/ 38 w 229"/>
                  <a:gd name="T53" fmla="*/ 200 h 228"/>
                  <a:gd name="T54" fmla="*/ 22 w 229"/>
                  <a:gd name="T55" fmla="*/ 182 h 228"/>
                  <a:gd name="T56" fmla="*/ 9 w 229"/>
                  <a:gd name="T57" fmla="*/ 162 h 228"/>
                  <a:gd name="T58" fmla="*/ 3 w 229"/>
                  <a:gd name="T59" fmla="*/ 138 h 228"/>
                  <a:gd name="T60" fmla="*/ 0 w 229"/>
                  <a:gd name="T61" fmla="*/ 11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9" h="228">
                    <a:moveTo>
                      <a:pt x="0" y="115"/>
                    </a:moveTo>
                    <a:lnTo>
                      <a:pt x="3" y="91"/>
                    </a:lnTo>
                    <a:lnTo>
                      <a:pt x="9" y="69"/>
                    </a:lnTo>
                    <a:lnTo>
                      <a:pt x="22" y="47"/>
                    </a:lnTo>
                    <a:lnTo>
                      <a:pt x="38" y="29"/>
                    </a:lnTo>
                    <a:lnTo>
                      <a:pt x="57" y="15"/>
                    </a:lnTo>
                    <a:lnTo>
                      <a:pt x="79" y="6"/>
                    </a:lnTo>
                    <a:lnTo>
                      <a:pt x="102" y="0"/>
                    </a:lnTo>
                    <a:lnTo>
                      <a:pt x="127" y="0"/>
                    </a:lnTo>
                    <a:lnTo>
                      <a:pt x="150" y="6"/>
                    </a:lnTo>
                    <a:lnTo>
                      <a:pt x="172" y="15"/>
                    </a:lnTo>
                    <a:lnTo>
                      <a:pt x="191" y="29"/>
                    </a:lnTo>
                    <a:lnTo>
                      <a:pt x="208" y="47"/>
                    </a:lnTo>
                    <a:lnTo>
                      <a:pt x="220" y="69"/>
                    </a:lnTo>
                    <a:lnTo>
                      <a:pt x="227" y="91"/>
                    </a:lnTo>
                    <a:lnTo>
                      <a:pt x="229" y="115"/>
                    </a:lnTo>
                    <a:lnTo>
                      <a:pt x="227" y="138"/>
                    </a:lnTo>
                    <a:lnTo>
                      <a:pt x="220" y="162"/>
                    </a:lnTo>
                    <a:lnTo>
                      <a:pt x="208" y="182"/>
                    </a:lnTo>
                    <a:lnTo>
                      <a:pt x="191" y="200"/>
                    </a:lnTo>
                    <a:lnTo>
                      <a:pt x="172" y="215"/>
                    </a:lnTo>
                    <a:lnTo>
                      <a:pt x="150" y="224"/>
                    </a:lnTo>
                    <a:lnTo>
                      <a:pt x="127" y="228"/>
                    </a:lnTo>
                    <a:lnTo>
                      <a:pt x="102" y="228"/>
                    </a:lnTo>
                    <a:lnTo>
                      <a:pt x="79" y="224"/>
                    </a:lnTo>
                    <a:lnTo>
                      <a:pt x="57" y="215"/>
                    </a:lnTo>
                    <a:lnTo>
                      <a:pt x="38" y="200"/>
                    </a:lnTo>
                    <a:lnTo>
                      <a:pt x="22" y="182"/>
                    </a:lnTo>
                    <a:lnTo>
                      <a:pt x="9" y="162"/>
                    </a:lnTo>
                    <a:lnTo>
                      <a:pt x="3" y="138"/>
                    </a:lnTo>
                    <a:lnTo>
                      <a:pt x="0" y="1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6" name="Rectangle 116"/>
              <p:cNvSpPr>
                <a:spLocks noChangeArrowheads="1"/>
              </p:cNvSpPr>
              <p:nvPr/>
            </p:nvSpPr>
            <p:spPr bwMode="auto">
              <a:xfrm>
                <a:off x="4839" y="3597"/>
                <a:ext cx="16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sz="1100" b="1">
                    <a:solidFill>
                      <a:srgbClr val="000000"/>
                    </a:solidFill>
                    <a:latin typeface="Arial" panose="020B0604020202020204" pitchFamily="34" charset="0"/>
                  </a:rPr>
                  <a:t>dog</a:t>
                </a:r>
                <a:endParaRPr lang="en-US" sz="2400" b="1">
                  <a:latin typeface="Times New Roman" panose="02020603050405020304" pitchFamily="18" charset="0"/>
                </a:endParaRPr>
              </a:p>
            </p:txBody>
          </p:sp>
        </p:grpSp>
        <p:grpSp>
          <p:nvGrpSpPr>
            <p:cNvPr id="30" name="Group 117"/>
            <p:cNvGrpSpPr>
              <a:grpSpLocks/>
            </p:cNvGrpSpPr>
            <p:nvPr/>
          </p:nvGrpSpPr>
          <p:grpSpPr bwMode="auto">
            <a:xfrm>
              <a:off x="7316788" y="3338513"/>
              <a:ext cx="520700" cy="520700"/>
              <a:chOff x="4759" y="1245"/>
              <a:chExt cx="328" cy="328"/>
            </a:xfrm>
          </p:grpSpPr>
          <p:sp>
            <p:nvSpPr>
              <p:cNvPr id="91" name="Freeform 118"/>
              <p:cNvSpPr>
                <a:spLocks/>
              </p:cNvSpPr>
              <p:nvPr/>
            </p:nvSpPr>
            <p:spPr bwMode="auto">
              <a:xfrm>
                <a:off x="4759" y="1245"/>
                <a:ext cx="328" cy="328"/>
              </a:xfrm>
              <a:custGeom>
                <a:avLst/>
                <a:gdLst>
                  <a:gd name="T0" fmla="*/ 0 w 328"/>
                  <a:gd name="T1" fmla="*/ 164 h 328"/>
                  <a:gd name="T2" fmla="*/ 3 w 328"/>
                  <a:gd name="T3" fmla="*/ 136 h 328"/>
                  <a:gd name="T4" fmla="*/ 10 w 328"/>
                  <a:gd name="T5" fmla="*/ 108 h 328"/>
                  <a:gd name="T6" fmla="*/ 22 w 328"/>
                  <a:gd name="T7" fmla="*/ 82 h 328"/>
                  <a:gd name="T8" fmla="*/ 38 w 328"/>
                  <a:gd name="T9" fmla="*/ 59 h 328"/>
                  <a:gd name="T10" fmla="*/ 59 w 328"/>
                  <a:gd name="T11" fmla="*/ 39 h 328"/>
                  <a:gd name="T12" fmla="*/ 82 w 328"/>
                  <a:gd name="T13" fmla="*/ 22 h 328"/>
                  <a:gd name="T14" fmla="*/ 108 w 328"/>
                  <a:gd name="T15" fmla="*/ 10 h 328"/>
                  <a:gd name="T16" fmla="*/ 136 w 328"/>
                  <a:gd name="T17" fmla="*/ 3 h 328"/>
                  <a:gd name="T18" fmla="*/ 164 w 328"/>
                  <a:gd name="T19" fmla="*/ 0 h 328"/>
                  <a:gd name="T20" fmla="*/ 193 w 328"/>
                  <a:gd name="T21" fmla="*/ 3 h 328"/>
                  <a:gd name="T22" fmla="*/ 220 w 328"/>
                  <a:gd name="T23" fmla="*/ 10 h 328"/>
                  <a:gd name="T24" fmla="*/ 246 w 328"/>
                  <a:gd name="T25" fmla="*/ 22 h 328"/>
                  <a:gd name="T26" fmla="*/ 269 w 328"/>
                  <a:gd name="T27" fmla="*/ 39 h 328"/>
                  <a:gd name="T28" fmla="*/ 290 w 328"/>
                  <a:gd name="T29" fmla="*/ 59 h 328"/>
                  <a:gd name="T30" fmla="*/ 306 w 328"/>
                  <a:gd name="T31" fmla="*/ 82 h 328"/>
                  <a:gd name="T32" fmla="*/ 319 w 328"/>
                  <a:gd name="T33" fmla="*/ 108 h 328"/>
                  <a:gd name="T34" fmla="*/ 325 w 328"/>
                  <a:gd name="T35" fmla="*/ 136 h 328"/>
                  <a:gd name="T36" fmla="*/ 328 w 328"/>
                  <a:gd name="T37" fmla="*/ 164 h 328"/>
                  <a:gd name="T38" fmla="*/ 325 w 328"/>
                  <a:gd name="T39" fmla="*/ 193 h 328"/>
                  <a:gd name="T40" fmla="*/ 319 w 328"/>
                  <a:gd name="T41" fmla="*/ 220 h 328"/>
                  <a:gd name="T42" fmla="*/ 306 w 328"/>
                  <a:gd name="T43" fmla="*/ 246 h 328"/>
                  <a:gd name="T44" fmla="*/ 290 w 328"/>
                  <a:gd name="T45" fmla="*/ 269 h 328"/>
                  <a:gd name="T46" fmla="*/ 269 w 328"/>
                  <a:gd name="T47" fmla="*/ 290 h 328"/>
                  <a:gd name="T48" fmla="*/ 246 w 328"/>
                  <a:gd name="T49" fmla="*/ 306 h 328"/>
                  <a:gd name="T50" fmla="*/ 220 w 328"/>
                  <a:gd name="T51" fmla="*/ 319 h 328"/>
                  <a:gd name="T52" fmla="*/ 193 w 328"/>
                  <a:gd name="T53" fmla="*/ 325 h 328"/>
                  <a:gd name="T54" fmla="*/ 164 w 328"/>
                  <a:gd name="T55" fmla="*/ 328 h 328"/>
                  <a:gd name="T56" fmla="*/ 136 w 328"/>
                  <a:gd name="T57" fmla="*/ 325 h 328"/>
                  <a:gd name="T58" fmla="*/ 108 w 328"/>
                  <a:gd name="T59" fmla="*/ 319 h 328"/>
                  <a:gd name="T60" fmla="*/ 82 w 328"/>
                  <a:gd name="T61" fmla="*/ 306 h 328"/>
                  <a:gd name="T62" fmla="*/ 59 w 328"/>
                  <a:gd name="T63" fmla="*/ 290 h 328"/>
                  <a:gd name="T64" fmla="*/ 38 w 328"/>
                  <a:gd name="T65" fmla="*/ 269 h 328"/>
                  <a:gd name="T66" fmla="*/ 22 w 328"/>
                  <a:gd name="T67" fmla="*/ 246 h 328"/>
                  <a:gd name="T68" fmla="*/ 10 w 328"/>
                  <a:gd name="T69" fmla="*/ 220 h 328"/>
                  <a:gd name="T70" fmla="*/ 3 w 328"/>
                  <a:gd name="T71" fmla="*/ 193 h 328"/>
                  <a:gd name="T72" fmla="*/ 0 w 328"/>
                  <a:gd name="T73" fmla="*/ 164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8" h="328">
                    <a:moveTo>
                      <a:pt x="0" y="164"/>
                    </a:moveTo>
                    <a:lnTo>
                      <a:pt x="3" y="136"/>
                    </a:lnTo>
                    <a:lnTo>
                      <a:pt x="10" y="108"/>
                    </a:lnTo>
                    <a:lnTo>
                      <a:pt x="22" y="82"/>
                    </a:lnTo>
                    <a:lnTo>
                      <a:pt x="38" y="59"/>
                    </a:lnTo>
                    <a:lnTo>
                      <a:pt x="59" y="39"/>
                    </a:lnTo>
                    <a:lnTo>
                      <a:pt x="82" y="22"/>
                    </a:lnTo>
                    <a:lnTo>
                      <a:pt x="108" y="10"/>
                    </a:lnTo>
                    <a:lnTo>
                      <a:pt x="136" y="3"/>
                    </a:lnTo>
                    <a:lnTo>
                      <a:pt x="164" y="0"/>
                    </a:lnTo>
                    <a:lnTo>
                      <a:pt x="193" y="3"/>
                    </a:lnTo>
                    <a:lnTo>
                      <a:pt x="220" y="10"/>
                    </a:lnTo>
                    <a:lnTo>
                      <a:pt x="246" y="22"/>
                    </a:lnTo>
                    <a:lnTo>
                      <a:pt x="269" y="39"/>
                    </a:lnTo>
                    <a:lnTo>
                      <a:pt x="290" y="59"/>
                    </a:lnTo>
                    <a:lnTo>
                      <a:pt x="306" y="82"/>
                    </a:lnTo>
                    <a:lnTo>
                      <a:pt x="319" y="108"/>
                    </a:lnTo>
                    <a:lnTo>
                      <a:pt x="325" y="136"/>
                    </a:lnTo>
                    <a:lnTo>
                      <a:pt x="328" y="164"/>
                    </a:lnTo>
                    <a:lnTo>
                      <a:pt x="325" y="193"/>
                    </a:lnTo>
                    <a:lnTo>
                      <a:pt x="319" y="220"/>
                    </a:lnTo>
                    <a:lnTo>
                      <a:pt x="306" y="246"/>
                    </a:lnTo>
                    <a:lnTo>
                      <a:pt x="290" y="269"/>
                    </a:lnTo>
                    <a:lnTo>
                      <a:pt x="269" y="290"/>
                    </a:lnTo>
                    <a:lnTo>
                      <a:pt x="246" y="306"/>
                    </a:lnTo>
                    <a:lnTo>
                      <a:pt x="220" y="319"/>
                    </a:lnTo>
                    <a:lnTo>
                      <a:pt x="193" y="325"/>
                    </a:lnTo>
                    <a:lnTo>
                      <a:pt x="164" y="328"/>
                    </a:lnTo>
                    <a:lnTo>
                      <a:pt x="136" y="325"/>
                    </a:lnTo>
                    <a:lnTo>
                      <a:pt x="108" y="319"/>
                    </a:lnTo>
                    <a:lnTo>
                      <a:pt x="82" y="306"/>
                    </a:lnTo>
                    <a:lnTo>
                      <a:pt x="59" y="290"/>
                    </a:lnTo>
                    <a:lnTo>
                      <a:pt x="38" y="269"/>
                    </a:lnTo>
                    <a:lnTo>
                      <a:pt x="22" y="246"/>
                    </a:lnTo>
                    <a:lnTo>
                      <a:pt x="10" y="220"/>
                    </a:lnTo>
                    <a:lnTo>
                      <a:pt x="3" y="193"/>
                    </a:lnTo>
                    <a:lnTo>
                      <a:pt x="0" y="16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2" name="Freeform 119"/>
              <p:cNvSpPr>
                <a:spLocks/>
              </p:cNvSpPr>
              <p:nvPr/>
            </p:nvSpPr>
            <p:spPr bwMode="auto">
              <a:xfrm>
                <a:off x="4808" y="1296"/>
                <a:ext cx="230" cy="228"/>
              </a:xfrm>
              <a:custGeom>
                <a:avLst/>
                <a:gdLst>
                  <a:gd name="T0" fmla="*/ 0 w 230"/>
                  <a:gd name="T1" fmla="*/ 113 h 228"/>
                  <a:gd name="T2" fmla="*/ 3 w 230"/>
                  <a:gd name="T3" fmla="*/ 90 h 228"/>
                  <a:gd name="T4" fmla="*/ 10 w 230"/>
                  <a:gd name="T5" fmla="*/ 67 h 228"/>
                  <a:gd name="T6" fmla="*/ 22 w 230"/>
                  <a:gd name="T7" fmla="*/ 46 h 228"/>
                  <a:gd name="T8" fmla="*/ 39 w 230"/>
                  <a:gd name="T9" fmla="*/ 29 h 228"/>
                  <a:gd name="T10" fmla="*/ 58 w 230"/>
                  <a:gd name="T11" fmla="*/ 14 h 228"/>
                  <a:gd name="T12" fmla="*/ 80 w 230"/>
                  <a:gd name="T13" fmla="*/ 4 h 228"/>
                  <a:gd name="T14" fmla="*/ 103 w 230"/>
                  <a:gd name="T15" fmla="*/ 0 h 228"/>
                  <a:gd name="T16" fmla="*/ 128 w 230"/>
                  <a:gd name="T17" fmla="*/ 0 h 228"/>
                  <a:gd name="T18" fmla="*/ 151 w 230"/>
                  <a:gd name="T19" fmla="*/ 4 h 228"/>
                  <a:gd name="T20" fmla="*/ 173 w 230"/>
                  <a:gd name="T21" fmla="*/ 14 h 228"/>
                  <a:gd name="T22" fmla="*/ 192 w 230"/>
                  <a:gd name="T23" fmla="*/ 29 h 228"/>
                  <a:gd name="T24" fmla="*/ 208 w 230"/>
                  <a:gd name="T25" fmla="*/ 46 h 228"/>
                  <a:gd name="T26" fmla="*/ 220 w 230"/>
                  <a:gd name="T27" fmla="*/ 67 h 228"/>
                  <a:gd name="T28" fmla="*/ 227 w 230"/>
                  <a:gd name="T29" fmla="*/ 90 h 228"/>
                  <a:gd name="T30" fmla="*/ 230 w 230"/>
                  <a:gd name="T31" fmla="*/ 113 h 228"/>
                  <a:gd name="T32" fmla="*/ 227 w 230"/>
                  <a:gd name="T33" fmla="*/ 138 h 228"/>
                  <a:gd name="T34" fmla="*/ 220 w 230"/>
                  <a:gd name="T35" fmla="*/ 160 h 228"/>
                  <a:gd name="T36" fmla="*/ 208 w 230"/>
                  <a:gd name="T37" fmla="*/ 180 h 228"/>
                  <a:gd name="T38" fmla="*/ 192 w 230"/>
                  <a:gd name="T39" fmla="*/ 199 h 228"/>
                  <a:gd name="T40" fmla="*/ 173 w 230"/>
                  <a:gd name="T41" fmla="*/ 213 h 228"/>
                  <a:gd name="T42" fmla="*/ 151 w 230"/>
                  <a:gd name="T43" fmla="*/ 222 h 228"/>
                  <a:gd name="T44" fmla="*/ 128 w 230"/>
                  <a:gd name="T45" fmla="*/ 228 h 228"/>
                  <a:gd name="T46" fmla="*/ 103 w 230"/>
                  <a:gd name="T47" fmla="*/ 228 h 228"/>
                  <a:gd name="T48" fmla="*/ 80 w 230"/>
                  <a:gd name="T49" fmla="*/ 222 h 228"/>
                  <a:gd name="T50" fmla="*/ 58 w 230"/>
                  <a:gd name="T51" fmla="*/ 213 h 228"/>
                  <a:gd name="T52" fmla="*/ 39 w 230"/>
                  <a:gd name="T53" fmla="*/ 199 h 228"/>
                  <a:gd name="T54" fmla="*/ 22 w 230"/>
                  <a:gd name="T55" fmla="*/ 180 h 228"/>
                  <a:gd name="T56" fmla="*/ 10 w 230"/>
                  <a:gd name="T57" fmla="*/ 160 h 228"/>
                  <a:gd name="T58" fmla="*/ 3 w 230"/>
                  <a:gd name="T59" fmla="*/ 138 h 228"/>
                  <a:gd name="T60" fmla="*/ 0 w 230"/>
                  <a:gd name="T61" fmla="*/ 113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0" h="228">
                    <a:moveTo>
                      <a:pt x="0" y="113"/>
                    </a:moveTo>
                    <a:lnTo>
                      <a:pt x="3" y="90"/>
                    </a:lnTo>
                    <a:lnTo>
                      <a:pt x="10" y="67"/>
                    </a:lnTo>
                    <a:lnTo>
                      <a:pt x="22" y="46"/>
                    </a:lnTo>
                    <a:lnTo>
                      <a:pt x="39" y="29"/>
                    </a:lnTo>
                    <a:lnTo>
                      <a:pt x="58" y="14"/>
                    </a:lnTo>
                    <a:lnTo>
                      <a:pt x="80" y="4"/>
                    </a:lnTo>
                    <a:lnTo>
                      <a:pt x="103" y="0"/>
                    </a:lnTo>
                    <a:lnTo>
                      <a:pt x="128" y="0"/>
                    </a:lnTo>
                    <a:lnTo>
                      <a:pt x="151" y="4"/>
                    </a:lnTo>
                    <a:lnTo>
                      <a:pt x="173" y="14"/>
                    </a:lnTo>
                    <a:lnTo>
                      <a:pt x="192" y="29"/>
                    </a:lnTo>
                    <a:lnTo>
                      <a:pt x="208" y="46"/>
                    </a:lnTo>
                    <a:lnTo>
                      <a:pt x="220" y="67"/>
                    </a:lnTo>
                    <a:lnTo>
                      <a:pt x="227" y="90"/>
                    </a:lnTo>
                    <a:lnTo>
                      <a:pt x="230" y="113"/>
                    </a:lnTo>
                    <a:lnTo>
                      <a:pt x="227" y="138"/>
                    </a:lnTo>
                    <a:lnTo>
                      <a:pt x="220" y="160"/>
                    </a:lnTo>
                    <a:lnTo>
                      <a:pt x="208" y="180"/>
                    </a:lnTo>
                    <a:lnTo>
                      <a:pt x="192" y="199"/>
                    </a:lnTo>
                    <a:lnTo>
                      <a:pt x="173" y="213"/>
                    </a:lnTo>
                    <a:lnTo>
                      <a:pt x="151" y="222"/>
                    </a:lnTo>
                    <a:lnTo>
                      <a:pt x="128" y="228"/>
                    </a:lnTo>
                    <a:lnTo>
                      <a:pt x="103" y="228"/>
                    </a:lnTo>
                    <a:lnTo>
                      <a:pt x="80" y="222"/>
                    </a:lnTo>
                    <a:lnTo>
                      <a:pt x="58" y="213"/>
                    </a:lnTo>
                    <a:lnTo>
                      <a:pt x="39" y="199"/>
                    </a:lnTo>
                    <a:lnTo>
                      <a:pt x="22" y="180"/>
                    </a:lnTo>
                    <a:lnTo>
                      <a:pt x="10" y="160"/>
                    </a:lnTo>
                    <a:lnTo>
                      <a:pt x="3" y="138"/>
                    </a:lnTo>
                    <a:lnTo>
                      <a:pt x="0"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3" name="Rectangle 120"/>
              <p:cNvSpPr>
                <a:spLocks noChangeArrowheads="1"/>
              </p:cNvSpPr>
              <p:nvPr/>
            </p:nvSpPr>
            <p:spPr bwMode="auto">
              <a:xfrm>
                <a:off x="4870" y="1323"/>
                <a:ext cx="8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sz="1700" b="1">
                    <a:solidFill>
                      <a:srgbClr val="000000"/>
                    </a:solidFill>
                    <a:latin typeface="Arial" panose="020B0604020202020204" pitchFamily="34" charset="0"/>
                  </a:rPr>
                  <a:t>?</a:t>
                </a:r>
                <a:endParaRPr lang="en-US" sz="2400" b="1">
                  <a:latin typeface="Times New Roman" panose="02020603050405020304" pitchFamily="18" charset="0"/>
                </a:endParaRPr>
              </a:p>
            </p:txBody>
          </p:sp>
        </p:grpSp>
        <p:grpSp>
          <p:nvGrpSpPr>
            <p:cNvPr id="31" name="Group 121"/>
            <p:cNvGrpSpPr>
              <a:grpSpLocks/>
            </p:cNvGrpSpPr>
            <p:nvPr/>
          </p:nvGrpSpPr>
          <p:grpSpPr bwMode="auto">
            <a:xfrm>
              <a:off x="8002588" y="3114675"/>
              <a:ext cx="827087" cy="825500"/>
              <a:chOff x="5029" y="2022"/>
              <a:chExt cx="521" cy="520"/>
            </a:xfrm>
          </p:grpSpPr>
          <p:sp>
            <p:nvSpPr>
              <p:cNvPr id="87" name="Freeform 122"/>
              <p:cNvSpPr>
                <a:spLocks/>
              </p:cNvSpPr>
              <p:nvPr/>
            </p:nvSpPr>
            <p:spPr bwMode="auto">
              <a:xfrm>
                <a:off x="5029" y="2022"/>
                <a:ext cx="521" cy="520"/>
              </a:xfrm>
              <a:custGeom>
                <a:avLst/>
                <a:gdLst>
                  <a:gd name="T0" fmla="*/ 0 w 521"/>
                  <a:gd name="T1" fmla="*/ 261 h 520"/>
                  <a:gd name="T2" fmla="*/ 3 w 521"/>
                  <a:gd name="T3" fmla="*/ 223 h 520"/>
                  <a:gd name="T4" fmla="*/ 11 w 521"/>
                  <a:gd name="T5" fmla="*/ 187 h 520"/>
                  <a:gd name="T6" fmla="*/ 23 w 521"/>
                  <a:gd name="T7" fmla="*/ 152 h 520"/>
                  <a:gd name="T8" fmla="*/ 41 w 521"/>
                  <a:gd name="T9" fmla="*/ 119 h 520"/>
                  <a:gd name="T10" fmla="*/ 63 w 521"/>
                  <a:gd name="T11" fmla="*/ 90 h 520"/>
                  <a:gd name="T12" fmla="*/ 90 w 521"/>
                  <a:gd name="T13" fmla="*/ 63 h 520"/>
                  <a:gd name="T14" fmla="*/ 119 w 521"/>
                  <a:gd name="T15" fmla="*/ 41 h 520"/>
                  <a:gd name="T16" fmla="*/ 152 w 521"/>
                  <a:gd name="T17" fmla="*/ 23 h 520"/>
                  <a:gd name="T18" fmla="*/ 187 w 521"/>
                  <a:gd name="T19" fmla="*/ 11 h 520"/>
                  <a:gd name="T20" fmla="*/ 223 w 521"/>
                  <a:gd name="T21" fmla="*/ 3 h 520"/>
                  <a:gd name="T22" fmla="*/ 260 w 521"/>
                  <a:gd name="T23" fmla="*/ 0 h 520"/>
                  <a:gd name="T24" fmla="*/ 298 w 521"/>
                  <a:gd name="T25" fmla="*/ 3 h 520"/>
                  <a:gd name="T26" fmla="*/ 333 w 521"/>
                  <a:gd name="T27" fmla="*/ 11 h 520"/>
                  <a:gd name="T28" fmla="*/ 369 w 521"/>
                  <a:gd name="T29" fmla="*/ 23 h 520"/>
                  <a:gd name="T30" fmla="*/ 402 w 521"/>
                  <a:gd name="T31" fmla="*/ 41 h 520"/>
                  <a:gd name="T32" fmla="*/ 430 w 521"/>
                  <a:gd name="T33" fmla="*/ 63 h 520"/>
                  <a:gd name="T34" fmla="*/ 458 w 521"/>
                  <a:gd name="T35" fmla="*/ 90 h 520"/>
                  <a:gd name="T36" fmla="*/ 480 w 521"/>
                  <a:gd name="T37" fmla="*/ 119 h 520"/>
                  <a:gd name="T38" fmla="*/ 497 w 521"/>
                  <a:gd name="T39" fmla="*/ 152 h 520"/>
                  <a:gd name="T40" fmla="*/ 510 w 521"/>
                  <a:gd name="T41" fmla="*/ 187 h 520"/>
                  <a:gd name="T42" fmla="*/ 518 w 521"/>
                  <a:gd name="T43" fmla="*/ 223 h 520"/>
                  <a:gd name="T44" fmla="*/ 521 w 521"/>
                  <a:gd name="T45" fmla="*/ 261 h 520"/>
                  <a:gd name="T46" fmla="*/ 518 w 521"/>
                  <a:gd name="T47" fmla="*/ 298 h 520"/>
                  <a:gd name="T48" fmla="*/ 510 w 521"/>
                  <a:gd name="T49" fmla="*/ 333 h 520"/>
                  <a:gd name="T50" fmla="*/ 497 w 521"/>
                  <a:gd name="T51" fmla="*/ 369 h 520"/>
                  <a:gd name="T52" fmla="*/ 480 w 521"/>
                  <a:gd name="T53" fmla="*/ 402 h 520"/>
                  <a:gd name="T54" fmla="*/ 458 w 521"/>
                  <a:gd name="T55" fmla="*/ 430 h 520"/>
                  <a:gd name="T56" fmla="*/ 430 w 521"/>
                  <a:gd name="T57" fmla="*/ 458 h 520"/>
                  <a:gd name="T58" fmla="*/ 402 w 521"/>
                  <a:gd name="T59" fmla="*/ 480 h 520"/>
                  <a:gd name="T60" fmla="*/ 369 w 521"/>
                  <a:gd name="T61" fmla="*/ 497 h 520"/>
                  <a:gd name="T62" fmla="*/ 333 w 521"/>
                  <a:gd name="T63" fmla="*/ 510 h 520"/>
                  <a:gd name="T64" fmla="*/ 298 w 521"/>
                  <a:gd name="T65" fmla="*/ 518 h 520"/>
                  <a:gd name="T66" fmla="*/ 260 w 521"/>
                  <a:gd name="T67" fmla="*/ 520 h 520"/>
                  <a:gd name="T68" fmla="*/ 223 w 521"/>
                  <a:gd name="T69" fmla="*/ 518 h 520"/>
                  <a:gd name="T70" fmla="*/ 187 w 521"/>
                  <a:gd name="T71" fmla="*/ 510 h 520"/>
                  <a:gd name="T72" fmla="*/ 152 w 521"/>
                  <a:gd name="T73" fmla="*/ 497 h 520"/>
                  <a:gd name="T74" fmla="*/ 119 w 521"/>
                  <a:gd name="T75" fmla="*/ 480 h 520"/>
                  <a:gd name="T76" fmla="*/ 90 w 521"/>
                  <a:gd name="T77" fmla="*/ 458 h 520"/>
                  <a:gd name="T78" fmla="*/ 63 w 521"/>
                  <a:gd name="T79" fmla="*/ 430 h 520"/>
                  <a:gd name="T80" fmla="*/ 41 w 521"/>
                  <a:gd name="T81" fmla="*/ 402 h 520"/>
                  <a:gd name="T82" fmla="*/ 23 w 521"/>
                  <a:gd name="T83" fmla="*/ 369 h 520"/>
                  <a:gd name="T84" fmla="*/ 11 w 521"/>
                  <a:gd name="T85" fmla="*/ 333 h 520"/>
                  <a:gd name="T86" fmla="*/ 3 w 521"/>
                  <a:gd name="T87" fmla="*/ 298 h 520"/>
                  <a:gd name="T88" fmla="*/ 0 w 521"/>
                  <a:gd name="T89" fmla="*/ 261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21" h="520">
                    <a:moveTo>
                      <a:pt x="0" y="261"/>
                    </a:moveTo>
                    <a:lnTo>
                      <a:pt x="3" y="223"/>
                    </a:lnTo>
                    <a:lnTo>
                      <a:pt x="11" y="187"/>
                    </a:lnTo>
                    <a:lnTo>
                      <a:pt x="23" y="152"/>
                    </a:lnTo>
                    <a:lnTo>
                      <a:pt x="41" y="119"/>
                    </a:lnTo>
                    <a:lnTo>
                      <a:pt x="63" y="90"/>
                    </a:lnTo>
                    <a:lnTo>
                      <a:pt x="90" y="63"/>
                    </a:lnTo>
                    <a:lnTo>
                      <a:pt x="119" y="41"/>
                    </a:lnTo>
                    <a:lnTo>
                      <a:pt x="152" y="23"/>
                    </a:lnTo>
                    <a:lnTo>
                      <a:pt x="187" y="11"/>
                    </a:lnTo>
                    <a:lnTo>
                      <a:pt x="223" y="3"/>
                    </a:lnTo>
                    <a:lnTo>
                      <a:pt x="260" y="0"/>
                    </a:lnTo>
                    <a:lnTo>
                      <a:pt x="298" y="3"/>
                    </a:lnTo>
                    <a:lnTo>
                      <a:pt x="333" y="11"/>
                    </a:lnTo>
                    <a:lnTo>
                      <a:pt x="369" y="23"/>
                    </a:lnTo>
                    <a:lnTo>
                      <a:pt x="402" y="41"/>
                    </a:lnTo>
                    <a:lnTo>
                      <a:pt x="430" y="63"/>
                    </a:lnTo>
                    <a:lnTo>
                      <a:pt x="458" y="90"/>
                    </a:lnTo>
                    <a:lnTo>
                      <a:pt x="480" y="119"/>
                    </a:lnTo>
                    <a:lnTo>
                      <a:pt x="497" y="152"/>
                    </a:lnTo>
                    <a:lnTo>
                      <a:pt x="510" y="187"/>
                    </a:lnTo>
                    <a:lnTo>
                      <a:pt x="518" y="223"/>
                    </a:lnTo>
                    <a:lnTo>
                      <a:pt x="521" y="261"/>
                    </a:lnTo>
                    <a:lnTo>
                      <a:pt x="518" y="298"/>
                    </a:lnTo>
                    <a:lnTo>
                      <a:pt x="510" y="333"/>
                    </a:lnTo>
                    <a:lnTo>
                      <a:pt x="497" y="369"/>
                    </a:lnTo>
                    <a:lnTo>
                      <a:pt x="480" y="402"/>
                    </a:lnTo>
                    <a:lnTo>
                      <a:pt x="458" y="430"/>
                    </a:lnTo>
                    <a:lnTo>
                      <a:pt x="430" y="458"/>
                    </a:lnTo>
                    <a:lnTo>
                      <a:pt x="402" y="480"/>
                    </a:lnTo>
                    <a:lnTo>
                      <a:pt x="369" y="497"/>
                    </a:lnTo>
                    <a:lnTo>
                      <a:pt x="333" y="510"/>
                    </a:lnTo>
                    <a:lnTo>
                      <a:pt x="298" y="518"/>
                    </a:lnTo>
                    <a:lnTo>
                      <a:pt x="260" y="520"/>
                    </a:lnTo>
                    <a:lnTo>
                      <a:pt x="223" y="518"/>
                    </a:lnTo>
                    <a:lnTo>
                      <a:pt x="187" y="510"/>
                    </a:lnTo>
                    <a:lnTo>
                      <a:pt x="152" y="497"/>
                    </a:lnTo>
                    <a:lnTo>
                      <a:pt x="119" y="480"/>
                    </a:lnTo>
                    <a:lnTo>
                      <a:pt x="90" y="458"/>
                    </a:lnTo>
                    <a:lnTo>
                      <a:pt x="63" y="430"/>
                    </a:lnTo>
                    <a:lnTo>
                      <a:pt x="41" y="402"/>
                    </a:lnTo>
                    <a:lnTo>
                      <a:pt x="23" y="369"/>
                    </a:lnTo>
                    <a:lnTo>
                      <a:pt x="11" y="333"/>
                    </a:lnTo>
                    <a:lnTo>
                      <a:pt x="3" y="298"/>
                    </a:lnTo>
                    <a:lnTo>
                      <a:pt x="0" y="261"/>
                    </a:lnTo>
                    <a:close/>
                  </a:path>
                </a:pathLst>
              </a:custGeom>
              <a:solidFill>
                <a:srgbClr val="000000"/>
              </a:solidFill>
              <a:ln w="12700">
                <a:solidFill>
                  <a:srgbClr val="FFFFFF"/>
                </a:solidFill>
                <a:prstDash val="solid"/>
                <a:round/>
                <a:headEnd/>
                <a:tailEnd/>
              </a:ln>
            </p:spPr>
            <p:txBody>
              <a:bodyPr/>
              <a:lstStyle/>
              <a:p>
                <a:endParaRPr lang="en-IN"/>
              </a:p>
            </p:txBody>
          </p:sp>
          <p:grpSp>
            <p:nvGrpSpPr>
              <p:cNvPr id="88" name="Group 123"/>
              <p:cNvGrpSpPr>
                <a:grpSpLocks/>
              </p:cNvGrpSpPr>
              <p:nvPr/>
            </p:nvGrpSpPr>
            <p:grpSpPr bwMode="auto">
              <a:xfrm>
                <a:off x="5107" y="2101"/>
                <a:ext cx="365" cy="364"/>
                <a:chOff x="5107" y="2101"/>
                <a:chExt cx="365" cy="364"/>
              </a:xfrm>
            </p:grpSpPr>
            <p:sp>
              <p:nvSpPr>
                <p:cNvPr id="89" name="Freeform 124"/>
                <p:cNvSpPr>
                  <a:spLocks/>
                </p:cNvSpPr>
                <p:nvPr/>
              </p:nvSpPr>
              <p:spPr bwMode="auto">
                <a:xfrm>
                  <a:off x="5107" y="2101"/>
                  <a:ext cx="365" cy="364"/>
                </a:xfrm>
                <a:custGeom>
                  <a:avLst/>
                  <a:gdLst>
                    <a:gd name="T0" fmla="*/ 0 w 365"/>
                    <a:gd name="T1" fmla="*/ 182 h 364"/>
                    <a:gd name="T2" fmla="*/ 3 w 365"/>
                    <a:gd name="T3" fmla="*/ 152 h 364"/>
                    <a:gd name="T4" fmla="*/ 9 w 365"/>
                    <a:gd name="T5" fmla="*/ 122 h 364"/>
                    <a:gd name="T6" fmla="*/ 22 w 365"/>
                    <a:gd name="T7" fmla="*/ 95 h 364"/>
                    <a:gd name="T8" fmla="*/ 38 w 365"/>
                    <a:gd name="T9" fmla="*/ 70 h 364"/>
                    <a:gd name="T10" fmla="*/ 59 w 365"/>
                    <a:gd name="T11" fmla="*/ 47 h 364"/>
                    <a:gd name="T12" fmla="*/ 82 w 365"/>
                    <a:gd name="T13" fmla="*/ 29 h 364"/>
                    <a:gd name="T14" fmla="*/ 109 w 365"/>
                    <a:gd name="T15" fmla="*/ 14 h 364"/>
                    <a:gd name="T16" fmla="*/ 138 w 365"/>
                    <a:gd name="T17" fmla="*/ 5 h 364"/>
                    <a:gd name="T18" fmla="*/ 167 w 365"/>
                    <a:gd name="T19" fmla="*/ 0 h 364"/>
                    <a:gd name="T20" fmla="*/ 197 w 365"/>
                    <a:gd name="T21" fmla="*/ 0 h 364"/>
                    <a:gd name="T22" fmla="*/ 227 w 365"/>
                    <a:gd name="T23" fmla="*/ 5 h 364"/>
                    <a:gd name="T24" fmla="*/ 255 w 365"/>
                    <a:gd name="T25" fmla="*/ 14 h 364"/>
                    <a:gd name="T26" fmla="*/ 281 w 365"/>
                    <a:gd name="T27" fmla="*/ 29 h 364"/>
                    <a:gd name="T28" fmla="*/ 306 w 365"/>
                    <a:gd name="T29" fmla="*/ 47 h 364"/>
                    <a:gd name="T30" fmla="*/ 326 w 365"/>
                    <a:gd name="T31" fmla="*/ 70 h 364"/>
                    <a:gd name="T32" fmla="*/ 343 w 365"/>
                    <a:gd name="T33" fmla="*/ 95 h 364"/>
                    <a:gd name="T34" fmla="*/ 355 w 365"/>
                    <a:gd name="T35" fmla="*/ 122 h 364"/>
                    <a:gd name="T36" fmla="*/ 362 w 365"/>
                    <a:gd name="T37" fmla="*/ 152 h 364"/>
                    <a:gd name="T38" fmla="*/ 365 w 365"/>
                    <a:gd name="T39" fmla="*/ 182 h 364"/>
                    <a:gd name="T40" fmla="*/ 362 w 365"/>
                    <a:gd name="T41" fmla="*/ 212 h 364"/>
                    <a:gd name="T42" fmla="*/ 355 w 365"/>
                    <a:gd name="T43" fmla="*/ 241 h 364"/>
                    <a:gd name="T44" fmla="*/ 343 w 365"/>
                    <a:gd name="T45" fmla="*/ 268 h 364"/>
                    <a:gd name="T46" fmla="*/ 326 w 365"/>
                    <a:gd name="T47" fmla="*/ 294 h 364"/>
                    <a:gd name="T48" fmla="*/ 306 w 365"/>
                    <a:gd name="T49" fmla="*/ 316 h 364"/>
                    <a:gd name="T50" fmla="*/ 281 w 365"/>
                    <a:gd name="T51" fmla="*/ 334 h 364"/>
                    <a:gd name="T52" fmla="*/ 255 w 365"/>
                    <a:gd name="T53" fmla="*/ 349 h 364"/>
                    <a:gd name="T54" fmla="*/ 227 w 365"/>
                    <a:gd name="T55" fmla="*/ 358 h 364"/>
                    <a:gd name="T56" fmla="*/ 197 w 365"/>
                    <a:gd name="T57" fmla="*/ 364 h 364"/>
                    <a:gd name="T58" fmla="*/ 167 w 365"/>
                    <a:gd name="T59" fmla="*/ 364 h 364"/>
                    <a:gd name="T60" fmla="*/ 138 w 365"/>
                    <a:gd name="T61" fmla="*/ 358 h 364"/>
                    <a:gd name="T62" fmla="*/ 109 w 365"/>
                    <a:gd name="T63" fmla="*/ 349 h 364"/>
                    <a:gd name="T64" fmla="*/ 82 w 365"/>
                    <a:gd name="T65" fmla="*/ 334 h 364"/>
                    <a:gd name="T66" fmla="*/ 59 w 365"/>
                    <a:gd name="T67" fmla="*/ 316 h 364"/>
                    <a:gd name="T68" fmla="*/ 38 w 365"/>
                    <a:gd name="T69" fmla="*/ 294 h 364"/>
                    <a:gd name="T70" fmla="*/ 22 w 365"/>
                    <a:gd name="T71" fmla="*/ 268 h 364"/>
                    <a:gd name="T72" fmla="*/ 9 w 365"/>
                    <a:gd name="T73" fmla="*/ 241 h 364"/>
                    <a:gd name="T74" fmla="*/ 3 w 365"/>
                    <a:gd name="T75" fmla="*/ 212 h 364"/>
                    <a:gd name="T76" fmla="*/ 0 w 365"/>
                    <a:gd name="T77" fmla="*/ 182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65" h="364">
                      <a:moveTo>
                        <a:pt x="0" y="182"/>
                      </a:moveTo>
                      <a:lnTo>
                        <a:pt x="3" y="152"/>
                      </a:lnTo>
                      <a:lnTo>
                        <a:pt x="9" y="122"/>
                      </a:lnTo>
                      <a:lnTo>
                        <a:pt x="22" y="95"/>
                      </a:lnTo>
                      <a:lnTo>
                        <a:pt x="38" y="70"/>
                      </a:lnTo>
                      <a:lnTo>
                        <a:pt x="59" y="47"/>
                      </a:lnTo>
                      <a:lnTo>
                        <a:pt x="82" y="29"/>
                      </a:lnTo>
                      <a:lnTo>
                        <a:pt x="109" y="14"/>
                      </a:lnTo>
                      <a:lnTo>
                        <a:pt x="138" y="5"/>
                      </a:lnTo>
                      <a:lnTo>
                        <a:pt x="167" y="0"/>
                      </a:lnTo>
                      <a:lnTo>
                        <a:pt x="197" y="0"/>
                      </a:lnTo>
                      <a:lnTo>
                        <a:pt x="227" y="5"/>
                      </a:lnTo>
                      <a:lnTo>
                        <a:pt x="255" y="14"/>
                      </a:lnTo>
                      <a:lnTo>
                        <a:pt x="281" y="29"/>
                      </a:lnTo>
                      <a:lnTo>
                        <a:pt x="306" y="47"/>
                      </a:lnTo>
                      <a:lnTo>
                        <a:pt x="326" y="70"/>
                      </a:lnTo>
                      <a:lnTo>
                        <a:pt x="343" y="95"/>
                      </a:lnTo>
                      <a:lnTo>
                        <a:pt x="355" y="122"/>
                      </a:lnTo>
                      <a:lnTo>
                        <a:pt x="362" y="152"/>
                      </a:lnTo>
                      <a:lnTo>
                        <a:pt x="365" y="182"/>
                      </a:lnTo>
                      <a:lnTo>
                        <a:pt x="362" y="212"/>
                      </a:lnTo>
                      <a:lnTo>
                        <a:pt x="355" y="241"/>
                      </a:lnTo>
                      <a:lnTo>
                        <a:pt x="343" y="268"/>
                      </a:lnTo>
                      <a:lnTo>
                        <a:pt x="326" y="294"/>
                      </a:lnTo>
                      <a:lnTo>
                        <a:pt x="306" y="316"/>
                      </a:lnTo>
                      <a:lnTo>
                        <a:pt x="281" y="334"/>
                      </a:lnTo>
                      <a:lnTo>
                        <a:pt x="255" y="349"/>
                      </a:lnTo>
                      <a:lnTo>
                        <a:pt x="227" y="358"/>
                      </a:lnTo>
                      <a:lnTo>
                        <a:pt x="197" y="364"/>
                      </a:lnTo>
                      <a:lnTo>
                        <a:pt x="167" y="364"/>
                      </a:lnTo>
                      <a:lnTo>
                        <a:pt x="138" y="358"/>
                      </a:lnTo>
                      <a:lnTo>
                        <a:pt x="109" y="349"/>
                      </a:lnTo>
                      <a:lnTo>
                        <a:pt x="82" y="334"/>
                      </a:lnTo>
                      <a:lnTo>
                        <a:pt x="59" y="316"/>
                      </a:lnTo>
                      <a:lnTo>
                        <a:pt x="38" y="294"/>
                      </a:lnTo>
                      <a:lnTo>
                        <a:pt x="22" y="268"/>
                      </a:lnTo>
                      <a:lnTo>
                        <a:pt x="9" y="241"/>
                      </a:lnTo>
                      <a:lnTo>
                        <a:pt x="3" y="212"/>
                      </a:lnTo>
                      <a:lnTo>
                        <a:pt x="0" y="182"/>
                      </a:lnTo>
                      <a:close/>
                    </a:path>
                  </a:pathLst>
                </a:custGeom>
                <a:solidFill>
                  <a:srgbClr val="000000"/>
                </a:solidFill>
                <a:ln w="12700">
                  <a:solidFill>
                    <a:srgbClr val="FFFFFF"/>
                  </a:solidFill>
                  <a:prstDash val="solid"/>
                  <a:round/>
                  <a:headEnd/>
                  <a:tailEnd/>
                </a:ln>
              </p:spPr>
              <p:txBody>
                <a:bodyPr/>
                <a:lstStyle/>
                <a:p>
                  <a:endParaRPr lang="en-IN"/>
                </a:p>
              </p:txBody>
            </p:sp>
            <p:sp>
              <p:nvSpPr>
                <p:cNvPr id="90" name="Rectangle 125"/>
                <p:cNvSpPr>
                  <a:spLocks noChangeArrowheads="1"/>
                </p:cNvSpPr>
                <p:nvPr/>
              </p:nvSpPr>
              <p:spPr bwMode="auto">
                <a:xfrm>
                  <a:off x="5171" y="2229"/>
                  <a:ext cx="21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sz="1300" b="1">
                      <a:solidFill>
                        <a:srgbClr val="FFFFFF"/>
                      </a:solidFill>
                      <a:latin typeface="Arial" panose="020B0604020202020204" pitchFamily="34" charset="0"/>
                    </a:rPr>
                    <a:t>END</a:t>
                  </a:r>
                  <a:endParaRPr lang="en-US" sz="2400" b="1">
                    <a:latin typeface="Times New Roman" panose="02020603050405020304" pitchFamily="18" charset="0"/>
                  </a:endParaRPr>
                </a:p>
              </p:txBody>
            </p:sp>
          </p:grpSp>
        </p:grpSp>
        <p:grpSp>
          <p:nvGrpSpPr>
            <p:cNvPr id="32" name="Group 126"/>
            <p:cNvGrpSpPr>
              <a:grpSpLocks/>
            </p:cNvGrpSpPr>
            <p:nvPr/>
          </p:nvGrpSpPr>
          <p:grpSpPr bwMode="auto">
            <a:xfrm>
              <a:off x="3967163" y="3727450"/>
              <a:ext cx="944562" cy="161925"/>
              <a:chOff x="1917" y="3308"/>
              <a:chExt cx="595" cy="102"/>
            </a:xfrm>
          </p:grpSpPr>
          <p:sp>
            <p:nvSpPr>
              <p:cNvPr id="85" name="Rectangle 127"/>
              <p:cNvSpPr>
                <a:spLocks noChangeArrowheads="1"/>
              </p:cNvSpPr>
              <p:nvPr/>
            </p:nvSpPr>
            <p:spPr bwMode="auto">
              <a:xfrm>
                <a:off x="1917" y="3308"/>
                <a:ext cx="595" cy="102"/>
              </a:xfrm>
              <a:prstGeom prst="rect">
                <a:avLst/>
              </a:prstGeom>
              <a:solidFill>
                <a:srgbClr val="FF575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86" name="Rectangle 128"/>
              <p:cNvSpPr>
                <a:spLocks noChangeArrowheads="1"/>
              </p:cNvSpPr>
              <p:nvPr/>
            </p:nvSpPr>
            <p:spPr bwMode="auto">
              <a:xfrm>
                <a:off x="2171" y="3315"/>
                <a:ext cx="8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he-IL" sz="900" b="1">
                    <a:solidFill>
                      <a:srgbClr val="FFFFFF"/>
                    </a:solidFill>
                    <a:latin typeface="Arial" panose="020B0604020202020204" pitchFamily="34" charset="0"/>
                  </a:rPr>
                  <a:t>(4)</a:t>
                </a:r>
                <a:endParaRPr lang="en-US" sz="2400" b="1">
                  <a:latin typeface="Times New Roman" panose="02020603050405020304" pitchFamily="18" charset="0"/>
                </a:endParaRPr>
              </a:p>
            </p:txBody>
          </p:sp>
        </p:grpSp>
        <p:grpSp>
          <p:nvGrpSpPr>
            <p:cNvPr id="33" name="Group 129"/>
            <p:cNvGrpSpPr>
              <a:grpSpLocks/>
            </p:cNvGrpSpPr>
            <p:nvPr/>
          </p:nvGrpSpPr>
          <p:grpSpPr bwMode="auto">
            <a:xfrm>
              <a:off x="4778375" y="3717925"/>
              <a:ext cx="1784350" cy="762000"/>
              <a:chOff x="3454" y="3242"/>
              <a:chExt cx="1124" cy="480"/>
            </a:xfrm>
          </p:grpSpPr>
          <p:sp>
            <p:nvSpPr>
              <p:cNvPr id="80" name="Freeform 130"/>
              <p:cNvSpPr>
                <a:spLocks/>
              </p:cNvSpPr>
              <p:nvPr/>
            </p:nvSpPr>
            <p:spPr bwMode="auto">
              <a:xfrm>
                <a:off x="3454" y="3242"/>
                <a:ext cx="705" cy="278"/>
              </a:xfrm>
              <a:custGeom>
                <a:avLst/>
                <a:gdLst>
                  <a:gd name="T0" fmla="*/ 0 w 705"/>
                  <a:gd name="T1" fmla="*/ 0 h 278"/>
                  <a:gd name="T2" fmla="*/ 62 w 705"/>
                  <a:gd name="T3" fmla="*/ 1 h 278"/>
                  <a:gd name="T4" fmla="*/ 123 w 705"/>
                  <a:gd name="T5" fmla="*/ 4 h 278"/>
                  <a:gd name="T6" fmla="*/ 183 w 705"/>
                  <a:gd name="T7" fmla="*/ 9 h 278"/>
                  <a:gd name="T8" fmla="*/ 242 w 705"/>
                  <a:gd name="T9" fmla="*/ 18 h 278"/>
                  <a:gd name="T10" fmla="*/ 298 w 705"/>
                  <a:gd name="T11" fmla="*/ 26 h 278"/>
                  <a:gd name="T12" fmla="*/ 353 w 705"/>
                  <a:gd name="T13" fmla="*/ 38 h 278"/>
                  <a:gd name="T14" fmla="*/ 405 w 705"/>
                  <a:gd name="T15" fmla="*/ 50 h 278"/>
                  <a:gd name="T16" fmla="*/ 454 w 705"/>
                  <a:gd name="T17" fmla="*/ 65 h 278"/>
                  <a:gd name="T18" fmla="*/ 499 w 705"/>
                  <a:gd name="T19" fmla="*/ 82 h 278"/>
                  <a:gd name="T20" fmla="*/ 540 w 705"/>
                  <a:gd name="T21" fmla="*/ 99 h 278"/>
                  <a:gd name="T22" fmla="*/ 578 w 705"/>
                  <a:gd name="T23" fmla="*/ 119 h 278"/>
                  <a:gd name="T24" fmla="*/ 611 w 705"/>
                  <a:gd name="T25" fmla="*/ 139 h 278"/>
                  <a:gd name="T26" fmla="*/ 640 w 705"/>
                  <a:gd name="T27" fmla="*/ 161 h 278"/>
                  <a:gd name="T28" fmla="*/ 663 w 705"/>
                  <a:gd name="T29" fmla="*/ 183 h 278"/>
                  <a:gd name="T30" fmla="*/ 682 w 705"/>
                  <a:gd name="T31" fmla="*/ 206 h 278"/>
                  <a:gd name="T32" fmla="*/ 694 w 705"/>
                  <a:gd name="T33" fmla="*/ 231 h 278"/>
                  <a:gd name="T34" fmla="*/ 703 w 705"/>
                  <a:gd name="T35" fmla="*/ 254 h 278"/>
                  <a:gd name="T36" fmla="*/ 705 w 705"/>
                  <a:gd name="T37" fmla="*/ 278 h 278"/>
                  <a:gd name="T38" fmla="*/ 603 w 705"/>
                  <a:gd name="T39" fmla="*/ 278 h 278"/>
                  <a:gd name="T40" fmla="*/ 600 w 705"/>
                  <a:gd name="T41" fmla="*/ 262 h 278"/>
                  <a:gd name="T42" fmla="*/ 593 w 705"/>
                  <a:gd name="T43" fmla="*/ 247 h 278"/>
                  <a:gd name="T44" fmla="*/ 580 w 705"/>
                  <a:gd name="T45" fmla="*/ 231 h 278"/>
                  <a:gd name="T46" fmla="*/ 562 w 705"/>
                  <a:gd name="T47" fmla="*/ 216 h 278"/>
                  <a:gd name="T48" fmla="*/ 540 w 705"/>
                  <a:gd name="T49" fmla="*/ 200 h 278"/>
                  <a:gd name="T50" fmla="*/ 513 w 705"/>
                  <a:gd name="T51" fmla="*/ 185 h 278"/>
                  <a:gd name="T52" fmla="*/ 481 w 705"/>
                  <a:gd name="T53" fmla="*/ 173 h 278"/>
                  <a:gd name="T54" fmla="*/ 446 w 705"/>
                  <a:gd name="T55" fmla="*/ 160 h 278"/>
                  <a:gd name="T56" fmla="*/ 406 w 705"/>
                  <a:gd name="T57" fmla="*/ 149 h 278"/>
                  <a:gd name="T58" fmla="*/ 364 w 705"/>
                  <a:gd name="T59" fmla="*/ 138 h 278"/>
                  <a:gd name="T60" fmla="*/ 317 w 705"/>
                  <a:gd name="T61" fmla="*/ 129 h 278"/>
                  <a:gd name="T62" fmla="*/ 269 w 705"/>
                  <a:gd name="T63" fmla="*/ 121 h 278"/>
                  <a:gd name="T64" fmla="*/ 219 w 705"/>
                  <a:gd name="T65" fmla="*/ 114 h 278"/>
                  <a:gd name="T66" fmla="*/ 166 w 705"/>
                  <a:gd name="T67" fmla="*/ 109 h 278"/>
                  <a:gd name="T68" fmla="*/ 111 w 705"/>
                  <a:gd name="T69" fmla="*/ 106 h 278"/>
                  <a:gd name="T70" fmla="*/ 56 w 705"/>
                  <a:gd name="T71" fmla="*/ 104 h 278"/>
                  <a:gd name="T72" fmla="*/ 0 w 705"/>
                  <a:gd name="T73" fmla="*/ 102 h 278"/>
                  <a:gd name="T74" fmla="*/ 0 w 705"/>
                  <a:gd name="T75"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5" h="278">
                    <a:moveTo>
                      <a:pt x="0" y="0"/>
                    </a:moveTo>
                    <a:lnTo>
                      <a:pt x="62" y="1"/>
                    </a:lnTo>
                    <a:lnTo>
                      <a:pt x="123" y="4"/>
                    </a:lnTo>
                    <a:lnTo>
                      <a:pt x="183" y="9"/>
                    </a:lnTo>
                    <a:lnTo>
                      <a:pt x="242" y="18"/>
                    </a:lnTo>
                    <a:lnTo>
                      <a:pt x="298" y="26"/>
                    </a:lnTo>
                    <a:lnTo>
                      <a:pt x="353" y="38"/>
                    </a:lnTo>
                    <a:lnTo>
                      <a:pt x="405" y="50"/>
                    </a:lnTo>
                    <a:lnTo>
                      <a:pt x="454" y="65"/>
                    </a:lnTo>
                    <a:lnTo>
                      <a:pt x="499" y="82"/>
                    </a:lnTo>
                    <a:lnTo>
                      <a:pt x="540" y="99"/>
                    </a:lnTo>
                    <a:lnTo>
                      <a:pt x="578" y="119"/>
                    </a:lnTo>
                    <a:lnTo>
                      <a:pt x="611" y="139"/>
                    </a:lnTo>
                    <a:lnTo>
                      <a:pt x="640" y="161"/>
                    </a:lnTo>
                    <a:lnTo>
                      <a:pt x="663" y="183"/>
                    </a:lnTo>
                    <a:lnTo>
                      <a:pt x="682" y="206"/>
                    </a:lnTo>
                    <a:lnTo>
                      <a:pt x="694" y="231"/>
                    </a:lnTo>
                    <a:lnTo>
                      <a:pt x="703" y="254"/>
                    </a:lnTo>
                    <a:lnTo>
                      <a:pt x="705" y="278"/>
                    </a:lnTo>
                    <a:lnTo>
                      <a:pt x="603" y="278"/>
                    </a:lnTo>
                    <a:lnTo>
                      <a:pt x="600" y="262"/>
                    </a:lnTo>
                    <a:lnTo>
                      <a:pt x="593" y="247"/>
                    </a:lnTo>
                    <a:lnTo>
                      <a:pt x="580" y="231"/>
                    </a:lnTo>
                    <a:lnTo>
                      <a:pt x="562" y="216"/>
                    </a:lnTo>
                    <a:lnTo>
                      <a:pt x="540" y="200"/>
                    </a:lnTo>
                    <a:lnTo>
                      <a:pt x="513" y="185"/>
                    </a:lnTo>
                    <a:lnTo>
                      <a:pt x="481" y="173"/>
                    </a:lnTo>
                    <a:lnTo>
                      <a:pt x="446" y="160"/>
                    </a:lnTo>
                    <a:lnTo>
                      <a:pt x="406" y="149"/>
                    </a:lnTo>
                    <a:lnTo>
                      <a:pt x="364" y="138"/>
                    </a:lnTo>
                    <a:lnTo>
                      <a:pt x="317" y="129"/>
                    </a:lnTo>
                    <a:lnTo>
                      <a:pt x="269" y="121"/>
                    </a:lnTo>
                    <a:lnTo>
                      <a:pt x="219" y="114"/>
                    </a:lnTo>
                    <a:lnTo>
                      <a:pt x="166" y="109"/>
                    </a:lnTo>
                    <a:lnTo>
                      <a:pt x="111" y="106"/>
                    </a:lnTo>
                    <a:lnTo>
                      <a:pt x="56" y="104"/>
                    </a:lnTo>
                    <a:lnTo>
                      <a:pt x="0" y="102"/>
                    </a:lnTo>
                    <a:lnTo>
                      <a:pt x="0" y="0"/>
                    </a:lnTo>
                    <a:close/>
                  </a:path>
                </a:pathLst>
              </a:custGeom>
              <a:solidFill>
                <a:srgbClr val="FF57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nvGrpSpPr>
              <p:cNvPr id="81" name="Group 131"/>
              <p:cNvGrpSpPr>
                <a:grpSpLocks/>
              </p:cNvGrpSpPr>
              <p:nvPr/>
            </p:nvGrpSpPr>
            <p:grpSpPr bwMode="auto">
              <a:xfrm>
                <a:off x="3704" y="3290"/>
                <a:ext cx="874" cy="432"/>
                <a:chOff x="3704" y="3290"/>
                <a:chExt cx="874" cy="432"/>
              </a:xfrm>
            </p:grpSpPr>
            <p:sp>
              <p:nvSpPr>
                <p:cNvPr id="82" name="Freeform 132"/>
                <p:cNvSpPr>
                  <a:spLocks/>
                </p:cNvSpPr>
                <p:nvPr/>
              </p:nvSpPr>
              <p:spPr bwMode="auto">
                <a:xfrm>
                  <a:off x="4057" y="3517"/>
                  <a:ext cx="521" cy="205"/>
                </a:xfrm>
                <a:custGeom>
                  <a:avLst/>
                  <a:gdLst>
                    <a:gd name="T0" fmla="*/ 515 w 521"/>
                    <a:gd name="T1" fmla="*/ 101 h 205"/>
                    <a:gd name="T2" fmla="*/ 521 w 521"/>
                    <a:gd name="T3" fmla="*/ 191 h 205"/>
                    <a:gd name="T4" fmla="*/ 205 w 521"/>
                    <a:gd name="T5" fmla="*/ 205 h 205"/>
                    <a:gd name="T6" fmla="*/ 173 w 521"/>
                    <a:gd name="T7" fmla="*/ 202 h 205"/>
                    <a:gd name="T8" fmla="*/ 142 w 521"/>
                    <a:gd name="T9" fmla="*/ 195 h 205"/>
                    <a:gd name="T10" fmla="*/ 112 w 521"/>
                    <a:gd name="T11" fmla="*/ 183 h 205"/>
                    <a:gd name="T12" fmla="*/ 85 w 521"/>
                    <a:gd name="T13" fmla="*/ 166 h 205"/>
                    <a:gd name="T14" fmla="*/ 60 w 521"/>
                    <a:gd name="T15" fmla="*/ 144 h 205"/>
                    <a:gd name="T16" fmla="*/ 39 w 521"/>
                    <a:gd name="T17" fmla="*/ 120 h 205"/>
                    <a:gd name="T18" fmla="*/ 22 w 521"/>
                    <a:gd name="T19" fmla="*/ 93 h 205"/>
                    <a:gd name="T20" fmla="*/ 9 w 521"/>
                    <a:gd name="T21" fmla="*/ 64 h 205"/>
                    <a:gd name="T22" fmla="*/ 3 w 521"/>
                    <a:gd name="T23" fmla="*/ 33 h 205"/>
                    <a:gd name="T24" fmla="*/ 0 w 521"/>
                    <a:gd name="T25" fmla="*/ 0 h 205"/>
                    <a:gd name="T26" fmla="*/ 102 w 521"/>
                    <a:gd name="T27" fmla="*/ 0 h 205"/>
                    <a:gd name="T28" fmla="*/ 105 w 521"/>
                    <a:gd name="T29" fmla="*/ 23 h 205"/>
                    <a:gd name="T30" fmla="*/ 113 w 521"/>
                    <a:gd name="T31" fmla="*/ 45 h 205"/>
                    <a:gd name="T32" fmla="*/ 124 w 521"/>
                    <a:gd name="T33" fmla="*/ 64 h 205"/>
                    <a:gd name="T34" fmla="*/ 141 w 521"/>
                    <a:gd name="T35" fmla="*/ 80 h 205"/>
                    <a:gd name="T36" fmla="*/ 161 w 521"/>
                    <a:gd name="T37" fmla="*/ 93 h 205"/>
                    <a:gd name="T38" fmla="*/ 182 w 521"/>
                    <a:gd name="T39" fmla="*/ 99 h 205"/>
                    <a:gd name="T40" fmla="*/ 205 w 521"/>
                    <a:gd name="T41" fmla="*/ 102 h 205"/>
                    <a:gd name="T42" fmla="*/ 515 w 521"/>
                    <a:gd name="T43" fmla="*/ 101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21" h="205">
                      <a:moveTo>
                        <a:pt x="515" y="101"/>
                      </a:moveTo>
                      <a:lnTo>
                        <a:pt x="521" y="191"/>
                      </a:lnTo>
                      <a:lnTo>
                        <a:pt x="205" y="205"/>
                      </a:lnTo>
                      <a:lnTo>
                        <a:pt x="173" y="202"/>
                      </a:lnTo>
                      <a:lnTo>
                        <a:pt x="142" y="195"/>
                      </a:lnTo>
                      <a:lnTo>
                        <a:pt x="112" y="183"/>
                      </a:lnTo>
                      <a:lnTo>
                        <a:pt x="85" y="166"/>
                      </a:lnTo>
                      <a:lnTo>
                        <a:pt x="60" y="144"/>
                      </a:lnTo>
                      <a:lnTo>
                        <a:pt x="39" y="120"/>
                      </a:lnTo>
                      <a:lnTo>
                        <a:pt x="22" y="93"/>
                      </a:lnTo>
                      <a:lnTo>
                        <a:pt x="9" y="64"/>
                      </a:lnTo>
                      <a:lnTo>
                        <a:pt x="3" y="33"/>
                      </a:lnTo>
                      <a:lnTo>
                        <a:pt x="0" y="0"/>
                      </a:lnTo>
                      <a:lnTo>
                        <a:pt x="102" y="0"/>
                      </a:lnTo>
                      <a:lnTo>
                        <a:pt x="105" y="23"/>
                      </a:lnTo>
                      <a:lnTo>
                        <a:pt x="113" y="45"/>
                      </a:lnTo>
                      <a:lnTo>
                        <a:pt x="124" y="64"/>
                      </a:lnTo>
                      <a:lnTo>
                        <a:pt x="141" y="80"/>
                      </a:lnTo>
                      <a:lnTo>
                        <a:pt x="161" y="93"/>
                      </a:lnTo>
                      <a:lnTo>
                        <a:pt x="182" y="99"/>
                      </a:lnTo>
                      <a:lnTo>
                        <a:pt x="205" y="102"/>
                      </a:lnTo>
                      <a:lnTo>
                        <a:pt x="515" y="101"/>
                      </a:lnTo>
                      <a:close/>
                    </a:path>
                  </a:pathLst>
                </a:custGeom>
                <a:solidFill>
                  <a:srgbClr val="FF57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83" name="Freeform 133"/>
                <p:cNvSpPr>
                  <a:spLocks/>
                </p:cNvSpPr>
                <p:nvPr/>
              </p:nvSpPr>
              <p:spPr bwMode="auto">
                <a:xfrm>
                  <a:off x="3704" y="3290"/>
                  <a:ext cx="92" cy="71"/>
                </a:xfrm>
                <a:custGeom>
                  <a:avLst/>
                  <a:gdLst>
                    <a:gd name="T0" fmla="*/ 0 w 92"/>
                    <a:gd name="T1" fmla="*/ 38 h 71"/>
                    <a:gd name="T2" fmla="*/ 26 w 92"/>
                    <a:gd name="T3" fmla="*/ 0 h 71"/>
                    <a:gd name="T4" fmla="*/ 92 w 92"/>
                    <a:gd name="T5" fmla="*/ 71 h 71"/>
                    <a:gd name="T6" fmla="*/ 0 w 92"/>
                    <a:gd name="T7" fmla="*/ 38 h 71"/>
                  </a:gdLst>
                  <a:ahLst/>
                  <a:cxnLst>
                    <a:cxn ang="0">
                      <a:pos x="T0" y="T1"/>
                    </a:cxn>
                    <a:cxn ang="0">
                      <a:pos x="T2" y="T3"/>
                    </a:cxn>
                    <a:cxn ang="0">
                      <a:pos x="T4" y="T5"/>
                    </a:cxn>
                    <a:cxn ang="0">
                      <a:pos x="T6" y="T7"/>
                    </a:cxn>
                  </a:cxnLst>
                  <a:rect l="0" t="0" r="r" b="b"/>
                  <a:pathLst>
                    <a:path w="92" h="71">
                      <a:moveTo>
                        <a:pt x="0" y="38"/>
                      </a:moveTo>
                      <a:lnTo>
                        <a:pt x="26" y="0"/>
                      </a:lnTo>
                      <a:lnTo>
                        <a:pt x="92" y="71"/>
                      </a:lnTo>
                      <a:lnTo>
                        <a:pt x="0" y="38"/>
                      </a:lnTo>
                      <a:close/>
                    </a:path>
                  </a:pathLst>
                </a:custGeom>
                <a:solidFill>
                  <a:srgbClr val="FFFFFF"/>
                </a:solidFill>
                <a:ln w="12700">
                  <a:solidFill>
                    <a:srgbClr val="000000"/>
                  </a:solidFill>
                  <a:prstDash val="solid"/>
                  <a:round/>
                  <a:headEnd/>
                  <a:tailEnd/>
                </a:ln>
              </p:spPr>
              <p:txBody>
                <a:bodyPr/>
                <a:lstStyle/>
                <a:p>
                  <a:endParaRPr lang="en-IN"/>
                </a:p>
              </p:txBody>
            </p:sp>
            <p:sp>
              <p:nvSpPr>
                <p:cNvPr id="84" name="Rectangle 134"/>
                <p:cNvSpPr>
                  <a:spLocks noChangeArrowheads="1"/>
                </p:cNvSpPr>
                <p:nvPr/>
              </p:nvSpPr>
              <p:spPr bwMode="auto">
                <a:xfrm>
                  <a:off x="4041" y="3440"/>
                  <a:ext cx="8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sz="900" b="1">
                      <a:solidFill>
                        <a:srgbClr val="FFFFFF"/>
                      </a:solidFill>
                      <a:latin typeface="Arial" panose="020B0604020202020204" pitchFamily="34" charset="0"/>
                    </a:rPr>
                    <a:t>(5)</a:t>
                  </a:r>
                  <a:endParaRPr lang="en-US" sz="2400" b="1">
                    <a:latin typeface="Times New Roman" panose="02020603050405020304" pitchFamily="18" charset="0"/>
                  </a:endParaRPr>
                </a:p>
              </p:txBody>
            </p:sp>
          </p:grpSp>
        </p:grpSp>
        <p:grpSp>
          <p:nvGrpSpPr>
            <p:cNvPr id="34" name="Group 135"/>
            <p:cNvGrpSpPr>
              <a:grpSpLocks/>
            </p:cNvGrpSpPr>
            <p:nvPr/>
          </p:nvGrpSpPr>
          <p:grpSpPr bwMode="auto">
            <a:xfrm>
              <a:off x="4660900" y="3346450"/>
              <a:ext cx="520700" cy="520700"/>
              <a:chOff x="2846" y="3131"/>
              <a:chExt cx="328" cy="328"/>
            </a:xfrm>
          </p:grpSpPr>
          <p:sp>
            <p:nvSpPr>
              <p:cNvPr id="77" name="Freeform 136"/>
              <p:cNvSpPr>
                <a:spLocks/>
              </p:cNvSpPr>
              <p:nvPr/>
            </p:nvSpPr>
            <p:spPr bwMode="auto">
              <a:xfrm>
                <a:off x="2846" y="3131"/>
                <a:ext cx="328" cy="328"/>
              </a:xfrm>
              <a:custGeom>
                <a:avLst/>
                <a:gdLst>
                  <a:gd name="T0" fmla="*/ 0 w 328"/>
                  <a:gd name="T1" fmla="*/ 164 h 328"/>
                  <a:gd name="T2" fmla="*/ 3 w 328"/>
                  <a:gd name="T3" fmla="*/ 135 h 328"/>
                  <a:gd name="T4" fmla="*/ 9 w 328"/>
                  <a:gd name="T5" fmla="*/ 108 h 328"/>
                  <a:gd name="T6" fmla="*/ 22 w 328"/>
                  <a:gd name="T7" fmla="*/ 82 h 328"/>
                  <a:gd name="T8" fmla="*/ 38 w 328"/>
                  <a:gd name="T9" fmla="*/ 59 h 328"/>
                  <a:gd name="T10" fmla="*/ 59 w 328"/>
                  <a:gd name="T11" fmla="*/ 39 h 328"/>
                  <a:gd name="T12" fmla="*/ 82 w 328"/>
                  <a:gd name="T13" fmla="*/ 22 h 328"/>
                  <a:gd name="T14" fmla="*/ 108 w 328"/>
                  <a:gd name="T15" fmla="*/ 10 h 328"/>
                  <a:gd name="T16" fmla="*/ 135 w 328"/>
                  <a:gd name="T17" fmla="*/ 3 h 328"/>
                  <a:gd name="T18" fmla="*/ 164 w 328"/>
                  <a:gd name="T19" fmla="*/ 0 h 328"/>
                  <a:gd name="T20" fmla="*/ 193 w 328"/>
                  <a:gd name="T21" fmla="*/ 3 h 328"/>
                  <a:gd name="T22" fmla="*/ 220 w 328"/>
                  <a:gd name="T23" fmla="*/ 10 h 328"/>
                  <a:gd name="T24" fmla="*/ 246 w 328"/>
                  <a:gd name="T25" fmla="*/ 22 h 328"/>
                  <a:gd name="T26" fmla="*/ 269 w 328"/>
                  <a:gd name="T27" fmla="*/ 39 h 328"/>
                  <a:gd name="T28" fmla="*/ 290 w 328"/>
                  <a:gd name="T29" fmla="*/ 59 h 328"/>
                  <a:gd name="T30" fmla="*/ 306 w 328"/>
                  <a:gd name="T31" fmla="*/ 82 h 328"/>
                  <a:gd name="T32" fmla="*/ 318 w 328"/>
                  <a:gd name="T33" fmla="*/ 108 h 328"/>
                  <a:gd name="T34" fmla="*/ 325 w 328"/>
                  <a:gd name="T35" fmla="*/ 135 h 328"/>
                  <a:gd name="T36" fmla="*/ 328 w 328"/>
                  <a:gd name="T37" fmla="*/ 164 h 328"/>
                  <a:gd name="T38" fmla="*/ 325 w 328"/>
                  <a:gd name="T39" fmla="*/ 193 h 328"/>
                  <a:gd name="T40" fmla="*/ 318 w 328"/>
                  <a:gd name="T41" fmla="*/ 220 h 328"/>
                  <a:gd name="T42" fmla="*/ 306 w 328"/>
                  <a:gd name="T43" fmla="*/ 246 h 328"/>
                  <a:gd name="T44" fmla="*/ 290 w 328"/>
                  <a:gd name="T45" fmla="*/ 269 h 328"/>
                  <a:gd name="T46" fmla="*/ 269 w 328"/>
                  <a:gd name="T47" fmla="*/ 290 h 328"/>
                  <a:gd name="T48" fmla="*/ 246 w 328"/>
                  <a:gd name="T49" fmla="*/ 306 h 328"/>
                  <a:gd name="T50" fmla="*/ 220 w 328"/>
                  <a:gd name="T51" fmla="*/ 318 h 328"/>
                  <a:gd name="T52" fmla="*/ 193 w 328"/>
                  <a:gd name="T53" fmla="*/ 325 h 328"/>
                  <a:gd name="T54" fmla="*/ 164 w 328"/>
                  <a:gd name="T55" fmla="*/ 328 h 328"/>
                  <a:gd name="T56" fmla="*/ 135 w 328"/>
                  <a:gd name="T57" fmla="*/ 325 h 328"/>
                  <a:gd name="T58" fmla="*/ 108 w 328"/>
                  <a:gd name="T59" fmla="*/ 318 h 328"/>
                  <a:gd name="T60" fmla="*/ 82 w 328"/>
                  <a:gd name="T61" fmla="*/ 306 h 328"/>
                  <a:gd name="T62" fmla="*/ 59 w 328"/>
                  <a:gd name="T63" fmla="*/ 290 h 328"/>
                  <a:gd name="T64" fmla="*/ 38 w 328"/>
                  <a:gd name="T65" fmla="*/ 269 h 328"/>
                  <a:gd name="T66" fmla="*/ 22 w 328"/>
                  <a:gd name="T67" fmla="*/ 246 h 328"/>
                  <a:gd name="T68" fmla="*/ 9 w 328"/>
                  <a:gd name="T69" fmla="*/ 220 h 328"/>
                  <a:gd name="T70" fmla="*/ 3 w 328"/>
                  <a:gd name="T71" fmla="*/ 193 h 328"/>
                  <a:gd name="T72" fmla="*/ 0 w 328"/>
                  <a:gd name="T73" fmla="*/ 164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8" h="328">
                    <a:moveTo>
                      <a:pt x="0" y="164"/>
                    </a:moveTo>
                    <a:lnTo>
                      <a:pt x="3" y="135"/>
                    </a:lnTo>
                    <a:lnTo>
                      <a:pt x="9" y="108"/>
                    </a:lnTo>
                    <a:lnTo>
                      <a:pt x="22" y="82"/>
                    </a:lnTo>
                    <a:lnTo>
                      <a:pt x="38" y="59"/>
                    </a:lnTo>
                    <a:lnTo>
                      <a:pt x="59" y="39"/>
                    </a:lnTo>
                    <a:lnTo>
                      <a:pt x="82" y="22"/>
                    </a:lnTo>
                    <a:lnTo>
                      <a:pt x="108" y="10"/>
                    </a:lnTo>
                    <a:lnTo>
                      <a:pt x="135" y="3"/>
                    </a:lnTo>
                    <a:lnTo>
                      <a:pt x="164" y="0"/>
                    </a:lnTo>
                    <a:lnTo>
                      <a:pt x="193" y="3"/>
                    </a:lnTo>
                    <a:lnTo>
                      <a:pt x="220" y="10"/>
                    </a:lnTo>
                    <a:lnTo>
                      <a:pt x="246" y="22"/>
                    </a:lnTo>
                    <a:lnTo>
                      <a:pt x="269" y="39"/>
                    </a:lnTo>
                    <a:lnTo>
                      <a:pt x="290" y="59"/>
                    </a:lnTo>
                    <a:lnTo>
                      <a:pt x="306" y="82"/>
                    </a:lnTo>
                    <a:lnTo>
                      <a:pt x="318" y="108"/>
                    </a:lnTo>
                    <a:lnTo>
                      <a:pt x="325" y="135"/>
                    </a:lnTo>
                    <a:lnTo>
                      <a:pt x="328" y="164"/>
                    </a:lnTo>
                    <a:lnTo>
                      <a:pt x="325" y="193"/>
                    </a:lnTo>
                    <a:lnTo>
                      <a:pt x="318" y="220"/>
                    </a:lnTo>
                    <a:lnTo>
                      <a:pt x="306" y="246"/>
                    </a:lnTo>
                    <a:lnTo>
                      <a:pt x="290" y="269"/>
                    </a:lnTo>
                    <a:lnTo>
                      <a:pt x="269" y="290"/>
                    </a:lnTo>
                    <a:lnTo>
                      <a:pt x="246" y="306"/>
                    </a:lnTo>
                    <a:lnTo>
                      <a:pt x="220" y="318"/>
                    </a:lnTo>
                    <a:lnTo>
                      <a:pt x="193" y="325"/>
                    </a:lnTo>
                    <a:lnTo>
                      <a:pt x="164" y="328"/>
                    </a:lnTo>
                    <a:lnTo>
                      <a:pt x="135" y="325"/>
                    </a:lnTo>
                    <a:lnTo>
                      <a:pt x="108" y="318"/>
                    </a:lnTo>
                    <a:lnTo>
                      <a:pt x="82" y="306"/>
                    </a:lnTo>
                    <a:lnTo>
                      <a:pt x="59" y="290"/>
                    </a:lnTo>
                    <a:lnTo>
                      <a:pt x="38" y="269"/>
                    </a:lnTo>
                    <a:lnTo>
                      <a:pt x="22" y="246"/>
                    </a:lnTo>
                    <a:lnTo>
                      <a:pt x="9" y="220"/>
                    </a:lnTo>
                    <a:lnTo>
                      <a:pt x="3" y="193"/>
                    </a:lnTo>
                    <a:lnTo>
                      <a:pt x="0" y="16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8" name="Freeform 137"/>
              <p:cNvSpPr>
                <a:spLocks/>
              </p:cNvSpPr>
              <p:nvPr/>
            </p:nvSpPr>
            <p:spPr bwMode="auto">
              <a:xfrm>
                <a:off x="2895" y="3180"/>
                <a:ext cx="230" cy="228"/>
              </a:xfrm>
              <a:custGeom>
                <a:avLst/>
                <a:gdLst>
                  <a:gd name="T0" fmla="*/ 0 w 230"/>
                  <a:gd name="T1" fmla="*/ 115 h 228"/>
                  <a:gd name="T2" fmla="*/ 3 w 230"/>
                  <a:gd name="T3" fmla="*/ 91 h 228"/>
                  <a:gd name="T4" fmla="*/ 10 w 230"/>
                  <a:gd name="T5" fmla="*/ 69 h 228"/>
                  <a:gd name="T6" fmla="*/ 22 w 230"/>
                  <a:gd name="T7" fmla="*/ 47 h 228"/>
                  <a:gd name="T8" fmla="*/ 38 w 230"/>
                  <a:gd name="T9" fmla="*/ 29 h 228"/>
                  <a:gd name="T10" fmla="*/ 57 w 230"/>
                  <a:gd name="T11" fmla="*/ 15 h 228"/>
                  <a:gd name="T12" fmla="*/ 79 w 230"/>
                  <a:gd name="T13" fmla="*/ 6 h 228"/>
                  <a:gd name="T14" fmla="*/ 103 w 230"/>
                  <a:gd name="T15" fmla="*/ 0 h 228"/>
                  <a:gd name="T16" fmla="*/ 127 w 230"/>
                  <a:gd name="T17" fmla="*/ 0 h 228"/>
                  <a:gd name="T18" fmla="*/ 150 w 230"/>
                  <a:gd name="T19" fmla="*/ 6 h 228"/>
                  <a:gd name="T20" fmla="*/ 172 w 230"/>
                  <a:gd name="T21" fmla="*/ 15 h 228"/>
                  <a:gd name="T22" fmla="*/ 191 w 230"/>
                  <a:gd name="T23" fmla="*/ 29 h 228"/>
                  <a:gd name="T24" fmla="*/ 208 w 230"/>
                  <a:gd name="T25" fmla="*/ 47 h 228"/>
                  <a:gd name="T26" fmla="*/ 220 w 230"/>
                  <a:gd name="T27" fmla="*/ 69 h 228"/>
                  <a:gd name="T28" fmla="*/ 227 w 230"/>
                  <a:gd name="T29" fmla="*/ 91 h 228"/>
                  <a:gd name="T30" fmla="*/ 230 w 230"/>
                  <a:gd name="T31" fmla="*/ 115 h 228"/>
                  <a:gd name="T32" fmla="*/ 227 w 230"/>
                  <a:gd name="T33" fmla="*/ 138 h 228"/>
                  <a:gd name="T34" fmla="*/ 220 w 230"/>
                  <a:gd name="T35" fmla="*/ 162 h 228"/>
                  <a:gd name="T36" fmla="*/ 208 w 230"/>
                  <a:gd name="T37" fmla="*/ 182 h 228"/>
                  <a:gd name="T38" fmla="*/ 191 w 230"/>
                  <a:gd name="T39" fmla="*/ 200 h 228"/>
                  <a:gd name="T40" fmla="*/ 172 w 230"/>
                  <a:gd name="T41" fmla="*/ 215 h 228"/>
                  <a:gd name="T42" fmla="*/ 150 w 230"/>
                  <a:gd name="T43" fmla="*/ 224 h 228"/>
                  <a:gd name="T44" fmla="*/ 127 w 230"/>
                  <a:gd name="T45" fmla="*/ 228 h 228"/>
                  <a:gd name="T46" fmla="*/ 103 w 230"/>
                  <a:gd name="T47" fmla="*/ 228 h 228"/>
                  <a:gd name="T48" fmla="*/ 79 w 230"/>
                  <a:gd name="T49" fmla="*/ 224 h 228"/>
                  <a:gd name="T50" fmla="*/ 57 w 230"/>
                  <a:gd name="T51" fmla="*/ 215 h 228"/>
                  <a:gd name="T52" fmla="*/ 38 w 230"/>
                  <a:gd name="T53" fmla="*/ 200 h 228"/>
                  <a:gd name="T54" fmla="*/ 22 w 230"/>
                  <a:gd name="T55" fmla="*/ 182 h 228"/>
                  <a:gd name="T56" fmla="*/ 10 w 230"/>
                  <a:gd name="T57" fmla="*/ 162 h 228"/>
                  <a:gd name="T58" fmla="*/ 3 w 230"/>
                  <a:gd name="T59" fmla="*/ 138 h 228"/>
                  <a:gd name="T60" fmla="*/ 0 w 230"/>
                  <a:gd name="T61" fmla="*/ 11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0" h="228">
                    <a:moveTo>
                      <a:pt x="0" y="115"/>
                    </a:moveTo>
                    <a:lnTo>
                      <a:pt x="3" y="91"/>
                    </a:lnTo>
                    <a:lnTo>
                      <a:pt x="10" y="69"/>
                    </a:lnTo>
                    <a:lnTo>
                      <a:pt x="22" y="47"/>
                    </a:lnTo>
                    <a:lnTo>
                      <a:pt x="38" y="29"/>
                    </a:lnTo>
                    <a:lnTo>
                      <a:pt x="57" y="15"/>
                    </a:lnTo>
                    <a:lnTo>
                      <a:pt x="79" y="6"/>
                    </a:lnTo>
                    <a:lnTo>
                      <a:pt x="103" y="0"/>
                    </a:lnTo>
                    <a:lnTo>
                      <a:pt x="127" y="0"/>
                    </a:lnTo>
                    <a:lnTo>
                      <a:pt x="150" y="6"/>
                    </a:lnTo>
                    <a:lnTo>
                      <a:pt x="172" y="15"/>
                    </a:lnTo>
                    <a:lnTo>
                      <a:pt x="191" y="29"/>
                    </a:lnTo>
                    <a:lnTo>
                      <a:pt x="208" y="47"/>
                    </a:lnTo>
                    <a:lnTo>
                      <a:pt x="220" y="69"/>
                    </a:lnTo>
                    <a:lnTo>
                      <a:pt x="227" y="91"/>
                    </a:lnTo>
                    <a:lnTo>
                      <a:pt x="230" y="115"/>
                    </a:lnTo>
                    <a:lnTo>
                      <a:pt x="227" y="138"/>
                    </a:lnTo>
                    <a:lnTo>
                      <a:pt x="220" y="162"/>
                    </a:lnTo>
                    <a:lnTo>
                      <a:pt x="208" y="182"/>
                    </a:lnTo>
                    <a:lnTo>
                      <a:pt x="191" y="200"/>
                    </a:lnTo>
                    <a:lnTo>
                      <a:pt x="172" y="215"/>
                    </a:lnTo>
                    <a:lnTo>
                      <a:pt x="150" y="224"/>
                    </a:lnTo>
                    <a:lnTo>
                      <a:pt x="127" y="228"/>
                    </a:lnTo>
                    <a:lnTo>
                      <a:pt x="103" y="228"/>
                    </a:lnTo>
                    <a:lnTo>
                      <a:pt x="79" y="224"/>
                    </a:lnTo>
                    <a:lnTo>
                      <a:pt x="57" y="215"/>
                    </a:lnTo>
                    <a:lnTo>
                      <a:pt x="38" y="200"/>
                    </a:lnTo>
                    <a:lnTo>
                      <a:pt x="22" y="182"/>
                    </a:lnTo>
                    <a:lnTo>
                      <a:pt x="10" y="162"/>
                    </a:lnTo>
                    <a:lnTo>
                      <a:pt x="3" y="138"/>
                    </a:lnTo>
                    <a:lnTo>
                      <a:pt x="0" y="1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9" name="Rectangle 138"/>
              <p:cNvSpPr>
                <a:spLocks noChangeArrowheads="1"/>
              </p:cNvSpPr>
              <p:nvPr/>
            </p:nvSpPr>
            <p:spPr bwMode="auto">
              <a:xfrm>
                <a:off x="2979" y="3237"/>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sz="1100" b="1">
                    <a:solidFill>
                      <a:srgbClr val="000000"/>
                    </a:solidFill>
                    <a:latin typeface="Arial" panose="020B0604020202020204" pitchFamily="34" charset="0"/>
                  </a:rPr>
                  <a:t>a</a:t>
                </a:r>
                <a:endParaRPr lang="en-US" sz="2400" b="1">
                  <a:latin typeface="Times New Roman" panose="02020603050405020304" pitchFamily="18" charset="0"/>
                </a:endParaRPr>
              </a:p>
            </p:txBody>
          </p:sp>
        </p:grpSp>
        <p:grpSp>
          <p:nvGrpSpPr>
            <p:cNvPr id="35" name="Group 139"/>
            <p:cNvGrpSpPr>
              <a:grpSpLocks/>
            </p:cNvGrpSpPr>
            <p:nvPr/>
          </p:nvGrpSpPr>
          <p:grpSpPr bwMode="auto">
            <a:xfrm>
              <a:off x="2051050" y="4011613"/>
              <a:ext cx="520700" cy="520700"/>
              <a:chOff x="1286" y="2485"/>
              <a:chExt cx="328" cy="328"/>
            </a:xfrm>
          </p:grpSpPr>
          <p:sp>
            <p:nvSpPr>
              <p:cNvPr id="74" name="Freeform 140"/>
              <p:cNvSpPr>
                <a:spLocks/>
              </p:cNvSpPr>
              <p:nvPr/>
            </p:nvSpPr>
            <p:spPr bwMode="auto">
              <a:xfrm>
                <a:off x="1286" y="2485"/>
                <a:ext cx="328" cy="328"/>
              </a:xfrm>
              <a:custGeom>
                <a:avLst/>
                <a:gdLst>
                  <a:gd name="T0" fmla="*/ 0 w 328"/>
                  <a:gd name="T1" fmla="*/ 164 h 328"/>
                  <a:gd name="T2" fmla="*/ 1 w 328"/>
                  <a:gd name="T3" fmla="*/ 135 h 328"/>
                  <a:gd name="T4" fmla="*/ 10 w 328"/>
                  <a:gd name="T5" fmla="*/ 108 h 328"/>
                  <a:gd name="T6" fmla="*/ 22 w 328"/>
                  <a:gd name="T7" fmla="*/ 82 h 328"/>
                  <a:gd name="T8" fmla="*/ 38 w 328"/>
                  <a:gd name="T9" fmla="*/ 59 h 328"/>
                  <a:gd name="T10" fmla="*/ 57 w 328"/>
                  <a:gd name="T11" fmla="*/ 38 h 328"/>
                  <a:gd name="T12" fmla="*/ 82 w 328"/>
                  <a:gd name="T13" fmla="*/ 22 h 328"/>
                  <a:gd name="T14" fmla="*/ 107 w 328"/>
                  <a:gd name="T15" fmla="*/ 11 h 328"/>
                  <a:gd name="T16" fmla="*/ 135 w 328"/>
                  <a:gd name="T17" fmla="*/ 3 h 328"/>
                  <a:gd name="T18" fmla="*/ 164 w 328"/>
                  <a:gd name="T19" fmla="*/ 0 h 328"/>
                  <a:gd name="T20" fmla="*/ 191 w 328"/>
                  <a:gd name="T21" fmla="*/ 3 h 328"/>
                  <a:gd name="T22" fmla="*/ 220 w 328"/>
                  <a:gd name="T23" fmla="*/ 11 h 328"/>
                  <a:gd name="T24" fmla="*/ 246 w 328"/>
                  <a:gd name="T25" fmla="*/ 22 h 328"/>
                  <a:gd name="T26" fmla="*/ 269 w 328"/>
                  <a:gd name="T27" fmla="*/ 38 h 328"/>
                  <a:gd name="T28" fmla="*/ 288 w 328"/>
                  <a:gd name="T29" fmla="*/ 59 h 328"/>
                  <a:gd name="T30" fmla="*/ 305 w 328"/>
                  <a:gd name="T31" fmla="*/ 82 h 328"/>
                  <a:gd name="T32" fmla="*/ 317 w 328"/>
                  <a:gd name="T33" fmla="*/ 108 h 328"/>
                  <a:gd name="T34" fmla="*/ 325 w 328"/>
                  <a:gd name="T35" fmla="*/ 135 h 328"/>
                  <a:gd name="T36" fmla="*/ 328 w 328"/>
                  <a:gd name="T37" fmla="*/ 164 h 328"/>
                  <a:gd name="T38" fmla="*/ 325 w 328"/>
                  <a:gd name="T39" fmla="*/ 193 h 328"/>
                  <a:gd name="T40" fmla="*/ 317 w 328"/>
                  <a:gd name="T41" fmla="*/ 220 h 328"/>
                  <a:gd name="T42" fmla="*/ 305 w 328"/>
                  <a:gd name="T43" fmla="*/ 246 h 328"/>
                  <a:gd name="T44" fmla="*/ 288 w 328"/>
                  <a:gd name="T45" fmla="*/ 269 h 328"/>
                  <a:gd name="T46" fmla="*/ 269 w 328"/>
                  <a:gd name="T47" fmla="*/ 290 h 328"/>
                  <a:gd name="T48" fmla="*/ 246 w 328"/>
                  <a:gd name="T49" fmla="*/ 306 h 328"/>
                  <a:gd name="T50" fmla="*/ 220 w 328"/>
                  <a:gd name="T51" fmla="*/ 318 h 328"/>
                  <a:gd name="T52" fmla="*/ 191 w 328"/>
                  <a:gd name="T53" fmla="*/ 326 h 328"/>
                  <a:gd name="T54" fmla="*/ 164 w 328"/>
                  <a:gd name="T55" fmla="*/ 328 h 328"/>
                  <a:gd name="T56" fmla="*/ 135 w 328"/>
                  <a:gd name="T57" fmla="*/ 326 h 328"/>
                  <a:gd name="T58" fmla="*/ 107 w 328"/>
                  <a:gd name="T59" fmla="*/ 318 h 328"/>
                  <a:gd name="T60" fmla="*/ 82 w 328"/>
                  <a:gd name="T61" fmla="*/ 306 h 328"/>
                  <a:gd name="T62" fmla="*/ 57 w 328"/>
                  <a:gd name="T63" fmla="*/ 290 h 328"/>
                  <a:gd name="T64" fmla="*/ 38 w 328"/>
                  <a:gd name="T65" fmla="*/ 269 h 328"/>
                  <a:gd name="T66" fmla="*/ 22 w 328"/>
                  <a:gd name="T67" fmla="*/ 246 h 328"/>
                  <a:gd name="T68" fmla="*/ 10 w 328"/>
                  <a:gd name="T69" fmla="*/ 220 h 328"/>
                  <a:gd name="T70" fmla="*/ 1 w 328"/>
                  <a:gd name="T71" fmla="*/ 193 h 328"/>
                  <a:gd name="T72" fmla="*/ 0 w 328"/>
                  <a:gd name="T73" fmla="*/ 164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8" h="328">
                    <a:moveTo>
                      <a:pt x="0" y="164"/>
                    </a:moveTo>
                    <a:lnTo>
                      <a:pt x="1" y="135"/>
                    </a:lnTo>
                    <a:lnTo>
                      <a:pt x="10" y="108"/>
                    </a:lnTo>
                    <a:lnTo>
                      <a:pt x="22" y="82"/>
                    </a:lnTo>
                    <a:lnTo>
                      <a:pt x="38" y="59"/>
                    </a:lnTo>
                    <a:lnTo>
                      <a:pt x="57" y="38"/>
                    </a:lnTo>
                    <a:lnTo>
                      <a:pt x="82" y="22"/>
                    </a:lnTo>
                    <a:lnTo>
                      <a:pt x="107" y="11"/>
                    </a:lnTo>
                    <a:lnTo>
                      <a:pt x="135" y="3"/>
                    </a:lnTo>
                    <a:lnTo>
                      <a:pt x="164" y="0"/>
                    </a:lnTo>
                    <a:lnTo>
                      <a:pt x="191" y="3"/>
                    </a:lnTo>
                    <a:lnTo>
                      <a:pt x="220" y="11"/>
                    </a:lnTo>
                    <a:lnTo>
                      <a:pt x="246" y="22"/>
                    </a:lnTo>
                    <a:lnTo>
                      <a:pt x="269" y="38"/>
                    </a:lnTo>
                    <a:lnTo>
                      <a:pt x="288" y="59"/>
                    </a:lnTo>
                    <a:lnTo>
                      <a:pt x="305" y="82"/>
                    </a:lnTo>
                    <a:lnTo>
                      <a:pt x="317" y="108"/>
                    </a:lnTo>
                    <a:lnTo>
                      <a:pt x="325" y="135"/>
                    </a:lnTo>
                    <a:lnTo>
                      <a:pt x="328" y="164"/>
                    </a:lnTo>
                    <a:lnTo>
                      <a:pt x="325" y="193"/>
                    </a:lnTo>
                    <a:lnTo>
                      <a:pt x="317" y="220"/>
                    </a:lnTo>
                    <a:lnTo>
                      <a:pt x="305" y="246"/>
                    </a:lnTo>
                    <a:lnTo>
                      <a:pt x="288" y="269"/>
                    </a:lnTo>
                    <a:lnTo>
                      <a:pt x="269" y="290"/>
                    </a:lnTo>
                    <a:lnTo>
                      <a:pt x="246" y="306"/>
                    </a:lnTo>
                    <a:lnTo>
                      <a:pt x="220" y="318"/>
                    </a:lnTo>
                    <a:lnTo>
                      <a:pt x="191" y="326"/>
                    </a:lnTo>
                    <a:lnTo>
                      <a:pt x="164" y="328"/>
                    </a:lnTo>
                    <a:lnTo>
                      <a:pt x="135" y="326"/>
                    </a:lnTo>
                    <a:lnTo>
                      <a:pt x="107" y="318"/>
                    </a:lnTo>
                    <a:lnTo>
                      <a:pt x="82" y="306"/>
                    </a:lnTo>
                    <a:lnTo>
                      <a:pt x="57" y="290"/>
                    </a:lnTo>
                    <a:lnTo>
                      <a:pt x="38" y="269"/>
                    </a:lnTo>
                    <a:lnTo>
                      <a:pt x="22" y="246"/>
                    </a:lnTo>
                    <a:lnTo>
                      <a:pt x="10" y="220"/>
                    </a:lnTo>
                    <a:lnTo>
                      <a:pt x="1" y="193"/>
                    </a:lnTo>
                    <a:lnTo>
                      <a:pt x="0" y="16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 name="Freeform 141"/>
              <p:cNvSpPr>
                <a:spLocks/>
              </p:cNvSpPr>
              <p:nvPr/>
            </p:nvSpPr>
            <p:spPr bwMode="auto">
              <a:xfrm>
                <a:off x="1335" y="2536"/>
                <a:ext cx="230" cy="228"/>
              </a:xfrm>
              <a:custGeom>
                <a:avLst/>
                <a:gdLst>
                  <a:gd name="T0" fmla="*/ 0 w 230"/>
                  <a:gd name="T1" fmla="*/ 113 h 228"/>
                  <a:gd name="T2" fmla="*/ 2 w 230"/>
                  <a:gd name="T3" fmla="*/ 90 h 228"/>
                  <a:gd name="T4" fmla="*/ 10 w 230"/>
                  <a:gd name="T5" fmla="*/ 67 h 228"/>
                  <a:gd name="T6" fmla="*/ 22 w 230"/>
                  <a:gd name="T7" fmla="*/ 46 h 228"/>
                  <a:gd name="T8" fmla="*/ 37 w 230"/>
                  <a:gd name="T9" fmla="*/ 28 h 228"/>
                  <a:gd name="T10" fmla="*/ 58 w 230"/>
                  <a:gd name="T11" fmla="*/ 15 h 228"/>
                  <a:gd name="T12" fmla="*/ 79 w 230"/>
                  <a:gd name="T13" fmla="*/ 4 h 228"/>
                  <a:gd name="T14" fmla="*/ 103 w 230"/>
                  <a:gd name="T15" fmla="*/ 0 h 228"/>
                  <a:gd name="T16" fmla="*/ 126 w 230"/>
                  <a:gd name="T17" fmla="*/ 0 h 228"/>
                  <a:gd name="T18" fmla="*/ 151 w 230"/>
                  <a:gd name="T19" fmla="*/ 4 h 228"/>
                  <a:gd name="T20" fmla="*/ 172 w 230"/>
                  <a:gd name="T21" fmla="*/ 15 h 228"/>
                  <a:gd name="T22" fmla="*/ 192 w 230"/>
                  <a:gd name="T23" fmla="*/ 28 h 228"/>
                  <a:gd name="T24" fmla="*/ 208 w 230"/>
                  <a:gd name="T25" fmla="*/ 46 h 228"/>
                  <a:gd name="T26" fmla="*/ 219 w 230"/>
                  <a:gd name="T27" fmla="*/ 67 h 228"/>
                  <a:gd name="T28" fmla="*/ 227 w 230"/>
                  <a:gd name="T29" fmla="*/ 90 h 228"/>
                  <a:gd name="T30" fmla="*/ 230 w 230"/>
                  <a:gd name="T31" fmla="*/ 113 h 228"/>
                  <a:gd name="T32" fmla="*/ 227 w 230"/>
                  <a:gd name="T33" fmla="*/ 138 h 228"/>
                  <a:gd name="T34" fmla="*/ 219 w 230"/>
                  <a:gd name="T35" fmla="*/ 161 h 228"/>
                  <a:gd name="T36" fmla="*/ 208 w 230"/>
                  <a:gd name="T37" fmla="*/ 181 h 228"/>
                  <a:gd name="T38" fmla="*/ 192 w 230"/>
                  <a:gd name="T39" fmla="*/ 199 h 228"/>
                  <a:gd name="T40" fmla="*/ 172 w 230"/>
                  <a:gd name="T41" fmla="*/ 213 h 228"/>
                  <a:gd name="T42" fmla="*/ 151 w 230"/>
                  <a:gd name="T43" fmla="*/ 222 h 228"/>
                  <a:gd name="T44" fmla="*/ 126 w 230"/>
                  <a:gd name="T45" fmla="*/ 228 h 228"/>
                  <a:gd name="T46" fmla="*/ 103 w 230"/>
                  <a:gd name="T47" fmla="*/ 228 h 228"/>
                  <a:gd name="T48" fmla="*/ 79 w 230"/>
                  <a:gd name="T49" fmla="*/ 222 h 228"/>
                  <a:gd name="T50" fmla="*/ 58 w 230"/>
                  <a:gd name="T51" fmla="*/ 213 h 228"/>
                  <a:gd name="T52" fmla="*/ 37 w 230"/>
                  <a:gd name="T53" fmla="*/ 199 h 228"/>
                  <a:gd name="T54" fmla="*/ 22 w 230"/>
                  <a:gd name="T55" fmla="*/ 181 h 228"/>
                  <a:gd name="T56" fmla="*/ 10 w 230"/>
                  <a:gd name="T57" fmla="*/ 161 h 228"/>
                  <a:gd name="T58" fmla="*/ 2 w 230"/>
                  <a:gd name="T59" fmla="*/ 138 h 228"/>
                  <a:gd name="T60" fmla="*/ 0 w 230"/>
                  <a:gd name="T61" fmla="*/ 113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0" h="228">
                    <a:moveTo>
                      <a:pt x="0" y="113"/>
                    </a:moveTo>
                    <a:lnTo>
                      <a:pt x="2" y="90"/>
                    </a:lnTo>
                    <a:lnTo>
                      <a:pt x="10" y="67"/>
                    </a:lnTo>
                    <a:lnTo>
                      <a:pt x="22" y="46"/>
                    </a:lnTo>
                    <a:lnTo>
                      <a:pt x="37" y="28"/>
                    </a:lnTo>
                    <a:lnTo>
                      <a:pt x="58" y="15"/>
                    </a:lnTo>
                    <a:lnTo>
                      <a:pt x="79" y="4"/>
                    </a:lnTo>
                    <a:lnTo>
                      <a:pt x="103" y="0"/>
                    </a:lnTo>
                    <a:lnTo>
                      <a:pt x="126" y="0"/>
                    </a:lnTo>
                    <a:lnTo>
                      <a:pt x="151" y="4"/>
                    </a:lnTo>
                    <a:lnTo>
                      <a:pt x="172" y="15"/>
                    </a:lnTo>
                    <a:lnTo>
                      <a:pt x="192" y="28"/>
                    </a:lnTo>
                    <a:lnTo>
                      <a:pt x="208" y="46"/>
                    </a:lnTo>
                    <a:lnTo>
                      <a:pt x="219" y="67"/>
                    </a:lnTo>
                    <a:lnTo>
                      <a:pt x="227" y="90"/>
                    </a:lnTo>
                    <a:lnTo>
                      <a:pt x="230" y="113"/>
                    </a:lnTo>
                    <a:lnTo>
                      <a:pt x="227" y="138"/>
                    </a:lnTo>
                    <a:lnTo>
                      <a:pt x="219" y="161"/>
                    </a:lnTo>
                    <a:lnTo>
                      <a:pt x="208" y="181"/>
                    </a:lnTo>
                    <a:lnTo>
                      <a:pt x="192" y="199"/>
                    </a:lnTo>
                    <a:lnTo>
                      <a:pt x="172" y="213"/>
                    </a:lnTo>
                    <a:lnTo>
                      <a:pt x="151" y="222"/>
                    </a:lnTo>
                    <a:lnTo>
                      <a:pt x="126" y="228"/>
                    </a:lnTo>
                    <a:lnTo>
                      <a:pt x="103" y="228"/>
                    </a:lnTo>
                    <a:lnTo>
                      <a:pt x="79" y="222"/>
                    </a:lnTo>
                    <a:lnTo>
                      <a:pt x="58" y="213"/>
                    </a:lnTo>
                    <a:lnTo>
                      <a:pt x="37" y="199"/>
                    </a:lnTo>
                    <a:lnTo>
                      <a:pt x="22" y="181"/>
                    </a:lnTo>
                    <a:lnTo>
                      <a:pt x="10" y="161"/>
                    </a:lnTo>
                    <a:lnTo>
                      <a:pt x="2" y="138"/>
                    </a:lnTo>
                    <a:lnTo>
                      <a:pt x="0"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6" name="Rectangle 142"/>
              <p:cNvSpPr>
                <a:spLocks noChangeArrowheads="1"/>
              </p:cNvSpPr>
              <p:nvPr/>
            </p:nvSpPr>
            <p:spPr bwMode="auto">
              <a:xfrm>
                <a:off x="1373" y="2591"/>
                <a:ext cx="15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sz="1100" b="1">
                    <a:solidFill>
                      <a:srgbClr val="000000"/>
                    </a:solidFill>
                    <a:latin typeface="Arial" panose="020B0604020202020204" pitchFamily="34" charset="0"/>
                  </a:rPr>
                  <a:t>and</a:t>
                </a:r>
                <a:endParaRPr lang="en-US" sz="2400" b="1">
                  <a:latin typeface="Times New Roman" panose="02020603050405020304" pitchFamily="18" charset="0"/>
                </a:endParaRPr>
              </a:p>
            </p:txBody>
          </p:sp>
        </p:grpSp>
        <p:grpSp>
          <p:nvGrpSpPr>
            <p:cNvPr id="36" name="Group 143"/>
            <p:cNvGrpSpPr>
              <a:grpSpLocks/>
            </p:cNvGrpSpPr>
            <p:nvPr/>
          </p:nvGrpSpPr>
          <p:grpSpPr bwMode="auto">
            <a:xfrm>
              <a:off x="6261100" y="4137025"/>
              <a:ext cx="520700" cy="519113"/>
              <a:chOff x="4226" y="3302"/>
              <a:chExt cx="328" cy="327"/>
            </a:xfrm>
          </p:grpSpPr>
          <p:sp>
            <p:nvSpPr>
              <p:cNvPr id="71" name="Freeform 144"/>
              <p:cNvSpPr>
                <a:spLocks/>
              </p:cNvSpPr>
              <p:nvPr/>
            </p:nvSpPr>
            <p:spPr bwMode="auto">
              <a:xfrm>
                <a:off x="4226" y="3302"/>
                <a:ext cx="328" cy="327"/>
              </a:xfrm>
              <a:custGeom>
                <a:avLst/>
                <a:gdLst>
                  <a:gd name="T0" fmla="*/ 0 w 328"/>
                  <a:gd name="T1" fmla="*/ 163 h 327"/>
                  <a:gd name="T2" fmla="*/ 1 w 328"/>
                  <a:gd name="T3" fmla="*/ 135 h 327"/>
                  <a:gd name="T4" fmla="*/ 9 w 328"/>
                  <a:gd name="T5" fmla="*/ 107 h 327"/>
                  <a:gd name="T6" fmla="*/ 22 w 328"/>
                  <a:gd name="T7" fmla="*/ 81 h 327"/>
                  <a:gd name="T8" fmla="*/ 38 w 328"/>
                  <a:gd name="T9" fmla="*/ 57 h 327"/>
                  <a:gd name="T10" fmla="*/ 57 w 328"/>
                  <a:gd name="T11" fmla="*/ 38 h 327"/>
                  <a:gd name="T12" fmla="*/ 82 w 328"/>
                  <a:gd name="T13" fmla="*/ 21 h 327"/>
                  <a:gd name="T14" fmla="*/ 108 w 328"/>
                  <a:gd name="T15" fmla="*/ 9 h 327"/>
                  <a:gd name="T16" fmla="*/ 135 w 328"/>
                  <a:gd name="T17" fmla="*/ 1 h 327"/>
                  <a:gd name="T18" fmla="*/ 164 w 328"/>
                  <a:gd name="T19" fmla="*/ 0 h 327"/>
                  <a:gd name="T20" fmla="*/ 191 w 328"/>
                  <a:gd name="T21" fmla="*/ 1 h 327"/>
                  <a:gd name="T22" fmla="*/ 220 w 328"/>
                  <a:gd name="T23" fmla="*/ 9 h 327"/>
                  <a:gd name="T24" fmla="*/ 246 w 328"/>
                  <a:gd name="T25" fmla="*/ 21 h 327"/>
                  <a:gd name="T26" fmla="*/ 269 w 328"/>
                  <a:gd name="T27" fmla="*/ 38 h 327"/>
                  <a:gd name="T28" fmla="*/ 290 w 328"/>
                  <a:gd name="T29" fmla="*/ 57 h 327"/>
                  <a:gd name="T30" fmla="*/ 306 w 328"/>
                  <a:gd name="T31" fmla="*/ 81 h 327"/>
                  <a:gd name="T32" fmla="*/ 317 w 328"/>
                  <a:gd name="T33" fmla="*/ 107 h 327"/>
                  <a:gd name="T34" fmla="*/ 325 w 328"/>
                  <a:gd name="T35" fmla="*/ 135 h 327"/>
                  <a:gd name="T36" fmla="*/ 328 w 328"/>
                  <a:gd name="T37" fmla="*/ 163 h 327"/>
                  <a:gd name="T38" fmla="*/ 325 w 328"/>
                  <a:gd name="T39" fmla="*/ 191 h 327"/>
                  <a:gd name="T40" fmla="*/ 317 w 328"/>
                  <a:gd name="T41" fmla="*/ 219 h 327"/>
                  <a:gd name="T42" fmla="*/ 306 w 328"/>
                  <a:gd name="T43" fmla="*/ 245 h 327"/>
                  <a:gd name="T44" fmla="*/ 290 w 328"/>
                  <a:gd name="T45" fmla="*/ 269 h 327"/>
                  <a:gd name="T46" fmla="*/ 269 w 328"/>
                  <a:gd name="T47" fmla="*/ 289 h 327"/>
                  <a:gd name="T48" fmla="*/ 246 w 328"/>
                  <a:gd name="T49" fmla="*/ 305 h 327"/>
                  <a:gd name="T50" fmla="*/ 220 w 328"/>
                  <a:gd name="T51" fmla="*/ 316 h 327"/>
                  <a:gd name="T52" fmla="*/ 191 w 328"/>
                  <a:gd name="T53" fmla="*/ 325 h 327"/>
                  <a:gd name="T54" fmla="*/ 164 w 328"/>
                  <a:gd name="T55" fmla="*/ 327 h 327"/>
                  <a:gd name="T56" fmla="*/ 135 w 328"/>
                  <a:gd name="T57" fmla="*/ 325 h 327"/>
                  <a:gd name="T58" fmla="*/ 108 w 328"/>
                  <a:gd name="T59" fmla="*/ 316 h 327"/>
                  <a:gd name="T60" fmla="*/ 82 w 328"/>
                  <a:gd name="T61" fmla="*/ 305 h 327"/>
                  <a:gd name="T62" fmla="*/ 57 w 328"/>
                  <a:gd name="T63" fmla="*/ 289 h 327"/>
                  <a:gd name="T64" fmla="*/ 38 w 328"/>
                  <a:gd name="T65" fmla="*/ 269 h 327"/>
                  <a:gd name="T66" fmla="*/ 22 w 328"/>
                  <a:gd name="T67" fmla="*/ 245 h 327"/>
                  <a:gd name="T68" fmla="*/ 9 w 328"/>
                  <a:gd name="T69" fmla="*/ 219 h 327"/>
                  <a:gd name="T70" fmla="*/ 1 w 328"/>
                  <a:gd name="T71" fmla="*/ 191 h 327"/>
                  <a:gd name="T72" fmla="*/ 0 w 328"/>
                  <a:gd name="T73" fmla="*/ 163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8" h="327">
                    <a:moveTo>
                      <a:pt x="0" y="163"/>
                    </a:moveTo>
                    <a:lnTo>
                      <a:pt x="1" y="135"/>
                    </a:lnTo>
                    <a:lnTo>
                      <a:pt x="9" y="107"/>
                    </a:lnTo>
                    <a:lnTo>
                      <a:pt x="22" y="81"/>
                    </a:lnTo>
                    <a:lnTo>
                      <a:pt x="38" y="57"/>
                    </a:lnTo>
                    <a:lnTo>
                      <a:pt x="57" y="38"/>
                    </a:lnTo>
                    <a:lnTo>
                      <a:pt x="82" y="21"/>
                    </a:lnTo>
                    <a:lnTo>
                      <a:pt x="108" y="9"/>
                    </a:lnTo>
                    <a:lnTo>
                      <a:pt x="135" y="1"/>
                    </a:lnTo>
                    <a:lnTo>
                      <a:pt x="164" y="0"/>
                    </a:lnTo>
                    <a:lnTo>
                      <a:pt x="191" y="1"/>
                    </a:lnTo>
                    <a:lnTo>
                      <a:pt x="220" y="9"/>
                    </a:lnTo>
                    <a:lnTo>
                      <a:pt x="246" y="21"/>
                    </a:lnTo>
                    <a:lnTo>
                      <a:pt x="269" y="38"/>
                    </a:lnTo>
                    <a:lnTo>
                      <a:pt x="290" y="57"/>
                    </a:lnTo>
                    <a:lnTo>
                      <a:pt x="306" y="81"/>
                    </a:lnTo>
                    <a:lnTo>
                      <a:pt x="317" y="107"/>
                    </a:lnTo>
                    <a:lnTo>
                      <a:pt x="325" y="135"/>
                    </a:lnTo>
                    <a:lnTo>
                      <a:pt x="328" y="163"/>
                    </a:lnTo>
                    <a:lnTo>
                      <a:pt x="325" y="191"/>
                    </a:lnTo>
                    <a:lnTo>
                      <a:pt x="317" y="219"/>
                    </a:lnTo>
                    <a:lnTo>
                      <a:pt x="306" y="245"/>
                    </a:lnTo>
                    <a:lnTo>
                      <a:pt x="290" y="269"/>
                    </a:lnTo>
                    <a:lnTo>
                      <a:pt x="269" y="289"/>
                    </a:lnTo>
                    <a:lnTo>
                      <a:pt x="246" y="305"/>
                    </a:lnTo>
                    <a:lnTo>
                      <a:pt x="220" y="316"/>
                    </a:lnTo>
                    <a:lnTo>
                      <a:pt x="191" y="325"/>
                    </a:lnTo>
                    <a:lnTo>
                      <a:pt x="164" y="327"/>
                    </a:lnTo>
                    <a:lnTo>
                      <a:pt x="135" y="325"/>
                    </a:lnTo>
                    <a:lnTo>
                      <a:pt x="108" y="316"/>
                    </a:lnTo>
                    <a:lnTo>
                      <a:pt x="82" y="305"/>
                    </a:lnTo>
                    <a:lnTo>
                      <a:pt x="57" y="289"/>
                    </a:lnTo>
                    <a:lnTo>
                      <a:pt x="38" y="269"/>
                    </a:lnTo>
                    <a:lnTo>
                      <a:pt x="22" y="245"/>
                    </a:lnTo>
                    <a:lnTo>
                      <a:pt x="9" y="219"/>
                    </a:lnTo>
                    <a:lnTo>
                      <a:pt x="1" y="191"/>
                    </a:lnTo>
                    <a:lnTo>
                      <a:pt x="0" y="16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2" name="Freeform 145"/>
              <p:cNvSpPr>
                <a:spLocks/>
              </p:cNvSpPr>
              <p:nvPr/>
            </p:nvSpPr>
            <p:spPr bwMode="auto">
              <a:xfrm>
                <a:off x="4275" y="3351"/>
                <a:ext cx="230" cy="228"/>
              </a:xfrm>
              <a:custGeom>
                <a:avLst/>
                <a:gdLst>
                  <a:gd name="T0" fmla="*/ 0 w 230"/>
                  <a:gd name="T1" fmla="*/ 114 h 228"/>
                  <a:gd name="T2" fmla="*/ 1 w 230"/>
                  <a:gd name="T3" fmla="*/ 90 h 228"/>
                  <a:gd name="T4" fmla="*/ 10 w 230"/>
                  <a:gd name="T5" fmla="*/ 67 h 228"/>
                  <a:gd name="T6" fmla="*/ 22 w 230"/>
                  <a:gd name="T7" fmla="*/ 46 h 228"/>
                  <a:gd name="T8" fmla="*/ 37 w 230"/>
                  <a:gd name="T9" fmla="*/ 28 h 228"/>
                  <a:gd name="T10" fmla="*/ 57 w 230"/>
                  <a:gd name="T11" fmla="*/ 15 h 228"/>
                  <a:gd name="T12" fmla="*/ 79 w 230"/>
                  <a:gd name="T13" fmla="*/ 5 h 228"/>
                  <a:gd name="T14" fmla="*/ 103 w 230"/>
                  <a:gd name="T15" fmla="*/ 0 h 228"/>
                  <a:gd name="T16" fmla="*/ 126 w 230"/>
                  <a:gd name="T17" fmla="*/ 0 h 228"/>
                  <a:gd name="T18" fmla="*/ 150 w 230"/>
                  <a:gd name="T19" fmla="*/ 5 h 228"/>
                  <a:gd name="T20" fmla="*/ 172 w 230"/>
                  <a:gd name="T21" fmla="*/ 15 h 228"/>
                  <a:gd name="T22" fmla="*/ 191 w 230"/>
                  <a:gd name="T23" fmla="*/ 28 h 228"/>
                  <a:gd name="T24" fmla="*/ 208 w 230"/>
                  <a:gd name="T25" fmla="*/ 46 h 228"/>
                  <a:gd name="T26" fmla="*/ 219 w 230"/>
                  <a:gd name="T27" fmla="*/ 67 h 228"/>
                  <a:gd name="T28" fmla="*/ 227 w 230"/>
                  <a:gd name="T29" fmla="*/ 90 h 228"/>
                  <a:gd name="T30" fmla="*/ 230 w 230"/>
                  <a:gd name="T31" fmla="*/ 114 h 228"/>
                  <a:gd name="T32" fmla="*/ 227 w 230"/>
                  <a:gd name="T33" fmla="*/ 138 h 228"/>
                  <a:gd name="T34" fmla="*/ 219 w 230"/>
                  <a:gd name="T35" fmla="*/ 161 h 228"/>
                  <a:gd name="T36" fmla="*/ 208 w 230"/>
                  <a:gd name="T37" fmla="*/ 181 h 228"/>
                  <a:gd name="T38" fmla="*/ 191 w 230"/>
                  <a:gd name="T39" fmla="*/ 199 h 228"/>
                  <a:gd name="T40" fmla="*/ 172 w 230"/>
                  <a:gd name="T41" fmla="*/ 213 h 228"/>
                  <a:gd name="T42" fmla="*/ 150 w 230"/>
                  <a:gd name="T43" fmla="*/ 222 h 228"/>
                  <a:gd name="T44" fmla="*/ 126 w 230"/>
                  <a:gd name="T45" fmla="*/ 228 h 228"/>
                  <a:gd name="T46" fmla="*/ 103 w 230"/>
                  <a:gd name="T47" fmla="*/ 228 h 228"/>
                  <a:gd name="T48" fmla="*/ 79 w 230"/>
                  <a:gd name="T49" fmla="*/ 222 h 228"/>
                  <a:gd name="T50" fmla="*/ 57 w 230"/>
                  <a:gd name="T51" fmla="*/ 213 h 228"/>
                  <a:gd name="T52" fmla="*/ 37 w 230"/>
                  <a:gd name="T53" fmla="*/ 199 h 228"/>
                  <a:gd name="T54" fmla="*/ 22 w 230"/>
                  <a:gd name="T55" fmla="*/ 181 h 228"/>
                  <a:gd name="T56" fmla="*/ 10 w 230"/>
                  <a:gd name="T57" fmla="*/ 161 h 228"/>
                  <a:gd name="T58" fmla="*/ 1 w 230"/>
                  <a:gd name="T59" fmla="*/ 138 h 228"/>
                  <a:gd name="T60" fmla="*/ 0 w 230"/>
                  <a:gd name="T61" fmla="*/ 114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0" h="228">
                    <a:moveTo>
                      <a:pt x="0" y="114"/>
                    </a:moveTo>
                    <a:lnTo>
                      <a:pt x="1" y="90"/>
                    </a:lnTo>
                    <a:lnTo>
                      <a:pt x="10" y="67"/>
                    </a:lnTo>
                    <a:lnTo>
                      <a:pt x="22" y="46"/>
                    </a:lnTo>
                    <a:lnTo>
                      <a:pt x="37" y="28"/>
                    </a:lnTo>
                    <a:lnTo>
                      <a:pt x="57" y="15"/>
                    </a:lnTo>
                    <a:lnTo>
                      <a:pt x="79" y="5"/>
                    </a:lnTo>
                    <a:lnTo>
                      <a:pt x="103" y="0"/>
                    </a:lnTo>
                    <a:lnTo>
                      <a:pt x="126" y="0"/>
                    </a:lnTo>
                    <a:lnTo>
                      <a:pt x="150" y="5"/>
                    </a:lnTo>
                    <a:lnTo>
                      <a:pt x="172" y="15"/>
                    </a:lnTo>
                    <a:lnTo>
                      <a:pt x="191" y="28"/>
                    </a:lnTo>
                    <a:lnTo>
                      <a:pt x="208" y="46"/>
                    </a:lnTo>
                    <a:lnTo>
                      <a:pt x="219" y="67"/>
                    </a:lnTo>
                    <a:lnTo>
                      <a:pt x="227" y="90"/>
                    </a:lnTo>
                    <a:lnTo>
                      <a:pt x="230" y="114"/>
                    </a:lnTo>
                    <a:lnTo>
                      <a:pt x="227" y="138"/>
                    </a:lnTo>
                    <a:lnTo>
                      <a:pt x="219" y="161"/>
                    </a:lnTo>
                    <a:lnTo>
                      <a:pt x="208" y="181"/>
                    </a:lnTo>
                    <a:lnTo>
                      <a:pt x="191" y="199"/>
                    </a:lnTo>
                    <a:lnTo>
                      <a:pt x="172" y="213"/>
                    </a:lnTo>
                    <a:lnTo>
                      <a:pt x="150" y="222"/>
                    </a:lnTo>
                    <a:lnTo>
                      <a:pt x="126" y="228"/>
                    </a:lnTo>
                    <a:lnTo>
                      <a:pt x="103" y="228"/>
                    </a:lnTo>
                    <a:lnTo>
                      <a:pt x="79" y="222"/>
                    </a:lnTo>
                    <a:lnTo>
                      <a:pt x="57" y="213"/>
                    </a:lnTo>
                    <a:lnTo>
                      <a:pt x="37" y="199"/>
                    </a:lnTo>
                    <a:lnTo>
                      <a:pt x="22" y="181"/>
                    </a:lnTo>
                    <a:lnTo>
                      <a:pt x="10" y="161"/>
                    </a:lnTo>
                    <a:lnTo>
                      <a:pt x="1" y="138"/>
                    </a:lnTo>
                    <a:lnTo>
                      <a:pt x="0" y="1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3" name="Rectangle 146"/>
              <p:cNvSpPr>
                <a:spLocks noChangeArrowheads="1"/>
              </p:cNvSpPr>
              <p:nvPr/>
            </p:nvSpPr>
            <p:spPr bwMode="auto">
              <a:xfrm>
                <a:off x="4270" y="3408"/>
                <a:ext cx="24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sz="1100" b="1">
                    <a:solidFill>
                      <a:srgbClr val="000000"/>
                    </a:solidFill>
                    <a:latin typeface="Arial" panose="020B0604020202020204" pitchFamily="34" charset="0"/>
                  </a:rPr>
                  <a:t>horse</a:t>
                </a:r>
                <a:endParaRPr lang="en-US" sz="2400" b="1">
                  <a:latin typeface="Times New Roman" panose="02020603050405020304" pitchFamily="18" charset="0"/>
                </a:endParaRPr>
              </a:p>
            </p:txBody>
          </p:sp>
        </p:grpSp>
        <p:grpSp>
          <p:nvGrpSpPr>
            <p:cNvPr id="37" name="Group 147"/>
            <p:cNvGrpSpPr>
              <a:grpSpLocks/>
            </p:cNvGrpSpPr>
            <p:nvPr/>
          </p:nvGrpSpPr>
          <p:grpSpPr bwMode="auto">
            <a:xfrm>
              <a:off x="2911475" y="3516313"/>
              <a:ext cx="1104900" cy="171450"/>
              <a:chOff x="1822" y="2209"/>
              <a:chExt cx="696" cy="108"/>
            </a:xfrm>
          </p:grpSpPr>
          <p:sp>
            <p:nvSpPr>
              <p:cNvPr id="69" name="Rectangle 148"/>
              <p:cNvSpPr>
                <a:spLocks noChangeArrowheads="1"/>
              </p:cNvSpPr>
              <p:nvPr/>
            </p:nvSpPr>
            <p:spPr bwMode="auto">
              <a:xfrm>
                <a:off x="1822" y="2209"/>
                <a:ext cx="696" cy="108"/>
              </a:xfrm>
              <a:prstGeom prst="rect">
                <a:avLst/>
              </a:prstGeom>
              <a:blipFill dpi="0" rotWithShape="0">
                <a:blip r:embed="rId2"/>
                <a:srcRect/>
                <a:tile tx="0" ty="0" sx="100000" sy="100000" flip="none" algn="tl"/>
              </a:blipFill>
              <a:ln w="12700">
                <a:solidFill>
                  <a:srgbClr val="000000"/>
                </a:solidFill>
                <a:miter lim="800000"/>
                <a:headEnd/>
                <a:tailEnd/>
              </a:ln>
            </p:spPr>
            <p:txBody>
              <a:bodyPr/>
              <a:lstStyle/>
              <a:p>
                <a:endParaRPr lang="en-IN"/>
              </a:p>
            </p:txBody>
          </p:sp>
          <p:sp>
            <p:nvSpPr>
              <p:cNvPr id="70" name="Rectangle 149"/>
              <p:cNvSpPr>
                <a:spLocks noChangeArrowheads="1"/>
              </p:cNvSpPr>
              <p:nvPr/>
            </p:nvSpPr>
            <p:spPr bwMode="auto">
              <a:xfrm>
                <a:off x="2139" y="2215"/>
                <a:ext cx="8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900" b="1">
                    <a:solidFill>
                      <a:srgbClr val="000000"/>
                    </a:solidFill>
                    <a:latin typeface="Arial" panose="020B0604020202020204" pitchFamily="34" charset="0"/>
                  </a:rPr>
                  <a:t>(2)</a:t>
                </a:r>
                <a:endParaRPr lang="en-US" sz="2400" b="1">
                  <a:latin typeface="Times New Roman" panose="02020603050405020304" pitchFamily="18" charset="0"/>
                </a:endParaRPr>
              </a:p>
            </p:txBody>
          </p:sp>
        </p:grpSp>
        <p:grpSp>
          <p:nvGrpSpPr>
            <p:cNvPr id="38" name="Group 150"/>
            <p:cNvGrpSpPr>
              <a:grpSpLocks/>
            </p:cNvGrpSpPr>
            <p:nvPr/>
          </p:nvGrpSpPr>
          <p:grpSpPr bwMode="auto">
            <a:xfrm>
              <a:off x="3646488" y="3343275"/>
              <a:ext cx="520700" cy="520700"/>
              <a:chOff x="2201" y="3131"/>
              <a:chExt cx="328" cy="328"/>
            </a:xfrm>
          </p:grpSpPr>
          <p:sp>
            <p:nvSpPr>
              <p:cNvPr id="65" name="Freeform 151"/>
              <p:cNvSpPr>
                <a:spLocks/>
              </p:cNvSpPr>
              <p:nvPr/>
            </p:nvSpPr>
            <p:spPr bwMode="auto">
              <a:xfrm>
                <a:off x="2201" y="3131"/>
                <a:ext cx="328" cy="328"/>
              </a:xfrm>
              <a:custGeom>
                <a:avLst/>
                <a:gdLst>
                  <a:gd name="T0" fmla="*/ 0 w 328"/>
                  <a:gd name="T1" fmla="*/ 164 h 328"/>
                  <a:gd name="T2" fmla="*/ 3 w 328"/>
                  <a:gd name="T3" fmla="*/ 135 h 328"/>
                  <a:gd name="T4" fmla="*/ 9 w 328"/>
                  <a:gd name="T5" fmla="*/ 108 h 328"/>
                  <a:gd name="T6" fmla="*/ 22 w 328"/>
                  <a:gd name="T7" fmla="*/ 82 h 328"/>
                  <a:gd name="T8" fmla="*/ 38 w 328"/>
                  <a:gd name="T9" fmla="*/ 59 h 328"/>
                  <a:gd name="T10" fmla="*/ 59 w 328"/>
                  <a:gd name="T11" fmla="*/ 39 h 328"/>
                  <a:gd name="T12" fmla="*/ 82 w 328"/>
                  <a:gd name="T13" fmla="*/ 22 h 328"/>
                  <a:gd name="T14" fmla="*/ 108 w 328"/>
                  <a:gd name="T15" fmla="*/ 10 h 328"/>
                  <a:gd name="T16" fmla="*/ 135 w 328"/>
                  <a:gd name="T17" fmla="*/ 3 h 328"/>
                  <a:gd name="T18" fmla="*/ 164 w 328"/>
                  <a:gd name="T19" fmla="*/ 0 h 328"/>
                  <a:gd name="T20" fmla="*/ 193 w 328"/>
                  <a:gd name="T21" fmla="*/ 3 h 328"/>
                  <a:gd name="T22" fmla="*/ 220 w 328"/>
                  <a:gd name="T23" fmla="*/ 10 h 328"/>
                  <a:gd name="T24" fmla="*/ 246 w 328"/>
                  <a:gd name="T25" fmla="*/ 22 h 328"/>
                  <a:gd name="T26" fmla="*/ 269 w 328"/>
                  <a:gd name="T27" fmla="*/ 39 h 328"/>
                  <a:gd name="T28" fmla="*/ 290 w 328"/>
                  <a:gd name="T29" fmla="*/ 59 h 328"/>
                  <a:gd name="T30" fmla="*/ 306 w 328"/>
                  <a:gd name="T31" fmla="*/ 82 h 328"/>
                  <a:gd name="T32" fmla="*/ 318 w 328"/>
                  <a:gd name="T33" fmla="*/ 108 h 328"/>
                  <a:gd name="T34" fmla="*/ 325 w 328"/>
                  <a:gd name="T35" fmla="*/ 135 h 328"/>
                  <a:gd name="T36" fmla="*/ 328 w 328"/>
                  <a:gd name="T37" fmla="*/ 164 h 328"/>
                  <a:gd name="T38" fmla="*/ 325 w 328"/>
                  <a:gd name="T39" fmla="*/ 193 h 328"/>
                  <a:gd name="T40" fmla="*/ 318 w 328"/>
                  <a:gd name="T41" fmla="*/ 220 h 328"/>
                  <a:gd name="T42" fmla="*/ 306 w 328"/>
                  <a:gd name="T43" fmla="*/ 246 h 328"/>
                  <a:gd name="T44" fmla="*/ 290 w 328"/>
                  <a:gd name="T45" fmla="*/ 269 h 328"/>
                  <a:gd name="T46" fmla="*/ 269 w 328"/>
                  <a:gd name="T47" fmla="*/ 290 h 328"/>
                  <a:gd name="T48" fmla="*/ 246 w 328"/>
                  <a:gd name="T49" fmla="*/ 306 h 328"/>
                  <a:gd name="T50" fmla="*/ 220 w 328"/>
                  <a:gd name="T51" fmla="*/ 318 h 328"/>
                  <a:gd name="T52" fmla="*/ 193 w 328"/>
                  <a:gd name="T53" fmla="*/ 325 h 328"/>
                  <a:gd name="T54" fmla="*/ 164 w 328"/>
                  <a:gd name="T55" fmla="*/ 328 h 328"/>
                  <a:gd name="T56" fmla="*/ 135 w 328"/>
                  <a:gd name="T57" fmla="*/ 325 h 328"/>
                  <a:gd name="T58" fmla="*/ 108 w 328"/>
                  <a:gd name="T59" fmla="*/ 318 h 328"/>
                  <a:gd name="T60" fmla="*/ 82 w 328"/>
                  <a:gd name="T61" fmla="*/ 306 h 328"/>
                  <a:gd name="T62" fmla="*/ 59 w 328"/>
                  <a:gd name="T63" fmla="*/ 290 h 328"/>
                  <a:gd name="T64" fmla="*/ 38 w 328"/>
                  <a:gd name="T65" fmla="*/ 269 h 328"/>
                  <a:gd name="T66" fmla="*/ 22 w 328"/>
                  <a:gd name="T67" fmla="*/ 246 h 328"/>
                  <a:gd name="T68" fmla="*/ 9 w 328"/>
                  <a:gd name="T69" fmla="*/ 220 h 328"/>
                  <a:gd name="T70" fmla="*/ 3 w 328"/>
                  <a:gd name="T71" fmla="*/ 193 h 328"/>
                  <a:gd name="T72" fmla="*/ 0 w 328"/>
                  <a:gd name="T73" fmla="*/ 164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8" h="328">
                    <a:moveTo>
                      <a:pt x="0" y="164"/>
                    </a:moveTo>
                    <a:lnTo>
                      <a:pt x="3" y="135"/>
                    </a:lnTo>
                    <a:lnTo>
                      <a:pt x="9" y="108"/>
                    </a:lnTo>
                    <a:lnTo>
                      <a:pt x="22" y="82"/>
                    </a:lnTo>
                    <a:lnTo>
                      <a:pt x="38" y="59"/>
                    </a:lnTo>
                    <a:lnTo>
                      <a:pt x="59" y="39"/>
                    </a:lnTo>
                    <a:lnTo>
                      <a:pt x="82" y="22"/>
                    </a:lnTo>
                    <a:lnTo>
                      <a:pt x="108" y="10"/>
                    </a:lnTo>
                    <a:lnTo>
                      <a:pt x="135" y="3"/>
                    </a:lnTo>
                    <a:lnTo>
                      <a:pt x="164" y="0"/>
                    </a:lnTo>
                    <a:lnTo>
                      <a:pt x="193" y="3"/>
                    </a:lnTo>
                    <a:lnTo>
                      <a:pt x="220" y="10"/>
                    </a:lnTo>
                    <a:lnTo>
                      <a:pt x="246" y="22"/>
                    </a:lnTo>
                    <a:lnTo>
                      <a:pt x="269" y="39"/>
                    </a:lnTo>
                    <a:lnTo>
                      <a:pt x="290" y="59"/>
                    </a:lnTo>
                    <a:lnTo>
                      <a:pt x="306" y="82"/>
                    </a:lnTo>
                    <a:lnTo>
                      <a:pt x="318" y="108"/>
                    </a:lnTo>
                    <a:lnTo>
                      <a:pt x="325" y="135"/>
                    </a:lnTo>
                    <a:lnTo>
                      <a:pt x="328" y="164"/>
                    </a:lnTo>
                    <a:lnTo>
                      <a:pt x="325" y="193"/>
                    </a:lnTo>
                    <a:lnTo>
                      <a:pt x="318" y="220"/>
                    </a:lnTo>
                    <a:lnTo>
                      <a:pt x="306" y="246"/>
                    </a:lnTo>
                    <a:lnTo>
                      <a:pt x="290" y="269"/>
                    </a:lnTo>
                    <a:lnTo>
                      <a:pt x="269" y="290"/>
                    </a:lnTo>
                    <a:lnTo>
                      <a:pt x="246" y="306"/>
                    </a:lnTo>
                    <a:lnTo>
                      <a:pt x="220" y="318"/>
                    </a:lnTo>
                    <a:lnTo>
                      <a:pt x="193" y="325"/>
                    </a:lnTo>
                    <a:lnTo>
                      <a:pt x="164" y="328"/>
                    </a:lnTo>
                    <a:lnTo>
                      <a:pt x="135" y="325"/>
                    </a:lnTo>
                    <a:lnTo>
                      <a:pt x="108" y="318"/>
                    </a:lnTo>
                    <a:lnTo>
                      <a:pt x="82" y="306"/>
                    </a:lnTo>
                    <a:lnTo>
                      <a:pt x="59" y="290"/>
                    </a:lnTo>
                    <a:lnTo>
                      <a:pt x="38" y="269"/>
                    </a:lnTo>
                    <a:lnTo>
                      <a:pt x="22" y="246"/>
                    </a:lnTo>
                    <a:lnTo>
                      <a:pt x="9" y="220"/>
                    </a:lnTo>
                    <a:lnTo>
                      <a:pt x="3" y="193"/>
                    </a:lnTo>
                    <a:lnTo>
                      <a:pt x="0" y="16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nvGrpSpPr>
              <p:cNvPr id="66" name="Group 152"/>
              <p:cNvGrpSpPr>
                <a:grpSpLocks/>
              </p:cNvGrpSpPr>
              <p:nvPr/>
            </p:nvGrpSpPr>
            <p:grpSpPr bwMode="auto">
              <a:xfrm>
                <a:off x="2250" y="3180"/>
                <a:ext cx="230" cy="228"/>
                <a:chOff x="2250" y="3180"/>
                <a:chExt cx="230" cy="228"/>
              </a:xfrm>
            </p:grpSpPr>
            <p:sp>
              <p:nvSpPr>
                <p:cNvPr id="67" name="Freeform 153"/>
                <p:cNvSpPr>
                  <a:spLocks/>
                </p:cNvSpPr>
                <p:nvPr/>
              </p:nvSpPr>
              <p:spPr bwMode="auto">
                <a:xfrm>
                  <a:off x="2250" y="3180"/>
                  <a:ext cx="230" cy="228"/>
                </a:xfrm>
                <a:custGeom>
                  <a:avLst/>
                  <a:gdLst>
                    <a:gd name="T0" fmla="*/ 0 w 230"/>
                    <a:gd name="T1" fmla="*/ 115 h 228"/>
                    <a:gd name="T2" fmla="*/ 3 w 230"/>
                    <a:gd name="T3" fmla="*/ 91 h 228"/>
                    <a:gd name="T4" fmla="*/ 10 w 230"/>
                    <a:gd name="T5" fmla="*/ 69 h 228"/>
                    <a:gd name="T6" fmla="*/ 22 w 230"/>
                    <a:gd name="T7" fmla="*/ 47 h 228"/>
                    <a:gd name="T8" fmla="*/ 38 w 230"/>
                    <a:gd name="T9" fmla="*/ 29 h 228"/>
                    <a:gd name="T10" fmla="*/ 57 w 230"/>
                    <a:gd name="T11" fmla="*/ 15 h 228"/>
                    <a:gd name="T12" fmla="*/ 79 w 230"/>
                    <a:gd name="T13" fmla="*/ 6 h 228"/>
                    <a:gd name="T14" fmla="*/ 103 w 230"/>
                    <a:gd name="T15" fmla="*/ 0 h 228"/>
                    <a:gd name="T16" fmla="*/ 127 w 230"/>
                    <a:gd name="T17" fmla="*/ 0 h 228"/>
                    <a:gd name="T18" fmla="*/ 150 w 230"/>
                    <a:gd name="T19" fmla="*/ 6 h 228"/>
                    <a:gd name="T20" fmla="*/ 172 w 230"/>
                    <a:gd name="T21" fmla="*/ 15 h 228"/>
                    <a:gd name="T22" fmla="*/ 191 w 230"/>
                    <a:gd name="T23" fmla="*/ 29 h 228"/>
                    <a:gd name="T24" fmla="*/ 208 w 230"/>
                    <a:gd name="T25" fmla="*/ 47 h 228"/>
                    <a:gd name="T26" fmla="*/ 220 w 230"/>
                    <a:gd name="T27" fmla="*/ 69 h 228"/>
                    <a:gd name="T28" fmla="*/ 227 w 230"/>
                    <a:gd name="T29" fmla="*/ 91 h 228"/>
                    <a:gd name="T30" fmla="*/ 230 w 230"/>
                    <a:gd name="T31" fmla="*/ 115 h 228"/>
                    <a:gd name="T32" fmla="*/ 227 w 230"/>
                    <a:gd name="T33" fmla="*/ 138 h 228"/>
                    <a:gd name="T34" fmla="*/ 220 w 230"/>
                    <a:gd name="T35" fmla="*/ 162 h 228"/>
                    <a:gd name="T36" fmla="*/ 208 w 230"/>
                    <a:gd name="T37" fmla="*/ 182 h 228"/>
                    <a:gd name="T38" fmla="*/ 191 w 230"/>
                    <a:gd name="T39" fmla="*/ 200 h 228"/>
                    <a:gd name="T40" fmla="*/ 172 w 230"/>
                    <a:gd name="T41" fmla="*/ 215 h 228"/>
                    <a:gd name="T42" fmla="*/ 150 w 230"/>
                    <a:gd name="T43" fmla="*/ 224 h 228"/>
                    <a:gd name="T44" fmla="*/ 127 w 230"/>
                    <a:gd name="T45" fmla="*/ 228 h 228"/>
                    <a:gd name="T46" fmla="*/ 103 w 230"/>
                    <a:gd name="T47" fmla="*/ 228 h 228"/>
                    <a:gd name="T48" fmla="*/ 79 w 230"/>
                    <a:gd name="T49" fmla="*/ 224 h 228"/>
                    <a:gd name="T50" fmla="*/ 57 w 230"/>
                    <a:gd name="T51" fmla="*/ 215 h 228"/>
                    <a:gd name="T52" fmla="*/ 38 w 230"/>
                    <a:gd name="T53" fmla="*/ 200 h 228"/>
                    <a:gd name="T54" fmla="*/ 22 w 230"/>
                    <a:gd name="T55" fmla="*/ 182 h 228"/>
                    <a:gd name="T56" fmla="*/ 10 w 230"/>
                    <a:gd name="T57" fmla="*/ 162 h 228"/>
                    <a:gd name="T58" fmla="*/ 3 w 230"/>
                    <a:gd name="T59" fmla="*/ 138 h 228"/>
                    <a:gd name="T60" fmla="*/ 0 w 230"/>
                    <a:gd name="T61" fmla="*/ 11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0" h="228">
                      <a:moveTo>
                        <a:pt x="0" y="115"/>
                      </a:moveTo>
                      <a:lnTo>
                        <a:pt x="3" y="91"/>
                      </a:lnTo>
                      <a:lnTo>
                        <a:pt x="10" y="69"/>
                      </a:lnTo>
                      <a:lnTo>
                        <a:pt x="22" y="47"/>
                      </a:lnTo>
                      <a:lnTo>
                        <a:pt x="38" y="29"/>
                      </a:lnTo>
                      <a:lnTo>
                        <a:pt x="57" y="15"/>
                      </a:lnTo>
                      <a:lnTo>
                        <a:pt x="79" y="6"/>
                      </a:lnTo>
                      <a:lnTo>
                        <a:pt x="103" y="0"/>
                      </a:lnTo>
                      <a:lnTo>
                        <a:pt x="127" y="0"/>
                      </a:lnTo>
                      <a:lnTo>
                        <a:pt x="150" y="6"/>
                      </a:lnTo>
                      <a:lnTo>
                        <a:pt x="172" y="15"/>
                      </a:lnTo>
                      <a:lnTo>
                        <a:pt x="191" y="29"/>
                      </a:lnTo>
                      <a:lnTo>
                        <a:pt x="208" y="47"/>
                      </a:lnTo>
                      <a:lnTo>
                        <a:pt x="220" y="69"/>
                      </a:lnTo>
                      <a:lnTo>
                        <a:pt x="227" y="91"/>
                      </a:lnTo>
                      <a:lnTo>
                        <a:pt x="230" y="115"/>
                      </a:lnTo>
                      <a:lnTo>
                        <a:pt x="227" y="138"/>
                      </a:lnTo>
                      <a:lnTo>
                        <a:pt x="220" y="162"/>
                      </a:lnTo>
                      <a:lnTo>
                        <a:pt x="208" y="182"/>
                      </a:lnTo>
                      <a:lnTo>
                        <a:pt x="191" y="200"/>
                      </a:lnTo>
                      <a:lnTo>
                        <a:pt x="172" y="215"/>
                      </a:lnTo>
                      <a:lnTo>
                        <a:pt x="150" y="224"/>
                      </a:lnTo>
                      <a:lnTo>
                        <a:pt x="127" y="228"/>
                      </a:lnTo>
                      <a:lnTo>
                        <a:pt x="103" y="228"/>
                      </a:lnTo>
                      <a:lnTo>
                        <a:pt x="79" y="224"/>
                      </a:lnTo>
                      <a:lnTo>
                        <a:pt x="57" y="215"/>
                      </a:lnTo>
                      <a:lnTo>
                        <a:pt x="38" y="200"/>
                      </a:lnTo>
                      <a:lnTo>
                        <a:pt x="22" y="182"/>
                      </a:lnTo>
                      <a:lnTo>
                        <a:pt x="10" y="162"/>
                      </a:lnTo>
                      <a:lnTo>
                        <a:pt x="3" y="138"/>
                      </a:lnTo>
                      <a:lnTo>
                        <a:pt x="0" y="1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68" name="Rectangle 154"/>
                <p:cNvSpPr>
                  <a:spLocks noChangeArrowheads="1"/>
                </p:cNvSpPr>
                <p:nvPr/>
              </p:nvSpPr>
              <p:spPr bwMode="auto">
                <a:xfrm>
                  <a:off x="2251" y="3237"/>
                  <a:ext cx="22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rtl="1"/>
                  <a:r>
                    <a:rPr lang="en-US" sz="1100" b="1">
                      <a:solidFill>
                        <a:srgbClr val="000000"/>
                      </a:solidFill>
                      <a:latin typeface="Arial" panose="020B0604020202020204" pitchFamily="34" charset="0"/>
                    </a:rPr>
                    <a:t>that</a:t>
                  </a:r>
                  <a:endParaRPr lang="en-US" sz="2400" b="1">
                    <a:latin typeface="Times New Roman" panose="02020603050405020304" pitchFamily="18" charset="0"/>
                  </a:endParaRPr>
                </a:p>
              </p:txBody>
            </p:sp>
          </p:grpSp>
        </p:grpSp>
        <p:grpSp>
          <p:nvGrpSpPr>
            <p:cNvPr id="39" name="Group 155"/>
            <p:cNvGrpSpPr>
              <a:grpSpLocks/>
            </p:cNvGrpSpPr>
            <p:nvPr/>
          </p:nvGrpSpPr>
          <p:grpSpPr bwMode="auto">
            <a:xfrm>
              <a:off x="6249988" y="2554288"/>
              <a:ext cx="520700" cy="520700"/>
              <a:chOff x="3769" y="697"/>
              <a:chExt cx="328" cy="328"/>
            </a:xfrm>
          </p:grpSpPr>
          <p:sp>
            <p:nvSpPr>
              <p:cNvPr id="62" name="Freeform 156"/>
              <p:cNvSpPr>
                <a:spLocks/>
              </p:cNvSpPr>
              <p:nvPr/>
            </p:nvSpPr>
            <p:spPr bwMode="auto">
              <a:xfrm>
                <a:off x="3769" y="697"/>
                <a:ext cx="328" cy="328"/>
              </a:xfrm>
              <a:custGeom>
                <a:avLst/>
                <a:gdLst>
                  <a:gd name="T0" fmla="*/ 0 w 328"/>
                  <a:gd name="T1" fmla="*/ 164 h 328"/>
                  <a:gd name="T2" fmla="*/ 3 w 328"/>
                  <a:gd name="T3" fmla="*/ 136 h 328"/>
                  <a:gd name="T4" fmla="*/ 9 w 328"/>
                  <a:gd name="T5" fmla="*/ 108 h 328"/>
                  <a:gd name="T6" fmla="*/ 22 w 328"/>
                  <a:gd name="T7" fmla="*/ 82 h 328"/>
                  <a:gd name="T8" fmla="*/ 38 w 328"/>
                  <a:gd name="T9" fmla="*/ 59 h 328"/>
                  <a:gd name="T10" fmla="*/ 59 w 328"/>
                  <a:gd name="T11" fmla="*/ 39 h 328"/>
                  <a:gd name="T12" fmla="*/ 82 w 328"/>
                  <a:gd name="T13" fmla="*/ 22 h 328"/>
                  <a:gd name="T14" fmla="*/ 108 w 328"/>
                  <a:gd name="T15" fmla="*/ 10 h 328"/>
                  <a:gd name="T16" fmla="*/ 135 w 328"/>
                  <a:gd name="T17" fmla="*/ 3 h 328"/>
                  <a:gd name="T18" fmla="*/ 164 w 328"/>
                  <a:gd name="T19" fmla="*/ 0 h 328"/>
                  <a:gd name="T20" fmla="*/ 192 w 328"/>
                  <a:gd name="T21" fmla="*/ 3 h 328"/>
                  <a:gd name="T22" fmla="*/ 220 w 328"/>
                  <a:gd name="T23" fmla="*/ 10 h 328"/>
                  <a:gd name="T24" fmla="*/ 246 w 328"/>
                  <a:gd name="T25" fmla="*/ 22 h 328"/>
                  <a:gd name="T26" fmla="*/ 269 w 328"/>
                  <a:gd name="T27" fmla="*/ 39 h 328"/>
                  <a:gd name="T28" fmla="*/ 290 w 328"/>
                  <a:gd name="T29" fmla="*/ 59 h 328"/>
                  <a:gd name="T30" fmla="*/ 306 w 328"/>
                  <a:gd name="T31" fmla="*/ 82 h 328"/>
                  <a:gd name="T32" fmla="*/ 318 w 328"/>
                  <a:gd name="T33" fmla="*/ 108 h 328"/>
                  <a:gd name="T34" fmla="*/ 325 w 328"/>
                  <a:gd name="T35" fmla="*/ 136 h 328"/>
                  <a:gd name="T36" fmla="*/ 328 w 328"/>
                  <a:gd name="T37" fmla="*/ 164 h 328"/>
                  <a:gd name="T38" fmla="*/ 325 w 328"/>
                  <a:gd name="T39" fmla="*/ 193 h 328"/>
                  <a:gd name="T40" fmla="*/ 318 w 328"/>
                  <a:gd name="T41" fmla="*/ 220 h 328"/>
                  <a:gd name="T42" fmla="*/ 306 w 328"/>
                  <a:gd name="T43" fmla="*/ 246 h 328"/>
                  <a:gd name="T44" fmla="*/ 290 w 328"/>
                  <a:gd name="T45" fmla="*/ 269 h 328"/>
                  <a:gd name="T46" fmla="*/ 269 w 328"/>
                  <a:gd name="T47" fmla="*/ 290 h 328"/>
                  <a:gd name="T48" fmla="*/ 246 w 328"/>
                  <a:gd name="T49" fmla="*/ 306 h 328"/>
                  <a:gd name="T50" fmla="*/ 220 w 328"/>
                  <a:gd name="T51" fmla="*/ 319 h 328"/>
                  <a:gd name="T52" fmla="*/ 192 w 328"/>
                  <a:gd name="T53" fmla="*/ 325 h 328"/>
                  <a:gd name="T54" fmla="*/ 164 w 328"/>
                  <a:gd name="T55" fmla="*/ 328 h 328"/>
                  <a:gd name="T56" fmla="*/ 135 w 328"/>
                  <a:gd name="T57" fmla="*/ 325 h 328"/>
                  <a:gd name="T58" fmla="*/ 108 w 328"/>
                  <a:gd name="T59" fmla="*/ 319 h 328"/>
                  <a:gd name="T60" fmla="*/ 82 w 328"/>
                  <a:gd name="T61" fmla="*/ 306 h 328"/>
                  <a:gd name="T62" fmla="*/ 59 w 328"/>
                  <a:gd name="T63" fmla="*/ 290 h 328"/>
                  <a:gd name="T64" fmla="*/ 38 w 328"/>
                  <a:gd name="T65" fmla="*/ 269 h 328"/>
                  <a:gd name="T66" fmla="*/ 22 w 328"/>
                  <a:gd name="T67" fmla="*/ 246 h 328"/>
                  <a:gd name="T68" fmla="*/ 9 w 328"/>
                  <a:gd name="T69" fmla="*/ 220 h 328"/>
                  <a:gd name="T70" fmla="*/ 3 w 328"/>
                  <a:gd name="T71" fmla="*/ 193 h 328"/>
                  <a:gd name="T72" fmla="*/ 0 w 328"/>
                  <a:gd name="T73" fmla="*/ 164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8" h="328">
                    <a:moveTo>
                      <a:pt x="0" y="164"/>
                    </a:moveTo>
                    <a:lnTo>
                      <a:pt x="3" y="136"/>
                    </a:lnTo>
                    <a:lnTo>
                      <a:pt x="9" y="108"/>
                    </a:lnTo>
                    <a:lnTo>
                      <a:pt x="22" y="82"/>
                    </a:lnTo>
                    <a:lnTo>
                      <a:pt x="38" y="59"/>
                    </a:lnTo>
                    <a:lnTo>
                      <a:pt x="59" y="39"/>
                    </a:lnTo>
                    <a:lnTo>
                      <a:pt x="82" y="22"/>
                    </a:lnTo>
                    <a:lnTo>
                      <a:pt x="108" y="10"/>
                    </a:lnTo>
                    <a:lnTo>
                      <a:pt x="135" y="3"/>
                    </a:lnTo>
                    <a:lnTo>
                      <a:pt x="164" y="0"/>
                    </a:lnTo>
                    <a:lnTo>
                      <a:pt x="192" y="3"/>
                    </a:lnTo>
                    <a:lnTo>
                      <a:pt x="220" y="10"/>
                    </a:lnTo>
                    <a:lnTo>
                      <a:pt x="246" y="22"/>
                    </a:lnTo>
                    <a:lnTo>
                      <a:pt x="269" y="39"/>
                    </a:lnTo>
                    <a:lnTo>
                      <a:pt x="290" y="59"/>
                    </a:lnTo>
                    <a:lnTo>
                      <a:pt x="306" y="82"/>
                    </a:lnTo>
                    <a:lnTo>
                      <a:pt x="318" y="108"/>
                    </a:lnTo>
                    <a:lnTo>
                      <a:pt x="325" y="136"/>
                    </a:lnTo>
                    <a:lnTo>
                      <a:pt x="328" y="164"/>
                    </a:lnTo>
                    <a:lnTo>
                      <a:pt x="325" y="193"/>
                    </a:lnTo>
                    <a:lnTo>
                      <a:pt x="318" y="220"/>
                    </a:lnTo>
                    <a:lnTo>
                      <a:pt x="306" y="246"/>
                    </a:lnTo>
                    <a:lnTo>
                      <a:pt x="290" y="269"/>
                    </a:lnTo>
                    <a:lnTo>
                      <a:pt x="269" y="290"/>
                    </a:lnTo>
                    <a:lnTo>
                      <a:pt x="246" y="306"/>
                    </a:lnTo>
                    <a:lnTo>
                      <a:pt x="220" y="319"/>
                    </a:lnTo>
                    <a:lnTo>
                      <a:pt x="192" y="325"/>
                    </a:lnTo>
                    <a:lnTo>
                      <a:pt x="164" y="328"/>
                    </a:lnTo>
                    <a:lnTo>
                      <a:pt x="135" y="325"/>
                    </a:lnTo>
                    <a:lnTo>
                      <a:pt x="108" y="319"/>
                    </a:lnTo>
                    <a:lnTo>
                      <a:pt x="82" y="306"/>
                    </a:lnTo>
                    <a:lnTo>
                      <a:pt x="59" y="290"/>
                    </a:lnTo>
                    <a:lnTo>
                      <a:pt x="38" y="269"/>
                    </a:lnTo>
                    <a:lnTo>
                      <a:pt x="22" y="246"/>
                    </a:lnTo>
                    <a:lnTo>
                      <a:pt x="9" y="220"/>
                    </a:lnTo>
                    <a:lnTo>
                      <a:pt x="3" y="193"/>
                    </a:lnTo>
                    <a:lnTo>
                      <a:pt x="0" y="16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63" name="Freeform 157"/>
              <p:cNvSpPr>
                <a:spLocks/>
              </p:cNvSpPr>
              <p:nvPr/>
            </p:nvSpPr>
            <p:spPr bwMode="auto">
              <a:xfrm>
                <a:off x="3818" y="747"/>
                <a:ext cx="230" cy="228"/>
              </a:xfrm>
              <a:custGeom>
                <a:avLst/>
                <a:gdLst>
                  <a:gd name="T0" fmla="*/ 0 w 230"/>
                  <a:gd name="T1" fmla="*/ 114 h 228"/>
                  <a:gd name="T2" fmla="*/ 3 w 230"/>
                  <a:gd name="T3" fmla="*/ 90 h 228"/>
                  <a:gd name="T4" fmla="*/ 10 w 230"/>
                  <a:gd name="T5" fmla="*/ 68 h 228"/>
                  <a:gd name="T6" fmla="*/ 22 w 230"/>
                  <a:gd name="T7" fmla="*/ 46 h 228"/>
                  <a:gd name="T8" fmla="*/ 38 w 230"/>
                  <a:gd name="T9" fmla="*/ 28 h 228"/>
                  <a:gd name="T10" fmla="*/ 57 w 230"/>
                  <a:gd name="T11" fmla="*/ 15 h 228"/>
                  <a:gd name="T12" fmla="*/ 79 w 230"/>
                  <a:gd name="T13" fmla="*/ 5 h 228"/>
                  <a:gd name="T14" fmla="*/ 102 w 230"/>
                  <a:gd name="T15" fmla="*/ 0 h 228"/>
                  <a:gd name="T16" fmla="*/ 127 w 230"/>
                  <a:gd name="T17" fmla="*/ 0 h 228"/>
                  <a:gd name="T18" fmla="*/ 150 w 230"/>
                  <a:gd name="T19" fmla="*/ 5 h 228"/>
                  <a:gd name="T20" fmla="*/ 172 w 230"/>
                  <a:gd name="T21" fmla="*/ 15 h 228"/>
                  <a:gd name="T22" fmla="*/ 191 w 230"/>
                  <a:gd name="T23" fmla="*/ 28 h 228"/>
                  <a:gd name="T24" fmla="*/ 208 w 230"/>
                  <a:gd name="T25" fmla="*/ 46 h 228"/>
                  <a:gd name="T26" fmla="*/ 220 w 230"/>
                  <a:gd name="T27" fmla="*/ 68 h 228"/>
                  <a:gd name="T28" fmla="*/ 227 w 230"/>
                  <a:gd name="T29" fmla="*/ 90 h 228"/>
                  <a:gd name="T30" fmla="*/ 230 w 230"/>
                  <a:gd name="T31" fmla="*/ 114 h 228"/>
                  <a:gd name="T32" fmla="*/ 227 w 230"/>
                  <a:gd name="T33" fmla="*/ 137 h 228"/>
                  <a:gd name="T34" fmla="*/ 220 w 230"/>
                  <a:gd name="T35" fmla="*/ 161 h 228"/>
                  <a:gd name="T36" fmla="*/ 208 w 230"/>
                  <a:gd name="T37" fmla="*/ 181 h 228"/>
                  <a:gd name="T38" fmla="*/ 191 w 230"/>
                  <a:gd name="T39" fmla="*/ 199 h 228"/>
                  <a:gd name="T40" fmla="*/ 172 w 230"/>
                  <a:gd name="T41" fmla="*/ 213 h 228"/>
                  <a:gd name="T42" fmla="*/ 150 w 230"/>
                  <a:gd name="T43" fmla="*/ 223 h 228"/>
                  <a:gd name="T44" fmla="*/ 127 w 230"/>
                  <a:gd name="T45" fmla="*/ 228 h 228"/>
                  <a:gd name="T46" fmla="*/ 102 w 230"/>
                  <a:gd name="T47" fmla="*/ 228 h 228"/>
                  <a:gd name="T48" fmla="*/ 79 w 230"/>
                  <a:gd name="T49" fmla="*/ 223 h 228"/>
                  <a:gd name="T50" fmla="*/ 57 w 230"/>
                  <a:gd name="T51" fmla="*/ 213 h 228"/>
                  <a:gd name="T52" fmla="*/ 38 w 230"/>
                  <a:gd name="T53" fmla="*/ 199 h 228"/>
                  <a:gd name="T54" fmla="*/ 22 w 230"/>
                  <a:gd name="T55" fmla="*/ 181 h 228"/>
                  <a:gd name="T56" fmla="*/ 10 w 230"/>
                  <a:gd name="T57" fmla="*/ 161 h 228"/>
                  <a:gd name="T58" fmla="*/ 3 w 230"/>
                  <a:gd name="T59" fmla="*/ 137 h 228"/>
                  <a:gd name="T60" fmla="*/ 0 w 230"/>
                  <a:gd name="T61" fmla="*/ 114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0" h="228">
                    <a:moveTo>
                      <a:pt x="0" y="114"/>
                    </a:moveTo>
                    <a:lnTo>
                      <a:pt x="3" y="90"/>
                    </a:lnTo>
                    <a:lnTo>
                      <a:pt x="10" y="68"/>
                    </a:lnTo>
                    <a:lnTo>
                      <a:pt x="22" y="46"/>
                    </a:lnTo>
                    <a:lnTo>
                      <a:pt x="38" y="28"/>
                    </a:lnTo>
                    <a:lnTo>
                      <a:pt x="57" y="15"/>
                    </a:lnTo>
                    <a:lnTo>
                      <a:pt x="79" y="5"/>
                    </a:lnTo>
                    <a:lnTo>
                      <a:pt x="102" y="0"/>
                    </a:lnTo>
                    <a:lnTo>
                      <a:pt x="127" y="0"/>
                    </a:lnTo>
                    <a:lnTo>
                      <a:pt x="150" y="5"/>
                    </a:lnTo>
                    <a:lnTo>
                      <a:pt x="172" y="15"/>
                    </a:lnTo>
                    <a:lnTo>
                      <a:pt x="191" y="28"/>
                    </a:lnTo>
                    <a:lnTo>
                      <a:pt x="208" y="46"/>
                    </a:lnTo>
                    <a:lnTo>
                      <a:pt x="220" y="68"/>
                    </a:lnTo>
                    <a:lnTo>
                      <a:pt x="227" y="90"/>
                    </a:lnTo>
                    <a:lnTo>
                      <a:pt x="230" y="114"/>
                    </a:lnTo>
                    <a:lnTo>
                      <a:pt x="227" y="137"/>
                    </a:lnTo>
                    <a:lnTo>
                      <a:pt x="220" y="161"/>
                    </a:lnTo>
                    <a:lnTo>
                      <a:pt x="208" y="181"/>
                    </a:lnTo>
                    <a:lnTo>
                      <a:pt x="191" y="199"/>
                    </a:lnTo>
                    <a:lnTo>
                      <a:pt x="172" y="213"/>
                    </a:lnTo>
                    <a:lnTo>
                      <a:pt x="150" y="223"/>
                    </a:lnTo>
                    <a:lnTo>
                      <a:pt x="127" y="228"/>
                    </a:lnTo>
                    <a:lnTo>
                      <a:pt x="102" y="228"/>
                    </a:lnTo>
                    <a:lnTo>
                      <a:pt x="79" y="223"/>
                    </a:lnTo>
                    <a:lnTo>
                      <a:pt x="57" y="213"/>
                    </a:lnTo>
                    <a:lnTo>
                      <a:pt x="38" y="199"/>
                    </a:lnTo>
                    <a:lnTo>
                      <a:pt x="22" y="181"/>
                    </a:lnTo>
                    <a:lnTo>
                      <a:pt x="10" y="161"/>
                    </a:lnTo>
                    <a:lnTo>
                      <a:pt x="3" y="137"/>
                    </a:lnTo>
                    <a:lnTo>
                      <a:pt x="0" y="1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64" name="Rectangle 158"/>
              <p:cNvSpPr>
                <a:spLocks noChangeArrowheads="1"/>
              </p:cNvSpPr>
              <p:nvPr/>
            </p:nvSpPr>
            <p:spPr bwMode="auto">
              <a:xfrm>
                <a:off x="3863" y="804"/>
                <a:ext cx="12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sz="1100" b="1">
                    <a:solidFill>
                      <a:srgbClr val="000000"/>
                    </a:solidFill>
                    <a:latin typeface="Arial" panose="020B0604020202020204" pitchFamily="34" charset="0"/>
                  </a:rPr>
                  <a:t>cat</a:t>
                </a:r>
                <a:endParaRPr lang="en-US" sz="2400" b="1">
                  <a:latin typeface="Times New Roman" panose="02020603050405020304" pitchFamily="18" charset="0"/>
                </a:endParaRPr>
              </a:p>
            </p:txBody>
          </p:sp>
        </p:grpSp>
        <p:grpSp>
          <p:nvGrpSpPr>
            <p:cNvPr id="40" name="Group 159"/>
            <p:cNvGrpSpPr>
              <a:grpSpLocks/>
            </p:cNvGrpSpPr>
            <p:nvPr/>
          </p:nvGrpSpPr>
          <p:grpSpPr bwMode="auto">
            <a:xfrm>
              <a:off x="1006475" y="3521075"/>
              <a:ext cx="2159000" cy="166688"/>
              <a:chOff x="622" y="2212"/>
              <a:chExt cx="1360" cy="105"/>
            </a:xfrm>
          </p:grpSpPr>
          <p:grpSp>
            <p:nvGrpSpPr>
              <p:cNvPr id="57" name="Group 160"/>
              <p:cNvGrpSpPr>
                <a:grpSpLocks/>
              </p:cNvGrpSpPr>
              <p:nvPr/>
            </p:nvGrpSpPr>
            <p:grpSpPr bwMode="auto">
              <a:xfrm>
                <a:off x="622" y="2212"/>
                <a:ext cx="1360" cy="105"/>
                <a:chOff x="622" y="2212"/>
                <a:chExt cx="1360" cy="105"/>
              </a:xfrm>
            </p:grpSpPr>
            <p:sp>
              <p:nvSpPr>
                <p:cNvPr id="59" name="Rectangle 161"/>
                <p:cNvSpPr>
                  <a:spLocks noChangeArrowheads="1"/>
                </p:cNvSpPr>
                <p:nvPr/>
              </p:nvSpPr>
              <p:spPr bwMode="auto">
                <a:xfrm>
                  <a:off x="622" y="2215"/>
                  <a:ext cx="1360" cy="102"/>
                </a:xfrm>
                <a:prstGeom prst="rect">
                  <a:avLst/>
                </a:prstGeom>
                <a:blipFill dpi="0" rotWithShape="0">
                  <a:blip r:embed="rId2"/>
                  <a:srcRect/>
                  <a:tile tx="0" ty="0" sx="100000" sy="100000" flip="none" algn="tl"/>
                </a:blipFill>
                <a:ln w="12700">
                  <a:solidFill>
                    <a:srgbClr val="000000"/>
                  </a:solidFill>
                  <a:miter lim="800000"/>
                  <a:headEnd/>
                  <a:tailEnd/>
                </a:ln>
              </p:spPr>
              <p:txBody>
                <a:bodyPr/>
                <a:lstStyle/>
                <a:p>
                  <a:endParaRPr lang="en-IN"/>
                </a:p>
              </p:txBody>
            </p:sp>
            <p:sp>
              <p:nvSpPr>
                <p:cNvPr id="60" name="Rectangle 162"/>
                <p:cNvSpPr>
                  <a:spLocks noChangeArrowheads="1"/>
                </p:cNvSpPr>
                <p:nvPr/>
              </p:nvSpPr>
              <p:spPr bwMode="auto">
                <a:xfrm>
                  <a:off x="1476" y="2222"/>
                  <a:ext cx="12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sz="900" b="1">
                      <a:solidFill>
                        <a:srgbClr val="000000"/>
                      </a:solidFill>
                      <a:latin typeface="Arial" panose="020B0604020202020204" pitchFamily="34" charset="0"/>
                    </a:rPr>
                    <a:t>102</a:t>
                  </a:r>
                  <a:endParaRPr lang="en-US" sz="2400" b="1">
                    <a:latin typeface="Times New Roman" panose="02020603050405020304" pitchFamily="18" charset="0"/>
                  </a:endParaRPr>
                </a:p>
              </p:txBody>
            </p:sp>
            <p:sp>
              <p:nvSpPr>
                <p:cNvPr id="61" name="Rectangle 163"/>
                <p:cNvSpPr>
                  <a:spLocks noChangeArrowheads="1"/>
                </p:cNvSpPr>
                <p:nvPr/>
              </p:nvSpPr>
              <p:spPr bwMode="auto">
                <a:xfrm>
                  <a:off x="1065" y="2212"/>
                  <a:ext cx="8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sz="900" b="1">
                      <a:solidFill>
                        <a:srgbClr val="000000"/>
                      </a:solidFill>
                      <a:latin typeface="Arial" panose="020B0604020202020204" pitchFamily="34" charset="0"/>
                    </a:rPr>
                    <a:t>(1)</a:t>
                  </a:r>
                  <a:endParaRPr lang="en-US" sz="2400" b="1">
                    <a:latin typeface="Times New Roman" panose="02020603050405020304" pitchFamily="18" charset="0"/>
                  </a:endParaRPr>
                </a:p>
              </p:txBody>
            </p:sp>
          </p:grpSp>
          <p:sp>
            <p:nvSpPr>
              <p:cNvPr id="58" name="Freeform 164"/>
              <p:cNvSpPr>
                <a:spLocks/>
              </p:cNvSpPr>
              <p:nvPr/>
            </p:nvSpPr>
            <p:spPr bwMode="auto">
              <a:xfrm>
                <a:off x="1272" y="2235"/>
                <a:ext cx="103" cy="52"/>
              </a:xfrm>
              <a:custGeom>
                <a:avLst/>
                <a:gdLst>
                  <a:gd name="T0" fmla="*/ 0 w 103"/>
                  <a:gd name="T1" fmla="*/ 52 h 52"/>
                  <a:gd name="T2" fmla="*/ 0 w 103"/>
                  <a:gd name="T3" fmla="*/ 0 h 52"/>
                  <a:gd name="T4" fmla="*/ 103 w 103"/>
                  <a:gd name="T5" fmla="*/ 26 h 52"/>
                  <a:gd name="T6" fmla="*/ 0 w 103"/>
                  <a:gd name="T7" fmla="*/ 52 h 52"/>
                </a:gdLst>
                <a:ahLst/>
                <a:cxnLst>
                  <a:cxn ang="0">
                    <a:pos x="T0" y="T1"/>
                  </a:cxn>
                  <a:cxn ang="0">
                    <a:pos x="T2" y="T3"/>
                  </a:cxn>
                  <a:cxn ang="0">
                    <a:pos x="T4" y="T5"/>
                  </a:cxn>
                  <a:cxn ang="0">
                    <a:pos x="T6" y="T7"/>
                  </a:cxn>
                </a:cxnLst>
                <a:rect l="0" t="0" r="r" b="b"/>
                <a:pathLst>
                  <a:path w="103" h="52">
                    <a:moveTo>
                      <a:pt x="0" y="52"/>
                    </a:moveTo>
                    <a:lnTo>
                      <a:pt x="0" y="0"/>
                    </a:lnTo>
                    <a:lnTo>
                      <a:pt x="103" y="26"/>
                    </a:lnTo>
                    <a:lnTo>
                      <a:pt x="0" y="52"/>
                    </a:lnTo>
                    <a:close/>
                  </a:path>
                </a:pathLst>
              </a:custGeom>
              <a:solidFill>
                <a:srgbClr val="000000"/>
              </a:solidFill>
              <a:ln w="12700">
                <a:solidFill>
                  <a:srgbClr val="000000"/>
                </a:solidFill>
                <a:prstDash val="solid"/>
                <a:round/>
                <a:headEnd/>
                <a:tailEnd/>
              </a:ln>
            </p:spPr>
            <p:txBody>
              <a:bodyPr/>
              <a:lstStyle/>
              <a:p>
                <a:endParaRPr lang="en-IN"/>
              </a:p>
            </p:txBody>
          </p:sp>
        </p:grpSp>
        <p:grpSp>
          <p:nvGrpSpPr>
            <p:cNvPr id="41" name="Group 165"/>
            <p:cNvGrpSpPr>
              <a:grpSpLocks/>
            </p:cNvGrpSpPr>
            <p:nvPr/>
          </p:nvGrpSpPr>
          <p:grpSpPr bwMode="auto">
            <a:xfrm>
              <a:off x="473075" y="3116263"/>
              <a:ext cx="819150" cy="819150"/>
              <a:chOff x="286" y="1961"/>
              <a:chExt cx="516" cy="516"/>
            </a:xfrm>
          </p:grpSpPr>
          <p:sp>
            <p:nvSpPr>
              <p:cNvPr id="54" name="Freeform 166"/>
              <p:cNvSpPr>
                <a:spLocks/>
              </p:cNvSpPr>
              <p:nvPr/>
            </p:nvSpPr>
            <p:spPr bwMode="auto">
              <a:xfrm>
                <a:off x="286" y="1961"/>
                <a:ext cx="516" cy="516"/>
              </a:xfrm>
              <a:custGeom>
                <a:avLst/>
                <a:gdLst>
                  <a:gd name="T0" fmla="*/ 0 w 516"/>
                  <a:gd name="T1" fmla="*/ 258 h 516"/>
                  <a:gd name="T2" fmla="*/ 2 w 516"/>
                  <a:gd name="T3" fmla="*/ 221 h 516"/>
                  <a:gd name="T4" fmla="*/ 11 w 516"/>
                  <a:gd name="T5" fmla="*/ 184 h 516"/>
                  <a:gd name="T6" fmla="*/ 23 w 516"/>
                  <a:gd name="T7" fmla="*/ 150 h 516"/>
                  <a:gd name="T8" fmla="*/ 41 w 516"/>
                  <a:gd name="T9" fmla="*/ 117 h 516"/>
                  <a:gd name="T10" fmla="*/ 63 w 516"/>
                  <a:gd name="T11" fmla="*/ 89 h 516"/>
                  <a:gd name="T12" fmla="*/ 89 w 516"/>
                  <a:gd name="T13" fmla="*/ 63 h 516"/>
                  <a:gd name="T14" fmla="*/ 119 w 516"/>
                  <a:gd name="T15" fmla="*/ 41 h 516"/>
                  <a:gd name="T16" fmla="*/ 150 w 516"/>
                  <a:gd name="T17" fmla="*/ 23 h 516"/>
                  <a:gd name="T18" fmla="*/ 186 w 516"/>
                  <a:gd name="T19" fmla="*/ 9 h 516"/>
                  <a:gd name="T20" fmla="*/ 221 w 516"/>
                  <a:gd name="T21" fmla="*/ 3 h 516"/>
                  <a:gd name="T22" fmla="*/ 258 w 516"/>
                  <a:gd name="T23" fmla="*/ 0 h 516"/>
                  <a:gd name="T24" fmla="*/ 295 w 516"/>
                  <a:gd name="T25" fmla="*/ 3 h 516"/>
                  <a:gd name="T26" fmla="*/ 330 w 516"/>
                  <a:gd name="T27" fmla="*/ 9 h 516"/>
                  <a:gd name="T28" fmla="*/ 365 w 516"/>
                  <a:gd name="T29" fmla="*/ 23 h 516"/>
                  <a:gd name="T30" fmla="*/ 397 w 516"/>
                  <a:gd name="T31" fmla="*/ 41 h 516"/>
                  <a:gd name="T32" fmla="*/ 427 w 516"/>
                  <a:gd name="T33" fmla="*/ 63 h 516"/>
                  <a:gd name="T34" fmla="*/ 453 w 516"/>
                  <a:gd name="T35" fmla="*/ 89 h 516"/>
                  <a:gd name="T36" fmla="*/ 475 w 516"/>
                  <a:gd name="T37" fmla="*/ 117 h 516"/>
                  <a:gd name="T38" fmla="*/ 493 w 516"/>
                  <a:gd name="T39" fmla="*/ 150 h 516"/>
                  <a:gd name="T40" fmla="*/ 505 w 516"/>
                  <a:gd name="T41" fmla="*/ 184 h 516"/>
                  <a:gd name="T42" fmla="*/ 514 w 516"/>
                  <a:gd name="T43" fmla="*/ 221 h 516"/>
                  <a:gd name="T44" fmla="*/ 516 w 516"/>
                  <a:gd name="T45" fmla="*/ 258 h 516"/>
                  <a:gd name="T46" fmla="*/ 514 w 516"/>
                  <a:gd name="T47" fmla="*/ 295 h 516"/>
                  <a:gd name="T48" fmla="*/ 505 w 516"/>
                  <a:gd name="T49" fmla="*/ 330 h 516"/>
                  <a:gd name="T50" fmla="*/ 493 w 516"/>
                  <a:gd name="T51" fmla="*/ 364 h 516"/>
                  <a:gd name="T52" fmla="*/ 475 w 516"/>
                  <a:gd name="T53" fmla="*/ 397 h 516"/>
                  <a:gd name="T54" fmla="*/ 453 w 516"/>
                  <a:gd name="T55" fmla="*/ 426 h 516"/>
                  <a:gd name="T56" fmla="*/ 427 w 516"/>
                  <a:gd name="T57" fmla="*/ 453 h 516"/>
                  <a:gd name="T58" fmla="*/ 397 w 516"/>
                  <a:gd name="T59" fmla="*/ 475 h 516"/>
                  <a:gd name="T60" fmla="*/ 365 w 516"/>
                  <a:gd name="T61" fmla="*/ 493 h 516"/>
                  <a:gd name="T62" fmla="*/ 330 w 516"/>
                  <a:gd name="T63" fmla="*/ 505 h 516"/>
                  <a:gd name="T64" fmla="*/ 295 w 516"/>
                  <a:gd name="T65" fmla="*/ 513 h 516"/>
                  <a:gd name="T66" fmla="*/ 258 w 516"/>
                  <a:gd name="T67" fmla="*/ 516 h 516"/>
                  <a:gd name="T68" fmla="*/ 221 w 516"/>
                  <a:gd name="T69" fmla="*/ 513 h 516"/>
                  <a:gd name="T70" fmla="*/ 186 w 516"/>
                  <a:gd name="T71" fmla="*/ 505 h 516"/>
                  <a:gd name="T72" fmla="*/ 150 w 516"/>
                  <a:gd name="T73" fmla="*/ 493 h 516"/>
                  <a:gd name="T74" fmla="*/ 119 w 516"/>
                  <a:gd name="T75" fmla="*/ 475 h 516"/>
                  <a:gd name="T76" fmla="*/ 89 w 516"/>
                  <a:gd name="T77" fmla="*/ 453 h 516"/>
                  <a:gd name="T78" fmla="*/ 63 w 516"/>
                  <a:gd name="T79" fmla="*/ 426 h 516"/>
                  <a:gd name="T80" fmla="*/ 41 w 516"/>
                  <a:gd name="T81" fmla="*/ 397 h 516"/>
                  <a:gd name="T82" fmla="*/ 23 w 516"/>
                  <a:gd name="T83" fmla="*/ 364 h 516"/>
                  <a:gd name="T84" fmla="*/ 11 w 516"/>
                  <a:gd name="T85" fmla="*/ 330 h 516"/>
                  <a:gd name="T86" fmla="*/ 2 w 516"/>
                  <a:gd name="T87" fmla="*/ 295 h 516"/>
                  <a:gd name="T88" fmla="*/ 0 w 516"/>
                  <a:gd name="T89" fmla="*/ 258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6" h="516">
                    <a:moveTo>
                      <a:pt x="0" y="258"/>
                    </a:moveTo>
                    <a:lnTo>
                      <a:pt x="2" y="221"/>
                    </a:lnTo>
                    <a:lnTo>
                      <a:pt x="11" y="184"/>
                    </a:lnTo>
                    <a:lnTo>
                      <a:pt x="23" y="150"/>
                    </a:lnTo>
                    <a:lnTo>
                      <a:pt x="41" y="117"/>
                    </a:lnTo>
                    <a:lnTo>
                      <a:pt x="63" y="89"/>
                    </a:lnTo>
                    <a:lnTo>
                      <a:pt x="89" y="63"/>
                    </a:lnTo>
                    <a:lnTo>
                      <a:pt x="119" y="41"/>
                    </a:lnTo>
                    <a:lnTo>
                      <a:pt x="150" y="23"/>
                    </a:lnTo>
                    <a:lnTo>
                      <a:pt x="186" y="9"/>
                    </a:lnTo>
                    <a:lnTo>
                      <a:pt x="221" y="3"/>
                    </a:lnTo>
                    <a:lnTo>
                      <a:pt x="258" y="0"/>
                    </a:lnTo>
                    <a:lnTo>
                      <a:pt x="295" y="3"/>
                    </a:lnTo>
                    <a:lnTo>
                      <a:pt x="330" y="9"/>
                    </a:lnTo>
                    <a:lnTo>
                      <a:pt x="365" y="23"/>
                    </a:lnTo>
                    <a:lnTo>
                      <a:pt x="397" y="41"/>
                    </a:lnTo>
                    <a:lnTo>
                      <a:pt x="427" y="63"/>
                    </a:lnTo>
                    <a:lnTo>
                      <a:pt x="453" y="89"/>
                    </a:lnTo>
                    <a:lnTo>
                      <a:pt x="475" y="117"/>
                    </a:lnTo>
                    <a:lnTo>
                      <a:pt x="493" y="150"/>
                    </a:lnTo>
                    <a:lnTo>
                      <a:pt x="505" y="184"/>
                    </a:lnTo>
                    <a:lnTo>
                      <a:pt x="514" y="221"/>
                    </a:lnTo>
                    <a:lnTo>
                      <a:pt x="516" y="258"/>
                    </a:lnTo>
                    <a:lnTo>
                      <a:pt x="514" y="295"/>
                    </a:lnTo>
                    <a:lnTo>
                      <a:pt x="505" y="330"/>
                    </a:lnTo>
                    <a:lnTo>
                      <a:pt x="493" y="364"/>
                    </a:lnTo>
                    <a:lnTo>
                      <a:pt x="475" y="397"/>
                    </a:lnTo>
                    <a:lnTo>
                      <a:pt x="453" y="426"/>
                    </a:lnTo>
                    <a:lnTo>
                      <a:pt x="427" y="453"/>
                    </a:lnTo>
                    <a:lnTo>
                      <a:pt x="397" y="475"/>
                    </a:lnTo>
                    <a:lnTo>
                      <a:pt x="365" y="493"/>
                    </a:lnTo>
                    <a:lnTo>
                      <a:pt x="330" y="505"/>
                    </a:lnTo>
                    <a:lnTo>
                      <a:pt x="295" y="513"/>
                    </a:lnTo>
                    <a:lnTo>
                      <a:pt x="258" y="516"/>
                    </a:lnTo>
                    <a:lnTo>
                      <a:pt x="221" y="513"/>
                    </a:lnTo>
                    <a:lnTo>
                      <a:pt x="186" y="505"/>
                    </a:lnTo>
                    <a:lnTo>
                      <a:pt x="150" y="493"/>
                    </a:lnTo>
                    <a:lnTo>
                      <a:pt x="119" y="475"/>
                    </a:lnTo>
                    <a:lnTo>
                      <a:pt x="89" y="453"/>
                    </a:lnTo>
                    <a:lnTo>
                      <a:pt x="63" y="426"/>
                    </a:lnTo>
                    <a:lnTo>
                      <a:pt x="41" y="397"/>
                    </a:lnTo>
                    <a:lnTo>
                      <a:pt x="23" y="364"/>
                    </a:lnTo>
                    <a:lnTo>
                      <a:pt x="11" y="330"/>
                    </a:lnTo>
                    <a:lnTo>
                      <a:pt x="2" y="295"/>
                    </a:lnTo>
                    <a:lnTo>
                      <a:pt x="0" y="258"/>
                    </a:lnTo>
                    <a:close/>
                  </a:path>
                </a:pathLst>
              </a:custGeom>
              <a:solidFill>
                <a:srgbClr val="000000"/>
              </a:solidFill>
              <a:ln w="12700">
                <a:solidFill>
                  <a:srgbClr val="FFFFFF"/>
                </a:solidFill>
                <a:prstDash val="solid"/>
                <a:round/>
                <a:headEnd/>
                <a:tailEnd/>
              </a:ln>
            </p:spPr>
            <p:txBody>
              <a:bodyPr/>
              <a:lstStyle/>
              <a:p>
                <a:endParaRPr lang="en-IN"/>
              </a:p>
            </p:txBody>
          </p:sp>
          <p:sp>
            <p:nvSpPr>
              <p:cNvPr id="55" name="Freeform 167"/>
              <p:cNvSpPr>
                <a:spLocks/>
              </p:cNvSpPr>
              <p:nvPr/>
            </p:nvSpPr>
            <p:spPr bwMode="auto">
              <a:xfrm>
                <a:off x="358" y="2039"/>
                <a:ext cx="360" cy="360"/>
              </a:xfrm>
              <a:custGeom>
                <a:avLst/>
                <a:gdLst>
                  <a:gd name="T0" fmla="*/ 0 w 360"/>
                  <a:gd name="T1" fmla="*/ 180 h 360"/>
                  <a:gd name="T2" fmla="*/ 1 w 360"/>
                  <a:gd name="T3" fmla="*/ 150 h 360"/>
                  <a:gd name="T4" fmla="*/ 9 w 360"/>
                  <a:gd name="T5" fmla="*/ 121 h 360"/>
                  <a:gd name="T6" fmla="*/ 21 w 360"/>
                  <a:gd name="T7" fmla="*/ 94 h 360"/>
                  <a:gd name="T8" fmla="*/ 36 w 360"/>
                  <a:gd name="T9" fmla="*/ 68 h 360"/>
                  <a:gd name="T10" fmla="*/ 57 w 360"/>
                  <a:gd name="T11" fmla="*/ 46 h 360"/>
                  <a:gd name="T12" fmla="*/ 82 w 360"/>
                  <a:gd name="T13" fmla="*/ 28 h 360"/>
                  <a:gd name="T14" fmla="*/ 108 w 360"/>
                  <a:gd name="T15" fmla="*/ 13 h 360"/>
                  <a:gd name="T16" fmla="*/ 135 w 360"/>
                  <a:gd name="T17" fmla="*/ 4 h 360"/>
                  <a:gd name="T18" fmla="*/ 165 w 360"/>
                  <a:gd name="T19" fmla="*/ 0 h 360"/>
                  <a:gd name="T20" fmla="*/ 195 w 360"/>
                  <a:gd name="T21" fmla="*/ 0 h 360"/>
                  <a:gd name="T22" fmla="*/ 224 w 360"/>
                  <a:gd name="T23" fmla="*/ 4 h 360"/>
                  <a:gd name="T24" fmla="*/ 252 w 360"/>
                  <a:gd name="T25" fmla="*/ 13 h 360"/>
                  <a:gd name="T26" fmla="*/ 278 w 360"/>
                  <a:gd name="T27" fmla="*/ 28 h 360"/>
                  <a:gd name="T28" fmla="*/ 303 w 360"/>
                  <a:gd name="T29" fmla="*/ 46 h 360"/>
                  <a:gd name="T30" fmla="*/ 322 w 360"/>
                  <a:gd name="T31" fmla="*/ 68 h 360"/>
                  <a:gd name="T32" fmla="*/ 338 w 360"/>
                  <a:gd name="T33" fmla="*/ 94 h 360"/>
                  <a:gd name="T34" fmla="*/ 351 w 360"/>
                  <a:gd name="T35" fmla="*/ 121 h 360"/>
                  <a:gd name="T36" fmla="*/ 358 w 360"/>
                  <a:gd name="T37" fmla="*/ 150 h 360"/>
                  <a:gd name="T38" fmla="*/ 360 w 360"/>
                  <a:gd name="T39" fmla="*/ 180 h 360"/>
                  <a:gd name="T40" fmla="*/ 358 w 360"/>
                  <a:gd name="T41" fmla="*/ 209 h 360"/>
                  <a:gd name="T42" fmla="*/ 351 w 360"/>
                  <a:gd name="T43" fmla="*/ 239 h 360"/>
                  <a:gd name="T44" fmla="*/ 338 w 360"/>
                  <a:gd name="T45" fmla="*/ 266 h 360"/>
                  <a:gd name="T46" fmla="*/ 322 w 360"/>
                  <a:gd name="T47" fmla="*/ 290 h 360"/>
                  <a:gd name="T48" fmla="*/ 303 w 360"/>
                  <a:gd name="T49" fmla="*/ 312 h 360"/>
                  <a:gd name="T50" fmla="*/ 278 w 360"/>
                  <a:gd name="T51" fmla="*/ 330 h 360"/>
                  <a:gd name="T52" fmla="*/ 252 w 360"/>
                  <a:gd name="T53" fmla="*/ 345 h 360"/>
                  <a:gd name="T54" fmla="*/ 224 w 360"/>
                  <a:gd name="T55" fmla="*/ 355 h 360"/>
                  <a:gd name="T56" fmla="*/ 195 w 360"/>
                  <a:gd name="T57" fmla="*/ 360 h 360"/>
                  <a:gd name="T58" fmla="*/ 165 w 360"/>
                  <a:gd name="T59" fmla="*/ 360 h 360"/>
                  <a:gd name="T60" fmla="*/ 135 w 360"/>
                  <a:gd name="T61" fmla="*/ 355 h 360"/>
                  <a:gd name="T62" fmla="*/ 108 w 360"/>
                  <a:gd name="T63" fmla="*/ 345 h 360"/>
                  <a:gd name="T64" fmla="*/ 82 w 360"/>
                  <a:gd name="T65" fmla="*/ 330 h 360"/>
                  <a:gd name="T66" fmla="*/ 57 w 360"/>
                  <a:gd name="T67" fmla="*/ 312 h 360"/>
                  <a:gd name="T68" fmla="*/ 36 w 360"/>
                  <a:gd name="T69" fmla="*/ 290 h 360"/>
                  <a:gd name="T70" fmla="*/ 21 w 360"/>
                  <a:gd name="T71" fmla="*/ 266 h 360"/>
                  <a:gd name="T72" fmla="*/ 9 w 360"/>
                  <a:gd name="T73" fmla="*/ 239 h 360"/>
                  <a:gd name="T74" fmla="*/ 1 w 360"/>
                  <a:gd name="T75" fmla="*/ 209 h 360"/>
                  <a:gd name="T76" fmla="*/ 0 w 360"/>
                  <a:gd name="T77" fmla="*/ 18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60" h="360">
                    <a:moveTo>
                      <a:pt x="0" y="180"/>
                    </a:moveTo>
                    <a:lnTo>
                      <a:pt x="1" y="150"/>
                    </a:lnTo>
                    <a:lnTo>
                      <a:pt x="9" y="121"/>
                    </a:lnTo>
                    <a:lnTo>
                      <a:pt x="21" y="94"/>
                    </a:lnTo>
                    <a:lnTo>
                      <a:pt x="36" y="68"/>
                    </a:lnTo>
                    <a:lnTo>
                      <a:pt x="57" y="46"/>
                    </a:lnTo>
                    <a:lnTo>
                      <a:pt x="82" y="28"/>
                    </a:lnTo>
                    <a:lnTo>
                      <a:pt x="108" y="13"/>
                    </a:lnTo>
                    <a:lnTo>
                      <a:pt x="135" y="4"/>
                    </a:lnTo>
                    <a:lnTo>
                      <a:pt x="165" y="0"/>
                    </a:lnTo>
                    <a:lnTo>
                      <a:pt x="195" y="0"/>
                    </a:lnTo>
                    <a:lnTo>
                      <a:pt x="224" y="4"/>
                    </a:lnTo>
                    <a:lnTo>
                      <a:pt x="252" y="13"/>
                    </a:lnTo>
                    <a:lnTo>
                      <a:pt x="278" y="28"/>
                    </a:lnTo>
                    <a:lnTo>
                      <a:pt x="303" y="46"/>
                    </a:lnTo>
                    <a:lnTo>
                      <a:pt x="322" y="68"/>
                    </a:lnTo>
                    <a:lnTo>
                      <a:pt x="338" y="94"/>
                    </a:lnTo>
                    <a:lnTo>
                      <a:pt x="351" y="121"/>
                    </a:lnTo>
                    <a:lnTo>
                      <a:pt x="358" y="150"/>
                    </a:lnTo>
                    <a:lnTo>
                      <a:pt x="360" y="180"/>
                    </a:lnTo>
                    <a:lnTo>
                      <a:pt x="358" y="209"/>
                    </a:lnTo>
                    <a:lnTo>
                      <a:pt x="351" y="239"/>
                    </a:lnTo>
                    <a:lnTo>
                      <a:pt x="338" y="266"/>
                    </a:lnTo>
                    <a:lnTo>
                      <a:pt x="322" y="290"/>
                    </a:lnTo>
                    <a:lnTo>
                      <a:pt x="303" y="312"/>
                    </a:lnTo>
                    <a:lnTo>
                      <a:pt x="278" y="330"/>
                    </a:lnTo>
                    <a:lnTo>
                      <a:pt x="252" y="345"/>
                    </a:lnTo>
                    <a:lnTo>
                      <a:pt x="224" y="355"/>
                    </a:lnTo>
                    <a:lnTo>
                      <a:pt x="195" y="360"/>
                    </a:lnTo>
                    <a:lnTo>
                      <a:pt x="165" y="360"/>
                    </a:lnTo>
                    <a:lnTo>
                      <a:pt x="135" y="355"/>
                    </a:lnTo>
                    <a:lnTo>
                      <a:pt x="108" y="345"/>
                    </a:lnTo>
                    <a:lnTo>
                      <a:pt x="82" y="330"/>
                    </a:lnTo>
                    <a:lnTo>
                      <a:pt x="57" y="312"/>
                    </a:lnTo>
                    <a:lnTo>
                      <a:pt x="36" y="290"/>
                    </a:lnTo>
                    <a:lnTo>
                      <a:pt x="21" y="266"/>
                    </a:lnTo>
                    <a:lnTo>
                      <a:pt x="9" y="239"/>
                    </a:lnTo>
                    <a:lnTo>
                      <a:pt x="1" y="209"/>
                    </a:lnTo>
                    <a:lnTo>
                      <a:pt x="0" y="180"/>
                    </a:lnTo>
                    <a:close/>
                  </a:path>
                </a:pathLst>
              </a:custGeom>
              <a:solidFill>
                <a:srgbClr val="000000"/>
              </a:solidFill>
              <a:ln w="12700">
                <a:solidFill>
                  <a:srgbClr val="FFFFFF"/>
                </a:solidFill>
                <a:prstDash val="solid"/>
                <a:round/>
                <a:headEnd/>
                <a:tailEnd/>
              </a:ln>
            </p:spPr>
            <p:txBody>
              <a:bodyPr/>
              <a:lstStyle/>
              <a:p>
                <a:endParaRPr lang="en-IN"/>
              </a:p>
            </p:txBody>
          </p:sp>
          <p:sp>
            <p:nvSpPr>
              <p:cNvPr id="56" name="Rectangle 168"/>
              <p:cNvSpPr>
                <a:spLocks noChangeArrowheads="1"/>
              </p:cNvSpPr>
              <p:nvPr/>
            </p:nvSpPr>
            <p:spPr bwMode="auto">
              <a:xfrm>
                <a:off x="371" y="2153"/>
                <a:ext cx="3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sz="1300" b="1">
                    <a:solidFill>
                      <a:srgbClr val="FFFFFF"/>
                    </a:solidFill>
                    <a:latin typeface="Arial" panose="020B0604020202020204" pitchFamily="34" charset="0"/>
                  </a:rPr>
                  <a:t>BEGIN</a:t>
                </a:r>
                <a:endParaRPr lang="en-US" sz="2400" b="1">
                  <a:latin typeface="Times New Roman" panose="02020603050405020304" pitchFamily="18" charset="0"/>
                </a:endParaRPr>
              </a:p>
            </p:txBody>
          </p:sp>
        </p:grpSp>
        <p:grpSp>
          <p:nvGrpSpPr>
            <p:cNvPr id="42" name="Group 169"/>
            <p:cNvGrpSpPr>
              <a:grpSpLocks/>
            </p:cNvGrpSpPr>
            <p:nvPr/>
          </p:nvGrpSpPr>
          <p:grpSpPr bwMode="auto">
            <a:xfrm>
              <a:off x="2798763" y="3346450"/>
              <a:ext cx="520700" cy="520700"/>
              <a:chOff x="1751" y="2093"/>
              <a:chExt cx="328" cy="328"/>
            </a:xfrm>
          </p:grpSpPr>
          <p:sp>
            <p:nvSpPr>
              <p:cNvPr id="51" name="Freeform 170"/>
              <p:cNvSpPr>
                <a:spLocks/>
              </p:cNvSpPr>
              <p:nvPr/>
            </p:nvSpPr>
            <p:spPr bwMode="auto">
              <a:xfrm>
                <a:off x="1751" y="2093"/>
                <a:ext cx="328" cy="328"/>
              </a:xfrm>
              <a:custGeom>
                <a:avLst/>
                <a:gdLst>
                  <a:gd name="T0" fmla="*/ 0 w 328"/>
                  <a:gd name="T1" fmla="*/ 164 h 328"/>
                  <a:gd name="T2" fmla="*/ 2 w 328"/>
                  <a:gd name="T3" fmla="*/ 135 h 328"/>
                  <a:gd name="T4" fmla="*/ 9 w 328"/>
                  <a:gd name="T5" fmla="*/ 108 h 328"/>
                  <a:gd name="T6" fmla="*/ 21 w 328"/>
                  <a:gd name="T7" fmla="*/ 82 h 328"/>
                  <a:gd name="T8" fmla="*/ 38 w 328"/>
                  <a:gd name="T9" fmla="*/ 59 h 328"/>
                  <a:gd name="T10" fmla="*/ 58 w 328"/>
                  <a:gd name="T11" fmla="*/ 39 h 328"/>
                  <a:gd name="T12" fmla="*/ 82 w 328"/>
                  <a:gd name="T13" fmla="*/ 22 h 328"/>
                  <a:gd name="T14" fmla="*/ 108 w 328"/>
                  <a:gd name="T15" fmla="*/ 10 h 328"/>
                  <a:gd name="T16" fmla="*/ 135 w 328"/>
                  <a:gd name="T17" fmla="*/ 3 h 328"/>
                  <a:gd name="T18" fmla="*/ 164 w 328"/>
                  <a:gd name="T19" fmla="*/ 0 h 328"/>
                  <a:gd name="T20" fmla="*/ 192 w 328"/>
                  <a:gd name="T21" fmla="*/ 3 h 328"/>
                  <a:gd name="T22" fmla="*/ 220 w 328"/>
                  <a:gd name="T23" fmla="*/ 10 h 328"/>
                  <a:gd name="T24" fmla="*/ 246 w 328"/>
                  <a:gd name="T25" fmla="*/ 22 h 328"/>
                  <a:gd name="T26" fmla="*/ 269 w 328"/>
                  <a:gd name="T27" fmla="*/ 39 h 328"/>
                  <a:gd name="T28" fmla="*/ 289 w 328"/>
                  <a:gd name="T29" fmla="*/ 59 h 328"/>
                  <a:gd name="T30" fmla="*/ 306 w 328"/>
                  <a:gd name="T31" fmla="*/ 82 h 328"/>
                  <a:gd name="T32" fmla="*/ 318 w 328"/>
                  <a:gd name="T33" fmla="*/ 108 h 328"/>
                  <a:gd name="T34" fmla="*/ 325 w 328"/>
                  <a:gd name="T35" fmla="*/ 135 h 328"/>
                  <a:gd name="T36" fmla="*/ 328 w 328"/>
                  <a:gd name="T37" fmla="*/ 164 h 328"/>
                  <a:gd name="T38" fmla="*/ 325 w 328"/>
                  <a:gd name="T39" fmla="*/ 193 h 328"/>
                  <a:gd name="T40" fmla="*/ 318 w 328"/>
                  <a:gd name="T41" fmla="*/ 220 h 328"/>
                  <a:gd name="T42" fmla="*/ 306 w 328"/>
                  <a:gd name="T43" fmla="*/ 246 h 328"/>
                  <a:gd name="T44" fmla="*/ 289 w 328"/>
                  <a:gd name="T45" fmla="*/ 269 h 328"/>
                  <a:gd name="T46" fmla="*/ 269 w 328"/>
                  <a:gd name="T47" fmla="*/ 290 h 328"/>
                  <a:gd name="T48" fmla="*/ 246 w 328"/>
                  <a:gd name="T49" fmla="*/ 306 h 328"/>
                  <a:gd name="T50" fmla="*/ 220 w 328"/>
                  <a:gd name="T51" fmla="*/ 318 h 328"/>
                  <a:gd name="T52" fmla="*/ 192 w 328"/>
                  <a:gd name="T53" fmla="*/ 325 h 328"/>
                  <a:gd name="T54" fmla="*/ 164 w 328"/>
                  <a:gd name="T55" fmla="*/ 328 h 328"/>
                  <a:gd name="T56" fmla="*/ 135 w 328"/>
                  <a:gd name="T57" fmla="*/ 325 h 328"/>
                  <a:gd name="T58" fmla="*/ 108 w 328"/>
                  <a:gd name="T59" fmla="*/ 318 h 328"/>
                  <a:gd name="T60" fmla="*/ 82 w 328"/>
                  <a:gd name="T61" fmla="*/ 306 h 328"/>
                  <a:gd name="T62" fmla="*/ 58 w 328"/>
                  <a:gd name="T63" fmla="*/ 290 h 328"/>
                  <a:gd name="T64" fmla="*/ 38 w 328"/>
                  <a:gd name="T65" fmla="*/ 269 h 328"/>
                  <a:gd name="T66" fmla="*/ 21 w 328"/>
                  <a:gd name="T67" fmla="*/ 246 h 328"/>
                  <a:gd name="T68" fmla="*/ 9 w 328"/>
                  <a:gd name="T69" fmla="*/ 220 h 328"/>
                  <a:gd name="T70" fmla="*/ 2 w 328"/>
                  <a:gd name="T71" fmla="*/ 193 h 328"/>
                  <a:gd name="T72" fmla="*/ 0 w 328"/>
                  <a:gd name="T73" fmla="*/ 164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8" h="328">
                    <a:moveTo>
                      <a:pt x="0" y="164"/>
                    </a:moveTo>
                    <a:lnTo>
                      <a:pt x="2" y="135"/>
                    </a:lnTo>
                    <a:lnTo>
                      <a:pt x="9" y="108"/>
                    </a:lnTo>
                    <a:lnTo>
                      <a:pt x="21" y="82"/>
                    </a:lnTo>
                    <a:lnTo>
                      <a:pt x="38" y="59"/>
                    </a:lnTo>
                    <a:lnTo>
                      <a:pt x="58" y="39"/>
                    </a:lnTo>
                    <a:lnTo>
                      <a:pt x="82" y="22"/>
                    </a:lnTo>
                    <a:lnTo>
                      <a:pt x="108" y="10"/>
                    </a:lnTo>
                    <a:lnTo>
                      <a:pt x="135" y="3"/>
                    </a:lnTo>
                    <a:lnTo>
                      <a:pt x="164" y="0"/>
                    </a:lnTo>
                    <a:lnTo>
                      <a:pt x="192" y="3"/>
                    </a:lnTo>
                    <a:lnTo>
                      <a:pt x="220" y="10"/>
                    </a:lnTo>
                    <a:lnTo>
                      <a:pt x="246" y="22"/>
                    </a:lnTo>
                    <a:lnTo>
                      <a:pt x="269" y="39"/>
                    </a:lnTo>
                    <a:lnTo>
                      <a:pt x="289" y="59"/>
                    </a:lnTo>
                    <a:lnTo>
                      <a:pt x="306" y="82"/>
                    </a:lnTo>
                    <a:lnTo>
                      <a:pt x="318" y="108"/>
                    </a:lnTo>
                    <a:lnTo>
                      <a:pt x="325" y="135"/>
                    </a:lnTo>
                    <a:lnTo>
                      <a:pt x="328" y="164"/>
                    </a:lnTo>
                    <a:lnTo>
                      <a:pt x="325" y="193"/>
                    </a:lnTo>
                    <a:lnTo>
                      <a:pt x="318" y="220"/>
                    </a:lnTo>
                    <a:lnTo>
                      <a:pt x="306" y="246"/>
                    </a:lnTo>
                    <a:lnTo>
                      <a:pt x="289" y="269"/>
                    </a:lnTo>
                    <a:lnTo>
                      <a:pt x="269" y="290"/>
                    </a:lnTo>
                    <a:lnTo>
                      <a:pt x="246" y="306"/>
                    </a:lnTo>
                    <a:lnTo>
                      <a:pt x="220" y="318"/>
                    </a:lnTo>
                    <a:lnTo>
                      <a:pt x="192" y="325"/>
                    </a:lnTo>
                    <a:lnTo>
                      <a:pt x="164" y="328"/>
                    </a:lnTo>
                    <a:lnTo>
                      <a:pt x="135" y="325"/>
                    </a:lnTo>
                    <a:lnTo>
                      <a:pt x="108" y="318"/>
                    </a:lnTo>
                    <a:lnTo>
                      <a:pt x="82" y="306"/>
                    </a:lnTo>
                    <a:lnTo>
                      <a:pt x="58" y="290"/>
                    </a:lnTo>
                    <a:lnTo>
                      <a:pt x="38" y="269"/>
                    </a:lnTo>
                    <a:lnTo>
                      <a:pt x="21" y="246"/>
                    </a:lnTo>
                    <a:lnTo>
                      <a:pt x="9" y="220"/>
                    </a:lnTo>
                    <a:lnTo>
                      <a:pt x="2" y="193"/>
                    </a:lnTo>
                    <a:lnTo>
                      <a:pt x="0" y="16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 name="Freeform 171"/>
              <p:cNvSpPr>
                <a:spLocks/>
              </p:cNvSpPr>
              <p:nvPr/>
            </p:nvSpPr>
            <p:spPr bwMode="auto">
              <a:xfrm>
                <a:off x="1800" y="2142"/>
                <a:ext cx="229" cy="228"/>
              </a:xfrm>
              <a:custGeom>
                <a:avLst/>
                <a:gdLst>
                  <a:gd name="T0" fmla="*/ 0 w 229"/>
                  <a:gd name="T1" fmla="*/ 115 h 228"/>
                  <a:gd name="T2" fmla="*/ 3 w 229"/>
                  <a:gd name="T3" fmla="*/ 91 h 228"/>
                  <a:gd name="T4" fmla="*/ 9 w 229"/>
                  <a:gd name="T5" fmla="*/ 69 h 228"/>
                  <a:gd name="T6" fmla="*/ 22 w 229"/>
                  <a:gd name="T7" fmla="*/ 47 h 228"/>
                  <a:gd name="T8" fmla="*/ 38 w 229"/>
                  <a:gd name="T9" fmla="*/ 29 h 228"/>
                  <a:gd name="T10" fmla="*/ 57 w 229"/>
                  <a:gd name="T11" fmla="*/ 15 h 228"/>
                  <a:gd name="T12" fmla="*/ 79 w 229"/>
                  <a:gd name="T13" fmla="*/ 6 h 228"/>
                  <a:gd name="T14" fmla="*/ 102 w 229"/>
                  <a:gd name="T15" fmla="*/ 0 h 228"/>
                  <a:gd name="T16" fmla="*/ 127 w 229"/>
                  <a:gd name="T17" fmla="*/ 0 h 228"/>
                  <a:gd name="T18" fmla="*/ 150 w 229"/>
                  <a:gd name="T19" fmla="*/ 6 h 228"/>
                  <a:gd name="T20" fmla="*/ 172 w 229"/>
                  <a:gd name="T21" fmla="*/ 15 h 228"/>
                  <a:gd name="T22" fmla="*/ 191 w 229"/>
                  <a:gd name="T23" fmla="*/ 29 h 228"/>
                  <a:gd name="T24" fmla="*/ 208 w 229"/>
                  <a:gd name="T25" fmla="*/ 47 h 228"/>
                  <a:gd name="T26" fmla="*/ 220 w 229"/>
                  <a:gd name="T27" fmla="*/ 69 h 228"/>
                  <a:gd name="T28" fmla="*/ 227 w 229"/>
                  <a:gd name="T29" fmla="*/ 91 h 228"/>
                  <a:gd name="T30" fmla="*/ 229 w 229"/>
                  <a:gd name="T31" fmla="*/ 115 h 228"/>
                  <a:gd name="T32" fmla="*/ 227 w 229"/>
                  <a:gd name="T33" fmla="*/ 138 h 228"/>
                  <a:gd name="T34" fmla="*/ 220 w 229"/>
                  <a:gd name="T35" fmla="*/ 162 h 228"/>
                  <a:gd name="T36" fmla="*/ 208 w 229"/>
                  <a:gd name="T37" fmla="*/ 182 h 228"/>
                  <a:gd name="T38" fmla="*/ 191 w 229"/>
                  <a:gd name="T39" fmla="*/ 200 h 228"/>
                  <a:gd name="T40" fmla="*/ 172 w 229"/>
                  <a:gd name="T41" fmla="*/ 215 h 228"/>
                  <a:gd name="T42" fmla="*/ 150 w 229"/>
                  <a:gd name="T43" fmla="*/ 224 h 228"/>
                  <a:gd name="T44" fmla="*/ 127 w 229"/>
                  <a:gd name="T45" fmla="*/ 228 h 228"/>
                  <a:gd name="T46" fmla="*/ 102 w 229"/>
                  <a:gd name="T47" fmla="*/ 228 h 228"/>
                  <a:gd name="T48" fmla="*/ 79 w 229"/>
                  <a:gd name="T49" fmla="*/ 224 h 228"/>
                  <a:gd name="T50" fmla="*/ 57 w 229"/>
                  <a:gd name="T51" fmla="*/ 215 h 228"/>
                  <a:gd name="T52" fmla="*/ 38 w 229"/>
                  <a:gd name="T53" fmla="*/ 200 h 228"/>
                  <a:gd name="T54" fmla="*/ 22 w 229"/>
                  <a:gd name="T55" fmla="*/ 182 h 228"/>
                  <a:gd name="T56" fmla="*/ 9 w 229"/>
                  <a:gd name="T57" fmla="*/ 162 h 228"/>
                  <a:gd name="T58" fmla="*/ 3 w 229"/>
                  <a:gd name="T59" fmla="*/ 138 h 228"/>
                  <a:gd name="T60" fmla="*/ 0 w 229"/>
                  <a:gd name="T61" fmla="*/ 11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9" h="228">
                    <a:moveTo>
                      <a:pt x="0" y="115"/>
                    </a:moveTo>
                    <a:lnTo>
                      <a:pt x="3" y="91"/>
                    </a:lnTo>
                    <a:lnTo>
                      <a:pt x="9" y="69"/>
                    </a:lnTo>
                    <a:lnTo>
                      <a:pt x="22" y="47"/>
                    </a:lnTo>
                    <a:lnTo>
                      <a:pt x="38" y="29"/>
                    </a:lnTo>
                    <a:lnTo>
                      <a:pt x="57" y="15"/>
                    </a:lnTo>
                    <a:lnTo>
                      <a:pt x="79" y="6"/>
                    </a:lnTo>
                    <a:lnTo>
                      <a:pt x="102" y="0"/>
                    </a:lnTo>
                    <a:lnTo>
                      <a:pt x="127" y="0"/>
                    </a:lnTo>
                    <a:lnTo>
                      <a:pt x="150" y="6"/>
                    </a:lnTo>
                    <a:lnTo>
                      <a:pt x="172" y="15"/>
                    </a:lnTo>
                    <a:lnTo>
                      <a:pt x="191" y="29"/>
                    </a:lnTo>
                    <a:lnTo>
                      <a:pt x="208" y="47"/>
                    </a:lnTo>
                    <a:lnTo>
                      <a:pt x="220" y="69"/>
                    </a:lnTo>
                    <a:lnTo>
                      <a:pt x="227" y="91"/>
                    </a:lnTo>
                    <a:lnTo>
                      <a:pt x="229" y="115"/>
                    </a:lnTo>
                    <a:lnTo>
                      <a:pt x="227" y="138"/>
                    </a:lnTo>
                    <a:lnTo>
                      <a:pt x="220" y="162"/>
                    </a:lnTo>
                    <a:lnTo>
                      <a:pt x="208" y="182"/>
                    </a:lnTo>
                    <a:lnTo>
                      <a:pt x="191" y="200"/>
                    </a:lnTo>
                    <a:lnTo>
                      <a:pt x="172" y="215"/>
                    </a:lnTo>
                    <a:lnTo>
                      <a:pt x="150" y="224"/>
                    </a:lnTo>
                    <a:lnTo>
                      <a:pt x="127" y="228"/>
                    </a:lnTo>
                    <a:lnTo>
                      <a:pt x="102" y="228"/>
                    </a:lnTo>
                    <a:lnTo>
                      <a:pt x="79" y="224"/>
                    </a:lnTo>
                    <a:lnTo>
                      <a:pt x="57" y="215"/>
                    </a:lnTo>
                    <a:lnTo>
                      <a:pt x="38" y="200"/>
                    </a:lnTo>
                    <a:lnTo>
                      <a:pt x="22" y="182"/>
                    </a:lnTo>
                    <a:lnTo>
                      <a:pt x="9" y="162"/>
                    </a:lnTo>
                    <a:lnTo>
                      <a:pt x="3" y="138"/>
                    </a:lnTo>
                    <a:lnTo>
                      <a:pt x="0" y="1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 name="Rectangle 172"/>
              <p:cNvSpPr>
                <a:spLocks noChangeArrowheads="1"/>
              </p:cNvSpPr>
              <p:nvPr/>
            </p:nvSpPr>
            <p:spPr bwMode="auto">
              <a:xfrm>
                <a:off x="1873" y="2199"/>
                <a:ext cx="7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sz="1100" b="1">
                    <a:solidFill>
                      <a:srgbClr val="000000"/>
                    </a:solidFill>
                    <a:latin typeface="Arial" panose="020B0604020202020204" pitchFamily="34" charset="0"/>
                  </a:rPr>
                  <a:t>is</a:t>
                </a:r>
                <a:endParaRPr lang="en-US" sz="2400" b="1">
                  <a:latin typeface="Times New Roman" panose="02020603050405020304" pitchFamily="18" charset="0"/>
                </a:endParaRPr>
              </a:p>
            </p:txBody>
          </p:sp>
        </p:grpSp>
        <p:grpSp>
          <p:nvGrpSpPr>
            <p:cNvPr id="43" name="Group 176"/>
            <p:cNvGrpSpPr>
              <a:grpSpLocks/>
            </p:cNvGrpSpPr>
            <p:nvPr/>
          </p:nvGrpSpPr>
          <p:grpSpPr bwMode="auto">
            <a:xfrm>
              <a:off x="4606925" y="2533650"/>
              <a:ext cx="655638" cy="1009650"/>
              <a:chOff x="2704" y="1356"/>
              <a:chExt cx="413" cy="636"/>
            </a:xfrm>
          </p:grpSpPr>
          <p:sp>
            <p:nvSpPr>
              <p:cNvPr id="48" name="Rectangle 177"/>
              <p:cNvSpPr>
                <a:spLocks noChangeArrowheads="1"/>
              </p:cNvSpPr>
              <p:nvPr/>
            </p:nvSpPr>
            <p:spPr bwMode="auto">
              <a:xfrm>
                <a:off x="2704" y="1356"/>
                <a:ext cx="41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sz="2500">
                    <a:solidFill>
                      <a:srgbClr val="000000"/>
                    </a:solidFill>
                    <a:latin typeface="Impact" panose="020B0806030902050204" pitchFamily="34" charset="0"/>
                  </a:rPr>
                  <a:t>node</a:t>
                </a:r>
              </a:p>
            </p:txBody>
          </p:sp>
          <p:sp>
            <p:nvSpPr>
              <p:cNvPr id="49" name="Line 178"/>
              <p:cNvSpPr>
                <a:spLocks noChangeShapeType="1"/>
              </p:cNvSpPr>
              <p:nvPr/>
            </p:nvSpPr>
            <p:spPr bwMode="auto">
              <a:xfrm>
                <a:off x="2906" y="1558"/>
                <a:ext cx="0" cy="349"/>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 name="Freeform 179"/>
              <p:cNvSpPr>
                <a:spLocks/>
              </p:cNvSpPr>
              <p:nvPr/>
            </p:nvSpPr>
            <p:spPr bwMode="auto">
              <a:xfrm>
                <a:off x="2865" y="1900"/>
                <a:ext cx="81" cy="92"/>
              </a:xfrm>
              <a:custGeom>
                <a:avLst/>
                <a:gdLst>
                  <a:gd name="T0" fmla="*/ 81 w 81"/>
                  <a:gd name="T1" fmla="*/ 2 h 92"/>
                  <a:gd name="T2" fmla="*/ 39 w 81"/>
                  <a:gd name="T3" fmla="*/ 92 h 92"/>
                  <a:gd name="T4" fmla="*/ 0 w 81"/>
                  <a:gd name="T5" fmla="*/ 0 h 92"/>
                  <a:gd name="T6" fmla="*/ 81 w 81"/>
                  <a:gd name="T7" fmla="*/ 2 h 92"/>
                </a:gdLst>
                <a:ahLst/>
                <a:cxnLst>
                  <a:cxn ang="0">
                    <a:pos x="T0" y="T1"/>
                  </a:cxn>
                  <a:cxn ang="0">
                    <a:pos x="T2" y="T3"/>
                  </a:cxn>
                  <a:cxn ang="0">
                    <a:pos x="T4" y="T5"/>
                  </a:cxn>
                  <a:cxn ang="0">
                    <a:pos x="T6" y="T7"/>
                  </a:cxn>
                </a:cxnLst>
                <a:rect l="0" t="0" r="r" b="b"/>
                <a:pathLst>
                  <a:path w="81" h="92">
                    <a:moveTo>
                      <a:pt x="81" y="2"/>
                    </a:moveTo>
                    <a:lnTo>
                      <a:pt x="39" y="92"/>
                    </a:lnTo>
                    <a:lnTo>
                      <a:pt x="0" y="0"/>
                    </a:lnTo>
                    <a:lnTo>
                      <a:pt x="81"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44" name="Group 180"/>
            <p:cNvGrpSpPr>
              <a:grpSpLocks/>
            </p:cNvGrpSpPr>
            <p:nvPr/>
          </p:nvGrpSpPr>
          <p:grpSpPr bwMode="auto">
            <a:xfrm>
              <a:off x="3179763" y="2552700"/>
              <a:ext cx="654050" cy="1009650"/>
              <a:chOff x="2705" y="1356"/>
              <a:chExt cx="412" cy="636"/>
            </a:xfrm>
          </p:grpSpPr>
          <p:sp>
            <p:nvSpPr>
              <p:cNvPr id="45" name="Rectangle 181"/>
              <p:cNvSpPr>
                <a:spLocks noChangeArrowheads="1"/>
              </p:cNvSpPr>
              <p:nvPr/>
            </p:nvSpPr>
            <p:spPr bwMode="auto">
              <a:xfrm>
                <a:off x="2705" y="1356"/>
                <a:ext cx="41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sz="2500">
                    <a:solidFill>
                      <a:srgbClr val="000000"/>
                    </a:solidFill>
                    <a:latin typeface="Impact" panose="020B0806030902050204" pitchFamily="34" charset="0"/>
                  </a:rPr>
                  <a:t>edge</a:t>
                </a:r>
              </a:p>
            </p:txBody>
          </p:sp>
          <p:sp>
            <p:nvSpPr>
              <p:cNvPr id="46" name="Line 182"/>
              <p:cNvSpPr>
                <a:spLocks noChangeShapeType="1"/>
              </p:cNvSpPr>
              <p:nvPr/>
            </p:nvSpPr>
            <p:spPr bwMode="auto">
              <a:xfrm>
                <a:off x="2906" y="1558"/>
                <a:ext cx="0" cy="349"/>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7" name="Freeform 183"/>
              <p:cNvSpPr>
                <a:spLocks/>
              </p:cNvSpPr>
              <p:nvPr/>
            </p:nvSpPr>
            <p:spPr bwMode="auto">
              <a:xfrm>
                <a:off x="2865" y="1900"/>
                <a:ext cx="81" cy="92"/>
              </a:xfrm>
              <a:custGeom>
                <a:avLst/>
                <a:gdLst>
                  <a:gd name="T0" fmla="*/ 81 w 81"/>
                  <a:gd name="T1" fmla="*/ 2 h 92"/>
                  <a:gd name="T2" fmla="*/ 39 w 81"/>
                  <a:gd name="T3" fmla="*/ 92 h 92"/>
                  <a:gd name="T4" fmla="*/ 0 w 81"/>
                  <a:gd name="T5" fmla="*/ 0 h 92"/>
                  <a:gd name="T6" fmla="*/ 81 w 81"/>
                  <a:gd name="T7" fmla="*/ 2 h 92"/>
                </a:gdLst>
                <a:ahLst/>
                <a:cxnLst>
                  <a:cxn ang="0">
                    <a:pos x="T0" y="T1"/>
                  </a:cxn>
                  <a:cxn ang="0">
                    <a:pos x="T2" y="T3"/>
                  </a:cxn>
                  <a:cxn ang="0">
                    <a:pos x="T4" y="T5"/>
                  </a:cxn>
                  <a:cxn ang="0">
                    <a:pos x="T6" y="T7"/>
                  </a:cxn>
                </a:cxnLst>
                <a:rect l="0" t="0" r="r" b="b"/>
                <a:pathLst>
                  <a:path w="81" h="92">
                    <a:moveTo>
                      <a:pt x="81" y="2"/>
                    </a:moveTo>
                    <a:lnTo>
                      <a:pt x="39" y="92"/>
                    </a:lnTo>
                    <a:lnTo>
                      <a:pt x="0" y="0"/>
                    </a:lnTo>
                    <a:lnTo>
                      <a:pt x="81"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spTree>
    <p:extLst>
      <p:ext uri="{BB962C8B-B14F-4D97-AF65-F5344CB8AC3E}">
        <p14:creationId xmlns:p14="http://schemas.microsoft.com/office/powerpoint/2010/main" val="1865658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Cambria" panose="02040503050406030204" pitchFamily="18" charset="0"/>
              </a:rPr>
              <a:t>MOTIVATION</a:t>
            </a:r>
            <a:endParaRPr lang="en-IN" b="1" dirty="0">
              <a:latin typeface="Cambria" panose="02040503050406030204" pitchFamily="18" charset="0"/>
            </a:endParaRPr>
          </a:p>
        </p:txBody>
      </p:sp>
      <p:sp>
        <p:nvSpPr>
          <p:cNvPr id="3" name="Content Placeholder 2"/>
          <p:cNvSpPr>
            <a:spLocks noGrp="1"/>
          </p:cNvSpPr>
          <p:nvPr>
            <p:ph idx="1"/>
          </p:nvPr>
        </p:nvSpPr>
        <p:spPr/>
        <p:txBody>
          <a:bodyPr>
            <a:normAutofit/>
          </a:bodyPr>
          <a:lstStyle/>
          <a:p>
            <a:r>
              <a:rPr lang="en-IN" dirty="0"/>
              <a:t>E</a:t>
            </a:r>
            <a:r>
              <a:rPr lang="en-IN" dirty="0" smtClean="0"/>
              <a:t>ver </a:t>
            </a:r>
            <a:r>
              <a:rPr lang="en-IN" dirty="0"/>
              <a:t>increasing volume of text </a:t>
            </a:r>
            <a:r>
              <a:rPr lang="en-IN" dirty="0" smtClean="0"/>
              <a:t>documents</a:t>
            </a:r>
          </a:p>
          <a:p>
            <a:endParaRPr lang="en-IN" dirty="0" smtClean="0"/>
          </a:p>
          <a:p>
            <a:r>
              <a:rPr lang="en-IN" dirty="0"/>
              <a:t>Q</a:t>
            </a:r>
            <a:r>
              <a:rPr lang="en-IN" dirty="0" smtClean="0"/>
              <a:t>uite </a:t>
            </a:r>
            <a:r>
              <a:rPr lang="en-IN" dirty="0"/>
              <a:t>important to identify </a:t>
            </a:r>
            <a:r>
              <a:rPr lang="en-IN" dirty="0" smtClean="0"/>
              <a:t>similar contents </a:t>
            </a:r>
            <a:r>
              <a:rPr lang="en-IN" dirty="0"/>
              <a:t>in two </a:t>
            </a:r>
            <a:r>
              <a:rPr lang="en-IN" dirty="0" smtClean="0"/>
              <a:t>languages</a:t>
            </a:r>
          </a:p>
          <a:p>
            <a:endParaRPr lang="en-IN" dirty="0" smtClean="0"/>
          </a:p>
          <a:p>
            <a:r>
              <a:rPr lang="en-IN" dirty="0"/>
              <a:t>Uses unsupervised learning which is less expensive as compared to fully supervised approach</a:t>
            </a:r>
          </a:p>
          <a:p>
            <a:endParaRPr lang="en-IN" dirty="0" smtClean="0">
              <a:latin typeface="Calibri" panose="020F0502020204030204" pitchFamily="34" charset="0"/>
            </a:endParaRPr>
          </a:p>
        </p:txBody>
      </p:sp>
      <p:sp>
        <p:nvSpPr>
          <p:cNvPr id="4" name="Slide Number Placeholder 3"/>
          <p:cNvSpPr>
            <a:spLocks noGrp="1"/>
          </p:cNvSpPr>
          <p:nvPr>
            <p:ph type="sldNum" sz="quarter" idx="12"/>
          </p:nvPr>
        </p:nvSpPr>
        <p:spPr/>
        <p:txBody>
          <a:bodyPr>
            <a:normAutofit/>
          </a:bodyPr>
          <a:lstStyle/>
          <a:p>
            <a:fld id="{827E6980-D30F-44B7-9894-513A6BE30913}" type="slidenum">
              <a:rPr lang="en-IN" smtClean="0"/>
              <a:t>2</a:t>
            </a:fld>
            <a:endParaRPr lang="en-IN" dirty="0"/>
          </a:p>
        </p:txBody>
      </p:sp>
    </p:spTree>
    <p:extLst>
      <p:ext uri="{BB962C8B-B14F-4D97-AF65-F5344CB8AC3E}">
        <p14:creationId xmlns:p14="http://schemas.microsoft.com/office/powerpoint/2010/main" val="19554981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adios</a:t>
            </a:r>
            <a:endParaRPr lang="en-IN" dirty="0"/>
          </a:p>
        </p:txBody>
      </p:sp>
      <p:sp>
        <p:nvSpPr>
          <p:cNvPr id="3" name="Content Placeholder 2"/>
          <p:cNvSpPr>
            <a:spLocks noGrp="1"/>
          </p:cNvSpPr>
          <p:nvPr>
            <p:ph idx="1"/>
          </p:nvPr>
        </p:nvSpPr>
        <p:spPr>
          <a:xfrm>
            <a:off x="1069848" y="4890008"/>
            <a:ext cx="10058400" cy="1167892"/>
          </a:xfrm>
        </p:spPr>
        <p:txBody>
          <a:bodyPr/>
          <a:lstStyle/>
          <a:p>
            <a:r>
              <a:rPr lang="en-US" sz="2800" dirty="0"/>
              <a:t>Identifying patterns becomes easier on a graph</a:t>
            </a:r>
          </a:p>
          <a:p>
            <a:pPr lvl="1"/>
            <a:r>
              <a:rPr lang="en-US" sz="2400" dirty="0"/>
              <a:t>Sub-paths are automatically aligned</a:t>
            </a:r>
          </a:p>
          <a:p>
            <a:endParaRPr lang="en-IN" dirty="0"/>
          </a:p>
        </p:txBody>
      </p:sp>
      <p:pic>
        <p:nvPicPr>
          <p:cNvPr id="4" name="Picture 4" descr="fig1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927100" y="1485900"/>
            <a:ext cx="8166100" cy="2959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8430609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ADIOS</a:t>
            </a:r>
            <a:endParaRPr lang="en-IN" dirty="0"/>
          </a:p>
        </p:txBody>
      </p:sp>
      <p:pic>
        <p:nvPicPr>
          <p:cNvPr id="4" name="Picture 4" descr="fig1c"/>
          <p:cNvPicPr>
            <a:picLocks noChangeAspect="1" noChangeArrowheads="1"/>
          </p:cNvPicPr>
          <p:nvPr/>
        </p:nvPicPr>
        <p:blipFill>
          <a:blip r:embed="rId2" cstate="print">
            <a:extLst>
              <a:ext uri="{28A0092B-C50C-407E-A947-70E740481C1C}">
                <a14:useLocalDpi xmlns:a14="http://schemas.microsoft.com/office/drawing/2010/main" val="0"/>
              </a:ext>
            </a:extLst>
          </a:blip>
          <a:srcRect t="5026" r="27570" b="43431"/>
          <a:stretch>
            <a:fillRect/>
          </a:stretch>
        </p:blipFill>
        <p:spPr bwMode="auto">
          <a:xfrm>
            <a:off x="2946400" y="1841500"/>
            <a:ext cx="7924800" cy="46132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p:cNvSpPr>
            <a:spLocks noChangeArrowheads="1"/>
          </p:cNvSpPr>
          <p:nvPr/>
        </p:nvSpPr>
        <p:spPr bwMode="auto">
          <a:xfrm>
            <a:off x="0" y="3924300"/>
            <a:ext cx="4267200" cy="286232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rtl="1">
              <a:spcBef>
                <a:spcPct val="50000"/>
              </a:spcBef>
            </a:pPr>
            <a:r>
              <a:rPr lang="en-US" sz="2000" dirty="0">
                <a:latin typeface="+mj-lt"/>
              </a:rPr>
              <a:t>Once a pattern is identified as significant, the sub-paths it subsumes are merged into a new vertex and the graph is rewired accordingly. Repeating this process, leads to the formation of complex, hierarchically structured patterns.</a:t>
            </a:r>
          </a:p>
        </p:txBody>
      </p:sp>
    </p:spTree>
    <p:extLst>
      <p:ext uri="{BB962C8B-B14F-4D97-AF65-F5344CB8AC3E}">
        <p14:creationId xmlns:p14="http://schemas.microsoft.com/office/powerpoint/2010/main" val="1508021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ADIOS</a:t>
            </a:r>
            <a:endParaRPr lang="en-IN" dirty="0"/>
          </a:p>
        </p:txBody>
      </p:sp>
      <p:pic>
        <p:nvPicPr>
          <p:cNvPr id="4" name="Content Placeholder 3" descr="fig1d"/>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698500" y="2093976"/>
            <a:ext cx="9906000" cy="42941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8040957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Adios algorithm</a:t>
            </a:r>
            <a:endParaRPr lang="en-IN" dirty="0"/>
          </a:p>
        </p:txBody>
      </p:sp>
      <p:sp>
        <p:nvSpPr>
          <p:cNvPr id="3" name="Content Placeholder 2"/>
          <p:cNvSpPr>
            <a:spLocks noGrp="1"/>
          </p:cNvSpPr>
          <p:nvPr>
            <p:ph idx="1"/>
          </p:nvPr>
        </p:nvSpPr>
        <p:spPr/>
        <p:txBody>
          <a:bodyPr/>
          <a:lstStyle/>
          <a:p>
            <a:r>
              <a:rPr lang="en-US" sz="2400" dirty="0"/>
              <a:t>Initialization – load data into </a:t>
            </a:r>
            <a:r>
              <a:rPr lang="en-US" sz="2400" dirty="0" err="1" smtClean="0"/>
              <a:t>pseudograph</a:t>
            </a:r>
            <a:endParaRPr lang="en-US" sz="2400" dirty="0" smtClean="0"/>
          </a:p>
          <a:p>
            <a:endParaRPr lang="en-US" sz="2400" dirty="0"/>
          </a:p>
          <a:p>
            <a:r>
              <a:rPr lang="en-US" sz="2400" dirty="0"/>
              <a:t>Until no more patterns are found do</a:t>
            </a:r>
          </a:p>
          <a:p>
            <a:pPr lvl="1"/>
            <a:r>
              <a:rPr lang="en-US" sz="2400" dirty="0"/>
              <a:t>For each path detect all sub-paths that live up to the MEX criterion</a:t>
            </a:r>
          </a:p>
          <a:p>
            <a:pPr lvl="1"/>
            <a:r>
              <a:rPr lang="en-US" sz="2400" dirty="0"/>
              <a:t>Pick best pattern, add it to graph and rewire paths</a:t>
            </a:r>
          </a:p>
          <a:p>
            <a:endParaRPr lang="en-IN" dirty="0"/>
          </a:p>
        </p:txBody>
      </p:sp>
    </p:spTree>
    <p:extLst>
      <p:ext uri="{BB962C8B-B14F-4D97-AF65-F5344CB8AC3E}">
        <p14:creationId xmlns:p14="http://schemas.microsoft.com/office/powerpoint/2010/main" val="16217487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Cambria" panose="02040503050406030204" pitchFamily="18" charset="0"/>
              </a:rPr>
              <a:t>Results(ADIOS)</a:t>
            </a:r>
            <a:endParaRPr lang="en-IN" b="1" dirty="0">
              <a:latin typeface="Cambria" panose="02040503050406030204" pitchFamily="18" charset="0"/>
            </a:endParaRPr>
          </a:p>
        </p:txBody>
      </p:sp>
      <p:sp>
        <p:nvSpPr>
          <p:cNvPr id="5" name="Slide Number Placeholder 4"/>
          <p:cNvSpPr>
            <a:spLocks noGrp="1"/>
          </p:cNvSpPr>
          <p:nvPr>
            <p:ph type="sldNum" sz="quarter" idx="12"/>
          </p:nvPr>
        </p:nvSpPr>
        <p:spPr/>
        <p:txBody>
          <a:bodyPr>
            <a:normAutofit/>
          </a:bodyPr>
          <a:lstStyle/>
          <a:p>
            <a:fld id="{827E6980-D30F-44B7-9894-513A6BE30913}" type="slidenum">
              <a:rPr lang="en-IN" smtClean="0"/>
              <a:t>24</a:t>
            </a:fld>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9300" y="2028653"/>
            <a:ext cx="7531100" cy="3608498"/>
          </a:xfrm>
        </p:spPr>
      </p:pic>
    </p:spTree>
    <p:extLst>
      <p:ext uri="{BB962C8B-B14F-4D97-AF65-F5344CB8AC3E}">
        <p14:creationId xmlns:p14="http://schemas.microsoft.com/office/powerpoint/2010/main" val="29438185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Cambria" panose="02040503050406030204" pitchFamily="18" charset="0"/>
              </a:rPr>
              <a:t>Future Work</a:t>
            </a:r>
            <a:endParaRPr lang="en-IN" b="1" dirty="0">
              <a:latin typeface="Cambria" panose="02040503050406030204" pitchFamily="18" charset="0"/>
            </a:endParaRPr>
          </a:p>
        </p:txBody>
      </p:sp>
      <p:sp>
        <p:nvSpPr>
          <p:cNvPr id="3" name="Content Placeholder 2"/>
          <p:cNvSpPr>
            <a:spLocks noGrp="1"/>
          </p:cNvSpPr>
          <p:nvPr>
            <p:ph idx="1"/>
          </p:nvPr>
        </p:nvSpPr>
        <p:spPr/>
        <p:txBody>
          <a:bodyPr>
            <a:normAutofit lnSpcReduction="10000"/>
          </a:bodyPr>
          <a:lstStyle/>
          <a:p>
            <a:r>
              <a:rPr lang="en-IN" sz="2400" dirty="0"/>
              <a:t>Currently </a:t>
            </a:r>
            <a:r>
              <a:rPr lang="en-IN" sz="2400" dirty="0" smtClean="0"/>
              <a:t>looked </a:t>
            </a:r>
            <a:r>
              <a:rPr lang="en-IN" sz="2400" dirty="0"/>
              <a:t>only at a focused corpus </a:t>
            </a:r>
            <a:endParaRPr lang="en-IN" sz="2400" dirty="0" smtClean="0"/>
          </a:p>
          <a:p>
            <a:endParaRPr lang="en-IN" sz="2400" dirty="0" smtClean="0"/>
          </a:p>
          <a:p>
            <a:r>
              <a:rPr lang="en-IN" sz="2400" dirty="0" smtClean="0"/>
              <a:t>To look </a:t>
            </a:r>
            <a:r>
              <a:rPr lang="en-IN" sz="2400" dirty="0"/>
              <a:t>at documents with multiple topics and then strengthen the alignment in the </a:t>
            </a:r>
            <a:r>
              <a:rPr lang="en-IN" sz="2400" dirty="0" smtClean="0"/>
              <a:t>concerned languages </a:t>
            </a:r>
            <a:r>
              <a:rPr lang="en-IN" sz="2400" dirty="0"/>
              <a:t>with smaller alignments</a:t>
            </a:r>
            <a:r>
              <a:rPr lang="en-IN" sz="2400" dirty="0" smtClean="0"/>
              <a:t>.</a:t>
            </a:r>
          </a:p>
          <a:p>
            <a:endParaRPr lang="en-IN" sz="2400" dirty="0" smtClean="0"/>
          </a:p>
          <a:p>
            <a:r>
              <a:rPr lang="en-IN" sz="2400" dirty="0" smtClean="0"/>
              <a:t>Look </a:t>
            </a:r>
            <a:r>
              <a:rPr lang="en-IN" sz="2400" dirty="0"/>
              <a:t>for n-gram clusters in the </a:t>
            </a:r>
            <a:r>
              <a:rPr lang="en-IN" sz="2400" dirty="0" smtClean="0"/>
              <a:t>documents</a:t>
            </a:r>
          </a:p>
          <a:p>
            <a:endParaRPr lang="en-IN" sz="2400" dirty="0" smtClean="0"/>
          </a:p>
          <a:p>
            <a:r>
              <a:rPr lang="en-IN" sz="2400" dirty="0" smtClean="0"/>
              <a:t>Can be </a:t>
            </a:r>
            <a:r>
              <a:rPr lang="en-IN" sz="2400" dirty="0"/>
              <a:t>used to identify semantic relations between sentences in different </a:t>
            </a:r>
            <a:r>
              <a:rPr lang="en-IN" sz="2400" dirty="0" smtClean="0"/>
              <a:t>languages</a:t>
            </a:r>
          </a:p>
          <a:p>
            <a:endParaRPr lang="en-IN" dirty="0">
              <a:latin typeface="Calibri" panose="020F0502020204030204" pitchFamily="34" charset="0"/>
            </a:endParaRPr>
          </a:p>
        </p:txBody>
      </p:sp>
      <p:sp>
        <p:nvSpPr>
          <p:cNvPr id="4" name="Slide Number Placeholder 3"/>
          <p:cNvSpPr>
            <a:spLocks noGrp="1"/>
          </p:cNvSpPr>
          <p:nvPr>
            <p:ph type="sldNum" sz="quarter" idx="12"/>
          </p:nvPr>
        </p:nvSpPr>
        <p:spPr/>
        <p:txBody>
          <a:bodyPr>
            <a:normAutofit/>
          </a:bodyPr>
          <a:lstStyle/>
          <a:p>
            <a:fld id="{827E6980-D30F-44B7-9894-513A6BE30913}" type="slidenum">
              <a:rPr lang="en-IN" smtClean="0"/>
              <a:t>25</a:t>
            </a:fld>
            <a:endParaRPr lang="en-IN" dirty="0"/>
          </a:p>
        </p:txBody>
      </p:sp>
    </p:spTree>
    <p:extLst>
      <p:ext uri="{BB962C8B-B14F-4D97-AF65-F5344CB8AC3E}">
        <p14:creationId xmlns:p14="http://schemas.microsoft.com/office/powerpoint/2010/main" val="9305524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WORK</a:t>
            </a:r>
            <a:endParaRPr lang="en-IN" dirty="0"/>
          </a:p>
        </p:txBody>
      </p:sp>
      <p:sp>
        <p:nvSpPr>
          <p:cNvPr id="3" name="Content Placeholder 2"/>
          <p:cNvSpPr>
            <a:spLocks noGrp="1"/>
          </p:cNvSpPr>
          <p:nvPr>
            <p:ph idx="1"/>
          </p:nvPr>
        </p:nvSpPr>
        <p:spPr>
          <a:xfrm>
            <a:off x="1069848" y="2121408"/>
            <a:ext cx="10058400" cy="3999992"/>
          </a:xfrm>
        </p:spPr>
        <p:txBody>
          <a:bodyPr>
            <a:normAutofit/>
          </a:bodyPr>
          <a:lstStyle/>
          <a:p>
            <a:r>
              <a:rPr lang="en-IN" dirty="0"/>
              <a:t>Distributional Features are motivated by the so-called Distributional Hypothesis</a:t>
            </a:r>
            <a:r>
              <a:rPr lang="en-IN" dirty="0" smtClean="0"/>
              <a:t>:</a:t>
            </a:r>
          </a:p>
          <a:p>
            <a:pPr marL="0" indent="0">
              <a:buNone/>
            </a:pPr>
            <a:endParaRPr lang="en-IN" i="1" dirty="0" smtClean="0"/>
          </a:p>
          <a:p>
            <a:pPr marL="0" indent="0">
              <a:buNone/>
            </a:pPr>
            <a:r>
              <a:rPr lang="en-IN" i="1" dirty="0" smtClean="0"/>
              <a:t>“</a:t>
            </a:r>
            <a:r>
              <a:rPr lang="en-IN" dirty="0"/>
              <a:t>The degree of semantic similarity between two linguistic expressions </a:t>
            </a:r>
            <a:r>
              <a:rPr lang="en-IN" dirty="0" smtClean="0"/>
              <a:t>A and </a:t>
            </a:r>
            <a:r>
              <a:rPr lang="en-IN" dirty="0"/>
              <a:t>B is a function of the similarity of the linguistic contexts in </a:t>
            </a:r>
            <a:r>
              <a:rPr lang="en-IN" dirty="0" smtClean="0"/>
              <a:t>which A </a:t>
            </a:r>
            <a:r>
              <a:rPr lang="en-IN" dirty="0"/>
              <a:t>and B can </a:t>
            </a:r>
            <a:r>
              <a:rPr lang="en-IN" dirty="0" smtClean="0"/>
              <a:t>appear</a:t>
            </a:r>
            <a:r>
              <a:rPr lang="en-IN" i="1" dirty="0" smtClean="0"/>
              <a:t>”</a:t>
            </a:r>
            <a:r>
              <a:rPr lang="en-IN" dirty="0" smtClean="0"/>
              <a:t> **</a:t>
            </a:r>
          </a:p>
          <a:p>
            <a:pPr marL="0" indent="0">
              <a:buNone/>
            </a:pPr>
            <a:endParaRPr lang="en-IN" dirty="0"/>
          </a:p>
          <a:p>
            <a:r>
              <a:rPr lang="en-IN" dirty="0"/>
              <a:t>Harris proposed the method of distributional analysis as </a:t>
            </a:r>
            <a:r>
              <a:rPr lang="en-IN" dirty="0" smtClean="0"/>
              <a:t>a scientific </a:t>
            </a:r>
            <a:r>
              <a:rPr lang="en-IN" dirty="0"/>
              <a:t>methodology for linguistics</a:t>
            </a:r>
            <a:r>
              <a:rPr lang="en-IN" dirty="0" smtClean="0"/>
              <a:t>:</a:t>
            </a:r>
          </a:p>
          <a:p>
            <a:r>
              <a:rPr lang="en-IN" dirty="0" smtClean="0"/>
              <a:t> </a:t>
            </a:r>
            <a:r>
              <a:rPr lang="en-IN" dirty="0"/>
              <a:t>introduced for phonology, then methodology for all linguistic levels.</a:t>
            </a:r>
            <a:endParaRPr lang="en-IN" dirty="0" smtClean="0"/>
          </a:p>
          <a:p>
            <a:pPr marL="0" indent="0">
              <a:buNone/>
            </a:pPr>
            <a:endParaRPr lang="en-IN" dirty="0"/>
          </a:p>
        </p:txBody>
      </p:sp>
      <p:sp>
        <p:nvSpPr>
          <p:cNvPr id="4" name="TextBox 3"/>
          <p:cNvSpPr txBox="1"/>
          <p:nvPr/>
        </p:nvSpPr>
        <p:spPr>
          <a:xfrm>
            <a:off x="4686300" y="6121400"/>
            <a:ext cx="5422900" cy="646331"/>
          </a:xfrm>
          <a:prstGeom prst="rect">
            <a:avLst/>
          </a:prstGeom>
          <a:noFill/>
        </p:spPr>
        <p:txBody>
          <a:bodyPr wrap="square" rtlCol="0">
            <a:spAutoFit/>
          </a:bodyPr>
          <a:lstStyle/>
          <a:p>
            <a:r>
              <a:rPr lang="en-IN" dirty="0" smtClean="0"/>
              <a:t>**Z</a:t>
            </a:r>
            <a:r>
              <a:rPr lang="en-IN" dirty="0"/>
              <a:t>. Harris (1954) Distributional Structure</a:t>
            </a:r>
          </a:p>
          <a:p>
            <a:endParaRPr lang="en-IN" dirty="0"/>
          </a:p>
        </p:txBody>
      </p:sp>
    </p:spTree>
    <p:extLst>
      <p:ext uri="{BB962C8B-B14F-4D97-AF65-F5344CB8AC3E}">
        <p14:creationId xmlns:p14="http://schemas.microsoft.com/office/powerpoint/2010/main" val="1374214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Cambria" panose="02040503050406030204" pitchFamily="18" charset="0"/>
              </a:rPr>
              <a:t>References</a:t>
            </a:r>
            <a:endParaRPr lang="en-IN" b="1" dirty="0">
              <a:latin typeface="Cambria" panose="02040503050406030204" pitchFamily="18" charset="0"/>
            </a:endParaRPr>
          </a:p>
        </p:txBody>
      </p:sp>
      <p:sp>
        <p:nvSpPr>
          <p:cNvPr id="3" name="Content Placeholder 2"/>
          <p:cNvSpPr>
            <a:spLocks noGrp="1"/>
          </p:cNvSpPr>
          <p:nvPr>
            <p:ph idx="1"/>
          </p:nvPr>
        </p:nvSpPr>
        <p:spPr/>
        <p:txBody>
          <a:bodyPr>
            <a:normAutofit/>
          </a:bodyPr>
          <a:lstStyle/>
          <a:p>
            <a:r>
              <a:rPr lang="en-IN" dirty="0" smtClean="0">
                <a:latin typeface="Calibri" panose="020F0502020204030204" pitchFamily="34" charset="0"/>
              </a:rPr>
              <a:t>Thomas </a:t>
            </a:r>
            <a:r>
              <a:rPr lang="en-IN" dirty="0">
                <a:latin typeface="Calibri" panose="020F0502020204030204" pitchFamily="34" charset="0"/>
              </a:rPr>
              <a:t>Hofmann. Unsupervised learning by probabilistic latent semantic analysis. </a:t>
            </a:r>
            <a:r>
              <a:rPr lang="en-IN" i="1" dirty="0" smtClean="0">
                <a:latin typeface="Calibri" panose="020F0502020204030204" pitchFamily="34" charset="0"/>
              </a:rPr>
              <a:t>Machine Learning</a:t>
            </a:r>
            <a:r>
              <a:rPr lang="en-IN" dirty="0">
                <a:latin typeface="Calibri" panose="020F0502020204030204" pitchFamily="34" charset="0"/>
              </a:rPr>
              <a:t>, 42(1):177–196, 2001</a:t>
            </a:r>
            <a:r>
              <a:rPr lang="en-IN" dirty="0" smtClean="0">
                <a:latin typeface="Calibri" panose="020F0502020204030204" pitchFamily="34" charset="0"/>
              </a:rPr>
              <a:t>.</a:t>
            </a:r>
          </a:p>
          <a:p>
            <a:r>
              <a:rPr lang="en-IN" dirty="0" err="1" smtClean="0">
                <a:latin typeface="Calibri" panose="020F0502020204030204" pitchFamily="34" charset="0"/>
              </a:rPr>
              <a:t>Heng</a:t>
            </a:r>
            <a:r>
              <a:rPr lang="en-IN" dirty="0" smtClean="0">
                <a:latin typeface="Calibri" panose="020F0502020204030204" pitchFamily="34" charset="0"/>
              </a:rPr>
              <a:t> </a:t>
            </a:r>
            <a:r>
              <a:rPr lang="en-IN" dirty="0" err="1">
                <a:latin typeface="Calibri" panose="020F0502020204030204" pitchFamily="34" charset="0"/>
              </a:rPr>
              <a:t>Ji</a:t>
            </a:r>
            <a:r>
              <a:rPr lang="en-IN" dirty="0">
                <a:latin typeface="Calibri" panose="020F0502020204030204" pitchFamily="34" charset="0"/>
              </a:rPr>
              <a:t>. Cross-lingual predicate cluster acquisition to improve bilingual event extraction by </a:t>
            </a:r>
            <a:r>
              <a:rPr lang="en-IN" dirty="0" smtClean="0">
                <a:latin typeface="Calibri" panose="020F0502020204030204" pitchFamily="34" charset="0"/>
              </a:rPr>
              <a:t>inductive learning</a:t>
            </a:r>
            <a:r>
              <a:rPr lang="en-IN" dirty="0">
                <a:latin typeface="Calibri" panose="020F0502020204030204" pitchFamily="34" charset="0"/>
              </a:rPr>
              <a:t>. In </a:t>
            </a:r>
            <a:r>
              <a:rPr lang="en-IN" i="1" dirty="0">
                <a:latin typeface="Calibri" panose="020F0502020204030204" pitchFamily="34" charset="0"/>
              </a:rPr>
              <a:t>Proceedings of the Workshop on Unsupervised and Minimally Supervised </a:t>
            </a:r>
            <a:r>
              <a:rPr lang="en-IN" i="1" dirty="0" smtClean="0">
                <a:latin typeface="Calibri" panose="020F0502020204030204" pitchFamily="34" charset="0"/>
              </a:rPr>
              <a:t>Learning of </a:t>
            </a:r>
            <a:r>
              <a:rPr lang="en-IN" i="1" dirty="0">
                <a:latin typeface="Calibri" panose="020F0502020204030204" pitchFamily="34" charset="0"/>
              </a:rPr>
              <a:t>Lexical Semantics</a:t>
            </a:r>
            <a:r>
              <a:rPr lang="en-IN" dirty="0">
                <a:latin typeface="Calibri" panose="020F0502020204030204" pitchFamily="34" charset="0"/>
              </a:rPr>
              <a:t>, UMSLLS ’09, pages 27–35, Stroudsburg, PA, USA, 2009. Association </a:t>
            </a:r>
            <a:r>
              <a:rPr lang="en-IN" dirty="0" smtClean="0">
                <a:latin typeface="Calibri" panose="020F0502020204030204" pitchFamily="34" charset="0"/>
              </a:rPr>
              <a:t>for Computational </a:t>
            </a:r>
            <a:r>
              <a:rPr lang="en-IN" dirty="0">
                <a:latin typeface="Calibri" panose="020F0502020204030204" pitchFamily="34" charset="0"/>
              </a:rPr>
              <a:t>Linguistics.</a:t>
            </a:r>
          </a:p>
          <a:p>
            <a:r>
              <a:rPr lang="en-IN" dirty="0" smtClean="0">
                <a:latin typeface="Calibri" panose="020F0502020204030204" pitchFamily="34" charset="0"/>
              </a:rPr>
              <a:t>Oscar </a:t>
            </a:r>
            <a:r>
              <a:rPr lang="en-IN" dirty="0" err="1">
                <a:latin typeface="Calibri" panose="020F0502020204030204" pitchFamily="34" charset="0"/>
              </a:rPr>
              <a:t>Täckström</a:t>
            </a:r>
            <a:r>
              <a:rPr lang="en-IN" dirty="0">
                <a:latin typeface="Calibri" panose="020F0502020204030204" pitchFamily="34" charset="0"/>
              </a:rPr>
              <a:t>, Ryan McDonald, and </a:t>
            </a:r>
            <a:r>
              <a:rPr lang="en-IN" dirty="0" err="1">
                <a:latin typeface="Calibri" panose="020F0502020204030204" pitchFamily="34" charset="0"/>
              </a:rPr>
              <a:t>Jakob</a:t>
            </a:r>
            <a:r>
              <a:rPr lang="en-IN" dirty="0">
                <a:latin typeface="Calibri" panose="020F0502020204030204" pitchFamily="34" charset="0"/>
              </a:rPr>
              <a:t> </a:t>
            </a:r>
            <a:r>
              <a:rPr lang="en-IN" dirty="0" err="1">
                <a:latin typeface="Calibri" panose="020F0502020204030204" pitchFamily="34" charset="0"/>
              </a:rPr>
              <a:t>Uszkoreit</a:t>
            </a:r>
            <a:r>
              <a:rPr lang="en-IN" dirty="0">
                <a:latin typeface="Calibri" panose="020F0502020204030204" pitchFamily="34" charset="0"/>
              </a:rPr>
              <a:t>. Cross-lingual word clusters for </a:t>
            </a:r>
            <a:r>
              <a:rPr lang="en-IN" dirty="0" err="1" smtClean="0">
                <a:latin typeface="Calibri" panose="020F0502020204030204" pitchFamily="34" charset="0"/>
              </a:rPr>
              <a:t>directtransfer</a:t>
            </a:r>
            <a:r>
              <a:rPr lang="en-IN" dirty="0" smtClean="0">
                <a:latin typeface="Calibri" panose="020F0502020204030204" pitchFamily="34" charset="0"/>
              </a:rPr>
              <a:t> </a:t>
            </a:r>
            <a:r>
              <a:rPr lang="en-IN" dirty="0">
                <a:latin typeface="Calibri" panose="020F0502020204030204" pitchFamily="34" charset="0"/>
              </a:rPr>
              <a:t>of linguistic structure. In </a:t>
            </a:r>
            <a:r>
              <a:rPr lang="en-IN" i="1" dirty="0">
                <a:latin typeface="Calibri" panose="020F0502020204030204" pitchFamily="34" charset="0"/>
              </a:rPr>
              <a:t>Proceedings of the 2012 Conference of the North </a:t>
            </a:r>
            <a:r>
              <a:rPr lang="en-IN" i="1" dirty="0" smtClean="0">
                <a:latin typeface="Calibri" panose="020F0502020204030204" pitchFamily="34" charset="0"/>
              </a:rPr>
              <a:t>American Chapter </a:t>
            </a:r>
            <a:r>
              <a:rPr lang="en-IN" i="1" dirty="0">
                <a:latin typeface="Calibri" panose="020F0502020204030204" pitchFamily="34" charset="0"/>
              </a:rPr>
              <a:t>of the Association for Computational Linguistics: Human Language Technologies</a:t>
            </a:r>
            <a:r>
              <a:rPr lang="en-IN" dirty="0">
                <a:latin typeface="Calibri" panose="020F0502020204030204" pitchFamily="34" charset="0"/>
              </a:rPr>
              <a:t>, </a:t>
            </a:r>
            <a:r>
              <a:rPr lang="en-IN" dirty="0" smtClean="0">
                <a:latin typeface="Calibri" panose="020F0502020204030204" pitchFamily="34" charset="0"/>
              </a:rPr>
              <a:t>NAACL HLT </a:t>
            </a:r>
            <a:r>
              <a:rPr lang="en-IN" dirty="0">
                <a:latin typeface="Calibri" panose="020F0502020204030204" pitchFamily="34" charset="0"/>
              </a:rPr>
              <a:t>’12, pages 477–487, Stroudsburg, PA, USA, 2012. Association for Computational Linguistics</a:t>
            </a:r>
            <a:r>
              <a:rPr lang="en-IN" dirty="0" smtClean="0">
                <a:latin typeface="Calibri" panose="020F0502020204030204" pitchFamily="34" charset="0"/>
              </a:rPr>
              <a:t>.</a:t>
            </a:r>
          </a:p>
          <a:p>
            <a:r>
              <a:rPr lang="en-IN" dirty="0" smtClean="0">
                <a:latin typeface="Calibri" panose="020F0502020204030204" pitchFamily="34" charset="0"/>
              </a:rPr>
              <a:t>Zach </a:t>
            </a:r>
            <a:r>
              <a:rPr lang="en-IN" dirty="0" err="1" smtClean="0">
                <a:latin typeface="Calibri" panose="020F0502020204030204" pitchFamily="34" charset="0"/>
              </a:rPr>
              <a:t>Solan</a:t>
            </a:r>
            <a:r>
              <a:rPr lang="en-IN" dirty="0" smtClean="0">
                <a:latin typeface="Calibri" panose="020F0502020204030204" pitchFamily="34" charset="0"/>
              </a:rPr>
              <a:t> Thesis, Tel Aviv University, 2006</a:t>
            </a:r>
            <a:endParaRPr lang="en-IN" dirty="0">
              <a:latin typeface="Calibri" panose="020F0502020204030204" pitchFamily="34" charset="0"/>
            </a:endParaRPr>
          </a:p>
        </p:txBody>
      </p:sp>
      <p:sp>
        <p:nvSpPr>
          <p:cNvPr id="4" name="Slide Number Placeholder 3"/>
          <p:cNvSpPr>
            <a:spLocks noGrp="1"/>
          </p:cNvSpPr>
          <p:nvPr>
            <p:ph type="sldNum" sz="quarter" idx="12"/>
          </p:nvPr>
        </p:nvSpPr>
        <p:spPr/>
        <p:txBody>
          <a:bodyPr>
            <a:normAutofit/>
          </a:bodyPr>
          <a:lstStyle/>
          <a:p>
            <a:fld id="{827E6980-D30F-44B7-9894-513A6BE30913}" type="slidenum">
              <a:rPr lang="en-IN" smtClean="0"/>
              <a:t>27</a:t>
            </a:fld>
            <a:endParaRPr lang="en-IN" dirty="0"/>
          </a:p>
        </p:txBody>
      </p:sp>
    </p:spTree>
    <p:extLst>
      <p:ext uri="{BB962C8B-B14F-4D97-AF65-F5344CB8AC3E}">
        <p14:creationId xmlns:p14="http://schemas.microsoft.com/office/powerpoint/2010/main" val="1760933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9963205">
            <a:off x="2345327" y="3759013"/>
            <a:ext cx="5969506" cy="701675"/>
          </a:xfrm>
        </p:spPr>
        <p:txBody>
          <a:bodyPr>
            <a:noAutofit/>
          </a:bodyPr>
          <a:lstStyle/>
          <a:p>
            <a:r>
              <a:rPr lang="en-IN" sz="8000" b="1" dirty="0" smtClean="0">
                <a:solidFill>
                  <a:srgbClr val="7030A0"/>
                </a:solidFill>
                <a:latin typeface="Cooper Black" panose="0208090404030B020404" pitchFamily="18" charset="0"/>
              </a:rPr>
              <a:t>Thank You!!!</a:t>
            </a:r>
            <a:endParaRPr lang="en-IN" sz="8000" b="1" dirty="0">
              <a:solidFill>
                <a:srgbClr val="7030A0"/>
              </a:solidFill>
              <a:latin typeface="Cooper Black" panose="0208090404030B020404" pitchFamily="18" charset="0"/>
            </a:endParaRPr>
          </a:p>
        </p:txBody>
      </p:sp>
      <p:sp>
        <p:nvSpPr>
          <p:cNvPr id="5" name="Slide Number Placeholder 4"/>
          <p:cNvSpPr>
            <a:spLocks noGrp="1"/>
          </p:cNvSpPr>
          <p:nvPr>
            <p:ph type="sldNum" sz="quarter" idx="12"/>
          </p:nvPr>
        </p:nvSpPr>
        <p:spPr/>
        <p:txBody>
          <a:bodyPr>
            <a:normAutofit/>
          </a:bodyPr>
          <a:lstStyle/>
          <a:p>
            <a:fld id="{827E6980-D30F-44B7-9894-513A6BE30913}" type="slidenum">
              <a:rPr lang="en-IN" smtClean="0"/>
              <a:t>28</a:t>
            </a:fld>
            <a:endParaRPr lang="en-IN" dirty="0"/>
          </a:p>
        </p:txBody>
      </p:sp>
    </p:spTree>
    <p:extLst>
      <p:ext uri="{BB962C8B-B14F-4D97-AF65-F5344CB8AC3E}">
        <p14:creationId xmlns:p14="http://schemas.microsoft.com/office/powerpoint/2010/main" val="31601426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Motif extraction</a:t>
            </a:r>
            <a:endParaRPr lang="en-IN" dirty="0"/>
          </a:p>
        </p:txBody>
      </p:sp>
      <p:pic>
        <p:nvPicPr>
          <p:cNvPr id="4" name="Picture 2" descr="fig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9000" y="1612900"/>
            <a:ext cx="8915400" cy="492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32107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Cambria" panose="02040503050406030204" pitchFamily="18" charset="0"/>
              </a:rPr>
              <a:t>OVERVIEW</a:t>
            </a:r>
            <a:endParaRPr lang="en-IN" b="1" dirty="0">
              <a:latin typeface="Cambria" panose="02040503050406030204" pitchFamily="18" charset="0"/>
            </a:endParaRPr>
          </a:p>
        </p:txBody>
      </p:sp>
      <p:sp>
        <p:nvSpPr>
          <p:cNvPr id="3" name="Content Placeholder 2"/>
          <p:cNvSpPr>
            <a:spLocks noGrp="1"/>
          </p:cNvSpPr>
          <p:nvPr>
            <p:ph idx="1"/>
          </p:nvPr>
        </p:nvSpPr>
        <p:spPr/>
        <p:txBody>
          <a:bodyPr>
            <a:normAutofit/>
          </a:bodyPr>
          <a:lstStyle/>
          <a:p>
            <a:r>
              <a:rPr lang="en-IN" sz="2400" dirty="0" smtClean="0"/>
              <a:t>Bag of Words Model with terms as features</a:t>
            </a:r>
          </a:p>
          <a:p>
            <a:endParaRPr lang="en-IN" sz="2400" dirty="0" smtClean="0"/>
          </a:p>
          <a:p>
            <a:r>
              <a:rPr lang="en-IN" sz="2400" dirty="0" smtClean="0"/>
              <a:t>Two Approaches:</a:t>
            </a:r>
          </a:p>
          <a:p>
            <a:endParaRPr lang="en-IN" sz="2400" dirty="0" smtClean="0"/>
          </a:p>
          <a:p>
            <a:pPr marL="457200" indent="-457200">
              <a:buFont typeface="+mj-lt"/>
              <a:buAutoNum type="arabicPeriod"/>
            </a:pPr>
            <a:r>
              <a:rPr lang="en-IN" sz="2400" b="1" dirty="0" smtClean="0"/>
              <a:t>PLSA</a:t>
            </a:r>
          </a:p>
          <a:p>
            <a:pPr marL="457200" indent="-457200">
              <a:buFont typeface="+mj-lt"/>
              <a:buAutoNum type="arabicPeriod"/>
            </a:pPr>
            <a:endParaRPr lang="en-IN" sz="2400" b="1" dirty="0" smtClean="0"/>
          </a:p>
          <a:p>
            <a:pPr marL="457200" indent="-457200">
              <a:buFont typeface="+mj-lt"/>
              <a:buAutoNum type="arabicPeriod"/>
            </a:pPr>
            <a:r>
              <a:rPr lang="en-IN" sz="2400" b="1" dirty="0" smtClean="0"/>
              <a:t>ADIOS</a:t>
            </a:r>
            <a:endParaRPr lang="en-IN" sz="2400" b="1" dirty="0"/>
          </a:p>
          <a:p>
            <a:endParaRPr lang="en-IN" dirty="0" smtClean="0">
              <a:latin typeface="Calibri" panose="020F0502020204030204" pitchFamily="34" charset="0"/>
            </a:endParaRPr>
          </a:p>
        </p:txBody>
      </p:sp>
      <p:sp>
        <p:nvSpPr>
          <p:cNvPr id="4" name="Slide Number Placeholder 3"/>
          <p:cNvSpPr>
            <a:spLocks noGrp="1"/>
          </p:cNvSpPr>
          <p:nvPr>
            <p:ph type="sldNum" sz="quarter" idx="12"/>
          </p:nvPr>
        </p:nvSpPr>
        <p:spPr/>
        <p:txBody>
          <a:bodyPr>
            <a:normAutofit/>
          </a:bodyPr>
          <a:lstStyle/>
          <a:p>
            <a:fld id="{827E6980-D30F-44B7-9894-513A6BE30913}" type="slidenum">
              <a:rPr lang="en-IN" smtClean="0"/>
              <a:t>3</a:t>
            </a:fld>
            <a:endParaRPr lang="en-IN" dirty="0"/>
          </a:p>
        </p:txBody>
      </p:sp>
    </p:spTree>
    <p:extLst>
      <p:ext uri="{BB962C8B-B14F-4D97-AF65-F5344CB8AC3E}">
        <p14:creationId xmlns:p14="http://schemas.microsoft.com/office/powerpoint/2010/main" val="3460311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MARKOV MATRIX</a:t>
            </a:r>
            <a:endParaRPr lang="en-IN" dirty="0"/>
          </a:p>
        </p:txBody>
      </p:sp>
      <p:pic>
        <p:nvPicPr>
          <p:cNvPr id="4" name="Content Placeholder 3" descr="temp"/>
          <p:cNvPicPr>
            <a:picLocks noGrp="1" noChangeAspect="1" noChangeArrowheads="1"/>
          </p:cNvPicPr>
          <p:nvPr>
            <p:ph idx="1"/>
          </p:nvPr>
        </p:nvPicPr>
        <p:blipFill>
          <a:blip r:embed="rId2">
            <a:lum bright="-12000" contrast="48000"/>
            <a:extLst>
              <a:ext uri="{28A0092B-C50C-407E-A947-70E740481C1C}">
                <a14:useLocalDpi xmlns:a14="http://schemas.microsoft.com/office/drawing/2010/main" val="0"/>
              </a:ext>
            </a:extLst>
          </a:blip>
          <a:srcRect/>
          <a:stretch>
            <a:fillRect/>
          </a:stretch>
        </p:blipFill>
        <p:spPr>
          <a:xfrm>
            <a:off x="1166813" y="1878013"/>
            <a:ext cx="8208962" cy="3241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5"/>
          <p:cNvSpPr>
            <a:spLocks noChangeArrowheads="1"/>
          </p:cNvSpPr>
          <p:nvPr/>
        </p:nvSpPr>
        <p:spPr bwMode="auto">
          <a:xfrm>
            <a:off x="1841500" y="5143500"/>
            <a:ext cx="7391400" cy="186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lgn="l">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lgn="l">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lgn="l">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lgn="l">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r>
              <a:rPr lang="en-US" sz="2400" dirty="0"/>
              <a:t>The top right triangle defines the P</a:t>
            </a:r>
            <a:r>
              <a:rPr lang="en-US" sz="2400" baseline="-25000" dirty="0"/>
              <a:t>L</a:t>
            </a:r>
            <a:r>
              <a:rPr lang="en-US" sz="2400" dirty="0"/>
              <a:t> probabilities, bottom left triangle the P</a:t>
            </a:r>
            <a:r>
              <a:rPr lang="en-US" sz="2400" baseline="-25000" dirty="0"/>
              <a:t>R</a:t>
            </a:r>
            <a:r>
              <a:rPr lang="en-US" sz="2400" dirty="0"/>
              <a:t> probabilities</a:t>
            </a:r>
          </a:p>
          <a:p>
            <a:r>
              <a:rPr lang="en-US" sz="2400" dirty="0"/>
              <a:t>Matrix is path-dependent</a:t>
            </a:r>
            <a:endParaRPr lang="en-US" dirty="0"/>
          </a:p>
          <a:p>
            <a:endParaRPr lang="en-US" dirty="0"/>
          </a:p>
        </p:txBody>
      </p:sp>
    </p:spTree>
    <p:extLst>
      <p:ext uri="{BB962C8B-B14F-4D97-AF65-F5344CB8AC3E}">
        <p14:creationId xmlns:p14="http://schemas.microsoft.com/office/powerpoint/2010/main" val="36870699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Pattern selection?</a:t>
            </a:r>
            <a:endParaRPr lang="en-IN" dirty="0"/>
          </a:p>
        </p:txBody>
      </p:sp>
      <p:sp>
        <p:nvSpPr>
          <p:cNvPr id="3" name="Content Placeholder 2"/>
          <p:cNvSpPr>
            <a:spLocks noGrp="1"/>
          </p:cNvSpPr>
          <p:nvPr>
            <p:ph idx="1"/>
          </p:nvPr>
        </p:nvSpPr>
        <p:spPr/>
        <p:txBody>
          <a:bodyPr/>
          <a:lstStyle/>
          <a:p>
            <a:r>
              <a:rPr lang="en-US" sz="2400" dirty="0"/>
              <a:t>Obviously, the more significant the pattern the </a:t>
            </a:r>
            <a:r>
              <a:rPr lang="en-US" sz="2400" dirty="0" smtClean="0"/>
              <a:t>better</a:t>
            </a:r>
          </a:p>
          <a:p>
            <a:endParaRPr lang="en-US" sz="2400" dirty="0"/>
          </a:p>
          <a:p>
            <a:r>
              <a:rPr lang="en-US" sz="2400" dirty="0"/>
              <a:t>Turns out it helps choosing longer patterns first when segmenting text</a:t>
            </a:r>
          </a:p>
          <a:p>
            <a:pPr lvl="1"/>
            <a:r>
              <a:rPr lang="en-US" sz="2400" dirty="0"/>
              <a:t>Lowers the probability for accidentally linking </a:t>
            </a:r>
            <a:r>
              <a:rPr lang="en-US" sz="2400" dirty="0" smtClean="0"/>
              <a:t>words</a:t>
            </a:r>
          </a:p>
          <a:p>
            <a:pPr lvl="1"/>
            <a:endParaRPr lang="en-US" sz="2400" dirty="0"/>
          </a:p>
          <a:p>
            <a:r>
              <a:rPr lang="en-US" sz="2400" dirty="0"/>
              <a:t>Also turns out it helps to gradually increase ALPHA</a:t>
            </a:r>
          </a:p>
          <a:p>
            <a:endParaRPr lang="en-IN" dirty="0"/>
          </a:p>
        </p:txBody>
      </p:sp>
    </p:spTree>
    <p:extLst>
      <p:ext uri="{BB962C8B-B14F-4D97-AF65-F5344CB8AC3E}">
        <p14:creationId xmlns:p14="http://schemas.microsoft.com/office/powerpoint/2010/main" val="37416459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Context sensitive generalization</a:t>
            </a:r>
            <a:endParaRPr lang="en-IN" dirty="0"/>
          </a:p>
        </p:txBody>
      </p:sp>
      <p:sp>
        <p:nvSpPr>
          <p:cNvPr id="3" name="Content Placeholder 2"/>
          <p:cNvSpPr>
            <a:spLocks noGrp="1"/>
          </p:cNvSpPr>
          <p:nvPr>
            <p:ph idx="1"/>
          </p:nvPr>
        </p:nvSpPr>
        <p:spPr/>
        <p:txBody>
          <a:bodyPr/>
          <a:lstStyle/>
          <a:p>
            <a:r>
              <a:rPr lang="en-US" sz="2800" dirty="0"/>
              <a:t>Slide a context window of size L across current search path</a:t>
            </a:r>
          </a:p>
          <a:p>
            <a:r>
              <a:rPr lang="en-US" sz="2800" dirty="0"/>
              <a:t>For each 1≤i≤L </a:t>
            </a:r>
          </a:p>
          <a:p>
            <a:pPr lvl="1"/>
            <a:r>
              <a:rPr lang="en-US" sz="2400" dirty="0"/>
              <a:t>look at all paths that are identical with the search path for 1≤k≤L, except for k=</a:t>
            </a:r>
            <a:r>
              <a:rPr lang="en-US" sz="2400" dirty="0" err="1"/>
              <a:t>i</a:t>
            </a:r>
            <a:endParaRPr lang="en-US" sz="2400" dirty="0"/>
          </a:p>
          <a:p>
            <a:pPr lvl="1"/>
            <a:r>
              <a:rPr lang="en-US" sz="2400" dirty="0"/>
              <a:t>Define an equivalence class containing the nodes at index </a:t>
            </a:r>
            <a:r>
              <a:rPr lang="en-US" sz="2400" dirty="0" err="1"/>
              <a:t>i</a:t>
            </a:r>
            <a:r>
              <a:rPr lang="en-US" sz="2400" dirty="0"/>
              <a:t> for these paths</a:t>
            </a:r>
          </a:p>
          <a:p>
            <a:pPr lvl="1"/>
            <a:r>
              <a:rPr lang="en-US" sz="2400" dirty="0"/>
              <a:t>Replace </a:t>
            </a:r>
            <a:r>
              <a:rPr lang="en-US" sz="2400" dirty="0" err="1" smtClean="0"/>
              <a:t>i</a:t>
            </a:r>
            <a:r>
              <a:rPr lang="en-US" sz="2400" baseline="30000" dirty="0" err="1" smtClean="0"/>
              <a:t>th</a:t>
            </a:r>
            <a:r>
              <a:rPr lang="en-US" sz="2400" dirty="0" smtClean="0"/>
              <a:t> </a:t>
            </a:r>
            <a:r>
              <a:rPr lang="en-US" sz="2400" dirty="0"/>
              <a:t>node with equivalence class</a:t>
            </a:r>
          </a:p>
          <a:p>
            <a:pPr lvl="1"/>
            <a:r>
              <a:rPr lang="en-US" sz="2400" dirty="0"/>
              <a:t>Find significant patterns using MEX criterion</a:t>
            </a:r>
          </a:p>
          <a:p>
            <a:endParaRPr lang="en-IN" dirty="0"/>
          </a:p>
        </p:txBody>
      </p:sp>
    </p:spTree>
    <p:extLst>
      <p:ext uri="{BB962C8B-B14F-4D97-AF65-F5344CB8AC3E}">
        <p14:creationId xmlns:p14="http://schemas.microsoft.com/office/powerpoint/2010/main" val="28957760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ADIOS DRAWBACK</a:t>
            </a:r>
            <a:endParaRPr lang="en-IN" dirty="0"/>
          </a:p>
        </p:txBody>
      </p:sp>
      <p:sp>
        <p:nvSpPr>
          <p:cNvPr id="3" name="Content Placeholder 2"/>
          <p:cNvSpPr>
            <a:spLocks noGrp="1"/>
          </p:cNvSpPr>
          <p:nvPr>
            <p:ph idx="1"/>
          </p:nvPr>
        </p:nvSpPr>
        <p:spPr/>
        <p:txBody>
          <a:bodyPr>
            <a:normAutofit/>
          </a:bodyPr>
          <a:lstStyle/>
          <a:p>
            <a:r>
              <a:rPr lang="en-US" sz="2400" dirty="0"/>
              <a:t>ADIOS is inherently a heuristic and greedy algorithm</a:t>
            </a:r>
          </a:p>
          <a:p>
            <a:pPr lvl="1"/>
            <a:r>
              <a:rPr lang="en-US" sz="2400" dirty="0"/>
              <a:t>Once a pattern is created it remains forever – errors conflate</a:t>
            </a:r>
          </a:p>
          <a:p>
            <a:pPr lvl="1"/>
            <a:r>
              <a:rPr lang="en-US" sz="2400" dirty="0"/>
              <a:t>Sentence ordering affects </a:t>
            </a:r>
            <a:r>
              <a:rPr lang="en-US" sz="2400" dirty="0" smtClean="0"/>
              <a:t>outcome</a:t>
            </a:r>
          </a:p>
          <a:p>
            <a:pPr lvl="2"/>
            <a:endParaRPr lang="en-US" sz="2200" dirty="0"/>
          </a:p>
          <a:p>
            <a:r>
              <a:rPr lang="en-US" sz="2400" dirty="0"/>
              <a:t>Running ADIOS with different orderings gives patterns that ‘cover’ different parts of the grammar</a:t>
            </a:r>
          </a:p>
          <a:p>
            <a:endParaRPr lang="en-IN" sz="2400" dirty="0"/>
          </a:p>
        </p:txBody>
      </p:sp>
    </p:spTree>
    <p:extLst>
      <p:ext uri="{BB962C8B-B14F-4D97-AF65-F5344CB8AC3E}">
        <p14:creationId xmlns:p14="http://schemas.microsoft.com/office/powerpoint/2010/main" val="36533710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PLSA Algorithm</a:t>
            </a:r>
            <a:endParaRPr lang="en-IN" dirty="0"/>
          </a:p>
        </p:txBody>
      </p:sp>
      <p:sp>
        <p:nvSpPr>
          <p:cNvPr id="4" name="Rectangle 1027"/>
          <p:cNvSpPr txBox="1">
            <a:spLocks noChangeArrowheads="1"/>
          </p:cNvSpPr>
          <p:nvPr/>
        </p:nvSpPr>
        <p:spPr>
          <a:xfrm>
            <a:off x="1069848" y="1854200"/>
            <a:ext cx="9344152" cy="4800600"/>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GB" dirty="0" smtClean="0">
                <a:latin typeface="Helvetica" panose="020B0604020202020204" pitchFamily="34" charset="0"/>
              </a:rPr>
              <a:t>Inputs: term by document matrix X(</a:t>
            </a:r>
            <a:r>
              <a:rPr lang="en-GB" dirty="0" err="1" smtClean="0">
                <a:latin typeface="Helvetica" panose="020B0604020202020204" pitchFamily="34" charset="0"/>
              </a:rPr>
              <a:t>t,d</a:t>
            </a:r>
            <a:r>
              <a:rPr lang="en-GB" dirty="0" smtClean="0">
                <a:latin typeface="Helvetica" panose="020B0604020202020204" pitchFamily="34" charset="0"/>
              </a:rPr>
              <a:t>), t=1:T, d=1:N and the number K of topics sought</a:t>
            </a:r>
          </a:p>
          <a:p>
            <a:r>
              <a:rPr lang="en-GB" dirty="0" smtClean="0">
                <a:latin typeface="Helvetica" panose="020B0604020202020204" pitchFamily="34" charset="0"/>
              </a:rPr>
              <a:t>Initialise arrays P1 and P2 randomly with numbers between [0,1] and normalise them to sum to 1 along rows</a:t>
            </a:r>
          </a:p>
          <a:p>
            <a:r>
              <a:rPr lang="en-GB" dirty="0" smtClean="0">
                <a:latin typeface="Helvetica" panose="020B0604020202020204" pitchFamily="34" charset="0"/>
              </a:rPr>
              <a:t>Iterate until convergence</a:t>
            </a:r>
          </a:p>
          <a:p>
            <a:pPr lvl="1">
              <a:buFontTx/>
              <a:buNone/>
            </a:pPr>
            <a:r>
              <a:rPr lang="en-GB" dirty="0" smtClean="0">
                <a:latin typeface="Helvetica" panose="020B0604020202020204" pitchFamily="34" charset="0"/>
              </a:rPr>
              <a:t>	For d=1 to N, For t =1 to T, For k=1:K</a:t>
            </a:r>
          </a:p>
          <a:p>
            <a:endParaRPr lang="en-GB" dirty="0" smtClean="0">
              <a:latin typeface="Helvetica" panose="020B0604020202020204" pitchFamily="34" charset="0"/>
            </a:endParaRPr>
          </a:p>
          <a:p>
            <a:endParaRPr lang="en-GB" dirty="0" smtClean="0">
              <a:latin typeface="Helvetica" panose="020B0604020202020204" pitchFamily="34" charset="0"/>
            </a:endParaRPr>
          </a:p>
          <a:p>
            <a:endParaRPr lang="en-GB" dirty="0" smtClean="0">
              <a:latin typeface="Helvetica" panose="020B0604020202020204" pitchFamily="34" charset="0"/>
            </a:endParaRPr>
          </a:p>
          <a:p>
            <a:endParaRPr lang="en-GB" dirty="0" smtClean="0">
              <a:latin typeface="Helvetica" panose="020B0604020202020204" pitchFamily="34" charset="0"/>
            </a:endParaRPr>
          </a:p>
          <a:p>
            <a:endParaRPr lang="en-GB" dirty="0" smtClean="0">
              <a:latin typeface="Helvetica" panose="020B0604020202020204" pitchFamily="34" charset="0"/>
            </a:endParaRPr>
          </a:p>
          <a:p>
            <a:r>
              <a:rPr lang="en-GB" dirty="0" smtClean="0">
                <a:latin typeface="Helvetica" panose="020B0604020202020204" pitchFamily="34" charset="0"/>
              </a:rPr>
              <a:t>Output: arrays P1 and P2, which hold the estimated parameters P(</a:t>
            </a:r>
            <a:r>
              <a:rPr lang="en-GB" dirty="0" err="1" smtClean="0">
                <a:latin typeface="Helvetica" panose="020B0604020202020204" pitchFamily="34" charset="0"/>
              </a:rPr>
              <a:t>t|k</a:t>
            </a:r>
            <a:r>
              <a:rPr lang="en-GB" dirty="0" smtClean="0">
                <a:latin typeface="Helvetica" panose="020B0604020202020204" pitchFamily="34" charset="0"/>
              </a:rPr>
              <a:t>) and P(</a:t>
            </a:r>
            <a:r>
              <a:rPr lang="en-GB" dirty="0" err="1" smtClean="0">
                <a:latin typeface="Helvetica" panose="020B0604020202020204" pitchFamily="34" charset="0"/>
              </a:rPr>
              <a:t>k|d</a:t>
            </a:r>
            <a:r>
              <a:rPr lang="en-GB" dirty="0" smtClean="0">
                <a:latin typeface="Helvetica" panose="020B0604020202020204" pitchFamily="34" charset="0"/>
              </a:rPr>
              <a:t>) respectively</a:t>
            </a:r>
          </a:p>
          <a:p>
            <a:endParaRPr lang="en-US" dirty="0">
              <a:latin typeface="Helvetica" panose="020B0604020202020204" pitchFamily="34" charset="0"/>
            </a:endParaRPr>
          </a:p>
        </p:txBody>
      </p:sp>
      <p:graphicFrame>
        <p:nvGraphicFramePr>
          <p:cNvPr id="5" name="Object 1029"/>
          <p:cNvGraphicFramePr>
            <a:graphicFrameLocks noChangeAspect="1"/>
          </p:cNvGraphicFramePr>
          <p:nvPr>
            <p:extLst/>
          </p:nvPr>
        </p:nvGraphicFramePr>
        <p:xfrm>
          <a:off x="1397000" y="3733800"/>
          <a:ext cx="6769100" cy="1854815"/>
        </p:xfrm>
        <a:graphic>
          <a:graphicData uri="http://schemas.openxmlformats.org/presentationml/2006/ole">
            <mc:AlternateContent xmlns:mc="http://schemas.openxmlformats.org/markup-compatibility/2006">
              <mc:Choice xmlns:v="urn:schemas-microsoft-com:vml" Requires="v">
                <p:oleObj spid="_x0000_s5128" name="Equation" r:id="rId3" imgW="4724280" imgH="1295280" progId="Equation.3">
                  <p:embed/>
                </p:oleObj>
              </mc:Choice>
              <mc:Fallback>
                <p:oleObj name="Equation" r:id="rId3" imgW="4724280" imgH="12952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7000" y="3733800"/>
                        <a:ext cx="6769100" cy="185481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9995102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DISTRIBUTIONAL SEMANTICS</a:t>
            </a:r>
            <a:endParaRPr lang="en-IN" dirty="0"/>
          </a:p>
        </p:txBody>
      </p:sp>
      <p:sp>
        <p:nvSpPr>
          <p:cNvPr id="3" name="Content Placeholder 2"/>
          <p:cNvSpPr>
            <a:spLocks noGrp="1"/>
          </p:cNvSpPr>
          <p:nvPr>
            <p:ph idx="1"/>
          </p:nvPr>
        </p:nvSpPr>
        <p:spPr/>
        <p:txBody>
          <a:bodyPr/>
          <a:lstStyle/>
          <a:p>
            <a:endParaRPr lang="en-IN" smtClean="0"/>
          </a:p>
          <a:p>
            <a:r>
              <a:rPr lang="en-IN" smtClean="0"/>
              <a:t>Harris </a:t>
            </a:r>
            <a:r>
              <a:rPr lang="en-IN" dirty="0"/>
              <a:t>goes one step farther and claims that </a:t>
            </a:r>
            <a:r>
              <a:rPr lang="en-IN" i="1" dirty="0"/>
              <a:t>distributions </a:t>
            </a:r>
            <a:r>
              <a:rPr lang="en-IN" dirty="0"/>
              <a:t>should</a:t>
            </a:r>
          </a:p>
          <a:p>
            <a:pPr marL="0" indent="0">
              <a:buNone/>
            </a:pPr>
            <a:r>
              <a:rPr lang="en-IN" dirty="0" smtClean="0"/>
              <a:t> be </a:t>
            </a:r>
            <a:r>
              <a:rPr lang="en-IN" dirty="0"/>
              <a:t>taken as an </a:t>
            </a:r>
            <a:r>
              <a:rPr lang="en-IN" b="1" i="1" dirty="0" err="1"/>
              <a:t>explanans</a:t>
            </a:r>
            <a:r>
              <a:rPr lang="en-IN" dirty="0"/>
              <a:t> </a:t>
            </a:r>
            <a:r>
              <a:rPr lang="en-IN" i="1" dirty="0"/>
              <a:t>for meaning </a:t>
            </a:r>
            <a:r>
              <a:rPr lang="en-IN" dirty="0" smtClean="0"/>
              <a:t>itself</a:t>
            </a:r>
          </a:p>
          <a:p>
            <a:pPr marL="0" indent="0">
              <a:buNone/>
            </a:pPr>
            <a:endParaRPr lang="en-IN" dirty="0" smtClean="0"/>
          </a:p>
          <a:p>
            <a:r>
              <a:rPr lang="en-IN" dirty="0"/>
              <a:t>A distributional semantic model (DSM) is a co-occurrence </a:t>
            </a:r>
            <a:r>
              <a:rPr lang="en-IN" dirty="0" smtClean="0"/>
              <a:t>matrix </a:t>
            </a:r>
            <a:r>
              <a:rPr lang="en-IN" b="1" dirty="0" smtClean="0"/>
              <a:t>M </a:t>
            </a:r>
            <a:r>
              <a:rPr lang="en-IN" dirty="0"/>
              <a:t>where rows correspond to </a:t>
            </a:r>
            <a:r>
              <a:rPr lang="en-IN" i="1" dirty="0"/>
              <a:t>target terms </a:t>
            </a:r>
            <a:r>
              <a:rPr lang="en-IN" dirty="0"/>
              <a:t>and columns </a:t>
            </a:r>
            <a:r>
              <a:rPr lang="en-IN" dirty="0" smtClean="0"/>
              <a:t>correspond to </a:t>
            </a:r>
            <a:r>
              <a:rPr lang="en-IN" i="1" dirty="0"/>
              <a:t>context </a:t>
            </a:r>
            <a:r>
              <a:rPr lang="en-IN" dirty="0"/>
              <a:t>or </a:t>
            </a:r>
            <a:r>
              <a:rPr lang="en-IN" i="1" dirty="0"/>
              <a:t>situations </a:t>
            </a:r>
            <a:r>
              <a:rPr lang="en-IN" dirty="0"/>
              <a:t>where the target terms appear.</a:t>
            </a:r>
          </a:p>
        </p:txBody>
      </p:sp>
    </p:spTree>
    <p:extLst>
      <p:ext uri="{BB962C8B-B14F-4D97-AF65-F5344CB8AC3E}">
        <p14:creationId xmlns:p14="http://schemas.microsoft.com/office/powerpoint/2010/main" val="6892300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err="1">
                <a:latin typeface="Cambria" panose="02040503050406030204" pitchFamily="18" charset="0"/>
              </a:rPr>
              <a:t>DataSet</a:t>
            </a:r>
            <a:endParaRPr lang="en-IN" b="1" u="sng" dirty="0">
              <a:latin typeface="Cambria" panose="02040503050406030204" pitchFamily="18" charset="0"/>
            </a:endParaRPr>
          </a:p>
        </p:txBody>
      </p:sp>
      <p:sp>
        <p:nvSpPr>
          <p:cNvPr id="3" name="Content Placeholder 2"/>
          <p:cNvSpPr>
            <a:spLocks noGrp="1"/>
          </p:cNvSpPr>
          <p:nvPr>
            <p:ph idx="1"/>
          </p:nvPr>
        </p:nvSpPr>
        <p:spPr/>
        <p:txBody>
          <a:bodyPr>
            <a:normAutofit/>
          </a:bodyPr>
          <a:lstStyle/>
          <a:p>
            <a:endParaRPr lang="en-IN" sz="2400" dirty="0" smtClean="0"/>
          </a:p>
          <a:p>
            <a:r>
              <a:rPr lang="en-IN" sz="2400" dirty="0" smtClean="0"/>
              <a:t>Manually </a:t>
            </a:r>
            <a:r>
              <a:rPr lang="en-IN" sz="2400" dirty="0"/>
              <a:t>built corpus on Coal Scam in Hindi and </a:t>
            </a:r>
            <a:r>
              <a:rPr lang="en-IN" sz="2400" dirty="0" smtClean="0"/>
              <a:t>English</a:t>
            </a:r>
          </a:p>
          <a:p>
            <a:endParaRPr lang="en-IN" sz="2400" dirty="0"/>
          </a:p>
          <a:p>
            <a:r>
              <a:rPr lang="en-IN" sz="2400" dirty="0"/>
              <a:t>English: ~52,000 </a:t>
            </a:r>
            <a:r>
              <a:rPr lang="en-IN" sz="2400" dirty="0" smtClean="0"/>
              <a:t>tokens</a:t>
            </a:r>
            <a:endParaRPr lang="en-IN" sz="2400" dirty="0" smtClean="0"/>
          </a:p>
          <a:p>
            <a:endParaRPr lang="en-IN" sz="2400" dirty="0"/>
          </a:p>
          <a:p>
            <a:r>
              <a:rPr lang="en-IN" sz="2400" dirty="0"/>
              <a:t>Hindi:  ~36,000 </a:t>
            </a:r>
            <a:r>
              <a:rPr lang="en-IN" sz="2400" dirty="0" smtClean="0"/>
              <a:t>tokens</a:t>
            </a:r>
            <a:endParaRPr lang="en-IN" sz="2400" dirty="0"/>
          </a:p>
          <a:p>
            <a:endParaRPr lang="en-IN" dirty="0">
              <a:latin typeface="Calibri" panose="020F0502020204030204" pitchFamily="34" charset="0"/>
            </a:endParaRPr>
          </a:p>
        </p:txBody>
      </p:sp>
      <p:sp>
        <p:nvSpPr>
          <p:cNvPr id="4" name="Slide Number Placeholder 3"/>
          <p:cNvSpPr>
            <a:spLocks noGrp="1"/>
          </p:cNvSpPr>
          <p:nvPr>
            <p:ph type="sldNum" sz="quarter" idx="12"/>
          </p:nvPr>
        </p:nvSpPr>
        <p:spPr/>
        <p:txBody>
          <a:bodyPr>
            <a:normAutofit/>
          </a:bodyPr>
          <a:lstStyle/>
          <a:p>
            <a:fld id="{827E6980-D30F-44B7-9894-513A6BE30913}" type="slidenum">
              <a:rPr lang="en-IN" smtClean="0"/>
              <a:t>4</a:t>
            </a:fld>
            <a:endParaRPr lang="en-IN" dirty="0"/>
          </a:p>
        </p:txBody>
      </p:sp>
    </p:spTree>
    <p:extLst>
      <p:ext uri="{BB962C8B-B14F-4D97-AF65-F5344CB8AC3E}">
        <p14:creationId xmlns:p14="http://schemas.microsoft.com/office/powerpoint/2010/main" val="733907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latin typeface="Cambria" panose="02040503050406030204" pitchFamily="18" charset="0"/>
              </a:rPr>
              <a:t>Sample text(English)</a:t>
            </a:r>
            <a:endParaRPr lang="en-IN" b="1" dirty="0">
              <a:latin typeface="Cambria" panose="02040503050406030204" pitchFamily="18" charset="0"/>
            </a:endParaRPr>
          </a:p>
        </p:txBody>
      </p:sp>
      <p:sp>
        <p:nvSpPr>
          <p:cNvPr id="4" name="Slide Number Placeholder 3"/>
          <p:cNvSpPr>
            <a:spLocks noGrp="1"/>
          </p:cNvSpPr>
          <p:nvPr>
            <p:ph type="sldNum" sz="quarter" idx="12"/>
          </p:nvPr>
        </p:nvSpPr>
        <p:spPr/>
        <p:txBody>
          <a:bodyPr>
            <a:normAutofit/>
          </a:bodyPr>
          <a:lstStyle/>
          <a:p>
            <a:fld id="{827E6980-D30F-44B7-9894-513A6BE30913}" type="slidenum">
              <a:rPr lang="en-IN" smtClean="0"/>
              <a:t>5</a:t>
            </a:fld>
            <a:endParaRPr lang="en-IN" dirty="0"/>
          </a:p>
        </p:txBody>
      </p:sp>
      <p:sp>
        <p:nvSpPr>
          <p:cNvPr id="3" name="Content Placeholder 2"/>
          <p:cNvSpPr>
            <a:spLocks noGrp="1"/>
          </p:cNvSpPr>
          <p:nvPr>
            <p:ph idx="1"/>
          </p:nvPr>
        </p:nvSpPr>
        <p:spPr/>
        <p:txBody>
          <a:bodyPr>
            <a:normAutofit/>
          </a:bodyPr>
          <a:lstStyle/>
          <a:p>
            <a:pPr marL="0" indent="0">
              <a:buNone/>
            </a:pPr>
            <a:r>
              <a:rPr lang="en-IN" sz="2400" b="1" dirty="0" smtClean="0">
                <a:latin typeface="Batang" panose="02030600000101010101" pitchFamily="18" charset="-127"/>
                <a:ea typeface="Batang" panose="02030600000101010101" pitchFamily="18" charset="-127"/>
              </a:rPr>
              <a:t>“The </a:t>
            </a:r>
            <a:r>
              <a:rPr lang="en-IN" sz="2400" b="1" dirty="0">
                <a:latin typeface="Batang" panose="02030600000101010101" pitchFamily="18" charset="-127"/>
                <a:ea typeface="Batang" panose="02030600000101010101" pitchFamily="18" charset="-127"/>
              </a:rPr>
              <a:t>Supreme Court on Thursday expanded the scope of the coal scam investigations and issued notice to 7 states - </a:t>
            </a:r>
            <a:r>
              <a:rPr lang="en-IN" sz="2400" b="1" dirty="0" err="1">
                <a:latin typeface="Batang" panose="02030600000101010101" pitchFamily="18" charset="-127"/>
                <a:ea typeface="Batang" panose="02030600000101010101" pitchFamily="18" charset="-127"/>
              </a:rPr>
              <a:t>Jharhand</a:t>
            </a:r>
            <a:r>
              <a:rPr lang="en-IN" sz="2400" b="1" dirty="0">
                <a:latin typeface="Batang" panose="02030600000101010101" pitchFamily="18" charset="-127"/>
                <a:ea typeface="Batang" panose="02030600000101010101" pitchFamily="18" charset="-127"/>
              </a:rPr>
              <a:t>, </a:t>
            </a:r>
            <a:r>
              <a:rPr lang="en-IN" sz="2400" b="1" dirty="0" err="1">
                <a:latin typeface="Batang" panose="02030600000101010101" pitchFamily="18" charset="-127"/>
                <a:ea typeface="Batang" panose="02030600000101010101" pitchFamily="18" charset="-127"/>
              </a:rPr>
              <a:t>Chhattisarh</a:t>
            </a:r>
            <a:r>
              <a:rPr lang="en-IN" sz="2400" b="1" dirty="0">
                <a:latin typeface="Batang" panose="02030600000101010101" pitchFamily="18" charset="-127"/>
                <a:ea typeface="Batang" panose="02030600000101010101" pitchFamily="18" charset="-127"/>
              </a:rPr>
              <a:t>, Andhra Pradesh, Odisha, Madhya Pradesh and West Bengal. </a:t>
            </a:r>
            <a:endParaRPr lang="en-IN" sz="2400" b="1" dirty="0" smtClean="0">
              <a:latin typeface="Batang" panose="02030600000101010101" pitchFamily="18" charset="-127"/>
              <a:ea typeface="Batang" panose="02030600000101010101" pitchFamily="18" charset="-127"/>
            </a:endParaRPr>
          </a:p>
          <a:p>
            <a:pPr marL="0" indent="0">
              <a:buNone/>
            </a:pPr>
            <a:r>
              <a:rPr lang="en-IN" sz="2400" b="1" dirty="0" smtClean="0">
                <a:latin typeface="Batang" panose="02030600000101010101" pitchFamily="18" charset="-127"/>
                <a:ea typeface="Batang" panose="02030600000101010101" pitchFamily="18" charset="-127"/>
              </a:rPr>
              <a:t>While </a:t>
            </a:r>
            <a:r>
              <a:rPr lang="en-IN" sz="2400" b="1" dirty="0">
                <a:latin typeface="Batang" panose="02030600000101010101" pitchFamily="18" charset="-127"/>
                <a:ea typeface="Batang" panose="02030600000101010101" pitchFamily="18" charset="-127"/>
              </a:rPr>
              <a:t>BJP also sought sacking of Law Minister </a:t>
            </a:r>
            <a:r>
              <a:rPr lang="en-IN" sz="2400" b="1" dirty="0" err="1">
                <a:latin typeface="Batang" panose="02030600000101010101" pitchFamily="18" charset="-127"/>
                <a:ea typeface="Batang" panose="02030600000101010101" pitchFamily="18" charset="-127"/>
              </a:rPr>
              <a:t>Ashwani</a:t>
            </a:r>
            <a:r>
              <a:rPr lang="en-IN" sz="2400" b="1" dirty="0">
                <a:latin typeface="Batang" panose="02030600000101010101" pitchFamily="18" charset="-127"/>
                <a:ea typeface="Batang" panose="02030600000101010101" pitchFamily="18" charset="-127"/>
              </a:rPr>
              <a:t> Kumar alleging his interference in preparation of CBI report to the Supreme Court on the coal scam, DMK sought resignation of P C Chacko as the Chairman of </a:t>
            </a:r>
            <a:r>
              <a:rPr lang="en-IN" sz="2400" b="1" dirty="0" smtClean="0">
                <a:latin typeface="Batang" panose="02030600000101010101" pitchFamily="18" charset="-127"/>
                <a:ea typeface="Batang" panose="02030600000101010101" pitchFamily="18" charset="-127"/>
              </a:rPr>
              <a:t>Joint”</a:t>
            </a:r>
            <a:endParaRPr lang="en-IN" sz="2400" b="1" dirty="0">
              <a:latin typeface="Batang" panose="02030600000101010101" pitchFamily="18" charset="-127"/>
              <a:ea typeface="Batang" panose="02030600000101010101" pitchFamily="18" charset="-127"/>
            </a:endParaRPr>
          </a:p>
        </p:txBody>
      </p:sp>
    </p:spTree>
    <p:extLst>
      <p:ext uri="{BB962C8B-B14F-4D97-AF65-F5344CB8AC3E}">
        <p14:creationId xmlns:p14="http://schemas.microsoft.com/office/powerpoint/2010/main" val="39424813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latin typeface="Cambria" panose="02040503050406030204" pitchFamily="18" charset="0"/>
              </a:rPr>
              <a:t>Sample text(</a:t>
            </a:r>
            <a:r>
              <a:rPr lang="en-IN" b="1" dirty="0" err="1" smtClean="0">
                <a:latin typeface="Cambria" panose="02040503050406030204" pitchFamily="18" charset="0"/>
              </a:rPr>
              <a:t>hindi</a:t>
            </a:r>
            <a:r>
              <a:rPr lang="en-IN" b="1" dirty="0" smtClean="0">
                <a:latin typeface="Cambria" panose="02040503050406030204" pitchFamily="18" charset="0"/>
              </a:rPr>
              <a:t>)</a:t>
            </a:r>
            <a:endParaRPr lang="en-IN" b="1" dirty="0">
              <a:latin typeface="Cambria" panose="02040503050406030204" pitchFamily="18" charset="0"/>
            </a:endParaRPr>
          </a:p>
        </p:txBody>
      </p:sp>
      <p:sp>
        <p:nvSpPr>
          <p:cNvPr id="4" name="Slide Number Placeholder 3"/>
          <p:cNvSpPr>
            <a:spLocks noGrp="1"/>
          </p:cNvSpPr>
          <p:nvPr>
            <p:ph type="sldNum" sz="quarter" idx="12"/>
          </p:nvPr>
        </p:nvSpPr>
        <p:spPr/>
        <p:txBody>
          <a:bodyPr>
            <a:normAutofit/>
          </a:bodyPr>
          <a:lstStyle/>
          <a:p>
            <a:fld id="{827E6980-D30F-44B7-9894-513A6BE30913}" type="slidenum">
              <a:rPr lang="en-IN" smtClean="0"/>
              <a:t>6</a:t>
            </a:fld>
            <a:endParaRPr lang="en-IN" dirty="0"/>
          </a:p>
        </p:txBody>
      </p:sp>
      <p:sp>
        <p:nvSpPr>
          <p:cNvPr id="3" name="Content Placeholder 2"/>
          <p:cNvSpPr>
            <a:spLocks noGrp="1"/>
          </p:cNvSpPr>
          <p:nvPr>
            <p:ph idx="1"/>
          </p:nvPr>
        </p:nvSpPr>
        <p:spPr>
          <a:xfrm>
            <a:off x="1069848" y="2121408"/>
            <a:ext cx="10058400" cy="4151376"/>
          </a:xfrm>
        </p:spPr>
        <p:txBody>
          <a:bodyPr>
            <a:noAutofit/>
          </a:bodyPr>
          <a:lstStyle/>
          <a:p>
            <a:pPr marL="0" indent="0">
              <a:buNone/>
            </a:pPr>
            <a:r>
              <a:rPr lang="en-IN" sz="2800" dirty="0" smtClean="0">
                <a:latin typeface="High Tower Text" panose="02040502050506030303" pitchFamily="18" charset="0"/>
                <a:cs typeface="Arial" panose="020B0604020202020204" pitchFamily="34" charset="0"/>
              </a:rPr>
              <a:t>“</a:t>
            </a:r>
            <a:r>
              <a:rPr lang="hi-IN" sz="2800" dirty="0">
                <a:latin typeface="High Tower Text" panose="02040502050506030303" pitchFamily="18" charset="0"/>
                <a:cs typeface="Aparajita" panose="020B0604020202020204" pitchFamily="34" charset="0"/>
              </a:rPr>
              <a:t>कोयला घोटाले में शीर्ष उद्योगपति कुमार मंगलम बिड़ला के खिलाफ एफआइआर दर्ज होने के बाद मामले की आंच प्रधानमंत्री मनमोहन सिंह तक आने के बाद पूरी सरकार उनके बचाव में उतर आई है। </a:t>
            </a:r>
            <a:r>
              <a:rPr lang="hi-IN" sz="2800" dirty="0" smtClean="0">
                <a:latin typeface="High Tower Text" panose="02040502050506030303" pitchFamily="18" charset="0"/>
                <a:cs typeface="Aparajita" panose="020B0604020202020204" pitchFamily="34" charset="0"/>
              </a:rPr>
              <a:t>वहीं</a:t>
            </a:r>
            <a:r>
              <a:rPr lang="hi-IN" sz="2800" dirty="0">
                <a:latin typeface="High Tower Text" panose="02040502050506030303" pitchFamily="18" charset="0"/>
                <a:cs typeface="Aparajita" panose="020B0604020202020204" pitchFamily="34" charset="0"/>
              </a:rPr>
              <a:t>, कोयला मंत्री श्रीप्रकाश जायसवाल ने कहा है कि पीएम को किसी से ईमानदारी का प्रमाणपत्र लेने की जरूरत नहीं है</a:t>
            </a:r>
            <a:r>
              <a:rPr lang="hi-IN" sz="2800" dirty="0" smtClean="0">
                <a:latin typeface="High Tower Text" panose="02040502050506030303" pitchFamily="18" charset="0"/>
                <a:cs typeface="Aparajita" panose="020B0604020202020204" pitchFamily="34" charset="0"/>
              </a:rPr>
              <a:t>। </a:t>
            </a:r>
            <a:endParaRPr lang="en-IN" sz="2800" dirty="0" smtClean="0">
              <a:latin typeface="High Tower Text" panose="02040502050506030303" pitchFamily="18" charset="0"/>
              <a:cs typeface="Aparajita" panose="020B0604020202020204" pitchFamily="34" charset="0"/>
            </a:endParaRPr>
          </a:p>
          <a:p>
            <a:pPr marL="0" indent="0">
              <a:buNone/>
            </a:pPr>
            <a:endParaRPr lang="en-IN" sz="2800" dirty="0" smtClean="0">
              <a:latin typeface="High Tower Text" panose="02040502050506030303" pitchFamily="18" charset="0"/>
              <a:cs typeface="Aparajita" panose="020B0604020202020204" pitchFamily="34" charset="0"/>
            </a:endParaRPr>
          </a:p>
          <a:p>
            <a:pPr marL="0" indent="0">
              <a:buNone/>
            </a:pPr>
            <a:r>
              <a:rPr lang="hi-IN" sz="2800" dirty="0" smtClean="0">
                <a:latin typeface="High Tower Text" panose="02040502050506030303" pitchFamily="18" charset="0"/>
                <a:cs typeface="Aparajita" panose="020B0604020202020204" pitchFamily="34" charset="0"/>
              </a:rPr>
              <a:t>सीबीआइ </a:t>
            </a:r>
            <a:r>
              <a:rPr lang="hi-IN" sz="2800" dirty="0">
                <a:latin typeface="High Tower Text" panose="02040502050506030303" pitchFamily="18" charset="0"/>
                <a:cs typeface="Aparajita" panose="020B0604020202020204" pitchFamily="34" charset="0"/>
              </a:rPr>
              <a:t>ने कोयला ब्लॉक आवंटन के मामले में 14वीं एफआइआर में कुमार मंगलम बिड़ला के खिलाफ मामला दर्ज किया है। </a:t>
            </a:r>
            <a:r>
              <a:rPr lang="hi-IN" sz="2800" dirty="0" smtClean="0">
                <a:latin typeface="High Tower Text" panose="02040502050506030303" pitchFamily="18" charset="0"/>
                <a:cs typeface="Aparajita" panose="020B0604020202020204" pitchFamily="34" charset="0"/>
              </a:rPr>
              <a:t>प्रधानमंत्री </a:t>
            </a:r>
            <a:r>
              <a:rPr lang="hi-IN" sz="2800" dirty="0">
                <a:latin typeface="High Tower Text" panose="02040502050506030303" pitchFamily="18" charset="0"/>
                <a:cs typeface="Aparajita" panose="020B0604020202020204" pitchFamily="34" charset="0"/>
              </a:rPr>
              <a:t>के समर्थन में पूरी तरह उतरते हुए शर्मा ने कहा कि अगर इसी तरह सरकार के हर फैसले पर सवाल उठते रहे तो मंत्रियों और नौकरशाहों के लिए कोई भी निर्णय करना मुश्किल हो जाएगा।सीबीआइ की एफआइआर के </a:t>
            </a:r>
            <a:r>
              <a:rPr lang="hi-IN" sz="2800" dirty="0" smtClean="0">
                <a:latin typeface="High Tower Text" panose="02040502050506030303" pitchFamily="18" charset="0"/>
                <a:cs typeface="Aparajita" panose="020B0604020202020204" pitchFamily="34" charset="0"/>
              </a:rPr>
              <a:t>अनुसार</a:t>
            </a:r>
            <a:r>
              <a:rPr lang="en-IN" sz="2800" dirty="0" smtClean="0">
                <a:latin typeface="High Tower Text" panose="02040502050506030303" pitchFamily="18" charset="0"/>
                <a:cs typeface="Arial" panose="020B0604020202020204" pitchFamily="34" charset="0"/>
              </a:rPr>
              <a:t>”</a:t>
            </a:r>
            <a:endParaRPr lang="en-IN" sz="2800" dirty="0">
              <a:latin typeface="High Tower Text" panose="02040502050506030303" pitchFamily="18" charset="0"/>
              <a:cs typeface="Arial" panose="020B0604020202020204" pitchFamily="34" charset="0"/>
            </a:endParaRPr>
          </a:p>
        </p:txBody>
      </p:sp>
    </p:spTree>
    <p:extLst>
      <p:ext uri="{BB962C8B-B14F-4D97-AF65-F5344CB8AC3E}">
        <p14:creationId xmlns:p14="http://schemas.microsoft.com/office/powerpoint/2010/main" val="3207078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Cambria" panose="02040503050406030204" pitchFamily="18" charset="0"/>
              </a:rPr>
              <a:t>Methodology</a:t>
            </a:r>
            <a:endParaRPr lang="en-IN" b="1" dirty="0">
              <a:latin typeface="Cambria" panose="02040503050406030204" pitchFamily="18" charset="0"/>
            </a:endParaRPr>
          </a:p>
        </p:txBody>
      </p:sp>
      <p:sp>
        <p:nvSpPr>
          <p:cNvPr id="3" name="Content Placeholder 2"/>
          <p:cNvSpPr>
            <a:spLocks noGrp="1"/>
          </p:cNvSpPr>
          <p:nvPr>
            <p:ph idx="1"/>
          </p:nvPr>
        </p:nvSpPr>
        <p:spPr>
          <a:xfrm>
            <a:off x="1069848" y="2121408"/>
            <a:ext cx="10058400" cy="4304792"/>
          </a:xfrm>
        </p:spPr>
        <p:txBody>
          <a:bodyPr>
            <a:normAutofit/>
          </a:bodyPr>
          <a:lstStyle/>
          <a:p>
            <a:pPr marL="0" indent="0">
              <a:buNone/>
            </a:pPr>
            <a:r>
              <a:rPr lang="en-IN" sz="3500" b="1" u="sng" dirty="0">
                <a:latin typeface="Cambria" panose="02040503050406030204" pitchFamily="18" charset="0"/>
              </a:rPr>
              <a:t>Feature </a:t>
            </a:r>
            <a:r>
              <a:rPr lang="en-IN" sz="3500" b="1" u="sng" dirty="0" smtClean="0">
                <a:latin typeface="Cambria" panose="02040503050406030204" pitchFamily="18" charset="0"/>
              </a:rPr>
              <a:t>Extraction(PLSA)</a:t>
            </a:r>
            <a:endParaRPr lang="en-IN" sz="3500" b="1" u="sng" dirty="0">
              <a:latin typeface="Cambria" panose="02040503050406030204" pitchFamily="18" charset="0"/>
            </a:endParaRPr>
          </a:p>
          <a:p>
            <a:r>
              <a:rPr lang="en-IN" sz="2400" dirty="0" smtClean="0"/>
              <a:t>Removed stop-words </a:t>
            </a:r>
            <a:r>
              <a:rPr lang="en-IN" sz="2400" dirty="0"/>
              <a:t>and </a:t>
            </a:r>
            <a:r>
              <a:rPr lang="en-IN" sz="2400" dirty="0" smtClean="0"/>
              <a:t>symbols</a:t>
            </a:r>
          </a:p>
          <a:p>
            <a:endParaRPr lang="en-IN" sz="2200" dirty="0" smtClean="0"/>
          </a:p>
          <a:p>
            <a:r>
              <a:rPr lang="en-IN" sz="2200" dirty="0" smtClean="0"/>
              <a:t>Represented document as term by document matrix (</a:t>
            </a:r>
            <a:r>
              <a:rPr lang="en-IN" sz="2200" b="1" dirty="0" smtClean="0"/>
              <a:t>Bag-of-Words Model</a:t>
            </a:r>
            <a:r>
              <a:rPr lang="en-IN" sz="2200" dirty="0" smtClean="0"/>
              <a:t>)</a:t>
            </a:r>
          </a:p>
          <a:p>
            <a:pPr marL="0" indent="0">
              <a:buNone/>
            </a:pPr>
            <a:r>
              <a:rPr lang="en-IN" sz="2200" dirty="0" smtClean="0"/>
              <a:t>E.g. </a:t>
            </a:r>
            <a:r>
              <a:rPr lang="en-IN" sz="2200" i="1" dirty="0" smtClean="0"/>
              <a:t>document1</a:t>
            </a:r>
            <a:r>
              <a:rPr lang="en-IN" sz="2200" dirty="0" smtClean="0"/>
              <a:t> ={t</a:t>
            </a:r>
            <a:r>
              <a:rPr lang="en-IN" sz="2200" baseline="-25000" dirty="0" smtClean="0"/>
              <a:t>1</a:t>
            </a:r>
            <a:r>
              <a:rPr lang="en-IN" sz="2200" dirty="0" smtClean="0"/>
              <a:t>,t</a:t>
            </a:r>
            <a:r>
              <a:rPr lang="en-IN" sz="2200" baseline="-25000" dirty="0" smtClean="0"/>
              <a:t>2</a:t>
            </a:r>
            <a:r>
              <a:rPr lang="en-IN" sz="2200" dirty="0" smtClean="0"/>
              <a:t>,……..,</a:t>
            </a:r>
            <a:r>
              <a:rPr lang="en-IN" sz="2200" dirty="0" err="1" smtClean="0"/>
              <a:t>t</a:t>
            </a:r>
            <a:r>
              <a:rPr lang="en-IN" sz="2200" baseline="-25000" dirty="0" err="1" smtClean="0"/>
              <a:t>n</a:t>
            </a:r>
            <a:r>
              <a:rPr lang="en-IN" sz="2200" dirty="0" smtClean="0"/>
              <a:t>}</a:t>
            </a:r>
          </a:p>
          <a:p>
            <a:pPr marL="0" indent="0">
              <a:buNone/>
            </a:pPr>
            <a:r>
              <a:rPr lang="en-IN" sz="2200" dirty="0"/>
              <a:t>w</a:t>
            </a:r>
            <a:r>
              <a:rPr lang="en-IN" sz="2200" dirty="0" smtClean="0"/>
              <a:t>here </a:t>
            </a:r>
            <a:r>
              <a:rPr lang="en-IN" sz="2200" dirty="0" err="1" smtClean="0"/>
              <a:t>t</a:t>
            </a:r>
            <a:r>
              <a:rPr lang="en-IN" sz="2200" baseline="-25000" dirty="0" err="1" smtClean="0"/>
              <a:t>i</a:t>
            </a:r>
            <a:r>
              <a:rPr lang="en-IN" sz="2200" dirty="0" smtClean="0"/>
              <a:t>: term frequency in that document</a:t>
            </a:r>
          </a:p>
          <a:p>
            <a:pPr marL="0" indent="0">
              <a:buNone/>
            </a:pPr>
            <a:endParaRPr lang="en-IN" sz="2200" dirty="0" smtClean="0"/>
          </a:p>
          <a:p>
            <a:r>
              <a:rPr lang="en-IN" sz="2200" dirty="0" smtClean="0"/>
              <a:t>Stemming </a:t>
            </a:r>
            <a:r>
              <a:rPr lang="en-IN" sz="2200" b="1" dirty="0" smtClean="0"/>
              <a:t>NOT</a:t>
            </a:r>
            <a:r>
              <a:rPr lang="en-IN" sz="2200" dirty="0" smtClean="0"/>
              <a:t> used</a:t>
            </a:r>
          </a:p>
          <a:p>
            <a:endParaRPr lang="en-IN" sz="2200" dirty="0" smtClean="0">
              <a:latin typeface="Calibri" panose="020F0502020204030204" pitchFamily="34" charset="0"/>
            </a:endParaRPr>
          </a:p>
          <a:p>
            <a:endParaRPr lang="en-IN" sz="2200" dirty="0" smtClean="0">
              <a:latin typeface="Calibri" panose="020F0502020204030204" pitchFamily="34" charset="0"/>
            </a:endParaRPr>
          </a:p>
        </p:txBody>
      </p:sp>
      <p:sp>
        <p:nvSpPr>
          <p:cNvPr id="4" name="Slide Number Placeholder 3"/>
          <p:cNvSpPr>
            <a:spLocks noGrp="1"/>
          </p:cNvSpPr>
          <p:nvPr>
            <p:ph type="sldNum" sz="quarter" idx="12"/>
          </p:nvPr>
        </p:nvSpPr>
        <p:spPr/>
        <p:txBody>
          <a:bodyPr>
            <a:normAutofit/>
          </a:bodyPr>
          <a:lstStyle/>
          <a:p>
            <a:fld id="{827E6980-D30F-44B7-9894-513A6BE30913}" type="slidenum">
              <a:rPr lang="en-IN" smtClean="0"/>
              <a:t>7</a:t>
            </a:fld>
            <a:endParaRPr lang="en-IN" dirty="0"/>
          </a:p>
        </p:txBody>
      </p:sp>
    </p:spTree>
    <p:extLst>
      <p:ext uri="{BB962C8B-B14F-4D97-AF65-F5344CB8AC3E}">
        <p14:creationId xmlns:p14="http://schemas.microsoft.com/office/powerpoint/2010/main" val="3973641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SAMPLE </a:t>
            </a:r>
            <a:endParaRPr lang="en-IN" dirty="0"/>
          </a:p>
        </p:txBody>
      </p:sp>
      <p:pic>
        <p:nvPicPr>
          <p:cNvPr id="4" name="Picture 1028" descr="matrix"/>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09700" y="2093976"/>
            <a:ext cx="7696200" cy="392002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803895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PROBLEMS</a:t>
            </a:r>
            <a:endParaRPr lang="en-IN" dirty="0"/>
          </a:p>
        </p:txBody>
      </p:sp>
      <p:sp>
        <p:nvSpPr>
          <p:cNvPr id="3" name="Content Placeholder 2"/>
          <p:cNvSpPr>
            <a:spLocks noGrp="1"/>
          </p:cNvSpPr>
          <p:nvPr>
            <p:ph idx="1"/>
          </p:nvPr>
        </p:nvSpPr>
        <p:spPr/>
        <p:txBody>
          <a:bodyPr/>
          <a:lstStyle/>
          <a:p>
            <a:r>
              <a:rPr lang="en-GB" sz="2800" u="sng" dirty="0">
                <a:latin typeface="Helvetica" panose="020B0604020202020204" pitchFamily="34" charset="0"/>
              </a:rPr>
              <a:t>Synonyms</a:t>
            </a:r>
            <a:r>
              <a:rPr lang="en-GB" sz="2800" dirty="0">
                <a:latin typeface="Helvetica" panose="020B0604020202020204" pitchFamily="34" charset="0"/>
              </a:rPr>
              <a:t>: separate words that have the same meaning.</a:t>
            </a:r>
          </a:p>
          <a:p>
            <a:pPr lvl="1"/>
            <a:r>
              <a:rPr lang="en-GB" sz="2400" dirty="0">
                <a:latin typeface="Helvetica" panose="020B0604020202020204" pitchFamily="34" charset="0"/>
              </a:rPr>
              <a:t>E.g. ‘car’ &amp; ‘automobile’</a:t>
            </a:r>
          </a:p>
          <a:p>
            <a:pPr lvl="1"/>
            <a:r>
              <a:rPr lang="en-US" sz="2400" dirty="0">
                <a:latin typeface="Helvetica" panose="020B0604020202020204" pitchFamily="34" charset="0"/>
              </a:rPr>
              <a:t>They tend to reduce recall</a:t>
            </a:r>
          </a:p>
          <a:p>
            <a:r>
              <a:rPr lang="en-US" sz="2800" u="sng" dirty="0" err="1">
                <a:latin typeface="Helvetica" panose="020B0604020202020204" pitchFamily="34" charset="0"/>
              </a:rPr>
              <a:t>Polysems</a:t>
            </a:r>
            <a:r>
              <a:rPr lang="en-US" sz="2800" dirty="0">
                <a:latin typeface="Helvetica" panose="020B0604020202020204" pitchFamily="34" charset="0"/>
              </a:rPr>
              <a:t>: words with multiple meanings</a:t>
            </a:r>
          </a:p>
          <a:p>
            <a:pPr lvl="1"/>
            <a:r>
              <a:rPr lang="en-US" sz="2400" dirty="0">
                <a:latin typeface="Helvetica" panose="020B0604020202020204" pitchFamily="34" charset="0"/>
              </a:rPr>
              <a:t>E.g. ‘</a:t>
            </a:r>
            <a:r>
              <a:rPr lang="en-US" sz="2400" dirty="0" err="1">
                <a:latin typeface="Helvetica" panose="020B0604020202020204" pitchFamily="34" charset="0"/>
              </a:rPr>
              <a:t>saturn</a:t>
            </a:r>
            <a:r>
              <a:rPr lang="en-US" sz="2400" dirty="0">
                <a:latin typeface="Helvetica" panose="020B0604020202020204" pitchFamily="34" charset="0"/>
              </a:rPr>
              <a:t>’</a:t>
            </a:r>
          </a:p>
          <a:p>
            <a:pPr lvl="1"/>
            <a:r>
              <a:rPr lang="en-US" sz="2400" dirty="0">
                <a:latin typeface="Helvetica" panose="020B0604020202020204" pitchFamily="34" charset="0"/>
              </a:rPr>
              <a:t>They tend to reduce precision</a:t>
            </a:r>
          </a:p>
          <a:p>
            <a:pPr>
              <a:buNone/>
            </a:pPr>
            <a:r>
              <a:rPr lang="en-US" sz="2800" dirty="0">
                <a:latin typeface="Helvetica" panose="020B0604020202020204" pitchFamily="34" charset="0"/>
                <a:sym typeface="Wingdings" panose="05000000000000000000" pitchFamily="2" charset="2"/>
              </a:rPr>
              <a:t> The problem is more general: there is a disconnect between </a:t>
            </a:r>
            <a:r>
              <a:rPr lang="en-US" sz="2800" i="1" u="sng" dirty="0">
                <a:latin typeface="Helvetica" panose="020B0604020202020204" pitchFamily="34" charset="0"/>
                <a:sym typeface="Wingdings" panose="05000000000000000000" pitchFamily="2" charset="2"/>
              </a:rPr>
              <a:t>topics</a:t>
            </a:r>
            <a:r>
              <a:rPr lang="en-US" sz="2800" dirty="0">
                <a:latin typeface="Helvetica" panose="020B0604020202020204" pitchFamily="34" charset="0"/>
                <a:sym typeface="Wingdings" panose="05000000000000000000" pitchFamily="2" charset="2"/>
              </a:rPr>
              <a:t> and </a:t>
            </a:r>
            <a:r>
              <a:rPr lang="en-US" sz="2800" i="1" u="sng" dirty="0">
                <a:latin typeface="Helvetica" panose="020B0604020202020204" pitchFamily="34" charset="0"/>
                <a:sym typeface="Wingdings" panose="05000000000000000000" pitchFamily="2" charset="2"/>
              </a:rPr>
              <a:t>words</a:t>
            </a:r>
            <a:endParaRPr lang="en-US" sz="2800" i="1" u="sng" dirty="0">
              <a:latin typeface="Helvetica" panose="020B0604020202020204" pitchFamily="34" charset="0"/>
            </a:endParaRPr>
          </a:p>
          <a:p>
            <a:endParaRPr lang="en-IN" dirty="0"/>
          </a:p>
        </p:txBody>
      </p:sp>
    </p:spTree>
    <p:extLst>
      <p:ext uri="{BB962C8B-B14F-4D97-AF65-F5344CB8AC3E}">
        <p14:creationId xmlns:p14="http://schemas.microsoft.com/office/powerpoint/2010/main" val="22372838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152</TotalTime>
  <Words>1510</Words>
  <Application>Microsoft Office PowerPoint</Application>
  <PresentationFormat>Widescreen</PresentationFormat>
  <Paragraphs>260</Paragraphs>
  <Slides>35</Slides>
  <Notes>4</Notes>
  <HiddenSlides>0</HiddenSlides>
  <MMClips>0</MMClips>
  <ScaleCrop>false</ScaleCrop>
  <HeadingPairs>
    <vt:vector size="8" baseType="variant">
      <vt:variant>
        <vt:lpstr>Fonts Used</vt:lpstr>
      </vt:variant>
      <vt:variant>
        <vt:i4>18</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55" baseType="lpstr">
      <vt:lpstr>Batang</vt:lpstr>
      <vt:lpstr>Aparajita</vt:lpstr>
      <vt:lpstr>Arial</vt:lpstr>
      <vt:lpstr>Calibri</vt:lpstr>
      <vt:lpstr>Cambria</vt:lpstr>
      <vt:lpstr>Candara</vt:lpstr>
      <vt:lpstr>Comic Sans MS</vt:lpstr>
      <vt:lpstr>Cooper Black</vt:lpstr>
      <vt:lpstr>David</vt:lpstr>
      <vt:lpstr>Helvetica</vt:lpstr>
      <vt:lpstr>High Tower Text</vt:lpstr>
      <vt:lpstr>Impact</vt:lpstr>
      <vt:lpstr>Mangal</vt:lpstr>
      <vt:lpstr>Rockwell</vt:lpstr>
      <vt:lpstr>Rockwell Condensed</vt:lpstr>
      <vt:lpstr>Tahoma</vt:lpstr>
      <vt:lpstr>Times New Roman</vt:lpstr>
      <vt:lpstr>Wingdings</vt:lpstr>
      <vt:lpstr>Wood Type</vt:lpstr>
      <vt:lpstr>Equation</vt:lpstr>
      <vt:lpstr>An Empirical Study of  Cross-Lingual Unsupervised Alignment Based on Syntactic Features</vt:lpstr>
      <vt:lpstr>MOTIVATION</vt:lpstr>
      <vt:lpstr>OVERVIEW</vt:lpstr>
      <vt:lpstr>DataSet</vt:lpstr>
      <vt:lpstr>Sample text(English)</vt:lpstr>
      <vt:lpstr>Sample text(hindi)</vt:lpstr>
      <vt:lpstr>Methodology</vt:lpstr>
      <vt:lpstr>SAMPLE </vt:lpstr>
      <vt:lpstr>PROBLEMS</vt:lpstr>
      <vt:lpstr>Philosophy</vt:lpstr>
      <vt:lpstr>PLSA (Probabilistic latent semantic analysis)</vt:lpstr>
      <vt:lpstr>PLSA</vt:lpstr>
      <vt:lpstr>PLSA</vt:lpstr>
      <vt:lpstr>PLSA</vt:lpstr>
      <vt:lpstr>PLSA</vt:lpstr>
      <vt:lpstr>PLSA</vt:lpstr>
      <vt:lpstr>Results(PLSA)</vt:lpstr>
      <vt:lpstr>ADIOS (Automatic Distillation of Structure)</vt:lpstr>
      <vt:lpstr>ADIOS: the model</vt:lpstr>
      <vt:lpstr>adios</vt:lpstr>
      <vt:lpstr>ADIOS</vt:lpstr>
      <vt:lpstr>ADIOS</vt:lpstr>
      <vt:lpstr>Adios algorithm</vt:lpstr>
      <vt:lpstr>Results(ADIOS)</vt:lpstr>
      <vt:lpstr>Future Work</vt:lpstr>
      <vt:lpstr>FUTURE WORK</vt:lpstr>
      <vt:lpstr>References</vt:lpstr>
      <vt:lpstr>Thank You!!!</vt:lpstr>
      <vt:lpstr>Motif extraction</vt:lpstr>
      <vt:lpstr>MARKOV MATRIX</vt:lpstr>
      <vt:lpstr>Pattern selection?</vt:lpstr>
      <vt:lpstr>Context sensitive generalization</vt:lpstr>
      <vt:lpstr>ADIOS DRAWBACK</vt:lpstr>
      <vt:lpstr>PLSA Algorithm</vt:lpstr>
      <vt:lpstr>DISTRIBUTIONAL SEMANTICS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Weakly-Supervised Approach to Argumentative Zoning of Scientific Documents</dc:title>
  <dc:creator>Pranjal Singh</dc:creator>
  <cp:lastModifiedBy>Pranjal Singh</cp:lastModifiedBy>
  <cp:revision>108</cp:revision>
  <dcterms:created xsi:type="dcterms:W3CDTF">2013-11-14T15:48:00Z</dcterms:created>
  <dcterms:modified xsi:type="dcterms:W3CDTF">2013-11-15T17:03:12Z</dcterms:modified>
</cp:coreProperties>
</file>