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889632-9F6A-431F-909D-87F183D477D8}" type="datetimeFigureOut">
              <a:rPr lang="en-IN" smtClean="0"/>
              <a:t>13-April-2014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381829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89632-9F6A-431F-909D-87F183D477D8}" type="datetimeFigureOut">
              <a:rPr lang="en-IN" smtClean="0"/>
              <a:t>13-April-2014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14410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97889632-9F6A-431F-909D-87F183D477D8}" type="datetimeFigureOut">
              <a:rPr lang="en-IN" smtClean="0"/>
              <a:t>13-April-2014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58580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97889632-9F6A-431F-909D-87F183D477D8}" type="datetimeFigureOut">
              <a:rPr lang="en-IN" smtClean="0"/>
              <a:t>13-April-2014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178023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889632-9F6A-431F-909D-87F183D477D8}" type="datetimeFigureOut">
              <a:rPr lang="en-IN" smtClean="0"/>
              <a:t>13-April-2014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344359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889632-9F6A-431F-909D-87F183D477D8}" type="datetimeFigureOut">
              <a:rPr lang="en-IN" smtClean="0"/>
              <a:t>13-April-2014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309215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889632-9F6A-431F-909D-87F183D477D8}" type="datetimeFigureOut">
              <a:rPr lang="en-IN" smtClean="0"/>
              <a:t>13-April-2014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28368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89632-9F6A-431F-909D-87F183D477D8}" type="datetimeFigureOut">
              <a:rPr lang="en-IN" smtClean="0"/>
              <a:t>13-April-2014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367104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889632-9F6A-431F-909D-87F183D477D8}" type="datetimeFigureOut">
              <a:rPr lang="en-IN" smtClean="0"/>
              <a:t>13-April-2014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287857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889632-9F6A-431F-909D-87F183D477D8}" type="datetimeFigureOut">
              <a:rPr lang="en-IN" smtClean="0"/>
              <a:t>13-April-2014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255599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889632-9F6A-431F-909D-87F183D477D8}" type="datetimeFigureOut">
              <a:rPr lang="en-IN" smtClean="0"/>
              <a:t>13-April-2014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44277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89632-9F6A-431F-909D-87F183D477D8}" type="datetimeFigureOut">
              <a:rPr lang="en-IN" smtClean="0"/>
              <a:t>13-April-2014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170758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89632-9F6A-431F-909D-87F183D477D8}" type="datetimeFigureOut">
              <a:rPr lang="en-IN" smtClean="0"/>
              <a:t>13-April-2014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144945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7889632-9F6A-431F-909D-87F183D477D8}" type="datetimeFigureOut">
              <a:rPr lang="en-IN" smtClean="0"/>
              <a:t>13-April-2014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15A745EF-82C8-404B-98D4-31512F9D371F}" type="slidenum">
              <a:rPr lang="en-IN" smtClean="0"/>
              <a:t>‹#›</a:t>
            </a:fld>
            <a:endParaRPr lang="en-IN"/>
          </a:p>
        </p:txBody>
      </p:sp>
    </p:spTree>
    <p:extLst>
      <p:ext uri="{BB962C8B-B14F-4D97-AF65-F5344CB8AC3E}">
        <p14:creationId xmlns:p14="http://schemas.microsoft.com/office/powerpoint/2010/main" val="215438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7889632-9F6A-431F-909D-87F183D477D8}" type="datetimeFigureOut">
              <a:rPr lang="en-IN" smtClean="0"/>
              <a:t>13-April-2014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A745EF-82C8-404B-98D4-31512F9D371F}" type="slidenum">
              <a:rPr lang="en-IN" smtClean="0"/>
              <a:t>‹#›</a:t>
            </a:fld>
            <a:endParaRPr lang="en-IN"/>
          </a:p>
        </p:txBody>
      </p:sp>
    </p:spTree>
    <p:extLst>
      <p:ext uri="{BB962C8B-B14F-4D97-AF65-F5344CB8AC3E}">
        <p14:creationId xmlns:p14="http://schemas.microsoft.com/office/powerpoint/2010/main" val="1190256832"/>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ibhav@iitk.ac.in" TargetMode="External"/><Relationship Id="rId2" Type="http://schemas.openxmlformats.org/officeDocument/2006/relationships/hyperlink" Target="mailto:spranjal@iitk.ac.i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log.nielsen.com/nielsenwire/?p=2741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0317" y="288757"/>
            <a:ext cx="9144000" cy="2387600"/>
          </a:xfrm>
        </p:spPr>
        <p:txBody>
          <a:bodyPr/>
          <a:lstStyle/>
          <a:p>
            <a:r>
              <a:rPr lang="en-US" dirty="0" smtClean="0"/>
              <a:t>MyGesture</a:t>
            </a:r>
            <a:endParaRPr lang="en-IN" dirty="0"/>
          </a:p>
        </p:txBody>
      </p:sp>
      <p:sp>
        <p:nvSpPr>
          <p:cNvPr id="3" name="Subtitle 2"/>
          <p:cNvSpPr>
            <a:spLocks noGrp="1"/>
          </p:cNvSpPr>
          <p:nvPr>
            <p:ph type="subTitle" idx="1"/>
          </p:nvPr>
        </p:nvSpPr>
        <p:spPr>
          <a:xfrm>
            <a:off x="1355558" y="3445628"/>
            <a:ext cx="9144000" cy="3316120"/>
          </a:xfrm>
        </p:spPr>
        <p:txBody>
          <a:bodyPr/>
          <a:lstStyle/>
          <a:p>
            <a:r>
              <a:rPr lang="en-US" b="1" dirty="0" smtClean="0">
                <a:solidFill>
                  <a:schemeClr val="bg1"/>
                </a:solidFill>
              </a:rPr>
              <a:t>Group No. 5</a:t>
            </a:r>
          </a:p>
          <a:p>
            <a:r>
              <a:rPr lang="en-US" b="1" dirty="0" smtClean="0">
                <a:solidFill>
                  <a:schemeClr val="bg1"/>
                </a:solidFill>
              </a:rPr>
              <a:t>Pranjal Singh (10327511)</a:t>
            </a:r>
          </a:p>
          <a:p>
            <a:r>
              <a:rPr lang="en-US" b="1" dirty="0" smtClean="0">
                <a:solidFill>
                  <a:schemeClr val="bg1"/>
                </a:solidFill>
              </a:rPr>
              <a:t>Vaibhav (10780)</a:t>
            </a:r>
          </a:p>
          <a:p>
            <a:endParaRPr lang="en-US" dirty="0"/>
          </a:p>
          <a:p>
            <a:endParaRPr lang="en-US" dirty="0" smtClean="0"/>
          </a:p>
          <a:p>
            <a:r>
              <a:rPr lang="en-US" dirty="0" smtClean="0">
                <a:hlinkClick r:id="rId2"/>
              </a:rPr>
              <a:t>spranjal@iitk.ac.in</a:t>
            </a:r>
            <a:r>
              <a:rPr lang="en-US" dirty="0" smtClean="0"/>
              <a:t> </a:t>
            </a:r>
          </a:p>
          <a:p>
            <a:r>
              <a:rPr lang="en-US" dirty="0" smtClean="0">
                <a:hlinkClick r:id="rId3"/>
              </a:rPr>
              <a:t>vaibhav@iitk.ac.in</a:t>
            </a:r>
            <a:endParaRPr lang="en-US" dirty="0" smtClean="0"/>
          </a:p>
          <a:p>
            <a:endParaRPr lang="en-US" dirty="0" smtClean="0"/>
          </a:p>
          <a:p>
            <a:endParaRPr lang="en-IN"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316" y="1182103"/>
            <a:ext cx="2158666" cy="2030328"/>
          </a:xfrm>
          <a:prstGeom prst="rect">
            <a:avLst/>
          </a:prstGeom>
        </p:spPr>
      </p:pic>
    </p:spTree>
    <p:extLst>
      <p:ext uri="{BB962C8B-B14F-4D97-AF65-F5344CB8AC3E}">
        <p14:creationId xmlns:p14="http://schemas.microsoft.com/office/powerpoint/2010/main" val="3282939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662301" y="3233487"/>
            <a:ext cx="10554574" cy="3636511"/>
          </a:xfrm>
        </p:spPr>
        <p:txBody>
          <a:bodyPr>
            <a:normAutofit/>
          </a:bodyPr>
          <a:lstStyle/>
          <a:p>
            <a:endParaRPr lang="en-US" dirty="0" smtClean="0"/>
          </a:p>
          <a:p>
            <a:endParaRPr lang="en-US" dirty="0"/>
          </a:p>
          <a:p>
            <a:r>
              <a:rPr lang="en-US" dirty="0" smtClean="0"/>
              <a:t>Controlling a desktop/laptop screen by an Android device through a wireless medium.</a:t>
            </a:r>
          </a:p>
          <a:p>
            <a:r>
              <a:rPr lang="en-US" dirty="0" smtClean="0"/>
              <a:t>MyGesture is an Android application which connects to the desktop/laptop to be controlled via Wi-Fi and provides many functionalities to control the screen like controlling mouse, keyboard, and it provides several touch gestures to do necessary tasks.</a:t>
            </a:r>
            <a:endParaRPr lang="en-IN" dirty="0"/>
          </a:p>
        </p:txBody>
      </p:sp>
      <p:sp>
        <p:nvSpPr>
          <p:cNvPr id="4" name="Cloud 3"/>
          <p:cNvSpPr/>
          <p:nvPr/>
        </p:nvSpPr>
        <p:spPr>
          <a:xfrm>
            <a:off x="4463716" y="2911642"/>
            <a:ext cx="2286000" cy="12031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Wi-Fi</a:t>
            </a:r>
            <a:endParaRPr lang="en-IN" dirty="0"/>
          </a:p>
        </p:txBody>
      </p:sp>
      <p:sp>
        <p:nvSpPr>
          <p:cNvPr id="5" name="Rectangle 4"/>
          <p:cNvSpPr/>
          <p:nvPr/>
        </p:nvSpPr>
        <p:spPr>
          <a:xfrm>
            <a:off x="9144000" y="2598821"/>
            <a:ext cx="1251284" cy="7098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Server</a:t>
            </a:r>
            <a:endParaRPr lang="en-IN" dirty="0"/>
          </a:p>
        </p:txBody>
      </p:sp>
      <p:cxnSp>
        <p:nvCxnSpPr>
          <p:cNvPr id="7" name="Straight Connector 6"/>
          <p:cNvCxnSpPr/>
          <p:nvPr/>
        </p:nvCxnSpPr>
        <p:spPr>
          <a:xfrm flipH="1">
            <a:off x="8698832" y="3308684"/>
            <a:ext cx="445168" cy="517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9949266" y="3308684"/>
            <a:ext cx="445168" cy="517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98832" y="3826042"/>
            <a:ext cx="125043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62302" y="2598821"/>
            <a:ext cx="1238688" cy="1515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My</a:t>
            </a:r>
            <a:endParaRPr lang="en-US" dirty="0" smtClean="0"/>
          </a:p>
          <a:p>
            <a:pPr algn="ctr"/>
            <a:r>
              <a:rPr lang="en-US" dirty="0" smtClean="0"/>
              <a:t>Gesture</a:t>
            </a:r>
            <a:endParaRPr lang="en-IN" dirty="0"/>
          </a:p>
        </p:txBody>
      </p:sp>
      <p:cxnSp>
        <p:nvCxnSpPr>
          <p:cNvPr id="14" name="Straight Arrow Connector 13"/>
          <p:cNvCxnSpPr>
            <a:stCxn id="12" idx="3"/>
            <a:endCxn id="4" idx="2"/>
          </p:cNvCxnSpPr>
          <p:nvPr/>
        </p:nvCxnSpPr>
        <p:spPr>
          <a:xfrm>
            <a:off x="1900990" y="3356811"/>
            <a:ext cx="2569817" cy="1564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5" idx="1"/>
          </p:cNvCxnSpPr>
          <p:nvPr/>
        </p:nvCxnSpPr>
        <p:spPr>
          <a:xfrm flipV="1">
            <a:off x="6747811" y="2953753"/>
            <a:ext cx="2396189" cy="5594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039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IN" dirty="0"/>
          </a:p>
        </p:txBody>
      </p:sp>
      <p:sp>
        <p:nvSpPr>
          <p:cNvPr id="3" name="Content Placeholder 2"/>
          <p:cNvSpPr>
            <a:spLocks noGrp="1"/>
          </p:cNvSpPr>
          <p:nvPr>
            <p:ph idx="1"/>
          </p:nvPr>
        </p:nvSpPr>
        <p:spPr/>
        <p:txBody>
          <a:bodyPr>
            <a:normAutofit/>
          </a:bodyPr>
          <a:lstStyle/>
          <a:p>
            <a:r>
              <a:rPr lang="en-US" b="1" dirty="0" smtClean="0"/>
              <a:t>Mouse Sensitivity: </a:t>
            </a:r>
            <a:r>
              <a:rPr lang="en-US" dirty="0" smtClean="0"/>
              <a:t>This was the main problem faced, because we needed to map a higher resolution screen to a lower resolution space on the Android screen.</a:t>
            </a:r>
          </a:p>
          <a:p>
            <a:r>
              <a:rPr lang="en-US" b="1" dirty="0" smtClean="0"/>
              <a:t>Two Finger Gestures: </a:t>
            </a:r>
            <a:r>
              <a:rPr lang="en-US" dirty="0" smtClean="0"/>
              <a:t>Since we have many two finger gestures, differentiating between them was a major challenge.</a:t>
            </a:r>
          </a:p>
          <a:p>
            <a:r>
              <a:rPr lang="en-US" b="1" dirty="0" smtClean="0"/>
              <a:t>Drawing gestures: </a:t>
            </a:r>
            <a:r>
              <a:rPr lang="en-US" dirty="0" smtClean="0"/>
              <a:t>This posed a challenge because in case of a gesture which was some figure, it became ambiguous for us to decipher whether the user intended to move the mouse in that way or he wanted the assigned action for that gesture to invoke.</a:t>
            </a:r>
            <a:endParaRPr lang="en-IN" dirty="0"/>
          </a:p>
        </p:txBody>
      </p:sp>
    </p:spTree>
    <p:extLst>
      <p:ext uri="{BB962C8B-B14F-4D97-AF65-F5344CB8AC3E}">
        <p14:creationId xmlns:p14="http://schemas.microsoft.com/office/powerpoint/2010/main" val="75526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Contributions</a:t>
            </a:r>
            <a:endParaRPr lang="en-IN" dirty="0"/>
          </a:p>
        </p:txBody>
      </p:sp>
      <p:sp>
        <p:nvSpPr>
          <p:cNvPr id="3" name="Content Placeholder 2"/>
          <p:cNvSpPr>
            <a:spLocks noGrp="1"/>
          </p:cNvSpPr>
          <p:nvPr>
            <p:ph idx="1"/>
          </p:nvPr>
        </p:nvSpPr>
        <p:spPr/>
        <p:txBody>
          <a:bodyPr>
            <a:normAutofit/>
          </a:bodyPr>
          <a:lstStyle/>
          <a:p>
            <a:r>
              <a:rPr lang="en-US" b="1" dirty="0" smtClean="0"/>
              <a:t>Gestures:</a:t>
            </a:r>
            <a:r>
              <a:rPr lang="en-US" dirty="0" smtClean="0"/>
              <a:t> A mix of all the major features integrated in a single application like mouse, keyboard, music player, slide shows, scroll, zoom, task manager, screenshots, and many others</a:t>
            </a:r>
          </a:p>
          <a:p>
            <a:endParaRPr lang="en-US" dirty="0"/>
          </a:p>
          <a:p>
            <a:r>
              <a:rPr lang="en-US" b="1" dirty="0" smtClean="0"/>
              <a:t>Wireless connection: </a:t>
            </a:r>
            <a:r>
              <a:rPr lang="en-US" dirty="0" smtClean="0"/>
              <a:t>Detecting several available servers</a:t>
            </a:r>
          </a:p>
          <a:p>
            <a:endParaRPr lang="en-US" dirty="0" smtClean="0"/>
          </a:p>
          <a:p>
            <a:r>
              <a:rPr lang="en-US" b="1" dirty="0" smtClean="0"/>
              <a:t>Multi touch gestures: </a:t>
            </a:r>
            <a:r>
              <a:rPr lang="en-US" dirty="0" smtClean="0"/>
              <a:t>These are very uncommon for a normal system, so using this application one can get a feel of using multi-touch gadgets</a:t>
            </a:r>
            <a:endParaRPr lang="en-IN" dirty="0"/>
          </a:p>
        </p:txBody>
      </p:sp>
    </p:spTree>
    <p:extLst>
      <p:ext uri="{BB962C8B-B14F-4D97-AF65-F5344CB8AC3E}">
        <p14:creationId xmlns:p14="http://schemas.microsoft.com/office/powerpoint/2010/main" val="4080440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597569" y="2076700"/>
            <a:ext cx="10515600" cy="4781300"/>
          </a:xfrm>
        </p:spPr>
        <p:txBody>
          <a:bodyPr>
            <a:normAutofit/>
          </a:bodyPr>
          <a:lstStyle/>
          <a:p>
            <a:r>
              <a:rPr lang="en-IN" dirty="0"/>
              <a:t>A. G. </a:t>
            </a:r>
            <a:r>
              <a:rPr lang="en-IN" dirty="0" err="1"/>
              <a:t>Villan</a:t>
            </a:r>
            <a:r>
              <a:rPr lang="en-IN" dirty="0"/>
              <a:t> and J. </a:t>
            </a:r>
            <a:r>
              <a:rPr lang="en-IN" dirty="0" err="1"/>
              <a:t>Jorba</a:t>
            </a:r>
            <a:r>
              <a:rPr lang="en-IN" dirty="0"/>
              <a:t>, “Remote control of mobile devices in </a:t>
            </a:r>
            <a:r>
              <a:rPr lang="en-IN" dirty="0" smtClean="0"/>
              <a:t>android </a:t>
            </a:r>
            <a:r>
              <a:rPr lang="nl-NL" dirty="0" smtClean="0"/>
              <a:t>platform</a:t>
            </a:r>
            <a:r>
              <a:rPr lang="nl-NL" dirty="0"/>
              <a:t>,” </a:t>
            </a:r>
            <a:r>
              <a:rPr lang="nl-NL" i="1" dirty="0"/>
              <a:t>CoRR</a:t>
            </a:r>
            <a:r>
              <a:rPr lang="nl-NL" dirty="0"/>
              <a:t>, vol. abs/1310.5850, 2013.</a:t>
            </a:r>
          </a:p>
          <a:p>
            <a:r>
              <a:rPr lang="en-IN" dirty="0" smtClean="0"/>
              <a:t>M</a:t>
            </a:r>
            <a:r>
              <a:rPr lang="en-IN" dirty="0"/>
              <a:t>. A. </a:t>
            </a:r>
            <a:r>
              <a:rPr lang="en-IN" dirty="0" err="1"/>
              <a:t>Qadeer</a:t>
            </a:r>
            <a:r>
              <a:rPr lang="en-IN" dirty="0"/>
              <a:t>, R. Agrawal, A. </a:t>
            </a:r>
            <a:r>
              <a:rPr lang="en-IN" dirty="0" err="1"/>
              <a:t>Singhal</a:t>
            </a:r>
            <a:r>
              <a:rPr lang="en-IN" dirty="0"/>
              <a:t>, and S. Umar, “Bluetooth </a:t>
            </a:r>
            <a:r>
              <a:rPr lang="en-IN" dirty="0" smtClean="0"/>
              <a:t>enabled mobile </a:t>
            </a:r>
            <a:r>
              <a:rPr lang="en-IN" dirty="0"/>
              <a:t>phone remote control for pc,” in </a:t>
            </a:r>
            <a:r>
              <a:rPr lang="en-IN" i="1" dirty="0"/>
              <a:t>Proceedings of the </a:t>
            </a:r>
            <a:r>
              <a:rPr lang="en-IN" i="1" dirty="0" smtClean="0"/>
              <a:t>2009 International </a:t>
            </a:r>
            <a:r>
              <a:rPr lang="en-IN" i="1" dirty="0"/>
              <a:t>Conference on Advanced Computer Control</a:t>
            </a:r>
            <a:r>
              <a:rPr lang="en-IN" dirty="0"/>
              <a:t>, ICACC ’09</a:t>
            </a:r>
            <a:r>
              <a:rPr lang="en-IN" dirty="0" smtClean="0"/>
              <a:t>, </a:t>
            </a:r>
            <a:r>
              <a:rPr lang="it-IT" dirty="0" smtClean="0"/>
              <a:t>(</a:t>
            </a:r>
            <a:r>
              <a:rPr lang="it-IT" dirty="0"/>
              <a:t>Washington, DC, USA), pp. 747–751, IEEE Computer Society, 2009.</a:t>
            </a:r>
          </a:p>
          <a:p>
            <a:r>
              <a:rPr lang="en-IN" dirty="0" smtClean="0"/>
              <a:t>Y</a:t>
            </a:r>
            <a:r>
              <a:rPr lang="en-IN" dirty="0"/>
              <a:t>. </a:t>
            </a:r>
            <a:r>
              <a:rPr lang="en-IN" dirty="0" err="1"/>
              <a:t>Yildirim</a:t>
            </a:r>
            <a:r>
              <a:rPr lang="en-IN" dirty="0"/>
              <a:t> and I. </a:t>
            </a:r>
            <a:r>
              <a:rPr lang="en-IN" dirty="0" err="1"/>
              <a:t>Korpeoglu</a:t>
            </a:r>
            <a:r>
              <a:rPr lang="en-IN" dirty="0"/>
              <a:t>, “</a:t>
            </a:r>
            <a:r>
              <a:rPr lang="en-IN" dirty="0" err="1"/>
              <a:t>Pocketdrive</a:t>
            </a:r>
            <a:r>
              <a:rPr lang="en-IN" dirty="0"/>
              <a:t>: A system for mobile </a:t>
            </a:r>
            <a:r>
              <a:rPr lang="en-IN" dirty="0" smtClean="0"/>
              <a:t>control of </a:t>
            </a:r>
            <a:r>
              <a:rPr lang="en-IN" dirty="0"/>
              <a:t>desktop pc and its applications using </a:t>
            </a:r>
            <a:r>
              <a:rPr lang="en-IN" dirty="0" err="1"/>
              <a:t>pdas</a:t>
            </a:r>
            <a:r>
              <a:rPr lang="en-IN" dirty="0"/>
              <a:t>,” in </a:t>
            </a:r>
            <a:r>
              <a:rPr lang="en-IN" i="1" dirty="0"/>
              <a:t>International </a:t>
            </a:r>
            <a:r>
              <a:rPr lang="en-IN" i="1" dirty="0" smtClean="0"/>
              <a:t>Symposium on </a:t>
            </a:r>
            <a:r>
              <a:rPr lang="en-IN" i="1" dirty="0"/>
              <a:t>Computer and Information Sciences (ISCIS)</a:t>
            </a:r>
            <a:r>
              <a:rPr lang="en-IN" dirty="0"/>
              <a:t>, (Ankara, Turkey), 2007.</a:t>
            </a:r>
          </a:p>
          <a:p>
            <a:r>
              <a:rPr lang="en-IN" dirty="0" smtClean="0"/>
              <a:t>J</a:t>
            </a:r>
            <a:r>
              <a:rPr lang="en-IN" dirty="0"/>
              <a:t>. M. Dean </a:t>
            </a:r>
            <a:r>
              <a:rPr lang="en-IN" dirty="0" err="1"/>
              <a:t>Jezard</a:t>
            </a:r>
            <a:r>
              <a:rPr lang="en-IN" dirty="0"/>
              <a:t> and D. Holding-Parsons, “Google android whitepaper</a:t>
            </a:r>
            <a:r>
              <a:rPr lang="en-IN" dirty="0" smtClean="0"/>
              <a:t>,” </a:t>
            </a:r>
            <a:r>
              <a:rPr lang="en-IN" i="1" dirty="0" err="1" smtClean="0"/>
              <a:t>TigerSpike</a:t>
            </a:r>
            <a:r>
              <a:rPr lang="en-IN" dirty="0"/>
              <a:t>, 2008.</a:t>
            </a:r>
          </a:p>
          <a:p>
            <a:r>
              <a:rPr lang="en-IN" dirty="0" smtClean="0"/>
              <a:t>J</a:t>
            </a:r>
            <a:r>
              <a:rPr lang="en-IN" dirty="0"/>
              <a:t>. M. Dean </a:t>
            </a:r>
            <a:r>
              <a:rPr lang="en-IN" dirty="0" err="1"/>
              <a:t>Jezard</a:t>
            </a:r>
            <a:r>
              <a:rPr lang="en-IN" dirty="0"/>
              <a:t> and D. Holding-Parsons, “</a:t>
            </a:r>
            <a:r>
              <a:rPr lang="en-IN" dirty="0" smtClean="0"/>
              <a:t>U.S. </a:t>
            </a:r>
            <a:r>
              <a:rPr lang="en-IN" dirty="0"/>
              <a:t>smartphone </a:t>
            </a:r>
            <a:r>
              <a:rPr lang="en-IN" dirty="0" smtClean="0"/>
              <a:t>market: Who’s </a:t>
            </a:r>
            <a:r>
              <a:rPr lang="en-IN" dirty="0"/>
              <a:t>the most wanted?,” </a:t>
            </a:r>
            <a:r>
              <a:rPr lang="en-IN" i="1" dirty="0">
                <a:hlinkClick r:id="rId2"/>
              </a:rPr>
              <a:t>http://blog.nielsen.com/nielsenwire/?</a:t>
            </a:r>
            <a:r>
              <a:rPr lang="en-IN" i="1" dirty="0" smtClean="0">
                <a:hlinkClick r:id="rId2"/>
              </a:rPr>
              <a:t>p=27418</a:t>
            </a:r>
            <a:r>
              <a:rPr lang="en-IN" dirty="0" smtClean="0"/>
              <a:t>, 2011</a:t>
            </a:r>
            <a:r>
              <a:rPr lang="en-IN" dirty="0"/>
              <a:t>.</a:t>
            </a:r>
          </a:p>
        </p:txBody>
      </p:sp>
    </p:spTree>
    <p:extLst>
      <p:ext uri="{BB962C8B-B14F-4D97-AF65-F5344CB8AC3E}">
        <p14:creationId xmlns:p14="http://schemas.microsoft.com/office/powerpoint/2010/main" val="146340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TC103457503[[fn=Quotable]]</Template>
  <TotalTime>98</TotalTime>
  <Words>428</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MyGesture</vt:lpstr>
      <vt:lpstr>Problem Statement</vt:lpstr>
      <vt:lpstr>Challenges</vt:lpstr>
      <vt:lpstr>Key Contributions</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MyGesture</dc:title>
  <dc:creator>vaibhav</dc:creator>
  <cp:lastModifiedBy>Pranjal Singh</cp:lastModifiedBy>
  <cp:revision>15</cp:revision>
  <dcterms:created xsi:type="dcterms:W3CDTF">2014-04-13T09:55:07Z</dcterms:created>
  <dcterms:modified xsi:type="dcterms:W3CDTF">2014-04-13T15:10:28Z</dcterms:modified>
</cp:coreProperties>
</file>