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4" r:id="rId10"/>
    <p:sldId id="276" r:id="rId11"/>
    <p:sldId id="274" r:id="rId12"/>
    <p:sldId id="267" r:id="rId13"/>
    <p:sldId id="270" r:id="rId14"/>
    <p:sldId id="271" r:id="rId15"/>
    <p:sldId id="269" r:id="rId16"/>
    <p:sldId id="275" r:id="rId17"/>
    <p:sldId id="277" r:id="rId18"/>
    <p:sldId id="268" r:id="rId19"/>
    <p:sldId id="26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CF21A-56A6-42E0-BEC7-878CC5D5D57C}" type="datetimeFigureOut">
              <a:rPr lang="en-IN" smtClean="0"/>
              <a:t>17-October-2013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6EB5-E8E8-4568-9510-16134ACFF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1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6EB5-E8E8-4568-9510-16134ACFF0B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2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baseline="0" dirty="0" smtClean="0"/>
              <a:t> point: Different domains have different zones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6EB5-E8E8-4568-9510-16134ACFF0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2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756A3CC-23DE-4B22-9F4F-21C7245F72E2}" type="slidenum">
              <a:rPr lang="en-US" sz="1300">
                <a:solidFill>
                  <a:srgbClr val="000000"/>
                </a:solidFill>
              </a:rPr>
              <a:pPr eaLnBrk="1" hangingPunct="1"/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93078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C9B28C-721D-4D02-AEAB-F0BDA03F4CCE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5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966-895A-4492-8BD0-A5B48C288864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0120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966-895A-4492-8BD0-A5B48C288864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72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966-895A-4492-8BD0-A5B48C288864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010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966-895A-4492-8BD0-A5B48C288864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1450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966-895A-4492-8BD0-A5B48C288864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489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966-895A-4492-8BD0-A5B48C288864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630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DA-2B69-42B3-92F0-A9735C91D017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13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DD2-5127-4101-B904-F7A96D5FC85E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FE0B-63B9-499A-B189-CAB5CADDBFA4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54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80BA-72D6-484C-B103-71DA0288EE98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7B1-70E0-497F-BB27-0C485366163D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09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CC5-B1EA-4520-A2A3-7518D577308A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8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7075-83E2-448C-9F38-6495D731FAE3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3913-64AC-4E66-A501-F133F67374FF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03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6191-4199-4F25-B6A2-AFAF64FE2BFA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5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FE8-38F5-4E28-AC31-4B486726C4FF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0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D18966-895A-4492-8BD0-A5B48C288864}" type="datetime1">
              <a:rPr lang="en-IN" smtClean="0"/>
              <a:t>17-October-2013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7E6980-D30F-44B7-9894-513A6BE309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8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 i="1" dirty="0">
                <a:latin typeface="Cambria" panose="02040503050406030204" pitchFamily="18" charset="0"/>
              </a:rPr>
              <a:t>A </a:t>
            </a:r>
            <a:r>
              <a:rPr lang="en-IN" sz="3600" i="1" dirty="0" smtClean="0">
                <a:latin typeface="Cambria" panose="02040503050406030204" pitchFamily="18" charset="0"/>
              </a:rPr>
              <a:t>Weakly-Supervised </a:t>
            </a:r>
            <a:r>
              <a:rPr lang="en-IN" sz="3600" i="1" dirty="0">
                <a:latin typeface="Cambria" panose="02040503050406030204" pitchFamily="18" charset="0"/>
              </a:rPr>
              <a:t>Approach to Argumentative Zoning</a:t>
            </a:r>
            <a:br>
              <a:rPr lang="en-IN" sz="3600" i="1" dirty="0">
                <a:latin typeface="Cambria" panose="02040503050406030204" pitchFamily="18" charset="0"/>
              </a:rPr>
            </a:br>
            <a:r>
              <a:rPr lang="en-IN" sz="3600" i="1" dirty="0">
                <a:latin typeface="Cambria" panose="02040503050406030204" pitchFamily="18" charset="0"/>
              </a:rPr>
              <a:t>of Scientific Documents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 smtClean="0">
                <a:latin typeface="Calibri" panose="020F0502020204030204" pitchFamily="34" charset="0"/>
              </a:rPr>
              <a:t>Yufan Guo</a:t>
            </a:r>
          </a:p>
          <a:p>
            <a:r>
              <a:rPr lang="en-IN" b="1" i="1" dirty="0">
                <a:latin typeface="Calibri" panose="020F0502020204030204" pitchFamily="34" charset="0"/>
              </a:rPr>
              <a:t>Anna </a:t>
            </a:r>
            <a:r>
              <a:rPr lang="en-IN" b="1" i="1" dirty="0" smtClean="0">
                <a:latin typeface="Calibri" panose="020F0502020204030204" pitchFamily="34" charset="0"/>
              </a:rPr>
              <a:t>Korhonen</a:t>
            </a:r>
          </a:p>
          <a:p>
            <a:r>
              <a:rPr lang="en-IN" b="1" i="1" dirty="0">
                <a:latin typeface="Calibri" panose="020F0502020204030204" pitchFamily="34" charset="0"/>
              </a:rPr>
              <a:t>Thierry Poibeau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080500" y="5727700"/>
            <a:ext cx="200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libri" panose="020F0502020204030204" pitchFamily="34" charset="0"/>
              </a:rPr>
              <a:t>Review By:</a:t>
            </a:r>
          </a:p>
          <a:p>
            <a:r>
              <a:rPr lang="en-IN" sz="2000" b="1" dirty="0" smtClean="0">
                <a:latin typeface="Calibri" panose="020F0502020204030204" pitchFamily="34" charset="0"/>
              </a:rPr>
              <a:t>Pranjal Singh</a:t>
            </a:r>
          </a:p>
          <a:p>
            <a:r>
              <a:rPr lang="en-IN" sz="2000" b="1" dirty="0" smtClean="0">
                <a:latin typeface="Calibri" panose="020F0502020204030204" pitchFamily="34" charset="0"/>
              </a:rPr>
              <a:t>10511</a:t>
            </a:r>
            <a:endParaRPr lang="en-IN" sz="2000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6300" y="393700"/>
            <a:ext cx="566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Paper Presentation: CS671</a:t>
            </a:r>
            <a:endParaRPr lang="en-IN" sz="3000" b="1" u="sng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CRF(Conditional Random Field)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 form of discriminative modelling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Has been used successfully in various domains such as part of speech tagging and other Natural Language Processing tasks</a:t>
            </a:r>
          </a:p>
          <a:p>
            <a:r>
              <a:rPr lang="en-US" dirty="0">
                <a:latin typeface="Calibri" panose="020F0502020204030204" pitchFamily="34" charset="0"/>
              </a:rPr>
              <a:t>Processes evidence bottom-up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Combines multiple features of the data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Builds the probability P( sequence | data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4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Results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Calibri" panose="020F0502020204030204" pitchFamily="34" charset="0"/>
              </a:rPr>
              <a:t>Only one method(ASVM) identifies six out of the seven </a:t>
            </a:r>
            <a:r>
              <a:rPr lang="en-IN" dirty="0" smtClean="0">
                <a:latin typeface="Calibri" panose="020F0502020204030204" pitchFamily="34" charset="0"/>
              </a:rPr>
              <a:t>possible categories</a:t>
            </a:r>
            <a:r>
              <a:rPr lang="en-IN" dirty="0">
                <a:latin typeface="Calibri" panose="020F0502020204030204" pitchFamily="34" charset="0"/>
              </a:rPr>
              <a:t>. Other methods identify five categories.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RESULTS </a:t>
            </a:r>
            <a:r>
              <a:rPr lang="en-IN" dirty="0">
                <a:latin typeface="Calibri" panose="020F0502020204030204" pitchFamily="34" charset="0"/>
              </a:rPr>
              <a:t>has the highest amount of data and </a:t>
            </a:r>
            <a:r>
              <a:rPr lang="en-IN" dirty="0" smtClean="0">
                <a:latin typeface="Calibri" panose="020F0502020204030204" pitchFamily="34" charset="0"/>
              </a:rPr>
              <a:t>OBJECTIVE has </a:t>
            </a:r>
            <a:r>
              <a:rPr lang="en-IN" dirty="0">
                <a:latin typeface="Calibri" panose="020F0502020204030204" pitchFamily="34" charset="0"/>
              </a:rPr>
              <a:t>the minimum.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The </a:t>
            </a:r>
            <a:r>
              <a:rPr lang="en-IN" dirty="0">
                <a:latin typeface="Calibri" panose="020F0502020204030204" pitchFamily="34" charset="0"/>
              </a:rPr>
              <a:t>LOCATION feature is found to be the most important feature for ASSVM</a:t>
            </a:r>
            <a:r>
              <a:rPr lang="en-IN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Voice</a:t>
            </a:r>
            <a:r>
              <a:rPr lang="en-IN" dirty="0">
                <a:latin typeface="Calibri" panose="020F0502020204030204" pitchFamily="34" charset="0"/>
              </a:rPr>
              <a:t>, </a:t>
            </a:r>
            <a:r>
              <a:rPr lang="en-IN" dirty="0" smtClean="0">
                <a:latin typeface="Calibri" panose="020F0502020204030204" pitchFamily="34" charset="0"/>
              </a:rPr>
              <a:t>Verb class </a:t>
            </a:r>
            <a:r>
              <a:rPr lang="en-IN" dirty="0">
                <a:latin typeface="Calibri" panose="020F0502020204030204" pitchFamily="34" charset="0"/>
              </a:rPr>
              <a:t>and GR contribute to general performance.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Least </a:t>
            </a:r>
            <a:r>
              <a:rPr lang="en-IN" dirty="0">
                <a:latin typeface="Calibri" panose="020F0502020204030204" pitchFamily="34" charset="0"/>
              </a:rPr>
              <a:t>helpful features are Word, Bi-gram and Verb </a:t>
            </a:r>
            <a:r>
              <a:rPr lang="en-IN" dirty="0" smtClean="0">
                <a:latin typeface="Calibri" panose="020F0502020204030204" pitchFamily="34" charset="0"/>
              </a:rPr>
              <a:t>because they </a:t>
            </a:r>
            <a:r>
              <a:rPr lang="en-IN" dirty="0">
                <a:latin typeface="Calibri" panose="020F0502020204030204" pitchFamily="34" charset="0"/>
              </a:rPr>
              <a:t>suffer from sparse data problems. </a:t>
            </a:r>
            <a:endParaRPr lang="en-IN" dirty="0" smtClean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5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Results</a:t>
            </a:r>
            <a:endParaRPr lang="en-IN" b="1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781300"/>
            <a:ext cx="6718300" cy="2540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References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Yufan </a:t>
            </a:r>
            <a:r>
              <a:rPr lang="en-IN" sz="2400" dirty="0">
                <a:latin typeface="Calibri" panose="020F0502020204030204" pitchFamily="34" charset="0"/>
              </a:rPr>
              <a:t>Guo, Anna Korhonen, and Thierry Poibeau. </a:t>
            </a:r>
            <a:r>
              <a:rPr lang="en-IN" sz="2400" b="1" dirty="0">
                <a:latin typeface="Calibri" panose="020F0502020204030204" pitchFamily="34" charset="0"/>
              </a:rPr>
              <a:t>A </a:t>
            </a:r>
            <a:r>
              <a:rPr lang="en-IN" sz="2400" b="1" dirty="0" smtClean="0">
                <a:latin typeface="Calibri" panose="020F0502020204030204" pitchFamily="34" charset="0"/>
              </a:rPr>
              <a:t>Weakly-Supervised Approach </a:t>
            </a:r>
            <a:r>
              <a:rPr lang="en-IN" sz="2400" b="1" dirty="0">
                <a:latin typeface="Calibri" panose="020F0502020204030204" pitchFamily="34" charset="0"/>
              </a:rPr>
              <a:t>to </a:t>
            </a:r>
            <a:r>
              <a:rPr lang="en-IN" sz="2400" b="1" dirty="0" smtClean="0">
                <a:latin typeface="Calibri" panose="020F0502020204030204" pitchFamily="34" charset="0"/>
              </a:rPr>
              <a:t>Argumentative Zoning of Scientific Documents</a:t>
            </a:r>
            <a:r>
              <a:rPr lang="en-IN" sz="2400" b="1" dirty="0">
                <a:latin typeface="Calibri" panose="020F0502020204030204" pitchFamily="34" charset="0"/>
              </a:rPr>
              <a:t>.</a:t>
            </a:r>
            <a:r>
              <a:rPr lang="en-IN" sz="2400" dirty="0">
                <a:latin typeface="Calibri" panose="020F0502020204030204" pitchFamily="34" charset="0"/>
              </a:rPr>
              <a:t> In </a:t>
            </a:r>
            <a:r>
              <a:rPr lang="en-IN" sz="2400" i="1" dirty="0">
                <a:latin typeface="Calibri" panose="020F0502020204030204" pitchFamily="34" charset="0"/>
              </a:rPr>
              <a:t>Proceedings of the Conference on Empirical Methods in Natural Language </a:t>
            </a:r>
            <a:r>
              <a:rPr lang="en-IN" sz="2400" i="1" dirty="0" smtClean="0">
                <a:latin typeface="Calibri" panose="020F0502020204030204" pitchFamily="34" charset="0"/>
              </a:rPr>
              <a:t>Processing</a:t>
            </a:r>
            <a:r>
              <a:rPr lang="en-IN" sz="2400" dirty="0" smtClean="0">
                <a:latin typeface="Calibri" panose="020F0502020204030204" pitchFamily="34" charset="0"/>
              </a:rPr>
              <a:t>, pages </a:t>
            </a:r>
            <a:r>
              <a:rPr lang="en-IN" sz="2400" dirty="0">
                <a:latin typeface="Calibri" panose="020F0502020204030204" pitchFamily="34" charset="0"/>
              </a:rPr>
              <a:t>273–283, 2011</a:t>
            </a:r>
            <a:r>
              <a:rPr lang="en-IN" sz="2400" dirty="0" smtClean="0">
                <a:latin typeface="Calibri" panose="020F0502020204030204" pitchFamily="34" charset="0"/>
              </a:rPr>
              <a:t>.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Simone </a:t>
            </a:r>
            <a:r>
              <a:rPr lang="en-IN" sz="2400" dirty="0">
                <a:latin typeface="Calibri" panose="020F0502020204030204" pitchFamily="34" charset="0"/>
              </a:rPr>
              <a:t>Teufel and Marc Moens. </a:t>
            </a:r>
            <a:r>
              <a:rPr lang="en-IN" sz="2400" b="1" dirty="0">
                <a:latin typeface="Calibri" panose="020F0502020204030204" pitchFamily="34" charset="0"/>
              </a:rPr>
              <a:t>Summarizing </a:t>
            </a:r>
            <a:r>
              <a:rPr lang="en-IN" sz="2400" b="1" dirty="0" smtClean="0">
                <a:latin typeface="Calibri" panose="020F0502020204030204" pitchFamily="34" charset="0"/>
              </a:rPr>
              <a:t>Scientific Articles</a:t>
            </a:r>
            <a:r>
              <a:rPr lang="en-IN" sz="2400" b="1" dirty="0">
                <a:latin typeface="Calibri" panose="020F0502020204030204" pitchFamily="34" charset="0"/>
              </a:rPr>
              <a:t>: </a:t>
            </a:r>
            <a:r>
              <a:rPr lang="en-IN" sz="2400" b="1" dirty="0" smtClean="0">
                <a:latin typeface="Calibri" panose="020F0502020204030204" pitchFamily="34" charset="0"/>
              </a:rPr>
              <a:t>Experiments </a:t>
            </a:r>
            <a:r>
              <a:rPr lang="en-IN" sz="2400" b="1" dirty="0">
                <a:latin typeface="Calibri" panose="020F0502020204030204" pitchFamily="34" charset="0"/>
              </a:rPr>
              <a:t>with </a:t>
            </a:r>
            <a:r>
              <a:rPr lang="en-IN" sz="2400" b="1" dirty="0" smtClean="0">
                <a:latin typeface="Calibri" panose="020F0502020204030204" pitchFamily="34" charset="0"/>
              </a:rPr>
              <a:t>Relevance </a:t>
            </a:r>
            <a:r>
              <a:rPr lang="en-IN" sz="2400" b="1" dirty="0">
                <a:latin typeface="Calibri" panose="020F0502020204030204" pitchFamily="34" charset="0"/>
              </a:rPr>
              <a:t>and </a:t>
            </a:r>
            <a:r>
              <a:rPr lang="en-IN" sz="2400" b="1" dirty="0" smtClean="0">
                <a:latin typeface="Calibri" panose="020F0502020204030204" pitchFamily="34" charset="0"/>
              </a:rPr>
              <a:t>Rhetorical Status</a:t>
            </a:r>
            <a:r>
              <a:rPr lang="en-IN" sz="2400" dirty="0">
                <a:latin typeface="Calibri" panose="020F0502020204030204" pitchFamily="34" charset="0"/>
              </a:rPr>
              <a:t>. </a:t>
            </a:r>
            <a:r>
              <a:rPr lang="en-IN" sz="2400" i="1" dirty="0">
                <a:latin typeface="Calibri" panose="020F0502020204030204" pitchFamily="34" charset="0"/>
              </a:rPr>
              <a:t>Comput. Linguist.</a:t>
            </a:r>
            <a:r>
              <a:rPr lang="en-IN" sz="2400" dirty="0">
                <a:latin typeface="Calibri" panose="020F0502020204030204" pitchFamily="34" charset="0"/>
              </a:rPr>
              <a:t>, 28(4):409–445, December 2002.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0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63205">
            <a:off x="2345327" y="3759013"/>
            <a:ext cx="5969506" cy="701675"/>
          </a:xfrm>
        </p:spPr>
        <p:txBody>
          <a:bodyPr>
            <a:noAutofit/>
          </a:bodyPr>
          <a:lstStyle/>
          <a:p>
            <a:r>
              <a:rPr lang="en-IN" sz="8000" b="1" dirty="0" smtClean="0">
                <a:solidFill>
                  <a:srgbClr val="7030A0"/>
                </a:solidFill>
                <a:latin typeface="Cooper Black" panose="0208090404030B020404" pitchFamily="18" charset="0"/>
              </a:rPr>
              <a:t>Thank You!!!</a:t>
            </a:r>
            <a:endParaRPr lang="en-IN" sz="8000" b="1" dirty="0">
              <a:solidFill>
                <a:srgbClr val="7030A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5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Future Work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Calibri" panose="020F0502020204030204" pitchFamily="34" charset="0"/>
              </a:rPr>
              <a:t>The approach to active learning could be improved in various ways by experimenting with more complex </a:t>
            </a:r>
            <a:r>
              <a:rPr lang="en-IN" dirty="0" smtClean="0">
                <a:latin typeface="Calibri" panose="020F0502020204030204" pitchFamily="34" charset="0"/>
              </a:rPr>
              <a:t>query strategies </a:t>
            </a:r>
            <a:r>
              <a:rPr lang="en-IN" dirty="0">
                <a:latin typeface="Calibri" panose="020F0502020204030204" pitchFamily="34" charset="0"/>
              </a:rPr>
              <a:t>such as margin sampling algorithm by (Scheffer et al., 2001) and query-by-committee algorithm </a:t>
            </a:r>
            <a:r>
              <a:rPr lang="en-IN" dirty="0" smtClean="0">
                <a:latin typeface="Calibri" panose="020F0502020204030204" pitchFamily="34" charset="0"/>
              </a:rPr>
              <a:t>by (Seung </a:t>
            </a:r>
            <a:r>
              <a:rPr lang="en-IN" dirty="0">
                <a:latin typeface="Calibri" panose="020F0502020204030204" pitchFamily="34" charset="0"/>
              </a:rPr>
              <a:t>et al., 1992</a:t>
            </a:r>
            <a:r>
              <a:rPr lang="en-IN" dirty="0" smtClean="0">
                <a:latin typeface="Calibri" panose="020F0502020204030204" pitchFamily="34" charset="0"/>
              </a:rPr>
              <a:t>).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Also</a:t>
            </a:r>
            <a:r>
              <a:rPr lang="en-IN" dirty="0">
                <a:latin typeface="Calibri" panose="020F0502020204030204" pitchFamily="34" charset="0"/>
              </a:rPr>
              <a:t>, looking for other optimal </a:t>
            </a:r>
            <a:r>
              <a:rPr lang="en-IN" dirty="0" smtClean="0">
                <a:latin typeface="Calibri" panose="020F0502020204030204" pitchFamily="34" charset="0"/>
              </a:rPr>
              <a:t>features could </a:t>
            </a:r>
            <a:r>
              <a:rPr lang="en-IN" dirty="0">
                <a:latin typeface="Calibri" panose="020F0502020204030204" pitchFamily="34" charset="0"/>
              </a:rPr>
              <a:t>improve the result a lot.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It </a:t>
            </a:r>
            <a:r>
              <a:rPr lang="en-IN" dirty="0">
                <a:latin typeface="Calibri" panose="020F0502020204030204" pitchFamily="34" charset="0"/>
              </a:rPr>
              <a:t>could also be very interesting to evaluate the usefulness of </a:t>
            </a:r>
            <a:r>
              <a:rPr lang="en-IN" dirty="0" smtClean="0">
                <a:latin typeface="Calibri" panose="020F0502020204030204" pitchFamily="34" charset="0"/>
              </a:rPr>
              <a:t>weakly-supervised identification </a:t>
            </a:r>
            <a:r>
              <a:rPr lang="en-IN" dirty="0">
                <a:latin typeface="Calibri" panose="020F0502020204030204" pitchFamily="34" charset="0"/>
              </a:rPr>
              <a:t>of information structure for NLP tasks such as summarization and information extraction and </a:t>
            </a:r>
            <a:r>
              <a:rPr lang="en-IN" dirty="0" smtClean="0">
                <a:latin typeface="Calibri" panose="020F0502020204030204" pitchFamily="34" charset="0"/>
              </a:rPr>
              <a:t>for practical </a:t>
            </a:r>
            <a:r>
              <a:rPr lang="en-IN" dirty="0">
                <a:latin typeface="Calibri" panose="020F0502020204030204" pitchFamily="34" charset="0"/>
              </a:rPr>
              <a:t>tasks such as manual review of scientific papers for research purposes.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3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1C1C1C"/>
                </a:solidFill>
              </a:rPr>
              <a:t>Copyright © 2001, 2003, Andrew W. Moore</a:t>
            </a:r>
          </a:p>
        </p:txBody>
      </p:sp>
      <p:sp>
        <p:nvSpPr>
          <p:cNvPr id="39939" name="Line 2050"/>
          <p:cNvSpPr>
            <a:spLocks noChangeShapeType="1"/>
          </p:cNvSpPr>
          <p:nvPr/>
        </p:nvSpPr>
        <p:spPr bwMode="auto">
          <a:xfrm rot="-3472419" flipV="1">
            <a:off x="3006566" y="3942503"/>
            <a:ext cx="5098534" cy="9505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40" name="Line 2051"/>
          <p:cNvSpPr>
            <a:spLocks noChangeShapeType="1"/>
          </p:cNvSpPr>
          <p:nvPr/>
        </p:nvSpPr>
        <p:spPr bwMode="auto">
          <a:xfrm rot="-3472419" flipV="1">
            <a:off x="3002944" y="3902377"/>
            <a:ext cx="5164862" cy="252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41" name="Rectangle 2052"/>
          <p:cNvSpPr>
            <a:spLocks noGrp="1" noChangeArrowheads="1"/>
          </p:cNvSpPr>
          <p:nvPr>
            <p:ph type="title"/>
          </p:nvPr>
        </p:nvSpPr>
        <p:spPr>
          <a:xfrm>
            <a:off x="593726" y="749148"/>
            <a:ext cx="4648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Maximum Margin</a:t>
            </a:r>
          </a:p>
        </p:txBody>
      </p:sp>
      <p:sp>
        <p:nvSpPr>
          <p:cNvPr id="39942" name="Rectangle 2053"/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3600" i="1">
                <a:solidFill>
                  <a:srgbClr val="000000"/>
                </a:solidFill>
              </a:rPr>
              <a:t>f </a:t>
            </a:r>
            <a:r>
              <a:rPr lang="en-US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39943" name="Line 2054"/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44" name="Text Box 2055"/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8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9945" name="Line 2056"/>
          <p:cNvSpPr>
            <a:spLocks noChangeShapeType="1"/>
          </p:cNvSpPr>
          <p:nvPr/>
        </p:nvSpPr>
        <p:spPr bwMode="auto">
          <a:xfrm>
            <a:off x="6639750" y="724528"/>
            <a:ext cx="184183" cy="127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46" name="Text Box 2057"/>
          <p:cNvSpPr txBox="1">
            <a:spLocks noChangeArrowheads="1"/>
          </p:cNvSpPr>
          <p:nvPr/>
        </p:nvSpPr>
        <p:spPr bwMode="auto">
          <a:xfrm>
            <a:off x="6286500" y="434809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3200" dirty="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39947" name="Line 2058"/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48" name="Text Box 2059"/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3200">
                <a:solidFill>
                  <a:srgbClr val="000000"/>
                </a:solidFill>
              </a:rPr>
              <a:t>y</a:t>
            </a:r>
            <a:r>
              <a:rPr lang="en-US" sz="3200" baseline="30000">
                <a:solidFill>
                  <a:srgbClr val="000000"/>
                </a:solidFill>
              </a:rPr>
              <a:t>est</a:t>
            </a:r>
          </a:p>
        </p:txBody>
      </p:sp>
      <p:sp>
        <p:nvSpPr>
          <p:cNvPr id="39949" name="Text Box 2060"/>
          <p:cNvSpPr txBox="1">
            <a:spLocks noChangeArrowheads="1"/>
          </p:cNvSpPr>
          <p:nvPr/>
        </p:nvSpPr>
        <p:spPr bwMode="auto">
          <a:xfrm>
            <a:off x="2362200" y="1905001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denotes +1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denotes -1</a:t>
            </a:r>
          </a:p>
        </p:txBody>
      </p:sp>
      <p:sp>
        <p:nvSpPr>
          <p:cNvPr id="39950" name="Oval 2061"/>
          <p:cNvSpPr>
            <a:spLocks noChangeAspect="1" noChangeArrowheads="1"/>
          </p:cNvSpPr>
          <p:nvPr/>
        </p:nvSpPr>
        <p:spPr bwMode="auto"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51" name="Oval 2062"/>
          <p:cNvSpPr>
            <a:spLocks noChangeAspect="1" noChangeArrowheads="1"/>
          </p:cNvSpPr>
          <p:nvPr/>
        </p:nvSpPr>
        <p:spPr bwMode="auto"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52" name="Line 2063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53" name="Line 2064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54" name="Oval 2065"/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55" name="Oval 2066"/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56" name="Oval 2067"/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57" name="Oval 2068"/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58" name="Oval 2069"/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59" name="Oval 2070"/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0" name="Oval 2071"/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1" name="Oval 2072"/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2" name="Oval 2073"/>
          <p:cNvSpPr>
            <a:spLocks noChangeAspect="1" noChangeArrowheads="1"/>
          </p:cNvSpPr>
          <p:nvPr/>
        </p:nvSpPr>
        <p:spPr bwMode="auto">
          <a:xfrm rot="-1118274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3" name="Oval 2074"/>
          <p:cNvSpPr>
            <a:spLocks noChangeAspect="1" noChangeArrowheads="1"/>
          </p:cNvSpPr>
          <p:nvPr/>
        </p:nvSpPr>
        <p:spPr bwMode="auto">
          <a:xfrm rot="-1118274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4" name="Oval 2075"/>
          <p:cNvSpPr>
            <a:spLocks noChangeAspect="1" noChangeArrowheads="1"/>
          </p:cNvSpPr>
          <p:nvPr/>
        </p:nvSpPr>
        <p:spPr bwMode="auto">
          <a:xfrm rot="-1118274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5" name="Oval 2076"/>
          <p:cNvSpPr>
            <a:spLocks noChangeAspect="1" noChangeArrowheads="1"/>
          </p:cNvSpPr>
          <p:nvPr/>
        </p:nvSpPr>
        <p:spPr bwMode="auto">
          <a:xfrm rot="-1118274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6" name="Oval 2077"/>
          <p:cNvSpPr>
            <a:spLocks noChangeAspect="1" noChangeArrowheads="1"/>
          </p:cNvSpPr>
          <p:nvPr/>
        </p:nvSpPr>
        <p:spPr bwMode="auto">
          <a:xfrm rot="-1118274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7" name="Oval 2078"/>
          <p:cNvSpPr>
            <a:spLocks noChangeAspect="1" noChangeArrowheads="1"/>
          </p:cNvSpPr>
          <p:nvPr/>
        </p:nvSpPr>
        <p:spPr bwMode="auto">
          <a:xfrm rot="-1118274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8" name="Oval 2079"/>
          <p:cNvSpPr>
            <a:spLocks noChangeAspect="1" noChangeArrowheads="1"/>
          </p:cNvSpPr>
          <p:nvPr/>
        </p:nvSpPr>
        <p:spPr bwMode="auto">
          <a:xfrm rot="-1118274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69" name="Oval 2080"/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0" name="Oval 2081"/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1" name="Oval 2082"/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2" name="Oval 2083"/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3" name="Oval 2084"/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4" name="Oval 2085"/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5" name="Oval 2086"/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6" name="Oval 2087"/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7" name="Oval 2088"/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8" name="Oval 2089"/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79" name="Oval 2090"/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0" name="Oval 2091"/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1" name="Oval 2092"/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2" name="Oval 2093"/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3" name="Oval 2094"/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4" name="Oval 2095"/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5" name="Oval 2096"/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6" name="Oval 2097"/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7" name="Oval 2098"/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88" name="Text Box 2099"/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b="1" i="1" dirty="0">
                <a:solidFill>
                  <a:srgbClr val="000000"/>
                </a:solidFill>
              </a:rPr>
              <a:t>f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 err="1">
                <a:solidFill>
                  <a:srgbClr val="000000"/>
                </a:solidFill>
              </a:rPr>
              <a:t>x</a:t>
            </a:r>
            <a:r>
              <a:rPr lang="en-US" i="1" dirty="0" err="1">
                <a:solidFill>
                  <a:srgbClr val="000000"/>
                </a:solidFill>
              </a:rPr>
              <a:t>,</a:t>
            </a:r>
            <a:r>
              <a:rPr lang="en-US" b="1" i="1" dirty="0" err="1">
                <a:solidFill>
                  <a:srgbClr val="00CC00"/>
                </a:solidFill>
              </a:rPr>
              <a:t>w</a:t>
            </a:r>
            <a:r>
              <a:rPr lang="en-US" i="1" dirty="0" err="1">
                <a:solidFill>
                  <a:srgbClr val="00CC00"/>
                </a:solidFill>
              </a:rPr>
              <a:t>,b</a:t>
            </a:r>
            <a:r>
              <a:rPr lang="en-US" i="1" dirty="0">
                <a:solidFill>
                  <a:srgbClr val="000000"/>
                </a:solidFill>
              </a:rPr>
              <a:t>) = sign(</a:t>
            </a:r>
            <a:r>
              <a:rPr lang="en-US" b="1" i="1" dirty="0">
                <a:solidFill>
                  <a:srgbClr val="00CC00"/>
                </a:solidFill>
              </a:rPr>
              <a:t>w</a:t>
            </a:r>
            <a:r>
              <a:rPr lang="en-US" b="1" i="1" dirty="0">
                <a:solidFill>
                  <a:srgbClr val="000000"/>
                </a:solidFill>
              </a:rPr>
              <a:t>. x</a:t>
            </a:r>
            <a:r>
              <a:rPr lang="en-US" i="1" dirty="0">
                <a:solidFill>
                  <a:srgbClr val="00CC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CC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9989" name="Text Box 2100"/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90" name="Text Box 2101"/>
          <p:cNvSpPr txBox="1">
            <a:spLocks noChangeArrowheads="1"/>
          </p:cNvSpPr>
          <p:nvPr/>
        </p:nvSpPr>
        <p:spPr bwMode="auto">
          <a:xfrm>
            <a:off x="7924800" y="2286000"/>
            <a:ext cx="2743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maximum margin linear classifier</a:t>
            </a:r>
            <a:r>
              <a:rPr lang="en-US" sz="2400" dirty="0">
                <a:solidFill>
                  <a:srgbClr val="000000"/>
                </a:solidFill>
              </a:rPr>
              <a:t> is the linear classifier with the, um, maximum margin.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 dirty="0">
                <a:solidFill>
                  <a:srgbClr val="000000"/>
                </a:solidFill>
              </a:rPr>
              <a:t>This is the simplest kind of SVM (Called an LSVM)</a:t>
            </a:r>
          </a:p>
        </p:txBody>
      </p:sp>
      <p:sp>
        <p:nvSpPr>
          <p:cNvPr id="39991" name="Text Box 2103"/>
          <p:cNvSpPr txBox="1">
            <a:spLocks noChangeArrowheads="1"/>
          </p:cNvSpPr>
          <p:nvPr/>
        </p:nvSpPr>
        <p:spPr bwMode="auto">
          <a:xfrm>
            <a:off x="1697038" y="3675064"/>
            <a:ext cx="21209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>
                <a:solidFill>
                  <a:srgbClr val="00CC00"/>
                </a:solidFill>
              </a:rPr>
              <a:t>Support Vectors </a:t>
            </a:r>
            <a:r>
              <a:rPr lang="en-US">
                <a:solidFill>
                  <a:srgbClr val="000000"/>
                </a:solidFill>
              </a:rPr>
              <a:t>are those datapoints that the margin pushes up against</a:t>
            </a:r>
          </a:p>
        </p:txBody>
      </p:sp>
      <p:sp>
        <p:nvSpPr>
          <p:cNvPr id="39992" name="Freeform 2107"/>
          <p:cNvSpPr>
            <a:spLocks/>
          </p:cNvSpPr>
          <p:nvPr/>
        </p:nvSpPr>
        <p:spPr bwMode="auto">
          <a:xfrm>
            <a:off x="3636963" y="3725863"/>
            <a:ext cx="1708150" cy="400110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6"/>
              <a:gd name="T28" fmla="*/ 0 h 98"/>
              <a:gd name="T29" fmla="*/ 1076 w 1076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93" name="Freeform 2108"/>
          <p:cNvSpPr>
            <a:spLocks/>
          </p:cNvSpPr>
          <p:nvPr/>
        </p:nvSpPr>
        <p:spPr bwMode="auto">
          <a:xfrm>
            <a:off x="3603625" y="3317875"/>
            <a:ext cx="2293938" cy="400110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45"/>
              <a:gd name="T40" fmla="*/ 0 h 306"/>
              <a:gd name="T41" fmla="*/ 1445 w 1445"/>
              <a:gd name="T42" fmla="*/ 306 h 30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94" name="Freeform 2109"/>
          <p:cNvSpPr>
            <a:spLocks/>
          </p:cNvSpPr>
          <p:nvPr/>
        </p:nvSpPr>
        <p:spPr bwMode="auto">
          <a:xfrm>
            <a:off x="3629025" y="3994150"/>
            <a:ext cx="1733550" cy="400110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2"/>
              <a:gd name="T19" fmla="*/ 0 h 283"/>
              <a:gd name="T20" fmla="*/ 1092 w 1092"/>
              <a:gd name="T21" fmla="*/ 283 h 2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n-IN" sz="2000">
              <a:solidFill>
                <a:srgbClr val="000000"/>
              </a:solidFill>
            </a:endParaRPr>
          </a:p>
        </p:txBody>
      </p:sp>
      <p:sp>
        <p:nvSpPr>
          <p:cNvPr id="39995" name="Oval 2110"/>
          <p:cNvSpPr>
            <a:spLocks noChangeArrowheads="1"/>
          </p:cNvSpPr>
          <p:nvPr/>
        </p:nvSpPr>
        <p:spPr bwMode="auto">
          <a:xfrm>
            <a:off x="5865813" y="3374698"/>
            <a:ext cx="259766" cy="56263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96" name="Oval 2111"/>
          <p:cNvSpPr>
            <a:spLocks noChangeArrowheads="1"/>
          </p:cNvSpPr>
          <p:nvPr/>
        </p:nvSpPr>
        <p:spPr bwMode="auto">
          <a:xfrm>
            <a:off x="5368925" y="3484235"/>
            <a:ext cx="259766" cy="56263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97" name="Oval 2112"/>
          <p:cNvSpPr>
            <a:spLocks noChangeArrowheads="1"/>
          </p:cNvSpPr>
          <p:nvPr/>
        </p:nvSpPr>
        <p:spPr bwMode="auto">
          <a:xfrm>
            <a:off x="5357813" y="4179560"/>
            <a:ext cx="259766" cy="56263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9998" name="AutoShape 2113"/>
          <p:cNvSpPr>
            <a:spLocks noChangeArrowheads="1"/>
          </p:cNvSpPr>
          <p:nvPr/>
        </p:nvSpPr>
        <p:spPr bwMode="auto">
          <a:xfrm>
            <a:off x="5929313" y="5727700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Linear SVM</a:t>
            </a:r>
          </a:p>
        </p:txBody>
      </p:sp>
    </p:spTree>
    <p:extLst>
      <p:ext uri="{BB962C8B-B14F-4D97-AF65-F5344CB8AC3E}">
        <p14:creationId xmlns:p14="http://schemas.microsoft.com/office/powerpoint/2010/main" val="40681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</a:rPr>
              <a:t>CRF(Conditional Random Field)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7168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</a:rPr>
              <a:t>Each attribute of the data we are trying to model fits into a </a:t>
            </a:r>
            <a:r>
              <a:rPr lang="en-US" sz="2400" i="1" dirty="0">
                <a:latin typeface="Calibri" panose="020F0502020204030204" pitchFamily="34" charset="0"/>
              </a:rPr>
              <a:t>feature function</a:t>
            </a:r>
            <a:r>
              <a:rPr lang="en-US" sz="2400" dirty="0">
                <a:latin typeface="Calibri" panose="020F0502020204030204" pitchFamily="34" charset="0"/>
              </a:rPr>
              <a:t> that associates the attribute and a possible label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</a:rPr>
              <a:t>A positive value if the attribute appears in the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</a:rPr>
              <a:t>A zero value if the attribute is not in the data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</a:rPr>
              <a:t>Each feature function carries a </a:t>
            </a:r>
            <a:r>
              <a:rPr lang="en-US" sz="2400" i="1" dirty="0">
                <a:latin typeface="Calibri" panose="020F0502020204030204" pitchFamily="34" charset="0"/>
              </a:rPr>
              <a:t>weight</a:t>
            </a:r>
            <a:r>
              <a:rPr lang="en-US" sz="2400" dirty="0">
                <a:latin typeface="Calibri" panose="020F0502020204030204" pitchFamily="34" charset="0"/>
              </a:rPr>
              <a:t> that gives the strength of that feature function for the proposed label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</a:rPr>
              <a:t>High positive weights indicate a good association between the feature and the proposed label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</a:rPr>
              <a:t>High negative weights indicate a negative association between the feature and the proposed label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</a:rPr>
              <a:t>Weights close to zero indicate the feature has little or no impact on the identity of the label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5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Discussion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Almost all the methods performed as they have been performing in other domains and on work done by </a:t>
            </a:r>
            <a:r>
              <a:rPr lang="en-IN" dirty="0" smtClean="0">
                <a:latin typeface="Calibri" panose="020F0502020204030204" pitchFamily="34" charset="0"/>
              </a:rPr>
              <a:t>other authors</a:t>
            </a:r>
            <a:r>
              <a:rPr lang="en-IN" dirty="0">
                <a:latin typeface="Calibri" panose="020F0502020204030204" pitchFamily="34" charset="0"/>
              </a:rPr>
              <a:t>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But </a:t>
            </a:r>
            <a:r>
              <a:rPr lang="en-IN" dirty="0">
                <a:latin typeface="Calibri" panose="020F0502020204030204" pitchFamily="34" charset="0"/>
              </a:rPr>
              <a:t>TSVM </a:t>
            </a:r>
            <a:r>
              <a:rPr lang="en-IN" dirty="0" smtClean="0">
                <a:latin typeface="Calibri" panose="020F0502020204030204" pitchFamily="34" charset="0"/>
              </a:rPr>
              <a:t>did not </a:t>
            </a:r>
            <a:r>
              <a:rPr lang="en-IN" dirty="0">
                <a:latin typeface="Calibri" panose="020F0502020204030204" pitchFamily="34" charset="0"/>
              </a:rPr>
              <a:t>perform better than SVM with the same amount of labelled data. This could be </a:t>
            </a:r>
            <a:r>
              <a:rPr lang="en-IN" dirty="0" smtClean="0">
                <a:latin typeface="Calibri" panose="020F0502020204030204" pitchFamily="34" charset="0"/>
              </a:rPr>
              <a:t>due to </a:t>
            </a:r>
            <a:r>
              <a:rPr lang="en-IN" dirty="0">
                <a:latin typeface="Calibri" panose="020F0502020204030204" pitchFamily="34" charset="0"/>
              </a:rPr>
              <a:t>higher dimensional data in this work as compared to other works.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SSCRF did not </a:t>
            </a:r>
            <a:r>
              <a:rPr lang="en-IN" dirty="0">
                <a:latin typeface="Calibri" panose="020F0502020204030204" pitchFamily="34" charset="0"/>
              </a:rPr>
              <a:t>perform as expected on </a:t>
            </a:r>
            <a:r>
              <a:rPr lang="en-IN" dirty="0" smtClean="0">
                <a:latin typeface="Calibri" panose="020F0502020204030204" pitchFamily="34" charset="0"/>
              </a:rPr>
              <a:t>the data </a:t>
            </a:r>
            <a:r>
              <a:rPr lang="en-IN" dirty="0">
                <a:latin typeface="Calibri" panose="020F0502020204030204" pitchFamily="34" charset="0"/>
              </a:rPr>
              <a:t>may be due to less number of labelled and unlabelled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Methodology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600" b="1" u="sng" dirty="0">
                <a:latin typeface="Cambria" panose="02040503050406030204" pitchFamily="18" charset="0"/>
              </a:rPr>
              <a:t>Machine Learning Methods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SVM </a:t>
            </a:r>
            <a:r>
              <a:rPr lang="en-IN" dirty="0">
                <a:latin typeface="Calibri" panose="020F0502020204030204" pitchFamily="34" charset="0"/>
              </a:rPr>
              <a:t>and CRF were used as Supervised methods on the data obtained </a:t>
            </a:r>
            <a:r>
              <a:rPr lang="en-IN" dirty="0" smtClean="0">
                <a:latin typeface="Calibri" panose="020F0502020204030204" pitchFamily="34" charset="0"/>
              </a:rPr>
              <a:t>after feature </a:t>
            </a:r>
            <a:r>
              <a:rPr lang="en-IN" dirty="0">
                <a:latin typeface="Calibri" panose="020F0502020204030204" pitchFamily="34" charset="0"/>
              </a:rPr>
              <a:t>extraction.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Active </a:t>
            </a:r>
            <a:r>
              <a:rPr lang="en-IN" dirty="0">
                <a:latin typeface="Calibri" panose="020F0502020204030204" pitchFamily="34" charset="0"/>
              </a:rPr>
              <a:t>SVM: </a:t>
            </a:r>
            <a:r>
              <a:rPr lang="en-IN" dirty="0" smtClean="0">
                <a:latin typeface="Calibri" panose="020F0502020204030204" pitchFamily="34" charset="0"/>
              </a:rPr>
              <a:t>Starts </a:t>
            </a:r>
            <a:r>
              <a:rPr lang="en-IN" dirty="0">
                <a:latin typeface="Calibri" panose="020F0502020204030204" pitchFamily="34" charset="0"/>
              </a:rPr>
              <a:t>with a small amount of </a:t>
            </a:r>
            <a:r>
              <a:rPr lang="en-IN" dirty="0" smtClean="0">
                <a:latin typeface="Calibri" panose="020F0502020204030204" pitchFamily="34" charset="0"/>
              </a:rPr>
              <a:t>labelled </a:t>
            </a:r>
            <a:r>
              <a:rPr lang="en-IN" dirty="0">
                <a:latin typeface="Calibri" panose="020F0502020204030204" pitchFamily="34" charset="0"/>
              </a:rPr>
              <a:t>data, and iteratively chooses a </a:t>
            </a:r>
            <a:r>
              <a:rPr lang="en-IN" dirty="0" smtClean="0">
                <a:latin typeface="Calibri" panose="020F0502020204030204" pitchFamily="34" charset="0"/>
              </a:rPr>
              <a:t>proportion </a:t>
            </a:r>
            <a:r>
              <a:rPr lang="en-IN" dirty="0">
                <a:latin typeface="Calibri" panose="020F0502020204030204" pitchFamily="34" charset="0"/>
              </a:rPr>
              <a:t>of </a:t>
            </a:r>
            <a:r>
              <a:rPr lang="en-IN" dirty="0" smtClean="0">
                <a:latin typeface="Calibri" panose="020F0502020204030204" pitchFamily="34" charset="0"/>
              </a:rPr>
              <a:t>unlabelled </a:t>
            </a:r>
            <a:r>
              <a:rPr lang="en-IN" dirty="0">
                <a:latin typeface="Calibri" panose="020F0502020204030204" pitchFamily="34" charset="0"/>
              </a:rPr>
              <a:t>data for which SVM has less confidence to be </a:t>
            </a:r>
            <a:r>
              <a:rPr lang="en-IN" dirty="0" smtClean="0">
                <a:latin typeface="Calibri" panose="020F0502020204030204" pitchFamily="34" charset="0"/>
              </a:rPr>
              <a:t>labelled </a:t>
            </a:r>
            <a:r>
              <a:rPr lang="en-IN" dirty="0">
                <a:latin typeface="Calibri" panose="020F0502020204030204" pitchFamily="34" charset="0"/>
              </a:rPr>
              <a:t>and used in the next round of learning</a:t>
            </a:r>
            <a:r>
              <a:rPr lang="en-IN" dirty="0" smtClean="0">
                <a:latin typeface="Calibri" panose="020F0502020204030204" pitchFamily="34" charset="0"/>
              </a:rPr>
              <a:t>,</a:t>
            </a:r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Active SVM with </a:t>
            </a:r>
            <a:r>
              <a:rPr lang="en-IN" dirty="0" smtClean="0">
                <a:latin typeface="Calibri" panose="020F0502020204030204" pitchFamily="34" charset="0"/>
              </a:rPr>
              <a:t>self-training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Transductive </a:t>
            </a:r>
            <a:r>
              <a:rPr lang="en-IN" dirty="0">
                <a:latin typeface="Calibri" panose="020F0502020204030204" pitchFamily="34" charset="0"/>
              </a:rPr>
              <a:t>SVM: </a:t>
            </a:r>
            <a:r>
              <a:rPr lang="en-IN" dirty="0" smtClean="0">
                <a:latin typeface="Calibri" panose="020F0502020204030204" pitchFamily="34" charset="0"/>
              </a:rPr>
              <a:t>Takes </a:t>
            </a:r>
            <a:r>
              <a:rPr lang="en-IN" dirty="0">
                <a:latin typeface="Calibri" panose="020F0502020204030204" pitchFamily="34" charset="0"/>
              </a:rPr>
              <a:t>advantage of both labelled and unlabelled data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Semi-supervised </a:t>
            </a:r>
            <a:r>
              <a:rPr lang="en-IN" dirty="0">
                <a:latin typeface="Calibri" panose="020F0502020204030204" pitchFamily="34" charset="0"/>
              </a:rPr>
              <a:t>CRF were used as Weakly-Supervised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4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Overview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The paper talks about </a:t>
            </a:r>
            <a:r>
              <a:rPr lang="en-IN" dirty="0" smtClean="0">
                <a:latin typeface="Calibri" panose="020F0502020204030204" pitchFamily="34" charset="0"/>
              </a:rPr>
              <a:t>annotation of </a:t>
            </a:r>
            <a:r>
              <a:rPr lang="en-IN" dirty="0">
                <a:latin typeface="Calibri" panose="020F0502020204030204" pitchFamily="34" charset="0"/>
              </a:rPr>
              <a:t>documents according to certain broad classes such as </a:t>
            </a:r>
            <a:r>
              <a:rPr lang="en-IN" dirty="0" smtClean="0">
                <a:latin typeface="Calibri" panose="020F0502020204030204" pitchFamily="34" charset="0"/>
              </a:rPr>
              <a:t>objective</a:t>
            </a:r>
            <a:r>
              <a:rPr lang="en-IN" dirty="0">
                <a:latin typeface="Calibri" panose="020F0502020204030204" pitchFamily="34" charset="0"/>
              </a:rPr>
              <a:t>, methodology, results obtained, etc.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The </a:t>
            </a:r>
            <a:r>
              <a:rPr lang="en-IN" dirty="0" smtClean="0">
                <a:latin typeface="Calibri" panose="020F0502020204030204" pitchFamily="34" charset="0"/>
              </a:rPr>
              <a:t>paper basically investigates the performance of weakly-supervised learning for Argumentative Zoning(AZ) of </a:t>
            </a:r>
            <a:r>
              <a:rPr lang="en-IN" dirty="0" smtClean="0">
                <a:latin typeface="Calibri" panose="020F0502020204030204" pitchFamily="34" charset="0"/>
              </a:rPr>
              <a:t>scientific </a:t>
            </a:r>
            <a:r>
              <a:rPr lang="en-IN" dirty="0" smtClean="0">
                <a:latin typeface="Calibri" panose="020F0502020204030204" pitchFamily="34" charset="0"/>
              </a:rPr>
              <a:t>abstracts</a:t>
            </a:r>
            <a:r>
              <a:rPr lang="en-IN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IN" dirty="0">
                <a:latin typeface="Calibri" panose="020F0502020204030204" pitchFamily="34" charset="0"/>
              </a:rPr>
              <a:t>Uses weakly-supervised learning which is less expensive as compared to fully supervised approach.</a:t>
            </a:r>
          </a:p>
          <a:p>
            <a:endParaRPr lang="en-IN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Results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With 10% training data, ASSVM performs best with 81% accuracy and macro F-score of .76.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ASVM performs with accuracy </a:t>
            </a:r>
            <a:r>
              <a:rPr lang="en-IN" dirty="0">
                <a:latin typeface="Calibri" panose="020F0502020204030204" pitchFamily="34" charset="0"/>
              </a:rPr>
              <a:t>of 80% and F-score of .75. Both of them outperform supervised SVM.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TSVM </a:t>
            </a:r>
            <a:r>
              <a:rPr lang="en-IN" dirty="0">
                <a:latin typeface="Calibri" panose="020F0502020204030204" pitchFamily="34" charset="0"/>
              </a:rPr>
              <a:t>is the worst </a:t>
            </a:r>
            <a:r>
              <a:rPr lang="en-IN" dirty="0" smtClean="0">
                <a:latin typeface="Calibri" panose="020F0502020204030204" pitchFamily="34" charset="0"/>
              </a:rPr>
              <a:t>performing </a:t>
            </a:r>
            <a:r>
              <a:rPr lang="en-IN" dirty="0">
                <a:latin typeface="Calibri" panose="020F0502020204030204" pitchFamily="34" charset="0"/>
              </a:rPr>
              <a:t>SVM-based method with an accuracy of 76% and F-score of .73 which is less than supervised SVM.</a:t>
            </a:r>
          </a:p>
          <a:p>
            <a:r>
              <a:rPr lang="en-IN" dirty="0">
                <a:latin typeface="Calibri" panose="020F0502020204030204" pitchFamily="34" charset="0"/>
              </a:rPr>
              <a:t>But it outperforms both CRF-based methods.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What is Argumentative Zoning??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AZ is an approach to information structure which provides an analysis of the rhetorical progression of the scientific argument in a document (Teufel and Moens, 2002). 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Because of the utility of this method in several domains (such as summarization, computational linguistics), weakly-supervised approach is much more practical.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Architecture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b="1" u="sng" dirty="0" smtClean="0">
                <a:latin typeface="Cambria" panose="02040503050406030204" pitchFamily="18" charset="0"/>
              </a:rPr>
              <a:t>Data</a:t>
            </a:r>
          </a:p>
          <a:p>
            <a:pPr marL="0" indent="0">
              <a:buNone/>
            </a:pPr>
            <a:endParaRPr lang="en-IN" sz="3200" b="1" u="sng" dirty="0" smtClean="0">
              <a:latin typeface="Cambria" panose="02040503050406030204" pitchFamily="18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Guo et al. (2010) provide a corpus of 1000 biomedical abstracts (consisting of 7985 sentences and </a:t>
            </a:r>
            <a:r>
              <a:rPr lang="en-IN" dirty="0" smtClean="0">
                <a:latin typeface="Calibri" panose="020F0502020204030204" pitchFamily="34" charset="0"/>
              </a:rPr>
              <a:t>225785 words</a:t>
            </a:r>
            <a:r>
              <a:rPr lang="en-IN" dirty="0">
                <a:latin typeface="Calibri" panose="020F0502020204030204" pitchFamily="34" charset="0"/>
              </a:rPr>
              <a:t>) annotated according to </a:t>
            </a:r>
            <a:r>
              <a:rPr lang="en-IN" dirty="0" smtClean="0">
                <a:latin typeface="Calibri" panose="020F0502020204030204" pitchFamily="34" charset="0"/>
              </a:rPr>
              <a:t>three schemes of information structure(section names, AZ and Core Scientific Concepts)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The paper uses Argumentative Zoning (Mizuta et al., 2006)</a:t>
            </a:r>
          </a:p>
          <a:p>
            <a:r>
              <a:rPr lang="en-IN" dirty="0">
                <a:latin typeface="Calibri" panose="020F0502020204030204" pitchFamily="34" charset="0"/>
              </a:rPr>
              <a:t>According to </a:t>
            </a:r>
            <a:r>
              <a:rPr lang="en-IN" dirty="0" err="1">
                <a:latin typeface="Calibri" panose="020F0502020204030204" pitchFamily="34" charset="0"/>
              </a:rPr>
              <a:t>Cohens</a:t>
            </a:r>
            <a:r>
              <a:rPr lang="en-IN" dirty="0">
                <a:latin typeface="Calibri" panose="020F0502020204030204" pitchFamily="34" charset="0"/>
              </a:rPr>
              <a:t> kappa (Cohen, 1960) the inter-annotator agreement is relatively high: kappa(k) = 0.85.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6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Architecture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b="1" u="sng" dirty="0">
                <a:latin typeface="Cambria" panose="02040503050406030204" pitchFamily="18" charset="0"/>
              </a:rPr>
              <a:t>Methods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Comparison </a:t>
            </a:r>
            <a:r>
              <a:rPr lang="en-IN" dirty="0">
                <a:latin typeface="Calibri" panose="020F0502020204030204" pitchFamily="34" charset="0"/>
              </a:rPr>
              <a:t>between supervised </a:t>
            </a:r>
            <a:r>
              <a:rPr lang="en-IN" dirty="0" smtClean="0">
                <a:latin typeface="Calibri" panose="020F0502020204030204" pitchFamily="34" charset="0"/>
              </a:rPr>
              <a:t>classifier (</a:t>
            </a:r>
            <a:r>
              <a:rPr lang="en-IN" dirty="0">
                <a:latin typeface="Calibri" panose="020F0502020204030204" pitchFamily="34" charset="0"/>
              </a:rPr>
              <a:t>SVM and CRF) with four weakly supervised classifiers: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Two </a:t>
            </a:r>
            <a:r>
              <a:rPr lang="en-IN" dirty="0">
                <a:latin typeface="Calibri" panose="020F0502020204030204" pitchFamily="34" charset="0"/>
              </a:rPr>
              <a:t>based on semi-supervised learning </a:t>
            </a:r>
            <a:r>
              <a:rPr lang="en-IN" dirty="0" smtClean="0">
                <a:latin typeface="Calibri" panose="020F0502020204030204" pitchFamily="34" charset="0"/>
              </a:rPr>
              <a:t>( transductive </a:t>
            </a:r>
            <a:r>
              <a:rPr lang="en-IN" dirty="0">
                <a:latin typeface="Calibri" panose="020F0502020204030204" pitchFamily="34" charset="0"/>
              </a:rPr>
              <a:t>SVM and semi-supervised CRF) </a:t>
            </a:r>
            <a:r>
              <a:rPr lang="en-IN" dirty="0" smtClean="0">
                <a:latin typeface="Calibri" panose="020F0502020204030204" pitchFamily="34" charset="0"/>
              </a:rPr>
              <a:t>and</a:t>
            </a:r>
          </a:p>
          <a:p>
            <a:r>
              <a:rPr lang="en-IN" dirty="0">
                <a:latin typeface="Calibri" panose="020F0502020204030204" pitchFamily="34" charset="0"/>
              </a:rPr>
              <a:t>T</a:t>
            </a:r>
            <a:r>
              <a:rPr lang="en-IN" dirty="0" smtClean="0">
                <a:latin typeface="Calibri" panose="020F0502020204030204" pitchFamily="34" charset="0"/>
              </a:rPr>
              <a:t>wo </a:t>
            </a:r>
            <a:r>
              <a:rPr lang="en-IN" dirty="0">
                <a:latin typeface="Calibri" panose="020F0502020204030204" pitchFamily="34" charset="0"/>
              </a:rPr>
              <a:t>on active </a:t>
            </a:r>
            <a:r>
              <a:rPr lang="en-IN" dirty="0" smtClean="0">
                <a:latin typeface="Calibri" panose="020F0502020204030204" pitchFamily="34" charset="0"/>
              </a:rPr>
              <a:t>learning (Active </a:t>
            </a:r>
            <a:r>
              <a:rPr lang="en-IN" dirty="0">
                <a:latin typeface="Calibri" panose="020F0502020204030204" pitchFamily="34" charset="0"/>
              </a:rPr>
              <a:t>SVM alone and in combination with self-training</a:t>
            </a:r>
            <a:r>
              <a:rPr lang="en-IN" dirty="0" smtClean="0">
                <a:latin typeface="Calibri" panose="020F0502020204030204" pitchFamily="34" charset="0"/>
              </a:rPr>
              <a:t>).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Zones in AZ</a:t>
            </a:r>
            <a:endParaRPr lang="en-IN" b="1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1" y="2784274"/>
            <a:ext cx="8636000" cy="30577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</a:rPr>
              <a:t>An example of an annotated abstract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65400"/>
            <a:ext cx="9601200" cy="30808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7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Methodology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500" b="1" u="sng" dirty="0">
                <a:latin typeface="Cambria" panose="02040503050406030204" pitchFamily="18" charset="0"/>
              </a:rPr>
              <a:t>Feature Extraction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Documents </a:t>
            </a:r>
            <a:r>
              <a:rPr lang="en-IN" dirty="0">
                <a:latin typeface="Calibri" panose="020F0502020204030204" pitchFamily="34" charset="0"/>
              </a:rPr>
              <a:t>were first identified by their features which included </a:t>
            </a:r>
            <a:r>
              <a:rPr lang="en-IN" dirty="0" smtClean="0">
                <a:latin typeface="Calibri" panose="020F0502020204030204" pitchFamily="34" charset="0"/>
              </a:rPr>
              <a:t>Zones (</a:t>
            </a:r>
            <a:r>
              <a:rPr lang="en-IN" dirty="0">
                <a:latin typeface="Calibri" panose="020F0502020204030204" pitchFamily="34" charset="0"/>
              </a:rPr>
              <a:t>e.g. abstracts </a:t>
            </a:r>
            <a:r>
              <a:rPr lang="en-IN" dirty="0" smtClean="0">
                <a:latin typeface="Calibri" panose="020F0502020204030204" pitchFamily="34" charset="0"/>
              </a:rPr>
              <a:t>were divided </a:t>
            </a:r>
            <a:r>
              <a:rPr lang="en-IN" dirty="0">
                <a:latin typeface="Calibri" panose="020F0502020204030204" pitchFamily="34" charset="0"/>
              </a:rPr>
              <a:t>into ten parts where zones typically </a:t>
            </a:r>
            <a:r>
              <a:rPr lang="en-IN" dirty="0" smtClean="0">
                <a:latin typeface="Calibri" panose="020F0502020204030204" pitchFamily="34" charset="0"/>
              </a:rPr>
              <a:t>occur)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Words</a:t>
            </a:r>
            <a:r>
              <a:rPr lang="en-IN" dirty="0">
                <a:latin typeface="Calibri" panose="020F0502020204030204" pitchFamily="34" charset="0"/>
              </a:rPr>
              <a:t>, Bi-grams, Verbs, Verb Class, POS, Grammatical </a:t>
            </a:r>
            <a:r>
              <a:rPr lang="en-IN" dirty="0" smtClean="0">
                <a:latin typeface="Calibri" panose="020F0502020204030204" pitchFamily="34" charset="0"/>
              </a:rPr>
              <a:t>Relation</a:t>
            </a:r>
            <a:r>
              <a:rPr lang="en-IN" dirty="0">
                <a:latin typeface="Calibri" panose="020F0502020204030204" pitchFamily="34" charset="0"/>
              </a:rPr>
              <a:t>, Subject &amp; Object, Voice of Verbs.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These </a:t>
            </a:r>
            <a:r>
              <a:rPr lang="en-IN" dirty="0">
                <a:latin typeface="Calibri" panose="020F0502020204030204" pitchFamily="34" charset="0"/>
              </a:rPr>
              <a:t>were extracted using tools such as tokenizer(detects </a:t>
            </a:r>
            <a:r>
              <a:rPr lang="en-IN" dirty="0" smtClean="0">
                <a:latin typeface="Calibri" panose="020F0502020204030204" pitchFamily="34" charset="0"/>
              </a:rPr>
              <a:t>boundaries in </a:t>
            </a:r>
            <a:r>
              <a:rPr lang="en-IN" dirty="0">
                <a:latin typeface="Calibri" panose="020F0502020204030204" pitchFamily="34" charset="0"/>
              </a:rPr>
              <a:t>a sentence), C&amp;C Tool(POS tagging, lemmatization and parsing), unsupervised spectral clustering </a:t>
            </a:r>
            <a:r>
              <a:rPr lang="en-IN" dirty="0" smtClean="0">
                <a:latin typeface="Calibri" panose="020F0502020204030204" pitchFamily="34" charset="0"/>
              </a:rPr>
              <a:t>method(to acquire </a:t>
            </a:r>
            <a:r>
              <a:rPr lang="en-IN" dirty="0">
                <a:latin typeface="Calibri" panose="020F0502020204030204" pitchFamily="34" charset="0"/>
              </a:rPr>
              <a:t>verb classes). 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The </a:t>
            </a:r>
            <a:r>
              <a:rPr lang="en-IN" dirty="0">
                <a:latin typeface="Calibri" panose="020F0502020204030204" pitchFamily="34" charset="0"/>
              </a:rPr>
              <a:t>lemma output was used to create Word, Bi-gram </a:t>
            </a:r>
            <a:r>
              <a:rPr lang="en-IN" dirty="0" smtClean="0">
                <a:latin typeface="Calibri" panose="020F0502020204030204" pitchFamily="34" charset="0"/>
              </a:rPr>
              <a:t>and </a:t>
            </a:r>
            <a:r>
              <a:rPr lang="en-IN" dirty="0">
                <a:latin typeface="Calibri" panose="020F0502020204030204" pitchFamily="34" charset="0"/>
              </a:rPr>
              <a:t>Verb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0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SVM(Support Vector Machine)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Supervised </a:t>
            </a:r>
            <a:r>
              <a:rPr lang="en-IN" dirty="0">
                <a:latin typeface="Calibri" panose="020F0502020204030204" pitchFamily="34" charset="0"/>
              </a:rPr>
              <a:t>learning models with associated learning algorithms that </a:t>
            </a:r>
            <a:r>
              <a:rPr lang="en-IN" dirty="0" err="1">
                <a:latin typeface="Calibri" panose="020F0502020204030204" pitchFamily="34" charset="0"/>
              </a:rPr>
              <a:t>analyze</a:t>
            </a:r>
            <a:r>
              <a:rPr lang="en-IN" dirty="0">
                <a:latin typeface="Calibri" panose="020F0502020204030204" pitchFamily="34" charset="0"/>
              </a:rPr>
              <a:t> data and recognize patterns, used for classification and regression </a:t>
            </a:r>
            <a:r>
              <a:rPr lang="en-IN" dirty="0" smtClean="0">
                <a:latin typeface="Calibri" panose="020F0502020204030204" pitchFamily="34" charset="0"/>
              </a:rPr>
              <a:t>analysis</a:t>
            </a:r>
          </a:p>
          <a:p>
            <a:r>
              <a:rPr lang="en-IN" dirty="0">
                <a:latin typeface="Calibri" panose="020F0502020204030204" pitchFamily="34" charset="0"/>
              </a:rPr>
              <a:t>The basic SVM takes a set of input data and predicts, for each given input, which of two possible classes forms the output, making it a non-probabilistic binary linear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6980-D30F-44B7-9894-513A6BE3091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4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1148</Words>
  <Application>Microsoft Office PowerPoint</Application>
  <PresentationFormat>Widescreen</PresentationFormat>
  <Paragraphs>120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</vt:lpstr>
      <vt:lpstr>Comic Sans MS</vt:lpstr>
      <vt:lpstr>Cooper Black</vt:lpstr>
      <vt:lpstr>Garamond</vt:lpstr>
      <vt:lpstr>Symbol</vt:lpstr>
      <vt:lpstr>Tahoma</vt:lpstr>
      <vt:lpstr>Times New Roman</vt:lpstr>
      <vt:lpstr>Organic</vt:lpstr>
      <vt:lpstr>A Weakly-Supervised Approach to Argumentative Zoning of Scientific Documents</vt:lpstr>
      <vt:lpstr>Overview</vt:lpstr>
      <vt:lpstr>What is Argumentative Zoning??</vt:lpstr>
      <vt:lpstr>Architecture</vt:lpstr>
      <vt:lpstr>Architecture</vt:lpstr>
      <vt:lpstr>Zones in AZ</vt:lpstr>
      <vt:lpstr>An example of an annotated abstract</vt:lpstr>
      <vt:lpstr>Methodology</vt:lpstr>
      <vt:lpstr>SVM(Support Vector Machine)</vt:lpstr>
      <vt:lpstr>CRF(Conditional Random Field)</vt:lpstr>
      <vt:lpstr>Results</vt:lpstr>
      <vt:lpstr>Results</vt:lpstr>
      <vt:lpstr>References</vt:lpstr>
      <vt:lpstr>Thank You!!!</vt:lpstr>
      <vt:lpstr>Future Work</vt:lpstr>
      <vt:lpstr>Maximum Margin</vt:lpstr>
      <vt:lpstr>CRF(Conditional Random Field)</vt:lpstr>
      <vt:lpstr>Discussion</vt:lpstr>
      <vt:lpstr>Methodology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Weakly-supervised Approach to Argumentative Zoning of Scientific Documents</dc:title>
  <dc:creator>pranjalsingh</dc:creator>
  <cp:lastModifiedBy>pranjalsingh</cp:lastModifiedBy>
  <cp:revision>66</cp:revision>
  <dcterms:created xsi:type="dcterms:W3CDTF">2013-10-06T02:31:58Z</dcterms:created>
  <dcterms:modified xsi:type="dcterms:W3CDTF">2013-10-17T17:01:55Z</dcterms:modified>
</cp:coreProperties>
</file>