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81" r:id="rId3"/>
    <p:sldId id="30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61" r:id="rId16"/>
    <p:sldId id="259" r:id="rId17"/>
    <p:sldId id="302" r:id="rId18"/>
    <p:sldId id="303" r:id="rId19"/>
    <p:sldId id="304" r:id="rId20"/>
    <p:sldId id="308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279" r:id="rId30"/>
    <p:sldId id="280" r:id="rId31"/>
    <p:sldId id="305" r:id="rId32"/>
    <p:sldId id="306" r:id="rId33"/>
    <p:sldId id="30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41E"/>
    <a:srgbClr val="785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1A84-073E-4020-BDC6-E5AFF91778B3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67D9-3CDF-412A-9F09-6EFF60C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67D9-3CDF-412A-9F09-6EFF60C80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6ECF-D993-400A-9CF8-BE2CFFDD9507}" type="datetime1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8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AB38-4316-424A-9233-861DFC419BAD}" type="datetime1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7B81-F4B2-435F-8902-925C88A18394}" type="datetime1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895A-3222-41CC-98DA-3D2A29314B38}" type="datetime1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897-E935-437B-9509-1BF139D4C39B}" type="datetime1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12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E78-A4EA-442D-ADE8-0187AC267EB5}" type="datetime1">
              <a:rPr lang="en-US" smtClean="0"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E66E-948A-4263-862D-27111BE87A5B}" type="datetime1">
              <a:rPr lang="en-US" smtClean="0"/>
              <a:t>12-Feb-15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687A-F647-4EB7-A476-ECC46C481E22}" type="datetime1">
              <a:rPr lang="en-US" smtClean="0"/>
              <a:t>12-Feb-15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6D3-4B94-41C7-AAB4-EE88091ECBDC}" type="datetime1">
              <a:rPr lang="en-US" smtClean="0"/>
              <a:t>12-Feb-15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12371B-6628-434D-A6D3-53C70B3E85AE}" type="datetime1">
              <a:rPr lang="en-US" smtClean="0"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4E2-01D5-42EA-A609-7872192B2773}" type="datetime1">
              <a:rPr lang="en-US" smtClean="0"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B6FD49-EC00-4C09-9930-7D4B2758D78E}" type="datetime1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47472"/>
            <a:ext cx="10058400" cy="3566160"/>
          </a:xfrm>
        </p:spPr>
        <p:txBody>
          <a:bodyPr/>
          <a:lstStyle/>
          <a:p>
            <a:r>
              <a:rPr lang="en-US" dirty="0" smtClean="0"/>
              <a:t>Word Embeddings with 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62272"/>
            <a:ext cx="10058400" cy="13283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Advisor: </a:t>
            </a:r>
            <a:r>
              <a:rPr lang="en-US" b="1" dirty="0" smtClean="0">
                <a:solidFill>
                  <a:srgbClr val="002060"/>
                </a:solidFill>
              </a:rPr>
              <a:t>Prof. Amitabha Mukerjee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Pranjal singh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10327511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Word Context (CBOW)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1580"/>
            <a:ext cx="3449872" cy="10359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764660"/>
            <a:ext cx="3793091" cy="18314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48" y="1872614"/>
            <a:ext cx="3309612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Word Context (CBOW)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Update Equations</a:t>
            </a:r>
          </a:p>
          <a:p>
            <a:endParaRPr lang="en-US" dirty="0"/>
          </a:p>
          <a:p>
            <a:r>
              <a:rPr lang="en-US" dirty="0" smtClean="0"/>
              <a:t>1) </a:t>
            </a:r>
          </a:p>
          <a:p>
            <a:endParaRPr lang="en-US" dirty="0"/>
          </a:p>
          <a:p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2763012"/>
            <a:ext cx="6591300" cy="647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3410712"/>
            <a:ext cx="6591300" cy="8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is the opposite of CBOW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 the output layer, instead of </a:t>
            </a:r>
            <a:r>
              <a:rPr lang="en-US" dirty="0" err="1"/>
              <a:t>outputing</a:t>
            </a:r>
            <a:r>
              <a:rPr lang="en-US" dirty="0"/>
              <a:t> one multinomial </a:t>
            </a:r>
          </a:p>
          <a:p>
            <a:pPr marL="0" indent="0">
              <a:buNone/>
            </a:pPr>
            <a:r>
              <a:rPr lang="en-US" dirty="0" smtClean="0"/>
              <a:t>distribution</a:t>
            </a:r>
            <a:r>
              <a:rPr lang="en-US" dirty="0"/>
              <a:t>, we are </a:t>
            </a:r>
            <a:r>
              <a:rPr lang="en-US" dirty="0" err="1"/>
              <a:t>outputing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multinomial distributions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Each </a:t>
            </a:r>
            <a:r>
              <a:rPr lang="en-US" dirty="0"/>
              <a:t>output is computed using the same hidden </a:t>
            </a:r>
            <a:r>
              <a:rPr lang="en-US" i="1" dirty="0"/>
              <a:t>→</a:t>
            </a:r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matrix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1998134"/>
            <a:ext cx="3276600" cy="3870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26" y="5050524"/>
            <a:ext cx="4784598" cy="8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Loss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1998134"/>
            <a:ext cx="3276600" cy="3870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501"/>
            <a:ext cx="4599432" cy="22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r>
              <a:rPr lang="en-US" dirty="0" smtClean="0"/>
              <a:t> (Morin &amp; Bengio, 2005)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Negative Sampling (</a:t>
            </a:r>
            <a:r>
              <a:rPr lang="en-US" dirty="0" err="1" smtClean="0"/>
              <a:t>Gutmann</a:t>
            </a:r>
            <a:r>
              <a:rPr lang="en-US" dirty="0" smtClean="0"/>
              <a:t> &amp; </a:t>
            </a:r>
            <a:r>
              <a:rPr lang="en-US" dirty="0" err="1" smtClean="0"/>
              <a:t>Hyvarinen</a:t>
            </a:r>
            <a:r>
              <a:rPr lang="en-US" dirty="0" smtClean="0"/>
              <a:t>, 2012)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Hindi :Wikipedia text dump (</a:t>
            </a:r>
            <a:r>
              <a:rPr lang="en-US" dirty="0" smtClean="0"/>
              <a:t>290 MB</a:t>
            </a:r>
            <a:r>
              <a:rPr lang="en-US" sz="2800" dirty="0" smtClean="0"/>
              <a:t>)	</a:t>
            </a:r>
            <a:r>
              <a:rPr lang="en-US" sz="2800" dirty="0"/>
              <a:t>	</a:t>
            </a:r>
            <a:r>
              <a:rPr lang="en-US" sz="2800" dirty="0" smtClean="0"/>
              <a:t>~4 </a:t>
            </a:r>
            <a:r>
              <a:rPr lang="en-US" sz="2800" dirty="0" err="1" smtClean="0"/>
              <a:t>mins</a:t>
            </a:r>
            <a:r>
              <a:rPr lang="en-US" sz="2800" dirty="0" smtClean="0"/>
              <a:t> of training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1800" dirty="0" smtClean="0"/>
              <a:t>23848940 words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1800" dirty="0" smtClean="0"/>
              <a:t>723737 words in vocabulary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1800" dirty="0" smtClean="0"/>
              <a:t>106876 words after removing words with </a:t>
            </a:r>
            <a:r>
              <a:rPr lang="en-US" sz="1800" i="1" dirty="0" err="1" smtClean="0"/>
              <a:t>freq</a:t>
            </a:r>
            <a:r>
              <a:rPr lang="en-US" sz="1800" i="1" dirty="0" smtClean="0"/>
              <a:t>&lt;5</a:t>
            </a:r>
          </a:p>
          <a:p>
            <a:pPr marL="109728" lvl="2" indent="0">
              <a:buNone/>
            </a:pP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 smtClean="0"/>
              <a:t>English: </a:t>
            </a:r>
            <a:r>
              <a:rPr lang="en-US" sz="2800" dirty="0"/>
              <a:t>Wikipedia text dump </a:t>
            </a:r>
            <a:r>
              <a:rPr lang="en-US" sz="2800" dirty="0" smtClean="0"/>
              <a:t>(</a:t>
            </a:r>
            <a:r>
              <a:rPr lang="en-US" dirty="0" smtClean="0"/>
              <a:t>9.3 GB</a:t>
            </a:r>
            <a:r>
              <a:rPr lang="en-US" sz="2800" dirty="0" smtClean="0"/>
              <a:t>)  	~3.5 </a:t>
            </a:r>
            <a:r>
              <a:rPr lang="en-US" sz="2800" dirty="0" err="1" smtClean="0"/>
              <a:t>hrs</a:t>
            </a:r>
            <a:r>
              <a:rPr lang="en-US" sz="2800" dirty="0" smtClean="0"/>
              <a:t> of training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1800" dirty="0" smtClean="0"/>
              <a:t>1,703,849,452 </a:t>
            </a:r>
            <a:r>
              <a:rPr lang="en-US" sz="1800" dirty="0"/>
              <a:t>words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1800" dirty="0" smtClean="0"/>
              <a:t>13,027,758 </a:t>
            </a:r>
            <a:r>
              <a:rPr lang="en-US" sz="1800" dirty="0"/>
              <a:t>words in vocabulary</a:t>
            </a:r>
          </a:p>
          <a:p>
            <a:pPr lvl="2" indent="-365760">
              <a:buFont typeface="Wingdings" panose="05000000000000000000" pitchFamily="2" charset="2"/>
              <a:buChar char="§"/>
            </a:pPr>
            <a:r>
              <a:rPr lang="en-US" sz="1800" dirty="0" smtClean="0"/>
              <a:t>1,778,685 words </a:t>
            </a:r>
            <a:r>
              <a:rPr lang="en-US" sz="1800" dirty="0"/>
              <a:t>after removing words with </a:t>
            </a:r>
            <a:r>
              <a:rPr lang="en-US" sz="1800" i="1" dirty="0" err="1"/>
              <a:t>freq</a:t>
            </a:r>
            <a:r>
              <a:rPr lang="en-US" sz="1800" i="1" dirty="0"/>
              <a:t>&lt;5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(English)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Odd One out</a:t>
            </a:r>
            <a:endParaRPr lang="en-US" sz="2400" b="1" u="sng" dirty="0"/>
          </a:p>
          <a:p>
            <a:r>
              <a:rPr lang="en-US" sz="2400" dirty="0">
                <a:solidFill>
                  <a:srgbClr val="002060"/>
                </a:solidFill>
              </a:rPr>
              <a:t>1) breakfast cereal dinner lunch</a:t>
            </a:r>
          </a:p>
          <a:p>
            <a:r>
              <a:rPr lang="en-US" sz="2400" dirty="0" err="1" smtClean="0">
                <a:solidFill>
                  <a:srgbClr val="1C641E"/>
                </a:solidFill>
              </a:rPr>
              <a:t>Ans</a:t>
            </a:r>
            <a:r>
              <a:rPr lang="en-US" sz="2400" dirty="0">
                <a:solidFill>
                  <a:srgbClr val="1C641E"/>
                </a:solidFill>
              </a:rPr>
              <a:t>: Cereal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2) eight six seven five three owe nine</a:t>
            </a:r>
          </a:p>
          <a:p>
            <a:r>
              <a:rPr lang="en-US" sz="2400" dirty="0" err="1" smtClean="0">
                <a:solidFill>
                  <a:srgbClr val="1C641E"/>
                </a:solidFill>
              </a:rPr>
              <a:t>Ans</a:t>
            </a:r>
            <a:r>
              <a:rPr lang="en-US" sz="2400" dirty="0">
                <a:solidFill>
                  <a:srgbClr val="1C641E"/>
                </a:solidFill>
              </a:rPr>
              <a:t>: owe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3) math shopping reading science</a:t>
            </a:r>
          </a:p>
          <a:p>
            <a:r>
              <a:rPr lang="en-US" sz="2400" dirty="0" err="1" smtClean="0">
                <a:solidFill>
                  <a:srgbClr val="1C641E"/>
                </a:solidFill>
              </a:rPr>
              <a:t>Ans</a:t>
            </a:r>
            <a:r>
              <a:rPr lang="en-US" sz="2400" dirty="0">
                <a:solidFill>
                  <a:srgbClr val="1C641E"/>
                </a:solidFill>
              </a:rPr>
              <a:t>: shopping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(English)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898648" cy="402336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Top Similar Words</a:t>
            </a:r>
            <a:endParaRPr lang="en-US" sz="2400" b="1" u="sng" dirty="0"/>
          </a:p>
          <a:p>
            <a:r>
              <a:rPr lang="en-US" sz="2400" dirty="0" smtClean="0"/>
              <a:t>Father</a:t>
            </a:r>
            <a:endParaRPr lang="en-US" sz="2400" dirty="0"/>
          </a:p>
          <a:p>
            <a:r>
              <a:rPr lang="en-US" sz="1800" dirty="0"/>
              <a:t>1) grandfather</a:t>
            </a:r>
          </a:p>
          <a:p>
            <a:r>
              <a:rPr lang="en-US" sz="1800" dirty="0"/>
              <a:t>2) uncle</a:t>
            </a:r>
          </a:p>
          <a:p>
            <a:r>
              <a:rPr lang="en-US" sz="1800" dirty="0"/>
              <a:t>3) mother</a:t>
            </a:r>
          </a:p>
          <a:p>
            <a:r>
              <a:rPr lang="en-US" sz="1800" dirty="0"/>
              <a:t>4) father-in-law</a:t>
            </a:r>
          </a:p>
          <a:p>
            <a:r>
              <a:rPr lang="en-US" sz="1800" dirty="0"/>
              <a:t>5) </a:t>
            </a:r>
            <a:r>
              <a:rPr lang="en-US" sz="1800" dirty="0" smtClean="0"/>
              <a:t>brother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7226" y="2438362"/>
            <a:ext cx="2212848" cy="256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FRANCE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GERMANY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FRENCH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GREECE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NETHERLANDS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5) SCOTLAND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9717" y="2438362"/>
            <a:ext cx="221284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XBOX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XBLA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Xbox360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SmartGlass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360/PS3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Playstation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Qubed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7) Kinect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50046" y="2438362"/>
            <a:ext cx="2212848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megabits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gigabits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kilobits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megabit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terabits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5) MB/s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Tbit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2565" y="2438362"/>
            <a:ext cx="2212848" cy="388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scratched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scraped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rubbed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bruised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cracked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5) discarded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6) shoved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7) tripped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8) scratches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9) ripped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10) pasted</a:t>
            </a:r>
          </a:p>
        </p:txBody>
      </p:sp>
    </p:spTree>
    <p:extLst>
      <p:ext uri="{BB962C8B-B14F-4D97-AF65-F5344CB8AC3E}">
        <p14:creationId xmlns:p14="http://schemas.microsoft.com/office/powerpoint/2010/main" val="8599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(Hindi)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Odd One out</a:t>
            </a:r>
            <a:endParaRPr lang="en-US" sz="2400" b="1" u="sng" dirty="0"/>
          </a:p>
          <a:p>
            <a:r>
              <a:rPr lang="en-US" sz="2400" dirty="0">
                <a:solidFill>
                  <a:srgbClr val="002060"/>
                </a:solidFill>
              </a:rPr>
              <a:t>1) </a:t>
            </a:r>
            <a:r>
              <a:rPr lang="hi-IN" sz="2400" dirty="0" smtClean="0">
                <a:solidFill>
                  <a:srgbClr val="002060"/>
                </a:solidFill>
              </a:rPr>
              <a:t>भारत  </a:t>
            </a:r>
            <a:r>
              <a:rPr lang="hi-IN" sz="2400" dirty="0">
                <a:solidFill>
                  <a:srgbClr val="002060"/>
                </a:solidFill>
              </a:rPr>
              <a:t>रूस  मुम्बई  चीन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 smtClean="0">
                <a:solidFill>
                  <a:srgbClr val="1C641E"/>
                </a:solidFill>
              </a:rPr>
              <a:t>Ans</a:t>
            </a:r>
            <a:r>
              <a:rPr lang="en-US" sz="2400" dirty="0">
                <a:solidFill>
                  <a:srgbClr val="1C641E"/>
                </a:solidFill>
              </a:rPr>
              <a:t>: </a:t>
            </a:r>
            <a:r>
              <a:rPr lang="hi-IN" sz="2400" dirty="0" smtClean="0">
                <a:solidFill>
                  <a:srgbClr val="1C641E"/>
                </a:solidFill>
              </a:rPr>
              <a:t>मुम्बई</a:t>
            </a:r>
            <a:endParaRPr lang="en-US" sz="2400" dirty="0" smtClean="0">
              <a:solidFill>
                <a:srgbClr val="1C641E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2) </a:t>
            </a:r>
            <a:r>
              <a:rPr lang="hi-IN" sz="2400" dirty="0">
                <a:solidFill>
                  <a:srgbClr val="002060"/>
                </a:solidFill>
              </a:rPr>
              <a:t>लड़की  बेहन  महिला  मर्द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 smtClean="0">
                <a:solidFill>
                  <a:srgbClr val="1C641E"/>
                </a:solidFill>
              </a:rPr>
              <a:t>Ans</a:t>
            </a:r>
            <a:r>
              <a:rPr lang="en-US" sz="2400" dirty="0">
                <a:solidFill>
                  <a:srgbClr val="1C641E"/>
                </a:solidFill>
              </a:rPr>
              <a:t>: </a:t>
            </a:r>
            <a:r>
              <a:rPr lang="hi-IN" sz="2400" dirty="0" smtClean="0">
                <a:solidFill>
                  <a:srgbClr val="1C641E"/>
                </a:solidFill>
              </a:rPr>
              <a:t>मर्द</a:t>
            </a:r>
            <a:endParaRPr lang="en-US" sz="2400" dirty="0" smtClean="0">
              <a:solidFill>
                <a:srgbClr val="1C641E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3) </a:t>
            </a:r>
            <a:r>
              <a:rPr lang="hi-IN" sz="2400" dirty="0">
                <a:solidFill>
                  <a:srgbClr val="002060"/>
                </a:solidFill>
              </a:rPr>
              <a:t>नेता मंत्री सरकार उद्योग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 smtClean="0">
                <a:solidFill>
                  <a:srgbClr val="1C641E"/>
                </a:solidFill>
              </a:rPr>
              <a:t>Ans</a:t>
            </a:r>
            <a:r>
              <a:rPr lang="en-US" sz="2400" dirty="0">
                <a:solidFill>
                  <a:srgbClr val="1C641E"/>
                </a:solidFill>
              </a:rPr>
              <a:t>: </a:t>
            </a:r>
            <a:r>
              <a:rPr lang="hi-IN" sz="2400" dirty="0">
                <a:solidFill>
                  <a:srgbClr val="1C641E"/>
                </a:solidFill>
              </a:rPr>
              <a:t>उद्योग</a:t>
            </a:r>
            <a:endParaRPr lang="en-US" sz="2400" dirty="0">
              <a:solidFill>
                <a:srgbClr val="1C64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(Hindi)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807208" cy="402336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Top Similar Words</a:t>
            </a:r>
            <a:endParaRPr lang="en-US" sz="2400" b="1" u="sng" dirty="0"/>
          </a:p>
          <a:p>
            <a:endParaRPr lang="en-US" sz="2400" dirty="0" smtClean="0"/>
          </a:p>
          <a:p>
            <a:r>
              <a:rPr lang="hi-IN" sz="2400" b="1" dirty="0" smtClean="0">
                <a:solidFill>
                  <a:srgbClr val="002060"/>
                </a:solidFill>
              </a:rPr>
              <a:t>भारत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hi-IN" sz="1800" dirty="0" smtClean="0"/>
              <a:t>1</a:t>
            </a:r>
            <a:r>
              <a:rPr lang="hi-IN" sz="1800" dirty="0"/>
              <a:t>) </a:t>
            </a:r>
            <a:r>
              <a:rPr lang="hi-IN" sz="1800" dirty="0" smtClean="0"/>
              <a:t>प्रदेश</a:t>
            </a:r>
            <a:endParaRPr lang="en-US" sz="1800" dirty="0" smtClean="0"/>
          </a:p>
          <a:p>
            <a:r>
              <a:rPr lang="hi-IN" sz="1800" dirty="0" smtClean="0"/>
              <a:t>2</a:t>
            </a:r>
            <a:r>
              <a:rPr lang="hi-IN" sz="1800" dirty="0"/>
              <a:t>) </a:t>
            </a:r>
            <a:r>
              <a:rPr lang="hi-IN" sz="1800" dirty="0" smtClean="0"/>
              <a:t>तिब्बत</a:t>
            </a:r>
            <a:endParaRPr lang="en-US" sz="1800" dirty="0" smtClean="0"/>
          </a:p>
          <a:p>
            <a:r>
              <a:rPr lang="hi-IN" sz="1800" dirty="0" smtClean="0"/>
              <a:t>3</a:t>
            </a:r>
            <a:r>
              <a:rPr lang="hi-IN" sz="1800" dirty="0"/>
              <a:t>) </a:t>
            </a:r>
            <a:r>
              <a:rPr lang="hi-IN" sz="1800" dirty="0" smtClean="0"/>
              <a:t>देश</a:t>
            </a:r>
            <a:endParaRPr lang="en-US" sz="1800" dirty="0" smtClean="0"/>
          </a:p>
          <a:p>
            <a:r>
              <a:rPr lang="hi-IN" sz="1800" dirty="0" smtClean="0"/>
              <a:t>4</a:t>
            </a:r>
            <a:r>
              <a:rPr lang="hi-IN" sz="1800" dirty="0"/>
              <a:t>) </a:t>
            </a:r>
            <a:r>
              <a:rPr lang="hi-IN" sz="1800" dirty="0" smtClean="0"/>
              <a:t>आँध्रप्रदेश</a:t>
            </a:r>
            <a:endParaRPr lang="en-US" sz="1800" dirty="0" smtClean="0"/>
          </a:p>
          <a:p>
            <a:r>
              <a:rPr lang="hi-IN" sz="1800" dirty="0" smtClean="0"/>
              <a:t>5</a:t>
            </a:r>
            <a:r>
              <a:rPr lang="hi-IN" sz="1800" dirty="0"/>
              <a:t>) लद्दाख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9717" y="2920760"/>
            <a:ext cx="2212848" cy="256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sz="2400" b="1" dirty="0" smtClean="0">
                <a:solidFill>
                  <a:srgbClr val="002060"/>
                </a:solidFill>
              </a:rPr>
              <a:t>व्यापार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व्यवसाय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पुनर्बीमा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वाणिज्य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बैंकिंग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उद्योग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0046" y="2920760"/>
            <a:ext cx="2212848" cy="256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sz="2400" b="1" dirty="0" smtClean="0">
                <a:solidFill>
                  <a:srgbClr val="002060"/>
                </a:solidFill>
              </a:rPr>
              <a:t>ओबामा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क्लिंटन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बराक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सीनेटर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राष्ट्रपति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hi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hi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उम्मीदवार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Part </a:t>
            </a:r>
            <a:r>
              <a:rPr lang="en-US" sz="2800" b="1" dirty="0" smtClean="0"/>
              <a:t>I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word2vec </a:t>
            </a:r>
            <a:r>
              <a:rPr lang="en-US" sz="2800" dirty="0" smtClean="0"/>
              <a:t>by </a:t>
            </a:r>
            <a:r>
              <a:rPr lang="en-US" sz="2800" dirty="0" err="1" smtClean="0"/>
              <a:t>Mikolov</a:t>
            </a:r>
            <a:r>
              <a:rPr lang="en-US" sz="2800" dirty="0" smtClean="0"/>
              <a:t> et al.(2013)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Dataset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Results </a:t>
            </a:r>
            <a:r>
              <a:rPr lang="en-US" sz="2800" dirty="0" smtClean="0"/>
              <a:t>(English and Hindi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b="1" dirty="0" smtClean="0"/>
              <a:t>Part II (Sentiment Analysis)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Tf-idf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Results (English and Hindi)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19233173">
            <a:off x="2534122" y="2440215"/>
            <a:ext cx="56430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PART II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62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Sentiment </a:t>
            </a:r>
            <a:r>
              <a:rPr lang="en-US" dirty="0"/>
              <a:t>analysis aims to determine the attitude of a speaker or a writer with respect to some </a:t>
            </a:r>
            <a:r>
              <a:rPr lang="en-US" dirty="0" smtClean="0"/>
              <a:t>topic </a:t>
            </a:r>
            <a:r>
              <a:rPr lang="en-US" dirty="0"/>
              <a:t>or the overall contextual polarity of a document</a:t>
            </a:r>
            <a:r>
              <a:rPr lang="en-US" dirty="0" smtClean="0"/>
              <a:t>.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basic task in sentiment analysis is classifying the </a:t>
            </a:r>
            <a:r>
              <a:rPr lang="en-US" i="1" dirty="0"/>
              <a:t>polarity</a:t>
            </a:r>
            <a:r>
              <a:rPr lang="en-US" dirty="0"/>
              <a:t> of a given text at the document, sentence, or feature/aspect level — whether the expressed opinion in a document, a sentence or an entity feature/aspect is positive, negative, or neutral.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(Source: Wikipedia)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tf-idf</a:t>
            </a:r>
            <a:r>
              <a:rPr lang="en-US" sz="3200" dirty="0" smtClean="0"/>
              <a:t>(</a:t>
            </a:r>
            <a:r>
              <a:rPr lang="en-US" sz="3200" b="1" dirty="0"/>
              <a:t>term frequency–inverse document frequency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It is a </a:t>
            </a:r>
            <a:r>
              <a:rPr lang="en-US" dirty="0"/>
              <a:t>numerical statistic that is intended to reflect how important a word is to a document in a collection or </a:t>
            </a:r>
            <a:r>
              <a:rPr lang="en-US" dirty="0" smtClean="0"/>
              <a:t>corpus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tf-idf</a:t>
            </a:r>
            <a:r>
              <a:rPr lang="en-US" dirty="0"/>
              <a:t> value increases proportionally to the number of times a word appears in the </a:t>
            </a:r>
            <a:r>
              <a:rPr lang="en-US" dirty="0" smtClean="0"/>
              <a:t>document, </a:t>
            </a:r>
            <a:r>
              <a:rPr lang="en-US" dirty="0"/>
              <a:t>but is offset by the frequency of the word in the </a:t>
            </a:r>
            <a:r>
              <a:rPr lang="en-US" dirty="0" smtClean="0"/>
              <a:t>corpus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D</a:t>
            </a:r>
            <a:r>
              <a:rPr lang="en-US" dirty="0" smtClean="0"/>
              <a:t> is the total number of documents</a:t>
            </a:r>
          </a:p>
          <a:p>
            <a:pPr marL="0" indent="0">
              <a:buNone/>
            </a:pPr>
            <a:r>
              <a:rPr lang="en-US" i="1" dirty="0" err="1" smtClean="0"/>
              <a:t>tf</a:t>
            </a:r>
            <a:r>
              <a:rPr lang="en-US" i="1" dirty="0" smtClean="0"/>
              <a:t>(</a:t>
            </a:r>
            <a:r>
              <a:rPr lang="en-US" i="1" dirty="0" err="1" smtClean="0"/>
              <a:t>d,t</a:t>
            </a:r>
            <a:r>
              <a:rPr lang="en-US" i="1" dirty="0" smtClean="0"/>
              <a:t>) </a:t>
            </a:r>
            <a:r>
              <a:rPr lang="en-US" dirty="0" smtClean="0"/>
              <a:t>is the term-frequency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94937"/>
            <a:ext cx="7684008" cy="10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IMDB 50,000 Movie Review Dataset(English)</a:t>
            </a:r>
          </a:p>
          <a:p>
            <a:pPr marL="692658" lvl="1" indent="-400050">
              <a:buFont typeface="+mj-lt"/>
              <a:buAutoNum type="romanUcPeriod"/>
            </a:pPr>
            <a:r>
              <a:rPr lang="en-US" dirty="0" smtClean="0"/>
              <a:t>Contains 25,000 Positive and 25,000 Negative reviews</a:t>
            </a:r>
          </a:p>
          <a:p>
            <a:pPr marL="692658" lvl="1" indent="-400050">
              <a:buFont typeface="+mj-lt"/>
              <a:buAutoNum type="romanUcPeriod"/>
            </a:pPr>
            <a:r>
              <a:rPr lang="en-US" dirty="0" smtClean="0"/>
              <a:t>25,000 training examples and 25,000 testing examples</a:t>
            </a:r>
          </a:p>
          <a:p>
            <a:pPr marL="692658" lvl="1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Hindi Product Review Dataset(IIIT)</a:t>
            </a:r>
          </a:p>
          <a:p>
            <a:pPr marL="692658" lvl="1" indent="-400050">
              <a:buFont typeface="+mj-lt"/>
              <a:buAutoNum type="romanUcPeriod"/>
            </a:pPr>
            <a:r>
              <a:rPr lang="en-US" dirty="0"/>
              <a:t>Contains </a:t>
            </a:r>
            <a:r>
              <a:rPr lang="en-US" dirty="0" smtClean="0"/>
              <a:t>350 </a:t>
            </a:r>
            <a:r>
              <a:rPr lang="en-US" dirty="0"/>
              <a:t>Positive and </a:t>
            </a:r>
            <a:r>
              <a:rPr lang="en-US" dirty="0" smtClean="0"/>
              <a:t>350 </a:t>
            </a:r>
            <a:r>
              <a:rPr lang="en-US" dirty="0"/>
              <a:t>Negative </a:t>
            </a:r>
            <a:r>
              <a:rPr lang="en-US" dirty="0" smtClean="0"/>
              <a:t>reviews</a:t>
            </a:r>
          </a:p>
          <a:p>
            <a:pPr marL="692658" lvl="1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Hindi </a:t>
            </a:r>
            <a:r>
              <a:rPr lang="en-US" dirty="0" smtClean="0"/>
              <a:t>Movie Review </a:t>
            </a:r>
            <a:r>
              <a:rPr lang="en-US" dirty="0"/>
              <a:t>Dataset(IITB)</a:t>
            </a:r>
          </a:p>
          <a:p>
            <a:pPr marL="692658" lvl="1" indent="-400050">
              <a:buFont typeface="+mj-lt"/>
              <a:buAutoNum type="romanUcPeriod"/>
            </a:pPr>
            <a:r>
              <a:rPr lang="en-US" dirty="0"/>
              <a:t>Contains </a:t>
            </a:r>
            <a:r>
              <a:rPr lang="en-US" dirty="0" smtClean="0"/>
              <a:t>127 Positive </a:t>
            </a:r>
            <a:r>
              <a:rPr lang="en-US" dirty="0"/>
              <a:t>and </a:t>
            </a:r>
            <a:r>
              <a:rPr lang="en-US" dirty="0" smtClean="0"/>
              <a:t>125 Negative reviews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Trained word2vec on each dataset for respective evaluation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Features are constructed by taking average of word vectors for each review(not weighted average)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Ignored stop-words(the, a, there, etc.) in English but not Hindi(</a:t>
            </a:r>
            <a:r>
              <a:rPr lang="hi-IN" dirty="0" smtClean="0"/>
              <a:t>मैं</a:t>
            </a:r>
            <a:r>
              <a:rPr lang="en-US" dirty="0" smtClean="0"/>
              <a:t>, </a:t>
            </a:r>
            <a:r>
              <a:rPr lang="hi-IN" dirty="0" smtClean="0"/>
              <a:t>वह</a:t>
            </a:r>
            <a:r>
              <a:rPr lang="en-US" dirty="0" smtClean="0"/>
              <a:t>, </a:t>
            </a:r>
            <a:r>
              <a:rPr lang="hi-IN" dirty="0" smtClean="0"/>
              <a:t>ने</a:t>
            </a:r>
            <a:r>
              <a:rPr lang="en-US" dirty="0" smtClean="0"/>
              <a:t>, etc.)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Also constructed feature set by merging word vectors of Wikipedia trained word2vec(Hindi &amp; English Wikipedia)</a:t>
            </a:r>
          </a:p>
          <a:p>
            <a:pPr lvl="1" indent="-274320">
              <a:buFont typeface="Arial" panose="020B0604020202020204" pitchFamily="34" charset="0"/>
              <a:buChar char="•"/>
            </a:pPr>
            <a:r>
              <a:rPr lang="en-US" dirty="0" smtClean="0"/>
              <a:t>E.g. 300 dim.(from first training) + 200 dim.(from second training)= 500 dim. Feature vector</a:t>
            </a:r>
          </a:p>
          <a:p>
            <a:pPr lvl="1"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Used SVM implementation of </a:t>
            </a:r>
            <a:r>
              <a:rPr lang="en-US" dirty="0" err="1" smtClean="0"/>
              <a:t>libSVM</a:t>
            </a:r>
            <a:r>
              <a:rPr lang="en-US" dirty="0" smtClean="0"/>
              <a:t> in </a:t>
            </a:r>
            <a:r>
              <a:rPr lang="en-US" dirty="0" err="1" smtClean="0"/>
              <a:t>scikit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07024" y="405708"/>
            <a:ext cx="2359152" cy="12595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skip-gram model on </a:t>
            </a:r>
            <a:r>
              <a:rPr lang="en-US" dirty="0" smtClean="0"/>
              <a:t>Review Dataset (300 dim.)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39540" y="4732923"/>
            <a:ext cx="2359152" cy="125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using SVM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33016" y="3158476"/>
            <a:ext cx="2359152" cy="12595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 dim. Feature vector</a:t>
            </a:r>
            <a:r>
              <a:rPr lang="en-US" sz="1400" dirty="0" smtClean="0"/>
              <a:t>(include wiki trained vectors)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025025" y="405707"/>
            <a:ext cx="2359152" cy="12595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skip-gram model on </a:t>
            </a:r>
            <a:r>
              <a:rPr lang="en-US" dirty="0" smtClean="0"/>
              <a:t>Wikipedia(200 dim.)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15013" y="3158476"/>
            <a:ext cx="2359152" cy="12595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 dim. Feature vector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03611" y="1898919"/>
            <a:ext cx="2359152" cy="1259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out word vector each review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687953" y="1868432"/>
            <a:ext cx="2359152" cy="12595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947945">
            <a:off x="3600796" y="1822368"/>
            <a:ext cx="740379" cy="175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053536">
            <a:off x="6087292" y="1853311"/>
            <a:ext cx="740379" cy="175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6362763" y="2467153"/>
            <a:ext cx="2325190" cy="139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07939" y="2190433"/>
            <a:ext cx="16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Pre-processing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 rot="8093249">
            <a:off x="3962890" y="3115553"/>
            <a:ext cx="462006" cy="76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445919">
            <a:off x="5985414" y="3146786"/>
            <a:ext cx="728752" cy="100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445919">
            <a:off x="3519138" y="4599359"/>
            <a:ext cx="728752" cy="100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7818229">
            <a:off x="5774476" y="4455198"/>
            <a:ext cx="1011365" cy="13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7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/>
              <a:t>(English-IMDB)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255263"/>
              </p:ext>
            </p:extLst>
          </p:nvPr>
        </p:nvGraphicFramePr>
        <p:xfrm>
          <a:off x="1225296" y="2111439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269"/>
                <a:gridCol w="35841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SVM(linear)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Forest(280 Trees)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Regression(l1 penalty)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k-NN(20)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SVM(linear) with Wiki trained</a:t>
                      </a:r>
                      <a:r>
                        <a:rPr lang="en-US" baseline="0" dirty="0" smtClean="0"/>
                        <a:t> word vectors merged(300+200 dim)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4148" y="5221224"/>
            <a:ext cx="98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Skip-gram model was trained with vector dimension as 300 and </a:t>
            </a:r>
            <a:r>
              <a:rPr lang="en-US" b="1" dirty="0"/>
              <a:t>min </a:t>
            </a:r>
            <a:r>
              <a:rPr lang="en-US" b="1" dirty="0" smtClean="0"/>
              <a:t>word-count as 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731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Result(Hindi-Product Review: IIIT)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74753"/>
              </p:ext>
            </p:extLst>
          </p:nvPr>
        </p:nvGraphicFramePr>
        <p:xfrm>
          <a:off x="1225296" y="2111438"/>
          <a:ext cx="10058400" cy="199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/>
                <a:gridCol w="3429000"/>
              </a:tblGrid>
              <a:tr h="451379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Accuracy(%)</a:t>
                      </a:r>
                      <a:endParaRPr lang="en-US" dirty="0"/>
                    </a:p>
                  </a:txBody>
                  <a:tcPr/>
                </a:tc>
              </a:tr>
              <a:tr h="451379">
                <a:tc>
                  <a:txBody>
                    <a:bodyPr/>
                    <a:lstStyle/>
                    <a:p>
                      <a:r>
                        <a:rPr lang="en-US" dirty="0" smtClean="0"/>
                        <a:t>500 dimensional word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78.0</a:t>
                      </a:r>
                      <a:endParaRPr lang="en-US" dirty="0"/>
                    </a:p>
                  </a:txBody>
                  <a:tcPr/>
                </a:tc>
              </a:tr>
              <a:tr h="451379">
                <a:tc>
                  <a:txBody>
                    <a:bodyPr/>
                    <a:lstStyle/>
                    <a:p>
                      <a:r>
                        <a:rPr lang="en-US" dirty="0" smtClean="0"/>
                        <a:t>500 dimensional</a:t>
                      </a:r>
                      <a:r>
                        <a:rPr lang="en-US" baseline="0" dirty="0" smtClean="0"/>
                        <a:t> word vector + </a:t>
                      </a:r>
                      <a:r>
                        <a:rPr lang="en-US" baseline="0" dirty="0" err="1" smtClean="0"/>
                        <a:t>tf-idf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90.73</a:t>
                      </a:r>
                      <a:endParaRPr lang="en-US" dirty="0"/>
                    </a:p>
                  </a:txBody>
                  <a:tcPr/>
                </a:tc>
              </a:tr>
              <a:tr h="45137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subjective Lexicon construction(Thesis by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Piyush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Arora, IIIT’13)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Pranjal Singh  10327511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4148" y="5221224"/>
            <a:ext cx="988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Skip-gram model was trained with </a:t>
            </a:r>
            <a:r>
              <a:rPr lang="en-US" b="1" dirty="0"/>
              <a:t>vector </a:t>
            </a:r>
            <a:r>
              <a:rPr lang="en-US" b="1" dirty="0" smtClean="0"/>
              <a:t>dimension as 300 and </a:t>
            </a:r>
            <a:r>
              <a:rPr lang="en-US" b="1" dirty="0"/>
              <a:t>min </a:t>
            </a:r>
            <a:r>
              <a:rPr lang="en-US" b="1" dirty="0" smtClean="0"/>
              <a:t>word-count as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Used Linear SVM as 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504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Result(Hindi-Movie Review: IITB)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567262"/>
              </p:ext>
            </p:extLst>
          </p:nvPr>
        </p:nvGraphicFramePr>
        <p:xfrm>
          <a:off x="1225296" y="2111438"/>
          <a:ext cx="10058400" cy="199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/>
                <a:gridCol w="3429000"/>
              </a:tblGrid>
              <a:tr h="451379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Accuracy(%)</a:t>
                      </a:r>
                      <a:endParaRPr lang="en-US" dirty="0"/>
                    </a:p>
                  </a:txBody>
                  <a:tcPr/>
                </a:tc>
              </a:tr>
              <a:tr h="451379">
                <a:tc>
                  <a:txBody>
                    <a:bodyPr/>
                    <a:lstStyle/>
                    <a:p>
                      <a:r>
                        <a:rPr lang="en-US" dirty="0" smtClean="0"/>
                        <a:t>500 dimensional word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79.62</a:t>
                      </a:r>
                      <a:endParaRPr lang="en-US" dirty="0"/>
                    </a:p>
                  </a:txBody>
                  <a:tcPr/>
                </a:tc>
              </a:tr>
              <a:tr h="451379">
                <a:tc>
                  <a:txBody>
                    <a:bodyPr/>
                    <a:lstStyle/>
                    <a:p>
                      <a:r>
                        <a:rPr lang="en-US" dirty="0" smtClean="0"/>
                        <a:t>500 dimensional</a:t>
                      </a:r>
                      <a:r>
                        <a:rPr lang="en-US" baseline="0" dirty="0" smtClean="0"/>
                        <a:t> word vector + </a:t>
                      </a:r>
                      <a:r>
                        <a:rPr lang="en-US" baseline="0" dirty="0" err="1" smtClean="0"/>
                        <a:t>tf-idf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88.13</a:t>
                      </a:r>
                      <a:endParaRPr lang="en-US" dirty="0"/>
                    </a:p>
                  </a:txBody>
                  <a:tcPr/>
                </a:tc>
              </a:tr>
              <a:tr h="451379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n-gram 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Pranjal Singh  10327511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4148" y="5221224"/>
            <a:ext cx="988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Skip-gram model was trained with </a:t>
            </a:r>
            <a:r>
              <a:rPr lang="en-US" b="1" dirty="0"/>
              <a:t>vector </a:t>
            </a:r>
            <a:r>
              <a:rPr lang="en-US" b="1" dirty="0" smtClean="0"/>
              <a:t>dimension as 300 and </a:t>
            </a:r>
            <a:r>
              <a:rPr lang="en-US" b="1" dirty="0"/>
              <a:t>min </a:t>
            </a:r>
            <a:r>
              <a:rPr lang="en-US" b="1" dirty="0" smtClean="0"/>
              <a:t>word-count as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Used Linear SVM as 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795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322"/>
          </a:xfrm>
        </p:spPr>
        <p:txBody>
          <a:bodyPr>
            <a:normAutofit lnSpcReduction="10000"/>
          </a:bodyPr>
          <a:lstStyle/>
          <a:p>
            <a:pPr marL="25146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Manning, W. Y. (2013). Bilingual Word Embeddings for Phrase-Based Machine Translation.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</a:t>
            </a:r>
            <a:r>
              <a:rPr lang="en-US" alt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2013 Conference on Empirical Methods in Natural Language Processing (EMNLP 2013)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(p. 2013).</a:t>
            </a: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1600" dirty="0"/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Weston, R. C. (2011). Natural Language Processing (Almost) from Scratch. </a:t>
            </a:r>
            <a:r>
              <a:rPr lang="en-US" sz="1600" i="1" dirty="0">
                <a:solidFill>
                  <a:schemeClr val="tx1"/>
                </a:solidFill>
              </a:rPr>
              <a:t>Journal of Machine Learning Research, 12</a:t>
            </a:r>
            <a:r>
              <a:rPr lang="en-US" sz="1600" dirty="0">
                <a:solidFill>
                  <a:schemeClr val="tx1"/>
                </a:solidFill>
              </a:rPr>
              <a:t>, 2493--2537.</a:t>
            </a: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Mikolov, T., Chen, K., </a:t>
            </a:r>
            <a:r>
              <a:rPr lang="en-US" sz="1600" dirty="0" err="1">
                <a:solidFill>
                  <a:schemeClr val="tx1"/>
                </a:solidFill>
              </a:rPr>
              <a:t>Corrado</a:t>
            </a:r>
            <a:r>
              <a:rPr lang="en-US" sz="1600" dirty="0">
                <a:solidFill>
                  <a:schemeClr val="tx1"/>
                </a:solidFill>
              </a:rPr>
              <a:t>, G. &amp; Dean, J. (2013). Efficient Estimation of Word Representations in Vector Space. </a:t>
            </a:r>
            <a:r>
              <a:rPr lang="en-US" sz="1600" i="1" dirty="0" err="1">
                <a:solidFill>
                  <a:schemeClr val="tx1"/>
                </a:solidFill>
              </a:rPr>
              <a:t>CoRR</a:t>
            </a:r>
            <a:r>
              <a:rPr lang="en-US" sz="1600" dirty="0">
                <a:solidFill>
                  <a:schemeClr val="tx1"/>
                </a:solidFill>
              </a:rPr>
              <a:t>, abs/1301.3781. </a:t>
            </a: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Mikolov, T., </a:t>
            </a:r>
            <a:r>
              <a:rPr lang="en-US" sz="1600" dirty="0" err="1">
                <a:solidFill>
                  <a:schemeClr val="tx1"/>
                </a:solidFill>
              </a:rPr>
              <a:t>Sutskever</a:t>
            </a:r>
            <a:r>
              <a:rPr lang="en-US" sz="1600" dirty="0">
                <a:solidFill>
                  <a:schemeClr val="tx1"/>
                </a:solidFill>
              </a:rPr>
              <a:t>, I., Chen, K., </a:t>
            </a:r>
            <a:r>
              <a:rPr lang="en-US" sz="1600" dirty="0" err="1">
                <a:solidFill>
                  <a:schemeClr val="tx1"/>
                </a:solidFill>
              </a:rPr>
              <a:t>Corrado</a:t>
            </a:r>
            <a:r>
              <a:rPr lang="en-US" sz="1600" dirty="0">
                <a:solidFill>
                  <a:schemeClr val="tx1"/>
                </a:solidFill>
              </a:rPr>
              <a:t>, G. S. &amp; Dean, J. (2013). Distributed Representations of Words and Phrases and their Compositionality. In C. Burges, L. </a:t>
            </a:r>
            <a:r>
              <a:rPr lang="en-US" sz="1600" dirty="0" err="1">
                <a:solidFill>
                  <a:schemeClr val="tx1"/>
                </a:solidFill>
              </a:rPr>
              <a:t>Bottou</a:t>
            </a:r>
            <a:r>
              <a:rPr lang="en-US" sz="1600" dirty="0">
                <a:solidFill>
                  <a:schemeClr val="tx1"/>
                </a:solidFill>
              </a:rPr>
              <a:t>, M. Welling, Z. </a:t>
            </a:r>
            <a:r>
              <a:rPr lang="en-US" sz="1600" dirty="0" err="1">
                <a:solidFill>
                  <a:schemeClr val="tx1"/>
                </a:solidFill>
              </a:rPr>
              <a:t>Ghahramani</a:t>
            </a:r>
            <a:r>
              <a:rPr lang="en-US" sz="1600" dirty="0">
                <a:solidFill>
                  <a:schemeClr val="tx1"/>
                </a:solidFill>
              </a:rPr>
              <a:t> &amp; K. Weinberger (ed.), </a:t>
            </a:r>
            <a:r>
              <a:rPr lang="en-US" sz="1600" i="1" dirty="0">
                <a:solidFill>
                  <a:schemeClr val="tx1"/>
                </a:solidFill>
              </a:rPr>
              <a:t>Advances in Neural Information Processing Systems 26</a:t>
            </a:r>
            <a:r>
              <a:rPr lang="en-US" sz="1600" dirty="0">
                <a:solidFill>
                  <a:schemeClr val="tx1"/>
                </a:solidFill>
              </a:rPr>
              <a:t> (pp. 3111--3119)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Aditya Joshi, </a:t>
            </a:r>
            <a:r>
              <a:rPr lang="en-US" sz="1600" dirty="0" err="1">
                <a:solidFill>
                  <a:schemeClr val="tx1"/>
                </a:solidFill>
              </a:rPr>
              <a:t>Balamurali</a:t>
            </a:r>
            <a:r>
              <a:rPr lang="en-US" sz="1600" dirty="0">
                <a:solidFill>
                  <a:schemeClr val="tx1"/>
                </a:solidFill>
              </a:rPr>
              <a:t> A. R. and </a:t>
            </a:r>
            <a:r>
              <a:rPr lang="en-US" sz="1600" dirty="0" err="1">
                <a:solidFill>
                  <a:schemeClr val="tx1"/>
                </a:solidFill>
              </a:rPr>
              <a:t>Pushpak</a:t>
            </a:r>
            <a:r>
              <a:rPr lang="en-US" sz="1600" dirty="0">
                <a:solidFill>
                  <a:schemeClr val="tx1"/>
                </a:solidFill>
              </a:rPr>
              <a:t> Bhattacharyya. A </a:t>
            </a:r>
            <a:r>
              <a:rPr lang="en-US" sz="1600" dirty="0" smtClean="0">
                <a:solidFill>
                  <a:schemeClr val="tx1"/>
                </a:solidFill>
              </a:rPr>
              <a:t>Fall-back Strategy </a:t>
            </a:r>
            <a:r>
              <a:rPr lang="en-US" sz="1600" dirty="0">
                <a:solidFill>
                  <a:schemeClr val="tx1"/>
                </a:solidFill>
              </a:rPr>
              <a:t>for Sentiment Analysis in Hindi: a Case Study. </a:t>
            </a:r>
            <a:r>
              <a:rPr lang="en-US" sz="1600" dirty="0" smtClean="0">
                <a:solidFill>
                  <a:schemeClr val="tx1"/>
                </a:solidFill>
              </a:rPr>
              <a:t>International Conference </a:t>
            </a:r>
            <a:r>
              <a:rPr lang="en-US" sz="1600" dirty="0">
                <a:solidFill>
                  <a:schemeClr val="tx1"/>
                </a:solidFill>
              </a:rPr>
              <a:t>on Natural language Processing (ICON), Karagpur.-</a:t>
            </a:r>
            <a:r>
              <a:rPr lang="en-US" sz="1600" dirty="0" smtClean="0">
                <a:solidFill>
                  <a:schemeClr val="tx1"/>
                </a:solidFill>
              </a:rPr>
              <a:t>2010</a:t>
            </a: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5146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Sarath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Chandar</a:t>
            </a:r>
            <a:r>
              <a:rPr lang="en-US" sz="1600" dirty="0">
                <a:solidFill>
                  <a:schemeClr val="tx1"/>
                </a:solidFill>
              </a:rPr>
              <a:t> A P, </a:t>
            </a:r>
            <a:r>
              <a:rPr lang="en-US" sz="1600" dirty="0" err="1">
                <a:solidFill>
                  <a:schemeClr val="tx1"/>
                </a:solidFill>
              </a:rPr>
              <a:t>Mitesh</a:t>
            </a:r>
            <a:r>
              <a:rPr lang="en-US" sz="1600" dirty="0">
                <a:solidFill>
                  <a:schemeClr val="tx1"/>
                </a:solidFill>
              </a:rPr>
              <a:t> M </a:t>
            </a:r>
            <a:r>
              <a:rPr lang="en-US" sz="1600" dirty="0" err="1">
                <a:solidFill>
                  <a:schemeClr val="tx1"/>
                </a:solidFill>
              </a:rPr>
              <a:t>Khapra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Ravindran</a:t>
            </a:r>
            <a:r>
              <a:rPr lang="en-US" sz="1600" dirty="0">
                <a:solidFill>
                  <a:schemeClr val="tx1"/>
                </a:solidFill>
              </a:rPr>
              <a:t> B, </a:t>
            </a:r>
            <a:r>
              <a:rPr lang="en-US" sz="1600" dirty="0" err="1">
                <a:solidFill>
                  <a:schemeClr val="tx1"/>
                </a:solidFill>
              </a:rPr>
              <a:t>Vikas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Raykar</a:t>
            </a:r>
            <a:r>
              <a:rPr lang="en-US" sz="1600" dirty="0">
                <a:solidFill>
                  <a:schemeClr val="tx1"/>
                </a:solidFill>
              </a:rPr>
              <a:t>, Amrita </a:t>
            </a:r>
            <a:r>
              <a:rPr lang="en-US" sz="1600" dirty="0" err="1">
                <a:solidFill>
                  <a:schemeClr val="tx1"/>
                </a:solidFill>
              </a:rPr>
              <a:t>Saha</a:t>
            </a:r>
            <a:r>
              <a:rPr lang="en-US" sz="1600" dirty="0">
                <a:solidFill>
                  <a:schemeClr val="tx1"/>
                </a:solidFill>
              </a:rPr>
              <a:t>, "Multilingual Deep Learning". In Deep Learning Workshop at NIPS 2013.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19233173">
            <a:off x="2534122" y="2440215"/>
            <a:ext cx="56430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PART I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76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699415">
            <a:off x="2852374" y="2972515"/>
            <a:ext cx="64486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You!!!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Built a unified architecture for tasks such as POS tagging, Chunking, NER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/>
              <a:t>Compared against classical NLP </a:t>
            </a:r>
            <a:r>
              <a:rPr lang="en-US" dirty="0" smtClean="0"/>
              <a:t>benchmarks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/>
              <a:t>Avoided task specific </a:t>
            </a:r>
            <a:r>
              <a:rPr lang="en-US" dirty="0" smtClean="0"/>
              <a:t>engineering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/>
              <a:t>Generalize a system to handle multiple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Learn lookup table by back propagation 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Words are mapped to </a:t>
            </a:r>
            <a:r>
              <a:rPr lang="en-US" i="1" dirty="0" smtClean="0"/>
              <a:t>d-dimensional</a:t>
            </a:r>
            <a:r>
              <a:rPr lang="en-US" dirty="0" smtClean="0"/>
              <a:t> vector using lookup table operation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Lookup table returns a matrix for a given sentence 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entire </a:t>
            </a:r>
            <a:r>
              <a:rPr lang="en-US" dirty="0"/>
              <a:t>English </a:t>
            </a:r>
            <a:r>
              <a:rPr lang="en-US" dirty="0" smtClean="0"/>
              <a:t>Wikipedia to learn word embeddings (631 million words)</a:t>
            </a:r>
          </a:p>
          <a:p>
            <a:r>
              <a:rPr lang="en-US" dirty="0" smtClean="0"/>
              <a:t>Tokenized using Penn Treebank Tokenizer</a:t>
            </a:r>
          </a:p>
          <a:p>
            <a:r>
              <a:rPr lang="en-US" dirty="0"/>
              <a:t>The total training time was about four </a:t>
            </a:r>
            <a:r>
              <a:rPr lang="en-US" dirty="0" smtClean="0"/>
              <a:t>weeks</a:t>
            </a:r>
          </a:p>
          <a:p>
            <a:r>
              <a:rPr lang="en-US" dirty="0" smtClean="0"/>
              <a:t>Window size: 11 and a Hidden layer with 100 units</a:t>
            </a:r>
          </a:p>
          <a:p>
            <a:r>
              <a:rPr lang="en-US" b="1" u="sng" dirty="0" smtClean="0"/>
              <a:t>Objective</a:t>
            </a:r>
            <a:r>
              <a:rPr lang="en-US" dirty="0" smtClean="0"/>
              <a:t>: Seek a </a:t>
            </a:r>
            <a:r>
              <a:rPr lang="en-US" dirty="0"/>
              <a:t>network that computes a </a:t>
            </a:r>
            <a:r>
              <a:rPr lang="en-US" dirty="0" smtClean="0"/>
              <a:t>higher score when given </a:t>
            </a:r>
            <a:r>
              <a:rPr lang="en-US" dirty="0"/>
              <a:t>a legal phrase than when given an incorrect </a:t>
            </a:r>
            <a:r>
              <a:rPr lang="en-US" dirty="0" smtClean="0"/>
              <a:t>phrase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38" y="4555971"/>
            <a:ext cx="5174873" cy="11315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dirty="0"/>
              <a:t>Two architectures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Continuous Bag-of-Word (CBOW)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Skip Gram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CBOW: Predict the word given the context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Skip-Gram: Predict the context given the word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Word Context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Vocabulary size is </a:t>
            </a:r>
            <a:r>
              <a:rPr lang="en-US" b="1" dirty="0" smtClean="0"/>
              <a:t>V</a:t>
            </a:r>
            <a:r>
              <a:rPr lang="en-US" dirty="0" smtClean="0"/>
              <a:t> and hidden layer size is </a:t>
            </a:r>
            <a:r>
              <a:rPr lang="en-US" b="1" dirty="0" smtClean="0"/>
              <a:t>N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Input vector is one-hot encoded vector, i.e., only one node of {x</a:t>
            </a:r>
            <a:r>
              <a:rPr lang="en-US" baseline="-25000" dirty="0" smtClean="0"/>
              <a:t>1</a:t>
            </a:r>
            <a:r>
              <a:rPr lang="en-US" dirty="0" smtClean="0"/>
              <a:t>,…..,x</a:t>
            </a:r>
            <a:r>
              <a:rPr lang="en-US" baseline="-25000" dirty="0" smtClean="0"/>
              <a:t>v</a:t>
            </a:r>
            <a:r>
              <a:rPr lang="en-US" dirty="0" smtClean="0"/>
              <a:t>} is 1 and others 0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Weights </a:t>
            </a:r>
            <a:r>
              <a:rPr lang="en-US" dirty="0"/>
              <a:t>between the input layer and the output layer can be represented by </a:t>
            </a:r>
            <a:r>
              <a:rPr lang="en-US" dirty="0" smtClean="0"/>
              <a:t>a </a:t>
            </a:r>
            <a:r>
              <a:rPr lang="en-US" i="1" dirty="0" smtClean="0"/>
              <a:t>V </a:t>
            </a:r>
            <a:r>
              <a:rPr lang="en-US" i="1" dirty="0"/>
              <a:t>× </a:t>
            </a:r>
            <a:r>
              <a:rPr lang="en-US" i="1" dirty="0" smtClean="0"/>
              <a:t>N </a:t>
            </a:r>
            <a:r>
              <a:rPr lang="en-US" dirty="0" smtClean="0"/>
              <a:t>matrix </a:t>
            </a:r>
            <a:r>
              <a:rPr lang="en-US" b="1" dirty="0"/>
              <a:t>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3291840"/>
            <a:ext cx="5221223" cy="25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Word Context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h = </a:t>
            </a:r>
            <a:r>
              <a:rPr lang="en-US" b="1" dirty="0" err="1" smtClean="0"/>
              <a:t>x</a:t>
            </a:r>
            <a:r>
              <a:rPr lang="en-US" b="1" baseline="30000" dirty="0" err="1" smtClean="0"/>
              <a:t>T</a:t>
            </a:r>
            <a:r>
              <a:rPr lang="en-US" b="1" dirty="0" smtClean="0"/>
              <a:t> W </a:t>
            </a:r>
            <a:r>
              <a:rPr lang="en-US" dirty="0" smtClean="0"/>
              <a:t>= </a:t>
            </a:r>
            <a:r>
              <a:rPr lang="en-US" b="1" dirty="0" err="1" smtClean="0"/>
              <a:t>v</a:t>
            </a:r>
            <a:r>
              <a:rPr lang="en-US" b="1" baseline="-24000" dirty="0" err="1" smtClean="0"/>
              <a:t>Wi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</a:t>
            </a:r>
            <a:r>
              <a:rPr lang="en-US" baseline="-25000" dirty="0" err="1"/>
              <a:t>wI</a:t>
            </a:r>
            <a:r>
              <a:rPr lang="en-US" i="1" dirty="0"/>
              <a:t> </a:t>
            </a:r>
            <a:r>
              <a:rPr lang="en-US" dirty="0"/>
              <a:t>is the vector representation </a:t>
            </a:r>
            <a:r>
              <a:rPr lang="en-US" dirty="0" smtClean="0"/>
              <a:t>of the </a:t>
            </a:r>
            <a:r>
              <a:rPr lang="en-US" dirty="0"/>
              <a:t>input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r>
              <a:rPr lang="en-US" dirty="0" smtClean="0"/>
              <a:t> is score of each word in vocabulary and </a:t>
            </a:r>
            <a:r>
              <a:rPr lang="en-US" dirty="0" err="1" smtClean="0"/>
              <a:t>v’</a:t>
            </a:r>
            <a:r>
              <a:rPr lang="en-US" baseline="-25000" dirty="0" err="1" smtClean="0"/>
              <a:t>w</a:t>
            </a:r>
            <a:r>
              <a:rPr lang="en-US" baseline="-36000" dirty="0" err="1" smtClean="0"/>
              <a:t>j</a:t>
            </a:r>
            <a:r>
              <a:rPr lang="en-US" dirty="0" smtClean="0"/>
              <a:t> is the </a:t>
            </a:r>
            <a:r>
              <a:rPr lang="en-US" i="1" dirty="0" smtClean="0"/>
              <a:t>j-</a:t>
            </a:r>
            <a:r>
              <a:rPr lang="en-US" i="1" dirty="0" err="1" smtClean="0"/>
              <a:t>th</a:t>
            </a:r>
            <a:r>
              <a:rPr lang="en-US" dirty="0" smtClean="0"/>
              <a:t> column of matrix </a:t>
            </a:r>
            <a:r>
              <a:rPr lang="en-US" b="1" dirty="0" smtClean="0"/>
              <a:t>W’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1" y="3712464"/>
            <a:ext cx="4979846" cy="19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48" y="2509351"/>
            <a:ext cx="125349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Word Context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then </a:t>
            </a:r>
            <a:r>
              <a:rPr lang="en-US" dirty="0"/>
              <a:t>use soft-max, a </a:t>
            </a:r>
            <a:r>
              <a:rPr lang="en-US" dirty="0" smtClean="0"/>
              <a:t>log-linear classification </a:t>
            </a:r>
            <a:r>
              <a:rPr lang="en-US" dirty="0"/>
              <a:t>model, to obtain the posterior distribution of words, which is a </a:t>
            </a:r>
            <a:r>
              <a:rPr lang="en-US" dirty="0" smtClean="0"/>
              <a:t>multinomial distribution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3950208"/>
            <a:ext cx="3372983" cy="872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2761488"/>
            <a:ext cx="2965704" cy="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Word Context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Update Equation for hidden-&gt;output weights</a:t>
            </a:r>
          </a:p>
          <a:p>
            <a:pPr marL="0" indent="0">
              <a:buNone/>
            </a:pPr>
            <a:r>
              <a:rPr lang="en-US" dirty="0"/>
              <a:t>The training </a:t>
            </a:r>
            <a:r>
              <a:rPr lang="en-US" dirty="0" smtClean="0"/>
              <a:t>objective is </a:t>
            </a:r>
            <a:r>
              <a:rPr lang="en-US" dirty="0"/>
              <a:t>to </a:t>
            </a:r>
            <a:r>
              <a:rPr lang="en-US" dirty="0" smtClean="0"/>
              <a:t>maximize the conditional probability </a:t>
            </a:r>
            <a:r>
              <a:rPr lang="en-US" dirty="0"/>
              <a:t>of observing the actual output word </a:t>
            </a:r>
            <a:r>
              <a:rPr lang="en-US" i="1" dirty="0" err="1"/>
              <a:t>w</a:t>
            </a:r>
            <a:r>
              <a:rPr lang="en-US" i="1" baseline="-25000" dirty="0" err="1"/>
              <a:t>O</a:t>
            </a:r>
            <a:r>
              <a:rPr lang="en-US" i="1" dirty="0"/>
              <a:t> </a:t>
            </a:r>
            <a:r>
              <a:rPr lang="en-US" dirty="0"/>
              <a:t>(denote its index in the output </a:t>
            </a:r>
            <a:r>
              <a:rPr lang="en-US" dirty="0" smtClean="0"/>
              <a:t>layer as j</a:t>
            </a:r>
            <a:r>
              <a:rPr lang="en-US" i="1" baseline="30000" dirty="0" smtClean="0"/>
              <a:t>∗</a:t>
            </a:r>
            <a:r>
              <a:rPr lang="en-US" dirty="0"/>
              <a:t>) given the input context word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with regard to the weights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Stochastic Gradient Descent, update equation becomes,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23" y="3080003"/>
            <a:ext cx="4461435" cy="1551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5222608"/>
            <a:ext cx="4663440" cy="6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Word Context (CBOW)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1992"/>
            <a:ext cx="10058400" cy="364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Update Equation for input-&gt;hidden weights</a:t>
            </a:r>
          </a:p>
          <a:p>
            <a:pPr marL="0" indent="0">
              <a:buNone/>
            </a:pPr>
            <a:endParaRPr lang="en-US" b="1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19" y="2999232"/>
            <a:ext cx="2973324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</TotalTime>
  <Words>1537</Words>
  <Application>Microsoft Office PowerPoint</Application>
  <PresentationFormat>Widescreen</PresentationFormat>
  <Paragraphs>335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Mangal</vt:lpstr>
      <vt:lpstr>Times New Roman</vt:lpstr>
      <vt:lpstr>Wingdings</vt:lpstr>
      <vt:lpstr>Retrospect</vt:lpstr>
      <vt:lpstr>Word Embeddings with Word2vec</vt:lpstr>
      <vt:lpstr>Index</vt:lpstr>
      <vt:lpstr>PowerPoint Presentation</vt:lpstr>
      <vt:lpstr>word2vec</vt:lpstr>
      <vt:lpstr>One Word Context (CBOW)</vt:lpstr>
      <vt:lpstr>One Word Context (CBOW)</vt:lpstr>
      <vt:lpstr>One Word Context (CBOW)</vt:lpstr>
      <vt:lpstr>One Word Context (CBOW)</vt:lpstr>
      <vt:lpstr>One Word Context (CBOW)</vt:lpstr>
      <vt:lpstr>Multi Word Context (CBOW)</vt:lpstr>
      <vt:lpstr>Multi Word Context (CBOW)</vt:lpstr>
      <vt:lpstr>Skip-Gram Model</vt:lpstr>
      <vt:lpstr>Skip-Gram Model</vt:lpstr>
      <vt:lpstr>Optimization</vt:lpstr>
      <vt:lpstr>Dataset</vt:lpstr>
      <vt:lpstr>Result (English)</vt:lpstr>
      <vt:lpstr>Result (English)</vt:lpstr>
      <vt:lpstr>Result (Hindi)</vt:lpstr>
      <vt:lpstr>Result (Hindi)</vt:lpstr>
      <vt:lpstr>PowerPoint Presentation</vt:lpstr>
      <vt:lpstr>Sentiment Analysis</vt:lpstr>
      <vt:lpstr>tf-idf(term frequency–inverse document frequency)</vt:lpstr>
      <vt:lpstr>Dataset</vt:lpstr>
      <vt:lpstr>Methodology</vt:lpstr>
      <vt:lpstr>PowerPoint Presentation</vt:lpstr>
      <vt:lpstr>Result(English-IMDB)</vt:lpstr>
      <vt:lpstr>Result(Hindi-Product Review: IIIT)</vt:lpstr>
      <vt:lpstr>Result(Hindi-Movie Review: IITB)</vt:lpstr>
      <vt:lpstr>References</vt:lpstr>
      <vt:lpstr>PowerPoint Presentation</vt:lpstr>
      <vt:lpstr>NLP from Scratch</vt:lpstr>
      <vt:lpstr>NLP from Scratch</vt:lpstr>
      <vt:lpstr>NLP from Scratch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Pranjal Singh</dc:creator>
  <cp:lastModifiedBy>Pranjal Singh</cp:lastModifiedBy>
  <cp:revision>256</cp:revision>
  <dcterms:created xsi:type="dcterms:W3CDTF">2014-11-24T10:53:31Z</dcterms:created>
  <dcterms:modified xsi:type="dcterms:W3CDTF">2015-02-12T08:52:36Z</dcterms:modified>
</cp:coreProperties>
</file>