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81" r:id="rId3"/>
    <p:sldId id="264" r:id="rId4"/>
    <p:sldId id="265" r:id="rId5"/>
    <p:sldId id="266" r:id="rId6"/>
    <p:sldId id="26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8" r:id="rId15"/>
    <p:sldId id="282" r:id="rId16"/>
    <p:sldId id="261" r:id="rId17"/>
    <p:sldId id="257" r:id="rId18"/>
    <p:sldId id="258" r:id="rId19"/>
    <p:sldId id="259" r:id="rId20"/>
    <p:sldId id="260" r:id="rId21"/>
    <p:sldId id="262" r:id="rId22"/>
    <p:sldId id="271" r:id="rId23"/>
    <p:sldId id="272" r:id="rId24"/>
    <p:sldId id="273" r:id="rId25"/>
    <p:sldId id="263" r:id="rId26"/>
    <p:sldId id="284" r:id="rId27"/>
    <p:sldId id="283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41E"/>
    <a:srgbClr val="78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1A84-073E-4020-BDC6-E5AFF91778B3}" type="datetimeFigureOut">
              <a:rPr lang="en-US" smtClean="0"/>
              <a:t>24-Nov-14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67D9-3CDF-412A-9F09-6EFF60C8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67D9-3CDF-412A-9F09-6EFF60C80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67D9-3CDF-412A-9F09-6EFF60C808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367D9-3CDF-412A-9F09-6EFF60C808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66ECF-D993-400A-9CF8-BE2CFFDD9507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8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AB38-4316-424A-9233-861DFC419BAD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7B81-F4B2-435F-8902-925C88A18394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895A-3222-41CC-98DA-3D2A29314B38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B897-E935-437B-9509-1BF139D4C39B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1E78-A4EA-442D-ADE8-0187AC267EB5}" type="datetime1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E66E-948A-4263-862D-27111BE87A5B}" type="datetime1">
              <a:rPr lang="en-US" smtClean="0"/>
              <a:t>24-Nov-14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687A-F647-4EB7-A476-ECC46C481E22}" type="datetime1">
              <a:rPr lang="en-US" smtClean="0"/>
              <a:t>24-Nov-14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76D3-4B94-41C7-AAB4-EE88091ECBDC}" type="datetime1">
              <a:rPr lang="en-US" smtClean="0"/>
              <a:t>24-Nov-14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12371B-6628-434D-A6D3-53C70B3E85AE}" type="datetime1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94E2-01D5-42EA-A609-7872192B2773}" type="datetime1">
              <a:rPr lang="en-US" smtClean="0"/>
              <a:t>24-Nov-14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B6FD49-EC00-4C09-9930-7D4B2758D78E}" type="datetime1">
              <a:rPr lang="en-US" smtClean="0"/>
              <a:t>24-Nov-14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BCD1E7-1DB0-4C27-888F-8EF5BFA4BA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47472"/>
            <a:ext cx="10058400" cy="3566160"/>
          </a:xfrm>
        </p:spPr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62272"/>
            <a:ext cx="10058400" cy="13283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Advisor: </a:t>
            </a:r>
            <a:r>
              <a:rPr lang="en-US" b="1" dirty="0" smtClean="0">
                <a:solidFill>
                  <a:srgbClr val="002060"/>
                </a:solidFill>
              </a:rPr>
              <a:t>Prof. Amitabha Mukerjee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2060"/>
                </a:solidFill>
              </a:rPr>
              <a:t>Pranjal singh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10327511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Tasks such as POS tagging, Chunking, NER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Compared against classical NLP </a:t>
            </a:r>
            <a:r>
              <a:rPr lang="en-US" dirty="0" smtClean="0"/>
              <a:t>benchmarks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Avoided task specific </a:t>
            </a:r>
            <a:r>
              <a:rPr lang="en-US" dirty="0" smtClean="0"/>
              <a:t>engineering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/>
              <a:t>Generalize a system to handle multiple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Learn lookup table by back propagation 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Words are mapped to </a:t>
            </a:r>
            <a:r>
              <a:rPr lang="en-US" i="1" dirty="0" smtClean="0"/>
              <a:t>d-dimensional</a:t>
            </a:r>
            <a:r>
              <a:rPr lang="en-US" dirty="0" smtClean="0"/>
              <a:t> vector using lookup table operation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r>
              <a:rPr lang="en-US" dirty="0" smtClean="0"/>
              <a:t>Lookup table returns a matrix for a given sentence </a:t>
            </a:r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36576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entire </a:t>
            </a:r>
            <a:r>
              <a:rPr lang="en-US" dirty="0"/>
              <a:t>English </a:t>
            </a:r>
            <a:r>
              <a:rPr lang="en-US" dirty="0" smtClean="0"/>
              <a:t>Wikipedia to learn word embeddings (631 million words)</a:t>
            </a:r>
          </a:p>
          <a:p>
            <a:r>
              <a:rPr lang="en-US" dirty="0" smtClean="0"/>
              <a:t>Tokenized using Penn Tre</a:t>
            </a:r>
          </a:p>
          <a:p>
            <a:r>
              <a:rPr lang="en-US" dirty="0"/>
              <a:t>The total training time was about four </a:t>
            </a:r>
            <a:r>
              <a:rPr lang="en-US" dirty="0" smtClean="0"/>
              <a:t>weeks</a:t>
            </a:r>
          </a:p>
          <a:p>
            <a:r>
              <a:rPr lang="en-US" dirty="0" smtClean="0"/>
              <a:t>Window size: 11 and a Hidden layer with 100 units</a:t>
            </a:r>
          </a:p>
          <a:p>
            <a:r>
              <a:rPr lang="en-US" dirty="0" smtClean="0"/>
              <a:t>Seek a </a:t>
            </a:r>
            <a:r>
              <a:rPr lang="en-US" dirty="0"/>
              <a:t>network that computes a </a:t>
            </a:r>
            <a:r>
              <a:rPr lang="en-US" dirty="0" smtClean="0"/>
              <a:t>higher score when given </a:t>
            </a:r>
            <a:r>
              <a:rPr lang="en-US" dirty="0"/>
              <a:t>a legal phrase than when given an incorrect </a:t>
            </a:r>
            <a:r>
              <a:rPr lang="en-US" dirty="0" smtClean="0"/>
              <a:t>phrase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39" y="4555971"/>
            <a:ext cx="4804828" cy="9852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5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from Scratch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37360"/>
            <a:ext cx="9258883" cy="38679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Bilingual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76274"/>
          </a:xfrm>
        </p:spPr>
        <p:txBody>
          <a:bodyPr>
            <a:normAutofit fontScale="92500" lnSpcReduction="10000"/>
          </a:bodyPr>
          <a:lstStyle/>
          <a:p>
            <a:pPr indent="-18288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proposes a method to learn bilingual embeddings rather than just monolingual </a:t>
            </a:r>
            <a:r>
              <a:rPr lang="en-US" dirty="0" smtClean="0"/>
              <a:t>embeddings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So </a:t>
            </a:r>
            <a:r>
              <a:rPr lang="en-US" dirty="0"/>
              <a:t>it utilizes counts of MT alignments derived from Berkeley aligner to initialize monolingual </a:t>
            </a:r>
            <a:r>
              <a:rPr lang="en-US" dirty="0" smtClean="0"/>
              <a:t>embeddings of another language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They </a:t>
            </a:r>
            <a:r>
              <a:rPr lang="en-US" dirty="0"/>
              <a:t>have used the same formulation as Collobert et al.(2008) to learn embeddings except that they have used global context information as in Huang et al.(2012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04" y="3685032"/>
            <a:ext cx="2580976" cy="835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3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Bilingual 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Their </a:t>
            </a:r>
            <a:r>
              <a:rPr lang="en-US" dirty="0"/>
              <a:t>objective function captures information of both </a:t>
            </a:r>
            <a:r>
              <a:rPr lang="en-US" dirty="0" smtClean="0"/>
              <a:t>monolingual embedding and </a:t>
            </a:r>
            <a:r>
              <a:rPr lang="en-US" dirty="0"/>
              <a:t>also on translation matrices, also called alignment </a:t>
            </a:r>
            <a:r>
              <a:rPr lang="en-US" dirty="0" smtClean="0"/>
              <a:t>matrices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They </a:t>
            </a:r>
            <a:r>
              <a:rPr lang="en-US" dirty="0"/>
              <a:t>have </a:t>
            </a:r>
            <a:r>
              <a:rPr lang="en-US" dirty="0" smtClean="0"/>
              <a:t>trained on </a:t>
            </a:r>
            <a:r>
              <a:rPr lang="en-US" dirty="0"/>
              <a:t>100K-vocabulary word </a:t>
            </a:r>
            <a:r>
              <a:rPr lang="en-US" dirty="0" smtClean="0"/>
              <a:t>embeddings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With </a:t>
            </a:r>
            <a:r>
              <a:rPr lang="en-US" dirty="0"/>
              <a:t>500,000 iterations it took 19 days of training on 8-core </a:t>
            </a:r>
            <a:r>
              <a:rPr lang="en-US" dirty="0" smtClean="0"/>
              <a:t>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phrase similarity in 2 languages, they have averaged out the word embedding vectors corresponding to each word in both phrases and then taken cosine similarity to quantize amount of semantic </a:t>
            </a:r>
            <a:r>
              <a:rPr lang="en-US" dirty="0" smtClean="0"/>
              <a:t>similarity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4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Hindi :Wikipedia text dump (</a:t>
            </a:r>
            <a:r>
              <a:rPr lang="en-US" dirty="0" smtClean="0"/>
              <a:t>279MB</a:t>
            </a:r>
            <a:r>
              <a:rPr lang="en-US" sz="28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English: </a:t>
            </a:r>
            <a:r>
              <a:rPr lang="en-US" sz="2800" dirty="0"/>
              <a:t>Wikipedia text dump </a:t>
            </a:r>
            <a:r>
              <a:rPr lang="en-US" sz="2800" dirty="0" smtClean="0"/>
              <a:t>(</a:t>
            </a:r>
            <a:r>
              <a:rPr lang="en-US" dirty="0" smtClean="0"/>
              <a:t>95MB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(English)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"boy" is to "father" as "girl" is to </a:t>
            </a:r>
            <a:r>
              <a:rPr lang="en-US" sz="2800" b="1" dirty="0" smtClean="0">
                <a:solidFill>
                  <a:srgbClr val="FF0000"/>
                </a:solidFill>
              </a:rPr>
              <a:t>...?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2060"/>
                </a:solidFill>
              </a:rPr>
              <a:t>(Top 3)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Mother				0.6219688653945923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Grandmother			0.5560075640678406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Wife				0.5442352890968323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(English)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he </a:t>
            </a:r>
            <a:r>
              <a:rPr lang="en-US" sz="2800" b="1" dirty="0">
                <a:solidFill>
                  <a:srgbClr val="FF0000"/>
                </a:solidFill>
              </a:rPr>
              <a:t>his </a:t>
            </a:r>
            <a:r>
              <a:rPr lang="en-US" sz="2800" b="1" dirty="0" smtClean="0"/>
              <a:t>				</a:t>
            </a:r>
            <a:r>
              <a:rPr lang="en-US" sz="2800" b="1" dirty="0" smtClean="0">
                <a:solidFill>
                  <a:srgbClr val="002060"/>
                </a:solidFill>
              </a:rPr>
              <a:t>she:?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big bigger</a:t>
            </a:r>
            <a:r>
              <a:rPr lang="en-US" sz="2800" b="1" dirty="0" smtClean="0"/>
              <a:t>				</a:t>
            </a:r>
            <a:r>
              <a:rPr lang="en-US" sz="2800" b="1" dirty="0" smtClean="0">
                <a:solidFill>
                  <a:srgbClr val="002060"/>
                </a:solidFill>
              </a:rPr>
              <a:t>bad:?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going went</a:t>
            </a:r>
            <a:r>
              <a:rPr lang="en-US" sz="2800" b="1" dirty="0" smtClean="0"/>
              <a:t>				</a:t>
            </a:r>
            <a:r>
              <a:rPr lang="en-US" sz="2800" b="1" dirty="0" smtClean="0">
                <a:solidFill>
                  <a:srgbClr val="002060"/>
                </a:solidFill>
              </a:rPr>
              <a:t>being:?</a:t>
            </a:r>
          </a:p>
          <a:p>
            <a:endParaRPr lang="en-US" dirty="0" smtClean="0"/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dirty="0" smtClean="0"/>
              <a:t>'he</a:t>
            </a:r>
            <a:r>
              <a:rPr lang="en-US" dirty="0"/>
              <a:t>' is to 'his' as 'she' is to </a:t>
            </a:r>
            <a:r>
              <a:rPr lang="en-US" sz="2400" b="1" dirty="0" smtClean="0">
                <a:solidFill>
                  <a:srgbClr val="1C641E"/>
                </a:solidFill>
              </a:rPr>
              <a:t>'her‘</a:t>
            </a: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dirty="0" smtClean="0"/>
              <a:t>'big</a:t>
            </a:r>
            <a:r>
              <a:rPr lang="en-US" dirty="0"/>
              <a:t>' is to 'bigger' as 'bad' is to </a:t>
            </a:r>
            <a:r>
              <a:rPr lang="en-US" sz="2400" b="1" dirty="0" smtClean="0">
                <a:solidFill>
                  <a:srgbClr val="1C641E"/>
                </a:solidFill>
              </a:rPr>
              <a:t>'worse‘</a:t>
            </a: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dirty="0" smtClean="0"/>
              <a:t>'going</a:t>
            </a:r>
            <a:r>
              <a:rPr lang="en-US" dirty="0"/>
              <a:t>' is to 'went' as 'being' is to </a:t>
            </a:r>
            <a:r>
              <a:rPr lang="en-US" sz="2400" b="1" dirty="0">
                <a:solidFill>
                  <a:srgbClr val="1C641E"/>
                </a:solidFill>
              </a:rPr>
              <a:t>'were'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(English)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W</a:t>
            </a:r>
            <a:r>
              <a:rPr lang="en-US" sz="2800" b="1" dirty="0" smtClean="0">
                <a:solidFill>
                  <a:srgbClr val="FF0000"/>
                </a:solidFill>
              </a:rPr>
              <a:t>hich </a:t>
            </a:r>
            <a:r>
              <a:rPr lang="en-US" sz="2800" b="1" dirty="0">
                <a:solidFill>
                  <a:srgbClr val="FF0000"/>
                </a:solidFill>
              </a:rPr>
              <a:t>word doesn't go with the others</a:t>
            </a:r>
            <a:r>
              <a:rPr lang="en-US" sz="2800" b="1" dirty="0">
                <a:solidFill>
                  <a:srgbClr val="FF0000"/>
                </a:solidFill>
              </a:rPr>
              <a:t>?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1C641E"/>
                </a:solidFill>
              </a:rPr>
              <a:t>breakfast 	cereal 		dinner 		lunch</a:t>
            </a:r>
          </a:p>
          <a:p>
            <a:endParaRPr lang="en-US" b="1" dirty="0">
              <a:solidFill>
                <a:srgbClr val="1C641E"/>
              </a:solidFill>
            </a:endParaRPr>
          </a:p>
          <a:p>
            <a:pPr indent="-27432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</a:rPr>
              <a:t>cereal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Embeddings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Earlier Work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 smtClean="0"/>
              <a:t>NLP from Scratch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 smtClean="0"/>
              <a:t>Bilingual Word Embeddings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 smtClean="0"/>
              <a:t>Vector Space Word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 (English and Hindi)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 and Future Work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i-IN" sz="2900" b="1" dirty="0" smtClean="0">
                <a:solidFill>
                  <a:srgbClr val="FF0000"/>
                </a:solidFill>
              </a:rPr>
              <a:t>भारत</a:t>
            </a:r>
            <a:endParaRPr lang="en-US" sz="2900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------------</a:t>
            </a:r>
          </a:p>
          <a:p>
            <a:r>
              <a:rPr lang="hi-IN" dirty="0" smtClean="0">
                <a:solidFill>
                  <a:srgbClr val="FF0000"/>
                </a:solidFill>
              </a:rPr>
              <a:t>यूक्रेन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hi-IN" dirty="0" smtClean="0">
                <a:solidFill>
                  <a:srgbClr val="FF0000"/>
                </a:solidFill>
              </a:rPr>
              <a:t>0.488481163979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hi-IN" dirty="0" smtClean="0">
                <a:solidFill>
                  <a:srgbClr val="FF0000"/>
                </a:solidFill>
              </a:rPr>
              <a:t>मैक्सिको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hi-IN" dirty="0" smtClean="0">
                <a:solidFill>
                  <a:srgbClr val="FF0000"/>
                </a:solidFill>
              </a:rPr>
              <a:t>0.472263723612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hi-IN" dirty="0" smtClean="0">
                <a:solidFill>
                  <a:srgbClr val="FF0000"/>
                </a:solidFill>
              </a:rPr>
              <a:t>फिलीपीन्स</a:t>
            </a: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hi-IN" dirty="0" smtClean="0">
                <a:solidFill>
                  <a:srgbClr val="FF0000"/>
                </a:solidFill>
              </a:rPr>
              <a:t>0.461070656776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hi-IN" dirty="0" smtClean="0">
                <a:solidFill>
                  <a:srgbClr val="785008"/>
                </a:solidFill>
              </a:rPr>
              <a:t>कोसोवो</a:t>
            </a:r>
            <a:r>
              <a:rPr lang="en-US" dirty="0" smtClean="0">
                <a:solidFill>
                  <a:srgbClr val="785008"/>
                </a:solidFill>
              </a:rPr>
              <a:t>			</a:t>
            </a:r>
            <a:r>
              <a:rPr lang="hi-IN" dirty="0" smtClean="0">
                <a:solidFill>
                  <a:srgbClr val="785008"/>
                </a:solidFill>
              </a:rPr>
              <a:t>0.445656210184</a:t>
            </a:r>
            <a:endParaRPr lang="en-US" dirty="0" smtClean="0">
              <a:solidFill>
                <a:srgbClr val="785008"/>
              </a:solidFill>
            </a:endParaRPr>
          </a:p>
          <a:p>
            <a:r>
              <a:rPr lang="hi-IN" dirty="0" smtClean="0">
                <a:solidFill>
                  <a:srgbClr val="785008"/>
                </a:solidFill>
              </a:rPr>
              <a:t>कैलिफौर्निया</a:t>
            </a:r>
            <a:r>
              <a:rPr lang="en-US" dirty="0" smtClean="0">
                <a:solidFill>
                  <a:srgbClr val="785008"/>
                </a:solidFill>
              </a:rPr>
              <a:t>		</a:t>
            </a:r>
            <a:r>
              <a:rPr lang="hi-IN" dirty="0" smtClean="0">
                <a:solidFill>
                  <a:srgbClr val="785008"/>
                </a:solidFill>
              </a:rPr>
              <a:t>0.438328802586</a:t>
            </a:r>
            <a:endParaRPr lang="en-US" dirty="0" smtClean="0">
              <a:solidFill>
                <a:srgbClr val="785008"/>
              </a:solidFill>
            </a:endParaRPr>
          </a:p>
          <a:p>
            <a:r>
              <a:rPr lang="hi-IN" dirty="0" smtClean="0">
                <a:solidFill>
                  <a:srgbClr val="785008"/>
                </a:solidFill>
              </a:rPr>
              <a:t>तिरुवनंतपुरम</a:t>
            </a:r>
            <a:r>
              <a:rPr lang="en-US" dirty="0" smtClean="0">
                <a:solidFill>
                  <a:srgbClr val="785008"/>
                </a:solidFill>
              </a:rPr>
              <a:t>		</a:t>
            </a:r>
            <a:r>
              <a:rPr lang="hi-IN" dirty="0" smtClean="0">
                <a:solidFill>
                  <a:srgbClr val="785008"/>
                </a:solidFill>
              </a:rPr>
              <a:t>0.437484622002</a:t>
            </a:r>
            <a:endParaRPr lang="en-US" dirty="0" smtClean="0">
              <a:solidFill>
                <a:srgbClr val="785008"/>
              </a:solidFill>
            </a:endParaRPr>
          </a:p>
          <a:p>
            <a:r>
              <a:rPr lang="hi-IN" dirty="0" smtClean="0">
                <a:solidFill>
                  <a:srgbClr val="785008"/>
                </a:solidFill>
              </a:rPr>
              <a:t>ओंटारियो</a:t>
            </a:r>
            <a:r>
              <a:rPr lang="en-US" dirty="0" smtClean="0">
                <a:solidFill>
                  <a:srgbClr val="785008"/>
                </a:solidFill>
              </a:rPr>
              <a:t>			</a:t>
            </a:r>
            <a:r>
              <a:rPr lang="hi-IN" dirty="0" smtClean="0">
                <a:solidFill>
                  <a:srgbClr val="785008"/>
                </a:solidFill>
              </a:rPr>
              <a:t>0.437374174595</a:t>
            </a:r>
            <a:endParaRPr lang="en-US" dirty="0" smtClean="0">
              <a:solidFill>
                <a:srgbClr val="785008"/>
              </a:solidFill>
            </a:endParaRPr>
          </a:p>
          <a:p>
            <a:r>
              <a:rPr lang="hi-IN" dirty="0" smtClean="0">
                <a:solidFill>
                  <a:srgbClr val="0070C0"/>
                </a:solidFill>
              </a:rPr>
              <a:t>सिचुआन</a:t>
            </a: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hi-IN" dirty="0" smtClean="0">
                <a:solidFill>
                  <a:srgbClr val="0070C0"/>
                </a:solidFill>
              </a:rPr>
              <a:t>0.436686635017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hi-IN" dirty="0" smtClean="0">
                <a:solidFill>
                  <a:srgbClr val="0070C0"/>
                </a:solidFill>
              </a:rPr>
              <a:t>लम्पुर</a:t>
            </a: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hi-IN" dirty="0" smtClean="0">
                <a:solidFill>
                  <a:srgbClr val="0070C0"/>
                </a:solidFill>
              </a:rPr>
              <a:t>0.436174809933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hi-IN" dirty="0" smtClean="0">
                <a:solidFill>
                  <a:srgbClr val="0070C0"/>
                </a:solidFill>
              </a:rPr>
              <a:t>वेलेस्ले</a:t>
            </a:r>
            <a:r>
              <a:rPr lang="en-US" dirty="0" smtClean="0">
                <a:solidFill>
                  <a:srgbClr val="0070C0"/>
                </a:solidFill>
              </a:rPr>
              <a:t>			</a:t>
            </a:r>
            <a:r>
              <a:rPr lang="hi-IN" dirty="0" smtClean="0">
                <a:solidFill>
                  <a:srgbClr val="0070C0"/>
                </a:solidFill>
              </a:rPr>
              <a:t>0.434365183115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Odd one out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'</a:t>
            </a:r>
            <a:r>
              <a:rPr lang="hi-IN" b="1" dirty="0">
                <a:solidFill>
                  <a:srgbClr val="FF0000"/>
                </a:solidFill>
              </a:rPr>
              <a:t>भारत</a:t>
            </a:r>
            <a:r>
              <a:rPr lang="hi-IN" b="1" dirty="0" smtClean="0">
                <a:solidFill>
                  <a:srgbClr val="FF0000"/>
                </a:solidFill>
              </a:rPr>
              <a:t>'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'</a:t>
            </a:r>
            <a:r>
              <a:rPr lang="hi-IN" b="1" dirty="0" smtClean="0">
                <a:solidFill>
                  <a:srgbClr val="FF0000"/>
                </a:solidFill>
              </a:rPr>
              <a:t>रूस'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'</a:t>
            </a:r>
            <a:r>
              <a:rPr lang="hi-IN" b="1" dirty="0">
                <a:solidFill>
                  <a:srgbClr val="FF0000"/>
                </a:solidFill>
              </a:rPr>
              <a:t>मुम्बई</a:t>
            </a:r>
            <a:r>
              <a:rPr lang="hi-IN" b="1" dirty="0" smtClean="0">
                <a:solidFill>
                  <a:srgbClr val="FF0000"/>
                </a:solidFill>
              </a:rPr>
              <a:t>'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'</a:t>
            </a:r>
            <a:r>
              <a:rPr lang="hi-IN" b="1" dirty="0">
                <a:solidFill>
                  <a:srgbClr val="FF0000"/>
                </a:solidFill>
              </a:rPr>
              <a:t>चीन</a:t>
            </a:r>
            <a:r>
              <a:rPr lang="hi-IN" b="1" dirty="0" smtClean="0">
                <a:solidFill>
                  <a:srgbClr val="FF0000"/>
                </a:solidFill>
              </a:rPr>
              <a:t>'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'</a:t>
            </a:r>
            <a:r>
              <a:rPr lang="hi-IN" sz="2800" b="1" dirty="0">
                <a:solidFill>
                  <a:srgbClr val="0070C0"/>
                </a:solidFill>
              </a:rPr>
              <a:t>मुम्बई'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x= </a:t>
            </a:r>
            <a:r>
              <a:rPr lang="en-US" dirty="0" err="1"/>
              <a:t>model.most_similar</a:t>
            </a:r>
            <a:r>
              <a:rPr lang="en-US" dirty="0"/>
              <a:t>([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hi-IN" b="1" dirty="0">
                <a:solidFill>
                  <a:srgbClr val="FF0000"/>
                </a:solidFill>
              </a:rPr>
              <a:t>भारत'</a:t>
            </a:r>
            <a:r>
              <a:rPr lang="hi-IN" dirty="0"/>
              <a:t>.</a:t>
            </a:r>
            <a:r>
              <a:rPr lang="en-US" dirty="0"/>
              <a:t>decode('utf8')], </a:t>
            </a:r>
            <a:r>
              <a:rPr lang="en-US" dirty="0" err="1"/>
              <a:t>topn</a:t>
            </a:r>
            <a:r>
              <a:rPr lang="en-US" dirty="0"/>
              <a:t>=5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hi-IN" dirty="0" smtClean="0"/>
              <a:t>प्रदेश</a:t>
            </a:r>
            <a:r>
              <a:rPr lang="en-US" dirty="0" smtClean="0"/>
              <a:t>				</a:t>
            </a:r>
            <a:r>
              <a:rPr lang="hi-IN" dirty="0" smtClean="0"/>
              <a:t>0.434905201197</a:t>
            </a:r>
            <a:endParaRPr lang="en-US" dirty="0" smtClean="0"/>
          </a:p>
          <a:p>
            <a:r>
              <a:rPr lang="hi-IN" dirty="0" smtClean="0"/>
              <a:t>देश</a:t>
            </a:r>
            <a:r>
              <a:rPr lang="en-US" dirty="0" smtClean="0"/>
              <a:t>				</a:t>
            </a:r>
            <a:r>
              <a:rPr lang="hi-IN" dirty="0" smtClean="0"/>
              <a:t>0.434299349785</a:t>
            </a:r>
            <a:endParaRPr lang="en-US" dirty="0" smtClean="0"/>
          </a:p>
          <a:p>
            <a:r>
              <a:rPr lang="hi-IN" dirty="0" smtClean="0"/>
              <a:t>तिब्बत</a:t>
            </a:r>
            <a:r>
              <a:rPr lang="en-US" dirty="0" smtClean="0"/>
              <a:t>				</a:t>
            </a:r>
            <a:r>
              <a:rPr lang="hi-IN" dirty="0" smtClean="0"/>
              <a:t>0.434264868498</a:t>
            </a:r>
            <a:endParaRPr lang="en-US" dirty="0" smtClean="0"/>
          </a:p>
          <a:p>
            <a:r>
              <a:rPr lang="hi-IN" dirty="0" smtClean="0"/>
              <a:t>आन्ध्रप्रदेश</a:t>
            </a:r>
            <a:r>
              <a:rPr lang="en-US" dirty="0" smtClean="0"/>
              <a:t>			</a:t>
            </a:r>
            <a:r>
              <a:rPr lang="hi-IN" dirty="0" smtClean="0"/>
              <a:t>0.428886473179</a:t>
            </a:r>
            <a:endParaRPr lang="en-US" dirty="0" smtClean="0"/>
          </a:p>
          <a:p>
            <a:r>
              <a:rPr lang="hi-IN" dirty="0" smtClean="0"/>
              <a:t>लद्दाख़</a:t>
            </a:r>
            <a:r>
              <a:rPr lang="en-US" dirty="0" smtClean="0"/>
              <a:t>				</a:t>
            </a:r>
            <a:r>
              <a:rPr lang="hi-IN" dirty="0" smtClean="0"/>
              <a:t>0.427965015173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x= </a:t>
            </a:r>
            <a:r>
              <a:rPr lang="en-US" dirty="0" err="1"/>
              <a:t>model.most_similar</a:t>
            </a:r>
            <a:r>
              <a:rPr lang="en-US" dirty="0"/>
              <a:t>([</a:t>
            </a:r>
            <a:r>
              <a:rPr lang="en-US" sz="2400" b="1" dirty="0">
                <a:solidFill>
                  <a:srgbClr val="FF0000"/>
                </a:solidFill>
              </a:rPr>
              <a:t>'</a:t>
            </a:r>
            <a:r>
              <a:rPr lang="hi-IN" sz="2400" b="1" dirty="0">
                <a:solidFill>
                  <a:srgbClr val="FF0000"/>
                </a:solidFill>
              </a:rPr>
              <a:t>व्यापार'.</a:t>
            </a:r>
            <a:r>
              <a:rPr lang="en-US" dirty="0"/>
              <a:t>decode('utf8')], </a:t>
            </a:r>
            <a:r>
              <a:rPr lang="en-US" dirty="0" err="1"/>
              <a:t>topn</a:t>
            </a:r>
            <a:r>
              <a:rPr lang="en-US" dirty="0"/>
              <a:t>=5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hi-IN" dirty="0" smtClean="0"/>
              <a:t>व्यवसाय</a:t>
            </a:r>
            <a:r>
              <a:rPr lang="en-US" dirty="0" smtClean="0"/>
              <a:t>			</a:t>
            </a:r>
            <a:r>
              <a:rPr lang="hi-IN" dirty="0" smtClean="0"/>
              <a:t>0.671647787094</a:t>
            </a:r>
            <a:endParaRPr lang="en-US" dirty="0" smtClean="0"/>
          </a:p>
          <a:p>
            <a:r>
              <a:rPr lang="hi-IN" dirty="0" smtClean="0"/>
              <a:t>पुनर्बीमा</a:t>
            </a:r>
            <a:r>
              <a:rPr lang="en-US" dirty="0" smtClean="0"/>
              <a:t>			</a:t>
            </a:r>
            <a:r>
              <a:rPr lang="hi-IN" dirty="0" smtClean="0"/>
              <a:t>0.617935776711</a:t>
            </a:r>
            <a:endParaRPr lang="en-US" dirty="0" smtClean="0"/>
          </a:p>
          <a:p>
            <a:r>
              <a:rPr lang="hi-IN" dirty="0" smtClean="0"/>
              <a:t>वाणिज्य</a:t>
            </a:r>
            <a:r>
              <a:rPr lang="en-US" dirty="0" smtClean="0"/>
              <a:t>			</a:t>
            </a:r>
            <a:r>
              <a:rPr lang="hi-IN" dirty="0" smtClean="0"/>
              <a:t>0.612713575363</a:t>
            </a:r>
            <a:endParaRPr lang="en-US" dirty="0" smtClean="0"/>
          </a:p>
          <a:p>
            <a:r>
              <a:rPr lang="hi-IN" dirty="0" smtClean="0"/>
              <a:t>संस्थागत</a:t>
            </a:r>
            <a:r>
              <a:rPr lang="en-US" dirty="0" smtClean="0"/>
              <a:t>			</a:t>
            </a:r>
            <a:r>
              <a:rPr lang="hi-IN" dirty="0" smtClean="0"/>
              <a:t>0.61127692461</a:t>
            </a:r>
            <a:endParaRPr lang="en-US" dirty="0" smtClean="0"/>
          </a:p>
          <a:p>
            <a:r>
              <a:rPr lang="hi-IN" dirty="0" smtClean="0"/>
              <a:t>बैंकिंग</a:t>
            </a:r>
            <a:r>
              <a:rPr lang="en-US" dirty="0" smtClean="0"/>
              <a:t>				</a:t>
            </a:r>
            <a:r>
              <a:rPr lang="hi-IN" dirty="0" smtClean="0"/>
              <a:t>0.607060432434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2011"/>
            <a:ext cx="10058400" cy="1450757"/>
          </a:xfrm>
        </p:spPr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(Hindi)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i-IN" sz="3200" b="1" dirty="0" smtClean="0">
                <a:solidFill>
                  <a:srgbClr val="FF0000"/>
                </a:solidFill>
              </a:rPr>
              <a:t>कम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hi-IN" sz="1400" dirty="0" smtClean="0"/>
              <a:t>0.013972 </a:t>
            </a:r>
            <a:r>
              <a:rPr lang="hi-IN" sz="1400" dirty="0"/>
              <a:t>0.020021 0.005228 0.001282 -0.096880 -0.064957 -0.004378 0.057942 -0.109471 -0.052513 -0.002228 0.068519 0.117182 0.009550 0.008309 -0.035241 0.042594 0.046013 0.022055 0.033392 -0.046861 0.083555 0.003501 0.032369 -0.051409 0.042281 0.060196 0.016986 0.023544 0.014908 -0.095546 0.010151 -0.028563 -0.079369 0.045530 -0.002945 -0.023547 -0.058014 -0.038463 0.083010 -0.028450 0.018251 0.005231 -0.006079 -0.005987 -0.000233 0.066247 0.021251 -0.041221 -0.002379 0.064932 -0.080568 -0.113520 -0.053706 0.042745 0.021324 -0.086906 0.030630 -0.068239 -0.119651 0.027618 -0.029169 0.048726 -0.017188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1040" y="2319595"/>
            <a:ext cx="2457985" cy="246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7280" y="2134929"/>
            <a:ext cx="459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</a:t>
            </a:r>
            <a:r>
              <a:rPr lang="en-US" b="1" dirty="0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embeddings???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696" y="2578664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        Or</a:t>
            </a:r>
          </a:p>
          <a:p>
            <a:r>
              <a:rPr lang="en-US" dirty="0" smtClean="0"/>
              <a:t>  If we </a:t>
            </a:r>
            <a:r>
              <a:rPr lang="en-US" b="1" dirty="0" smtClean="0">
                <a:solidFill>
                  <a:srgbClr val="FF0000"/>
                </a:solidFill>
              </a:rPr>
              <a:t>SUBTRACT</a:t>
            </a:r>
            <a:r>
              <a:rPr lang="en-US" dirty="0" smtClean="0"/>
              <a:t> the embeddings??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6968" y="3941064"/>
            <a:ext cx="6711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Very Big		Bigger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Such phrases and words should have greater semantic similarity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/>
              <a:t>Can operations such as addition/subtraction give a better insight into such relationships (applicable for Hindi also)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1040" y="2319595"/>
            <a:ext cx="2457985" cy="246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61872" y="3145536"/>
            <a:ext cx="6711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Indian Cricketer			Sachin</a:t>
            </a:r>
          </a:p>
          <a:p>
            <a:endParaRPr lang="en-US" sz="2000" dirty="0"/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Infact above phrase and word may belong to same embedding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 smtClean="0"/>
              <a:t>The embeddings obtained could help in initializing the embeddings used in work of Collobert and Weston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 smtClean="0"/>
              <a:t>Manning et al.(2013) have used semantic </a:t>
            </a:r>
            <a:r>
              <a:rPr lang="en-US" dirty="0"/>
              <a:t>information to improve word </a:t>
            </a:r>
            <a:r>
              <a:rPr lang="en-US" dirty="0" smtClean="0"/>
              <a:t>embeddings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 smtClean="0"/>
              <a:t>Collobert </a:t>
            </a:r>
            <a:r>
              <a:rPr lang="en-US" dirty="0"/>
              <a:t>et al.(2008) have used large unlabeled data to do the same thing. </a:t>
            </a:r>
            <a:endParaRPr lang="en-US" dirty="0" smtClean="0"/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Can </a:t>
            </a:r>
            <a:r>
              <a:rPr lang="en-US" b="1" dirty="0">
                <a:solidFill>
                  <a:srgbClr val="FF0000"/>
                </a:solidFill>
              </a:rPr>
              <a:t>we </a:t>
            </a:r>
            <a:r>
              <a:rPr lang="en-US" b="1" dirty="0" smtClean="0">
                <a:solidFill>
                  <a:srgbClr val="FF0000"/>
                </a:solidFill>
              </a:rPr>
              <a:t>use </a:t>
            </a:r>
            <a:r>
              <a:rPr lang="en-US" b="1" dirty="0">
                <a:solidFill>
                  <a:srgbClr val="FF0000"/>
                </a:solidFill>
              </a:rPr>
              <a:t>syntactic or morphological information to improve word embeddings or even produce some good word </a:t>
            </a:r>
            <a:r>
              <a:rPr lang="en-US" b="1" dirty="0" smtClean="0">
                <a:solidFill>
                  <a:srgbClr val="FF0000"/>
                </a:solidFill>
              </a:rPr>
              <a:t>embeddings ?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orphologically </a:t>
            </a:r>
            <a:r>
              <a:rPr lang="en-US" dirty="0"/>
              <a:t>similar words have some sought of close connection between </a:t>
            </a:r>
            <a:r>
              <a:rPr lang="en-US" dirty="0" smtClean="0"/>
              <a:t>them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 smtClean="0"/>
              <a:t>e.g. morphology, phonology, etymology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322"/>
          </a:xfrm>
        </p:spPr>
        <p:txBody>
          <a:bodyPr>
            <a:normAutofit fontScale="92500" lnSpcReduction="10000"/>
          </a:bodyPr>
          <a:lstStyle/>
          <a:p>
            <a:pPr lvl="0"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Manning, W. Y. (2013). Bilingual Word Embeddings for Phrase-Based Machine Translation.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</a:t>
            </a:r>
            <a:r>
              <a:rPr lang="en-US" altLang="en-US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2013 Conference on Empirical Methods in Natural Language Processing (EMNLP 2013)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(p. 2013).</a:t>
            </a: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sz="1600" dirty="0"/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Weston, R. C. (2011). Natural Language Processing (Almost) from Scratch. </a:t>
            </a:r>
            <a:r>
              <a:rPr lang="en-US" sz="1600" i="1" dirty="0">
                <a:solidFill>
                  <a:schemeClr val="tx1"/>
                </a:solidFill>
              </a:rPr>
              <a:t>Journal of Machine Learning Research, 12</a:t>
            </a:r>
            <a:r>
              <a:rPr lang="en-US" sz="1600" dirty="0">
                <a:solidFill>
                  <a:schemeClr val="tx1"/>
                </a:solidFill>
              </a:rPr>
              <a:t>, 2493--2537.</a:t>
            </a: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Mikolov, T., Chen, K., </a:t>
            </a:r>
            <a:r>
              <a:rPr lang="en-US" sz="1600" dirty="0" err="1">
                <a:solidFill>
                  <a:schemeClr val="tx1"/>
                </a:solidFill>
              </a:rPr>
              <a:t>Corrado</a:t>
            </a:r>
            <a:r>
              <a:rPr lang="en-US" sz="1600" dirty="0">
                <a:solidFill>
                  <a:schemeClr val="tx1"/>
                </a:solidFill>
              </a:rPr>
              <a:t>, G. &amp; Dean, J. (2013). Efficient Estimation of Word Representations in Vector Space. </a:t>
            </a:r>
            <a:r>
              <a:rPr lang="en-US" sz="1600" i="1" dirty="0" err="1">
                <a:solidFill>
                  <a:schemeClr val="tx1"/>
                </a:solidFill>
              </a:rPr>
              <a:t>CoRR</a:t>
            </a:r>
            <a:r>
              <a:rPr lang="en-US" sz="1600" dirty="0">
                <a:solidFill>
                  <a:schemeClr val="tx1"/>
                </a:solidFill>
              </a:rPr>
              <a:t>, abs/1301.3781. </a:t>
            </a: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Mikolov, T., </a:t>
            </a:r>
            <a:r>
              <a:rPr lang="en-US" sz="1600" dirty="0" err="1">
                <a:solidFill>
                  <a:schemeClr val="tx1"/>
                </a:solidFill>
              </a:rPr>
              <a:t>Sutskever</a:t>
            </a:r>
            <a:r>
              <a:rPr lang="en-US" sz="1600" dirty="0">
                <a:solidFill>
                  <a:schemeClr val="tx1"/>
                </a:solidFill>
              </a:rPr>
              <a:t>, I., Chen, K., </a:t>
            </a:r>
            <a:r>
              <a:rPr lang="en-US" sz="1600" dirty="0" err="1">
                <a:solidFill>
                  <a:schemeClr val="tx1"/>
                </a:solidFill>
              </a:rPr>
              <a:t>Corrado</a:t>
            </a:r>
            <a:r>
              <a:rPr lang="en-US" sz="1600" dirty="0">
                <a:solidFill>
                  <a:schemeClr val="tx1"/>
                </a:solidFill>
              </a:rPr>
              <a:t>, G. S. &amp; Dean, J. (2013). Distributed Representations of Words and Phrases and their Compositionality. In C. Burges, L. </a:t>
            </a:r>
            <a:r>
              <a:rPr lang="en-US" sz="1600" dirty="0" err="1">
                <a:solidFill>
                  <a:schemeClr val="tx1"/>
                </a:solidFill>
              </a:rPr>
              <a:t>Bottou</a:t>
            </a:r>
            <a:r>
              <a:rPr lang="en-US" sz="1600" dirty="0">
                <a:solidFill>
                  <a:schemeClr val="tx1"/>
                </a:solidFill>
              </a:rPr>
              <a:t>, M. Welling, Z. </a:t>
            </a:r>
            <a:r>
              <a:rPr lang="en-US" sz="1600" dirty="0" err="1">
                <a:solidFill>
                  <a:schemeClr val="tx1"/>
                </a:solidFill>
              </a:rPr>
              <a:t>Ghahramani</a:t>
            </a:r>
            <a:r>
              <a:rPr lang="en-US" sz="1600" dirty="0">
                <a:solidFill>
                  <a:schemeClr val="tx1"/>
                </a:solidFill>
              </a:rPr>
              <a:t> &amp; K. Weinberger (ed.), </a:t>
            </a:r>
            <a:r>
              <a:rPr lang="en-US" sz="1600" i="1" dirty="0">
                <a:solidFill>
                  <a:schemeClr val="tx1"/>
                </a:solidFill>
              </a:rPr>
              <a:t>Advances in Neural Information Processing Systems 26</a:t>
            </a:r>
            <a:r>
              <a:rPr lang="en-US" sz="1600" dirty="0">
                <a:solidFill>
                  <a:schemeClr val="tx1"/>
                </a:solidFill>
              </a:rPr>
              <a:t> (pp. 3111--3119) 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Zheng, X., Chen, H. &amp; Xu, T. (2013). Deep Learning for Chinese Word Segmentation and POS Tagging.. </a:t>
            </a:r>
            <a:r>
              <a:rPr lang="en-US" sz="1600" i="1" dirty="0">
                <a:solidFill>
                  <a:schemeClr val="tx1"/>
                </a:solidFill>
              </a:rPr>
              <a:t>EMNLP</a:t>
            </a:r>
            <a:r>
              <a:rPr lang="en-US" sz="1600" dirty="0">
                <a:solidFill>
                  <a:schemeClr val="tx1"/>
                </a:solidFill>
              </a:rPr>
              <a:t> (p./pp. 647-657), : ACL. ISBN: </a:t>
            </a:r>
            <a:r>
              <a:rPr lang="en-US" sz="1600" dirty="0" smtClean="0">
                <a:solidFill>
                  <a:schemeClr val="tx1"/>
                </a:solidFill>
              </a:rPr>
              <a:t>978-1-937284-97-8</a:t>
            </a: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chemeClr val="tx1"/>
              </a:solidFill>
            </a:endParaRPr>
          </a:p>
          <a:p>
            <a:pPr indent="-18288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Sarath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Chandar</a:t>
            </a:r>
            <a:r>
              <a:rPr lang="en-US" sz="1600" dirty="0">
                <a:solidFill>
                  <a:schemeClr val="tx1"/>
                </a:solidFill>
              </a:rPr>
              <a:t> A P, </a:t>
            </a:r>
            <a:r>
              <a:rPr lang="en-US" sz="1600" dirty="0" err="1">
                <a:solidFill>
                  <a:schemeClr val="tx1"/>
                </a:solidFill>
              </a:rPr>
              <a:t>Mitesh</a:t>
            </a:r>
            <a:r>
              <a:rPr lang="en-US" sz="1600" dirty="0">
                <a:solidFill>
                  <a:schemeClr val="tx1"/>
                </a:solidFill>
              </a:rPr>
              <a:t> M </a:t>
            </a:r>
            <a:r>
              <a:rPr lang="en-US" sz="1600" dirty="0" err="1">
                <a:solidFill>
                  <a:schemeClr val="tx1"/>
                </a:solidFill>
              </a:rPr>
              <a:t>Khapra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Ravindran</a:t>
            </a:r>
            <a:r>
              <a:rPr lang="en-US" sz="1600" dirty="0">
                <a:solidFill>
                  <a:schemeClr val="tx1"/>
                </a:solidFill>
              </a:rPr>
              <a:t> B, </a:t>
            </a:r>
            <a:r>
              <a:rPr lang="en-US" sz="1600" dirty="0" err="1">
                <a:solidFill>
                  <a:schemeClr val="tx1"/>
                </a:solidFill>
              </a:rPr>
              <a:t>Vikas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Raykar</a:t>
            </a:r>
            <a:r>
              <a:rPr lang="en-US" sz="1600" dirty="0">
                <a:solidFill>
                  <a:schemeClr val="tx1"/>
                </a:solidFill>
              </a:rPr>
              <a:t>, Amrita </a:t>
            </a:r>
            <a:r>
              <a:rPr lang="en-US" sz="1600" dirty="0" err="1">
                <a:solidFill>
                  <a:schemeClr val="tx1"/>
                </a:solidFill>
              </a:rPr>
              <a:t>Saha</a:t>
            </a:r>
            <a:r>
              <a:rPr lang="en-US" sz="1600" dirty="0">
                <a:solidFill>
                  <a:schemeClr val="tx1"/>
                </a:solidFill>
              </a:rPr>
              <a:t>, "Multilingual Deep Learning". In Deep Learning Workshop at NIPS 2013.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699415">
            <a:off x="2852374" y="2972515"/>
            <a:ext cx="64486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You!!!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Word embeddings have the power to capture semantics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They have potential to represent syntax  and semantics both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We have many sources of unsupervised raw data but not supervised data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Unsupervised techniques could greatly improve existing supervised </a:t>
            </a:r>
            <a:r>
              <a:rPr lang="en-US" sz="1600" b="1" dirty="0" smtClean="0"/>
              <a:t>(Collobert et al.(2013))</a:t>
            </a:r>
            <a:endParaRPr lang="en-US" sz="2800" b="1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Leveraging large amount of data floating around, we can improve existing systems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LSA and LDA were used to capture word embeddings(not exactly) and hence derive semantic relations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Most of the existing systems treat word as atomic units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4000" b="1" dirty="0" smtClean="0"/>
              <a:t>BUT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Words also inherit meanings which can only be defined if we represent it as a vector/combination of latent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To maximize probability of raw text given a context window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298448" y="2368296"/>
            <a:ext cx="576072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for a given context window of size </a:t>
            </a:r>
            <a:r>
              <a:rPr lang="en-US" i="1" dirty="0" smtClean="0"/>
              <a:t>c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38" y="4006350"/>
            <a:ext cx="3331890" cy="9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>
              <a:buFont typeface="Wingdings" panose="05000000000000000000" pitchFamily="2" charset="2"/>
              <a:buChar char="§"/>
            </a:pPr>
            <a:r>
              <a:rPr lang="en-US" dirty="0"/>
              <a:t>w</a:t>
            </a:r>
            <a:r>
              <a:rPr lang="en-US" dirty="0" smtClean="0"/>
              <a:t>ord2vec (Mikolov et al., 2013) learns embeddings using neural language model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Collobert &amp; Weston, 2011 : NLP from Scratch</a:t>
            </a:r>
          </a:p>
          <a:p>
            <a:pPr indent="-182880">
              <a:buFont typeface="Wingdings" panose="05000000000000000000" pitchFamily="2" charset="2"/>
              <a:buChar char="§"/>
            </a:pPr>
            <a:endParaRPr lang="en-US" dirty="0"/>
          </a:p>
          <a:p>
            <a:pPr indent="-182880">
              <a:buFont typeface="Wingdings" panose="05000000000000000000" pitchFamily="2" charset="2"/>
              <a:buChar char="§"/>
            </a:pPr>
            <a:r>
              <a:rPr lang="en-US" dirty="0" smtClean="0"/>
              <a:t>Bilingual Word Representations (Zou et al. al &amp; Manning et al., 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Word2vec </a:t>
            </a:r>
          </a:p>
          <a:p>
            <a:r>
              <a:rPr lang="en-US" dirty="0" smtClean="0"/>
              <a:t>1)	</a:t>
            </a:r>
            <a:r>
              <a:rPr lang="en-US" b="1" dirty="0" smtClean="0">
                <a:solidFill>
                  <a:srgbClr val="FF0000"/>
                </a:solidFill>
              </a:rPr>
              <a:t>CBOW</a:t>
            </a:r>
          </a:p>
          <a:p>
            <a:r>
              <a:rPr lang="en-US" dirty="0" smtClean="0"/>
              <a:t>Embeddings are represented by a set of latent variables and initialized randomly</a:t>
            </a:r>
          </a:p>
          <a:p>
            <a:r>
              <a:rPr lang="en-US" dirty="0" smtClean="0"/>
              <a:t>Training learns these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</a:t>
            </a:r>
            <a:r>
              <a:rPr lang="en-US" dirty="0" smtClean="0"/>
              <a:t> in the vocabulary</a:t>
            </a:r>
          </a:p>
          <a:p>
            <a:r>
              <a:rPr lang="en-US" dirty="0" smtClean="0"/>
              <a:t>So for a given context window of size </a:t>
            </a:r>
            <a:r>
              <a:rPr lang="en-US" i="1" dirty="0" smtClean="0"/>
              <a:t>c</a:t>
            </a:r>
            <a:r>
              <a:rPr lang="en-US" dirty="0" smtClean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938" y="4006350"/>
            <a:ext cx="3331890" cy="960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26" y="5034780"/>
            <a:ext cx="3157778" cy="942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83" y="5289804"/>
            <a:ext cx="1400361" cy="432838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3313938" y="5376672"/>
            <a:ext cx="645414" cy="25910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Word2vec</a:t>
            </a:r>
            <a:r>
              <a:rPr lang="en-US" dirty="0" smtClean="0"/>
              <a:t> </a:t>
            </a:r>
          </a:p>
          <a:p>
            <a:r>
              <a:rPr lang="en-US" dirty="0" smtClean="0"/>
              <a:t>2)	</a:t>
            </a:r>
            <a:r>
              <a:rPr lang="en-US" b="1" dirty="0" smtClean="0">
                <a:solidFill>
                  <a:srgbClr val="FF0000"/>
                </a:solidFill>
              </a:rPr>
              <a:t>Relational Constraint Model</a:t>
            </a:r>
          </a:p>
          <a:p>
            <a:r>
              <a:rPr lang="en-US" dirty="0" smtClean="0"/>
              <a:t>Define R as a set of relation between two words and relations have scores associated to indicate strength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1C641E"/>
                </a:solidFill>
              </a:rPr>
              <a:t>--- They do not include scores of these relations</a:t>
            </a:r>
            <a:endParaRPr lang="en-US" b="1" dirty="0">
              <a:solidFill>
                <a:srgbClr val="1C641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98" y="3793204"/>
            <a:ext cx="3492341" cy="11438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1C641E"/>
                </a:solidFill>
              </a:rPr>
              <a:t>A joint model: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04688" y="4638534"/>
            <a:ext cx="9486398" cy="1143833"/>
            <a:chOff x="928616" y="3020046"/>
            <a:chExt cx="9486398" cy="11438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673" y="3020046"/>
              <a:ext cx="3492341" cy="114383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616" y="3111522"/>
              <a:ext cx="3331890" cy="960882"/>
            </a:xfrm>
            <a:prstGeom prst="rect">
              <a:avLst/>
            </a:prstGeom>
          </p:spPr>
        </p:pic>
        <p:sp>
          <p:nvSpPr>
            <p:cNvPr id="7" name="Plus 6"/>
            <p:cNvSpPr/>
            <p:nvPr/>
          </p:nvSpPr>
          <p:spPr>
            <a:xfrm>
              <a:off x="5097812" y="3033611"/>
              <a:ext cx="1238979" cy="11302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D1E7-1DB0-4C27-888F-8EF5BFA4BABD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Pranjal Singh  10327511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06" y="1803157"/>
            <a:ext cx="2748995" cy="27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379</TotalTime>
  <Words>1016</Words>
  <Application>Microsoft Office PowerPoint</Application>
  <PresentationFormat>Widescreen</PresentationFormat>
  <Paragraphs>265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Mangal</vt:lpstr>
      <vt:lpstr>Times New Roman</vt:lpstr>
      <vt:lpstr>Wingdings</vt:lpstr>
      <vt:lpstr>Retrospect</vt:lpstr>
      <vt:lpstr>Word Embeddings</vt:lpstr>
      <vt:lpstr>Index</vt:lpstr>
      <vt:lpstr>Motivation </vt:lpstr>
      <vt:lpstr>Past</vt:lpstr>
      <vt:lpstr>Objective </vt:lpstr>
      <vt:lpstr>Earlier Work</vt:lpstr>
      <vt:lpstr>Embeddings </vt:lpstr>
      <vt:lpstr>Embeddings </vt:lpstr>
      <vt:lpstr>Interesting!!!!</vt:lpstr>
      <vt:lpstr>NLP from Scratch</vt:lpstr>
      <vt:lpstr>NLP from Scratch</vt:lpstr>
      <vt:lpstr>NLP from Scratch</vt:lpstr>
      <vt:lpstr>NLP from Scratch</vt:lpstr>
      <vt:lpstr>Bilingual Word Embeddings</vt:lpstr>
      <vt:lpstr>Bilingual Word Embeddings</vt:lpstr>
      <vt:lpstr>Dataset</vt:lpstr>
      <vt:lpstr>Result (English)</vt:lpstr>
      <vt:lpstr>Result (English)</vt:lpstr>
      <vt:lpstr>Result (English)</vt:lpstr>
      <vt:lpstr>Result (Hindi)</vt:lpstr>
      <vt:lpstr>Result (Hindi)</vt:lpstr>
      <vt:lpstr>Result (Hindi)</vt:lpstr>
      <vt:lpstr>Result (Hindi)</vt:lpstr>
      <vt:lpstr>Result (Hindi)</vt:lpstr>
      <vt:lpstr>Future Work</vt:lpstr>
      <vt:lpstr>Future Work</vt:lpstr>
      <vt:lpstr>Future Work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Pranjal Singh</dc:creator>
  <cp:lastModifiedBy>Pranjal Singh</cp:lastModifiedBy>
  <cp:revision>153</cp:revision>
  <dcterms:created xsi:type="dcterms:W3CDTF">2014-11-24T10:53:31Z</dcterms:created>
  <dcterms:modified xsi:type="dcterms:W3CDTF">2014-11-24T17:13:19Z</dcterms:modified>
</cp:coreProperties>
</file>