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17CB11-4343-4FCC-821C-27B16DA88867}">
  <a:tblStyle styleId="{E817CB11-4343-4FCC-821C-27B16DA888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81de7e7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581de7e7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581de7e77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c581de7e77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81de7e77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581de7e77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ff3e215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5ff3e215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581de7e77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581de7e77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81de7e77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581de7e77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581de7e77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581de7e77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81de7e77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c581de7e77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581de7e77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581de7e77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581de7e77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c581de7e77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CS772: DL4NLP</a:t>
            </a:r>
            <a:br>
              <a:rPr lang="en"/>
            </a:br>
            <a:r>
              <a:rPr lang="en"/>
              <a:t>Assignment Evaluation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4"/>
            <a:ext cx="6858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b="1" lang="en" sz="1460"/>
              <a:t>Team 47</a:t>
            </a:r>
            <a:endParaRPr b="1" sz="146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460"/>
              <a:t>Shubham Nemani :- 203050011</a:t>
            </a:r>
            <a:endParaRPr sz="146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460"/>
              <a:t>Pranjal Saini :- 203050014</a:t>
            </a:r>
            <a:endParaRPr sz="146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460"/>
              <a:t>Harsh Peswani :- 203050043</a:t>
            </a:r>
            <a:endParaRPr sz="146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t/>
            </a:r>
            <a:endParaRPr sz="146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460"/>
              <a:t>March 9, 2021</a:t>
            </a:r>
            <a:endParaRPr sz="14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GUI screenshot/working </a:t>
            </a:r>
            <a:endParaRPr/>
          </a:p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26786" l="31082" r="31086" t="7172"/>
          <a:stretch/>
        </p:blipFill>
        <p:spPr>
          <a:xfrm>
            <a:off x="2562350" y="1101450"/>
            <a:ext cx="3895600" cy="382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task is of sentiment analysis in which we train the model to classify the reviews into one of the 5 classes of ratings (1 to 5).  5 being the most positive review and 1 being most negative.</a:t>
            </a:r>
            <a:endParaRPr/>
          </a:p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767075" y="849600"/>
            <a:ext cx="551100" cy="34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br>
              <a:rPr lang="en"/>
            </a:br>
            <a:r>
              <a:rPr lang="en"/>
              <a:t>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2787050" y="1546200"/>
            <a:ext cx="551100" cy="205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767075" y="4438650"/>
            <a:ext cx="10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29 x 19473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543150" y="3801900"/>
            <a:ext cx="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29 x 300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4807025" y="1501200"/>
            <a:ext cx="367800" cy="205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092225" y="1501200"/>
            <a:ext cx="367800" cy="205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622350" y="1501200"/>
            <a:ext cx="429300" cy="2051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7622350" y="36086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092225" y="36086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867350" y="36086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3681638" y="987300"/>
            <a:ext cx="299100" cy="3214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3555650" y="4438650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5575625" y="987300"/>
            <a:ext cx="299100" cy="3214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6983275" y="987300"/>
            <a:ext cx="299100" cy="3214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6827525" y="4438650"/>
            <a:ext cx="88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18450" y="4438650"/>
            <a:ext cx="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4274500" y="1331800"/>
            <a:ext cx="299100" cy="25563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</a:t>
            </a:r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1377725" y="857250"/>
            <a:ext cx="13779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7"/>
          <p:cNvCxnSpPr/>
          <p:nvPr/>
        </p:nvCxnSpPr>
        <p:spPr>
          <a:xfrm flipH="1" rot="10800000">
            <a:off x="1316500" y="3597450"/>
            <a:ext cx="147870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7"/>
          <p:cNvSpPr txBox="1"/>
          <p:nvPr/>
        </p:nvSpPr>
        <p:spPr>
          <a:xfrm>
            <a:off x="1463250" y="1821650"/>
            <a:ext cx="120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Embedding Marix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(19473 x 300)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52025" y="0"/>
            <a:ext cx="5801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 Size - 128 , Epochs - 10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8495950" y="1760425"/>
            <a:ext cx="29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U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U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14325" y="1576725"/>
            <a:ext cx="137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1: Layers vs embeddings (sigmoid)</a:t>
            </a:r>
            <a:endParaRPr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{E817CB11-4343-4FCC-821C-27B16DA88867}</a:tableStyleId>
              </a:tblPr>
              <a:tblGrid>
                <a:gridCol w="1599300"/>
                <a:gridCol w="1971675"/>
                <a:gridCol w="2252850"/>
                <a:gridCol w="1971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No. of hidden layers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GloVe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fastText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0.44  0.40  0.40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0.44  0.39  0.40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0.45  0.38  0.40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 (l1 =250</a:t>
                      </a:r>
                      <a:r>
                        <a:rPr lang="en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0.44  0.40  0.40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0.45  0.39  0.40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0.44  0.38  0.39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(l1=50 , l2=25)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0.43  0.38  0.37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0.42  0.41  0.40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0.40  0.39  0.38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72" name="Google Shape;17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2: Data imbalance addressed (sigmoid)</a:t>
            </a:r>
            <a:endParaRPr/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{E817CB11-4343-4FCC-821C-27B16DA88867}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GloVe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fastText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undersampling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0.45  0.39  0.41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0.44  0.39  0.42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0.43  0.45  0.44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oversampling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0.43  0.39  0.40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0.44  0.39  0.41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0.43  0.45  0.43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Sampling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0.42 0.40 0.41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0.56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0.43 0.41 0.42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/>
                        <a:t>0.58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0.44 0.42 0.43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0" name="Google Shape;180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3: Layers vs Embeddings (ReLU)</a:t>
            </a:r>
            <a:endParaRPr/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{E817CB11-4343-4FCC-821C-27B16DA88867}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No. of hidden </a:t>
                      </a:r>
                      <a:endParaRPr sz="14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layers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GloVe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fastText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0.44  0.40  0.40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0.44  0.39  0.40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0.45  0.38  0.40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 (l1=</a:t>
                      </a:r>
                      <a:r>
                        <a:rPr lang="en"/>
                        <a:t>250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0.44  0.39  0.39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0.44  0.39  0.39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0.45  0.40  0.41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</a:t>
                      </a:r>
                      <a:r>
                        <a:rPr lang="en"/>
                        <a:t>(l1=50 , l2=25)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0.23  0.32  0.27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0.42  0.37  0.37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0.42  0.39  0.38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4: Data imbalance addressed (ReLU)</a:t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{E817CB11-4343-4FCC-821C-27B16DA88867}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GloVe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fastText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undersampling</a:t>
                      </a:r>
                      <a:endParaRPr sz="1100"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0.43  0.40  0.41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0.45  0.40  0.42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0.43  0.45  0.44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oversampling</a:t>
                      </a:r>
                      <a:endParaRPr sz="1400"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0.43  0.39  0.40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0.44  0.39  0.41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0.40  0.45  0.44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Sampling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0.42 0.40 0.41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0.44 0.41 0.42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0.44 0.42 0.44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Confusion matrix for the best model</a:t>
            </a:r>
            <a:endParaRPr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1812453" y="1875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{E817CB11-4343-4FCC-821C-27B16DA88867}</a:tableStyleId>
              </a:tblPr>
              <a:tblGrid>
                <a:gridCol w="916225"/>
                <a:gridCol w="916225"/>
                <a:gridCol w="916225"/>
                <a:gridCol w="916225"/>
                <a:gridCol w="916225"/>
                <a:gridCol w="916225"/>
              </a:tblGrid>
              <a:tr h="36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60.50%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35.56%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12.29%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3.28%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2.25%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16.68%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16.98%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12.84%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3.06%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10.31%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26.83%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38.42%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18.73%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2.75%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4.72%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12.70%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25.91%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37.04%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14.96%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7.79%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7.94%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10.54%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37.89%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79.39%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04" name="Google Shape;204;p32"/>
          <p:cNvSpPr txBox="1"/>
          <p:nvPr/>
        </p:nvSpPr>
        <p:spPr>
          <a:xfrm>
            <a:off x="3919627" y="1507467"/>
            <a:ext cx="860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05" name="Google Shape;205;p32"/>
          <p:cNvSpPr txBox="1"/>
          <p:nvPr/>
        </p:nvSpPr>
        <p:spPr>
          <a:xfrm rot="-5400000">
            <a:off x="1098500" y="2750456"/>
            <a:ext cx="1080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Classified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Qualitative analysis with some examples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28650" y="1034425"/>
            <a:ext cx="78867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Example1:</a:t>
            </a:r>
            <a:r>
              <a:rPr lang="en"/>
              <a:t> </a:t>
            </a:r>
            <a:r>
              <a:rPr i="1" lang="en"/>
              <a:t>‘</a:t>
            </a:r>
            <a:r>
              <a:rPr i="1" lang="en"/>
              <a:t>get these much cheaper at walmart. this is expensive.</a:t>
            </a:r>
            <a:r>
              <a:rPr i="1" lang="en"/>
              <a:t>’</a:t>
            </a:r>
            <a:endParaRPr i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negative review but gold_test rating is 5 and our model is predicting 1.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Example2: </a:t>
            </a:r>
            <a:r>
              <a:rPr i="1" lang="en"/>
              <a:t>‘little but powerful.... need more for all of my heals’</a:t>
            </a:r>
            <a:endParaRPr i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Gold_test rating is 5 but it should be 4. Our model is predicting 4.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Example3: </a:t>
            </a:r>
            <a:r>
              <a:rPr i="1" lang="en"/>
              <a:t>‘great price but i can't wear them must have some nickel in the posts, hurt my ears’</a:t>
            </a:r>
            <a:endParaRPr i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Gold_test-1   Predicted rating- 5 (Model predicting wrong)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Example4: </a:t>
            </a:r>
            <a:r>
              <a:rPr i="1" lang="en"/>
              <a:t>‘very cute at crazy low price. don't look cheap (from normal distance) at all ... would buy again.’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Gold_test-5   Predicted rating- 1 (Model predicting wrong)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