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f6e8150b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f6e8150b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f6e8150b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f6e8150b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f6e8150b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f6e8150b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f6e8150b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f6e8150b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f6e8150b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f6e8150b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f6e8150b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f6e8150b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38000" y="898975"/>
            <a:ext cx="8520600" cy="10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Comparative Analysis of Depreciation Methods: Straight-Line vs. Diminishing Balance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Straight Line Method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Asset Price : 5,00,000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Total Depreciation For Its Life Span : 4,50,000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Depreciation Percentage : 9%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Depreciated Book Value After Its </a:t>
            </a:r>
            <a:r>
              <a:rPr lang="en" sz="1200">
                <a:solidFill>
                  <a:schemeClr val="dk1"/>
                </a:solidFill>
              </a:rPr>
              <a:t>Lifespan : 50,000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Diminishing Balance Method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Rate of Depreciation as per Diminishing Balance Method : 20.57 %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Year on year depreciation amount.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" sz="1200">
                <a:solidFill>
                  <a:schemeClr val="dk1"/>
                </a:solidFill>
              </a:rPr>
              <a:t>Book Value at the end of each year : 50,000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905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192275" y="1826325"/>
            <a:ext cx="8520600" cy="240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Use Straight-Line for simplicity and uniform expense reporting.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Opt for Diminishing Balance when early-year tax benefits or accelerated expense recognition is preferred.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</a:rPr>
              <a:t>Match depreciation method to asset usage and accounting goals.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Methodologies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297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Straight Line Method: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Annual Depreciation= (Asset Cost−Scrap Value)/LifeSpan 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AutoNum type="arabicParenR"/>
            </a:pPr>
            <a:r>
              <a:rPr lang="en">
                <a:solidFill>
                  <a:schemeClr val="dk1"/>
                </a:solidFill>
              </a:rPr>
              <a:t>Diminishing Balance Method:</a:t>
            </a:r>
            <a:br>
              <a:rPr lang="en">
                <a:solidFill>
                  <a:schemeClr val="dk1"/>
                </a:solidFill>
              </a:rPr>
            </a:b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Depreciation=Book Value*Depreciation Rate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​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Approaches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237"/>
              <a:buFont typeface="Arial"/>
              <a:buNone/>
            </a:pPr>
            <a:r>
              <a:rPr b="1" lang="en" sz="2105">
                <a:solidFill>
                  <a:schemeClr val="dk1"/>
                </a:solidFill>
              </a:rPr>
              <a:t>Straight-Line:</a:t>
            </a:r>
            <a:br>
              <a:rPr b="1" lang="en" sz="2105">
                <a:solidFill>
                  <a:schemeClr val="dk1"/>
                </a:solidFill>
              </a:rPr>
            </a:br>
            <a:endParaRPr b="1" sz="2105">
              <a:solidFill>
                <a:schemeClr val="dk1"/>
              </a:solidFill>
            </a:endParaRPr>
          </a:p>
          <a:p>
            <a:pPr indent="-322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5">
                <a:solidFill>
                  <a:schemeClr val="dk1"/>
                </a:solidFill>
              </a:rPr>
              <a:t>Equal depreciation annually ($45,000)</a:t>
            </a:r>
            <a:br>
              <a:rPr lang="en" sz="2105">
                <a:solidFill>
                  <a:schemeClr val="dk1"/>
                </a:solidFill>
              </a:rPr>
            </a:br>
            <a:endParaRPr sz="2105">
              <a:solidFill>
                <a:schemeClr val="dk1"/>
              </a:solidFill>
            </a:endParaRPr>
          </a:p>
          <a:p>
            <a:pPr indent="-322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5">
                <a:solidFill>
                  <a:schemeClr val="dk1"/>
                </a:solidFill>
              </a:rPr>
              <a:t>Easy to apply and predictable</a:t>
            </a:r>
            <a:br>
              <a:rPr lang="en" sz="2105">
                <a:solidFill>
                  <a:schemeClr val="dk1"/>
                </a:solidFill>
              </a:rPr>
            </a:br>
            <a:endParaRPr sz="210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2237"/>
              <a:buFont typeface="Arial"/>
              <a:buNone/>
            </a:pPr>
            <a:r>
              <a:rPr b="1" lang="en" sz="2105">
                <a:solidFill>
                  <a:schemeClr val="dk1"/>
                </a:solidFill>
              </a:rPr>
              <a:t>Diminishing Balance:</a:t>
            </a:r>
            <a:br>
              <a:rPr b="1" lang="en" sz="2105">
                <a:solidFill>
                  <a:schemeClr val="dk1"/>
                </a:solidFill>
              </a:rPr>
            </a:br>
            <a:endParaRPr b="1" sz="2105">
              <a:solidFill>
                <a:schemeClr val="dk1"/>
              </a:solidFill>
            </a:endParaRPr>
          </a:p>
          <a:p>
            <a:pPr indent="-322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5">
                <a:solidFill>
                  <a:schemeClr val="dk1"/>
                </a:solidFill>
              </a:rPr>
              <a:t>Higher depreciation in initial years</a:t>
            </a:r>
            <a:br>
              <a:rPr lang="en" sz="2105">
                <a:solidFill>
                  <a:schemeClr val="dk1"/>
                </a:solidFill>
              </a:rPr>
            </a:br>
            <a:endParaRPr sz="2105">
              <a:solidFill>
                <a:schemeClr val="dk1"/>
              </a:solidFill>
            </a:endParaRPr>
          </a:p>
          <a:p>
            <a:pPr indent="-322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2105">
                <a:solidFill>
                  <a:schemeClr val="dk1"/>
                </a:solidFill>
              </a:rPr>
              <a:t>Reflects rapid early asset value decline</a:t>
            </a:r>
            <a:endParaRPr sz="2105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717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6386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Both methods lead to the same final book value and total depreciation.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The </a:t>
            </a:r>
            <a:r>
              <a:rPr b="1" lang="en" sz="1600">
                <a:solidFill>
                  <a:schemeClr val="dk1"/>
                </a:solidFill>
              </a:rPr>
              <a:t>impact on cash flow and taxes</a:t>
            </a:r>
            <a:r>
              <a:rPr lang="en" sz="1600">
                <a:solidFill>
                  <a:schemeClr val="dk1"/>
                </a:solidFill>
              </a:rPr>
              <a:t> varies due to timing.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Businesses favoring short-term gains often prefer </a:t>
            </a:r>
            <a:r>
              <a:rPr b="1" lang="en" sz="1600">
                <a:solidFill>
                  <a:schemeClr val="dk1"/>
                </a:solidFill>
              </a:rPr>
              <a:t>diminishing balance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16325"/>
            <a:ext cx="2696425" cy="192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26650" y="3216325"/>
            <a:ext cx="2644249" cy="192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Choose method based on: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Asset usage pattern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Financial strategy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Compliance requirements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Recommendation:</a:t>
            </a:r>
            <a:r>
              <a:rPr lang="en" sz="1600">
                <a:solidFill>
                  <a:schemeClr val="dk1"/>
                </a:solidFill>
              </a:rPr>
              <a:t> Align depreciation method with financial planning and reporting objectives.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