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F9B1A4-3D0E-4745-A14B-66339520255E}">
  <a:tblStyle styleId="{FFF9B1A4-3D0E-4745-A14B-6633952025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084736c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084736c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084736cf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084736cf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84736c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84736c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84736c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84736c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084736c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084736c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084736c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084736c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084736c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084736c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84736c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84736c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84736cf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84736cf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084736cf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084736cf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61875"/>
            <a:ext cx="8520600" cy="11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Evaluation of Style Advisor Performance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50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Comprehensive Analysis and Insights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Findings recap: Strengths, opportunities, and performance distribution.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Next Steps: Implement action plans, regular follow-ups, and continuous improvement initiatives.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95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2200">
                <a:solidFill>
                  <a:schemeClr val="dk1"/>
                </a:solidFill>
              </a:rPr>
              <a:t>Thank you!</a:t>
            </a:r>
            <a:endParaRPr sz="2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2200">
                <a:solidFill>
                  <a:schemeClr val="dk1"/>
                </a:solidFill>
              </a:rPr>
              <a:t>Open floor for questions and discussions.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8579"/>
              <a:buFont typeface="Arial"/>
              <a:buNone/>
            </a:pPr>
            <a:r>
              <a:rPr b="1" lang="en" sz="1877"/>
              <a:t>Introduction &amp; Objectives</a:t>
            </a:r>
            <a:endParaRPr b="1" sz="187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13925"/>
            <a:ext cx="85206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Overview: This project evaluates the Style Advisor performance across various regions based on specific criteria.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Analyze evaluation scores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Identify top and bottom performers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Recommend improvement strategies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Data Columns: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Zone, Store Name, Evaluation Criteria Scores (e.g., Store Ambiance, Discovery, Closure &amp; Care)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Overall Evaluation_Score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Structure: Each row represents an evaluation.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Grading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Grading Scale: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High Performer: 90% and above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Average Performer: 70% - 89%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Low Performer: 50% - 69%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Bottom Performer: Below 50%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Example: An advisor scoring 92% is classified as a High Performer.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 Table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Pivot Table: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Rows: Zone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Values: Average Evaluation_Score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Key Observations: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Highest average performers observed in North and West zone.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Lowest average performers in East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North zone has the highest and south has the lowest average evaluation score.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900" y="152100"/>
            <a:ext cx="3110826" cy="23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16000"/>
            <a:ext cx="2771000" cy="17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Performer Analysis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Pie </a:t>
            </a:r>
            <a:r>
              <a:rPr lang="en">
                <a:solidFill>
                  <a:schemeClr val="dk1"/>
                </a:solidFill>
              </a:rPr>
              <a:t>Chart showing percentage of High Performers by Region.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Region Highlight: East with the highest percentage of High Performers.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125" y="2191525"/>
            <a:ext cx="4964575" cy="29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Bar Chart: Average Evaluation Scores by Zone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Pie Chart: Percentage of High Performers by Region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Line Graph: Performance Trends Over Time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Heatmap: Average Scores Across Evaluation Criteria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Stacked Bar Chart: High vs. Low Performers Distribution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1450"/>
            <a:ext cx="3252925" cy="1863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9"/>
          <p:cNvGraphicFramePr/>
          <p:nvPr/>
        </p:nvGraphicFramePr>
        <p:xfrm>
          <a:off x="6096000" y="28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{FFF9B1A4-3D0E-4745-A14B-66339520255E}</a:tableStyleId>
              </a:tblPr>
              <a:tblGrid>
                <a:gridCol w="1552575"/>
                <a:gridCol w="1495425"/>
              </a:tblGrid>
              <a:tr h="418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Row Labels</a:t>
                      </a:r>
                      <a:endParaRPr b="1" sz="1100"/>
                    </a:p>
                  </a:txBody>
                  <a:tcPr marT="9525" marB="91425" marR="9525" marL="9525" anchor="b">
                    <a:lnB cap="flat" cmpd="sng" w="477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Sum of Average Score</a:t>
                      </a:r>
                      <a:endParaRPr b="1" sz="1100"/>
                    </a:p>
                  </a:txBody>
                  <a:tcPr marT="9525" marB="91425" marR="9525" marL="9525" anchor="b">
                    <a:lnB cap="flat" cmpd="sng" w="477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Closure &amp; Care</a:t>
                      </a:r>
                      <a:endParaRPr/>
                    </a:p>
                  </a:txBody>
                  <a:tcPr marT="9525" marB="91425" marR="9525" marL="9525" anchor="b">
                    <a:lnT cap="flat" cmpd="sng" w="477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55.16</a:t>
                      </a:r>
                      <a:endParaRPr/>
                    </a:p>
                  </a:txBody>
                  <a:tcPr marT="9525" marB="91425" marR="9525" marL="9525" anchor="b">
                    <a:lnT cap="flat" cmpd="sng" w="477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696B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 Impressions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82.59</a:t>
                      </a:r>
                      <a:endParaRPr/>
                    </a:p>
                  </a:txBody>
                  <a:tcPr marT="9525" marB="91425" marR="9525" marL="9525" anchor="b">
                    <a:solidFill>
                      <a:srgbClr val="A5D17F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Store Ambiance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88.82</a:t>
                      </a:r>
                      <a:endParaRPr/>
                    </a:p>
                  </a:txBody>
                  <a:tcPr marT="9525" marB="91425" marR="9525" marL="9525" anchor="b">
                    <a:solidFill>
                      <a:srgbClr val="63BE7B"/>
                    </a:solidFill>
                  </a:tcPr>
                </a:tc>
              </a:tr>
              <a:tr h="45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Experience &amp; Upsell</a:t>
                      </a:r>
                      <a:endParaRPr/>
                    </a:p>
                  </a:txBody>
                  <a:tcPr marT="9525" marB="91425" marR="9525" marL="9525" anchor="b">
                    <a:lnB cap="flat" cmpd="sng" w="477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65.36</a:t>
                      </a:r>
                      <a:endParaRPr/>
                    </a:p>
                  </a:txBody>
                  <a:tcPr marT="9525" marB="91425" marR="9525" marL="9525" anchor="b">
                    <a:lnB cap="flat" cmpd="sng" w="477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AF78"/>
                    </a:solidFill>
                  </a:tcPr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Grand Total</a:t>
                      </a:r>
                      <a:endParaRPr b="1" sz="1100"/>
                    </a:p>
                  </a:txBody>
                  <a:tcPr marT="9525" marB="91425" marR="9525" marL="9525" anchor="b">
                    <a:lnT cap="flat" cmpd="sng" w="477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291.93</a:t>
                      </a:r>
                      <a:endParaRPr b="1" sz="1100"/>
                    </a:p>
                  </a:txBody>
                  <a:tcPr marT="9525" marB="91425" marR="9525" marL="9525" anchor="b">
                    <a:lnT cap="flat" cmpd="sng" w="4775">
                      <a:solidFill>
                        <a:srgbClr val="8EA9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702" y="0"/>
            <a:ext cx="2608250" cy="207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High-performing region: North Zone (most number of high performers)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Lower-performing region: South Zone (most number of low performers)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Trend Analysis: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2022-10-27: Highest performance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2022-10-19: Decline observed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Performance Category Distribution: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Majority High and Average Performers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Minority Low and Bottom Performers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615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Strengthen training programs in lower-performing zones.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Recognize and replicate best practices from high-performing zones.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Monitor trends monthly to adjust strategies.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