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4" r:id="rId10"/>
    <p:sldId id="267" r:id="rId11"/>
    <p:sldId id="268" r:id="rId12"/>
    <p:sldId id="269" r:id="rId13"/>
    <p:sldId id="270" r:id="rId14"/>
    <p:sldId id="272" r:id="rId15"/>
    <p:sldId id="271" r:id="rId16"/>
    <p:sldId id="273" r:id="rId17"/>
    <p:sldId id="284" r:id="rId18"/>
    <p:sldId id="274" r:id="rId19"/>
    <p:sldId id="286" r:id="rId20"/>
    <p:sldId id="287" r:id="rId21"/>
    <p:sldId id="288" r:id="rId22"/>
    <p:sldId id="289" r:id="rId23"/>
    <p:sldId id="291" r:id="rId24"/>
    <p:sldId id="290" r:id="rId25"/>
    <p:sldId id="275" r:id="rId26"/>
    <p:sldId id="279" r:id="rId27"/>
    <p:sldId id="278" r:id="rId28"/>
    <p:sldId id="277" r:id="rId29"/>
    <p:sldId id="276" r:id="rId30"/>
    <p:sldId id="280" r:id="rId31"/>
    <p:sldId id="281" r:id="rId32"/>
    <p:sldId id="282" r:id="rId33"/>
    <p:sldId id="283" r:id="rId34"/>
    <p:sldId id="28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808913-0C96-4387-8D07-95D2FEF0C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/>
              <a:t>Implementing Graph Mining Algorithms on GPUs based on sisa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4770F86-AFAF-436D-A94E-55881B976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/>
              <a:t>Bachelor’s thesis</a:t>
            </a:r>
          </a:p>
          <a:p>
            <a:r>
              <a:rPr lang="de-CH"/>
              <a:t>Bernard Pranjic, eth zurich</a:t>
            </a:r>
          </a:p>
        </p:txBody>
      </p:sp>
    </p:spTree>
    <p:extLst>
      <p:ext uri="{BB962C8B-B14F-4D97-AF65-F5344CB8AC3E}">
        <p14:creationId xmlns:p14="http://schemas.microsoft.com/office/powerpoint/2010/main" val="3623534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9ED4C-DA64-4FE1-8536-7FA5D541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6E7C53-ACB6-4076-9D17-B17050973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/>
              <a:t>Background, Problem, Motivation and Goal</a:t>
            </a:r>
          </a:p>
          <a:p>
            <a:r>
              <a:rPr lang="de-CH" sz="2400"/>
              <a:t>Novelty and Key Ideas</a:t>
            </a:r>
          </a:p>
          <a:p>
            <a:r>
              <a:rPr lang="de-CH" sz="2400">
                <a:solidFill>
                  <a:srgbClr val="00B050"/>
                </a:solidFill>
              </a:rPr>
              <a:t>Mechanisms</a:t>
            </a:r>
          </a:p>
          <a:p>
            <a:r>
              <a:rPr lang="de-CH" sz="2400"/>
              <a:t>Methodology and Evaluation</a:t>
            </a:r>
          </a:p>
          <a:p>
            <a:r>
              <a:rPr lang="de-CH" sz="2400"/>
              <a:t>Expected Results</a:t>
            </a:r>
          </a:p>
          <a:p>
            <a:r>
              <a:rPr lang="de-CH" sz="2400"/>
              <a:t>Key Contributions</a:t>
            </a:r>
          </a:p>
          <a:p>
            <a:r>
              <a:rPr lang="de-CH" sz="240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359560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5004F-163E-488E-8E38-DC69A1DEF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mechanisms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D7EED4-17DA-4722-89F3-19D03A96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de-CH" sz="2400"/>
              <a:t>Surveying the literature and </a:t>
            </a:r>
            <a:r>
              <a:rPr lang="de-CH" sz="2400" u="sng">
                <a:solidFill>
                  <a:srgbClr val="0070C0"/>
                </a:solidFill>
              </a:rPr>
              <a:t>understanding</a:t>
            </a:r>
            <a:r>
              <a:rPr lang="de-CH" sz="2400"/>
              <a:t> the graph mining algorithms</a:t>
            </a:r>
          </a:p>
          <a:p>
            <a:pPr marL="342900" indent="-342900">
              <a:buFont typeface="+mj-lt"/>
              <a:buAutoNum type="arabicPeriod"/>
            </a:pPr>
            <a:r>
              <a:rPr lang="de-CH" sz="2400" u="sng">
                <a:solidFill>
                  <a:srgbClr val="0070C0"/>
                </a:solidFill>
              </a:rPr>
              <a:t>Understanding</a:t>
            </a:r>
            <a:r>
              <a:rPr lang="de-CH" sz="2400"/>
              <a:t> the SISA reference codes</a:t>
            </a:r>
          </a:p>
          <a:p>
            <a:pPr marL="342900" indent="-342900">
              <a:buFont typeface="+mj-lt"/>
              <a:buAutoNum type="arabicPeriod"/>
            </a:pPr>
            <a:r>
              <a:rPr lang="de-CH" sz="2400"/>
              <a:t>Finding good baseline codes for CPU and GPU implementations to make comparisons</a:t>
            </a:r>
          </a:p>
          <a:p>
            <a:pPr marL="342900" indent="-342900">
              <a:buFont typeface="+mj-lt"/>
              <a:buAutoNum type="arabicPeriod"/>
            </a:pPr>
            <a:r>
              <a:rPr lang="de-CH" sz="2400"/>
              <a:t>Implementing the SISA algorithms on the GPU and writing a </a:t>
            </a:r>
            <a:r>
              <a:rPr lang="de-CH" sz="2400">
                <a:solidFill>
                  <a:srgbClr val="0070C0"/>
                </a:solidFill>
              </a:rPr>
              <a:t>CUDA-based library</a:t>
            </a:r>
          </a:p>
          <a:p>
            <a:pPr marL="342900" indent="-342900">
              <a:buFont typeface="+mj-lt"/>
              <a:buAutoNum type="arabicPeriod"/>
            </a:pPr>
            <a:r>
              <a:rPr lang="de-CH" sz="2400"/>
              <a:t>Evaluating the implementations with </a:t>
            </a:r>
            <a:r>
              <a:rPr lang="de-CH" sz="2400">
                <a:solidFill>
                  <a:srgbClr val="0070C0"/>
                </a:solidFill>
              </a:rPr>
              <a:t>synthetic and </a:t>
            </a:r>
            <a:r>
              <a:rPr lang="de-CH" sz="2400" u="sng">
                <a:solidFill>
                  <a:srgbClr val="0070C0"/>
                </a:solidFill>
              </a:rPr>
              <a:t>real datasets</a:t>
            </a:r>
          </a:p>
          <a:p>
            <a:pPr marL="342900" indent="-342900">
              <a:buFont typeface="+mj-lt"/>
              <a:buAutoNum type="arabicPeriod"/>
            </a:pPr>
            <a:r>
              <a:rPr lang="de-CH" sz="2400"/>
              <a:t>Comparing the results with CPU and GPU baselines</a:t>
            </a:r>
          </a:p>
          <a:p>
            <a:pPr marL="342900" indent="-342900">
              <a:buFont typeface="+mj-lt"/>
              <a:buAutoNum type="arabicPeriod"/>
            </a:pPr>
            <a:r>
              <a:rPr lang="de-CH" sz="2400"/>
              <a:t>Writing the bachelor’s thesis in the form of a </a:t>
            </a:r>
            <a:r>
              <a:rPr lang="de-CH" sz="2400" u="sng">
                <a:solidFill>
                  <a:srgbClr val="0070C0"/>
                </a:solidFill>
              </a:rPr>
              <a:t>research paper</a:t>
            </a:r>
          </a:p>
        </p:txBody>
      </p:sp>
    </p:spTree>
    <p:extLst>
      <p:ext uri="{BB962C8B-B14F-4D97-AF65-F5344CB8AC3E}">
        <p14:creationId xmlns:p14="http://schemas.microsoft.com/office/powerpoint/2010/main" val="281405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9ED4C-DA64-4FE1-8536-7FA5D541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6E7C53-ACB6-4076-9D17-B17050973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/>
              <a:t>Background, Problem, Motivation and Goal</a:t>
            </a:r>
          </a:p>
          <a:p>
            <a:r>
              <a:rPr lang="de-CH" sz="2400"/>
              <a:t>Novelty and Key Ideas</a:t>
            </a:r>
          </a:p>
          <a:p>
            <a:r>
              <a:rPr lang="de-CH" sz="2400"/>
              <a:t>Mechanisms</a:t>
            </a:r>
          </a:p>
          <a:p>
            <a:r>
              <a:rPr lang="de-CH" sz="2400">
                <a:solidFill>
                  <a:srgbClr val="00B050"/>
                </a:solidFill>
              </a:rPr>
              <a:t>Methodology and Evaluation</a:t>
            </a:r>
          </a:p>
          <a:p>
            <a:r>
              <a:rPr lang="de-CH" sz="2400"/>
              <a:t>Expected Results</a:t>
            </a:r>
          </a:p>
          <a:p>
            <a:r>
              <a:rPr lang="de-CH" sz="2400"/>
              <a:t>Key Contributions</a:t>
            </a:r>
          </a:p>
          <a:p>
            <a:r>
              <a:rPr lang="de-CH" sz="240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532396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6668A-0191-47CF-A987-181C4D78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Methodology (at home for development)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9424D1-8593-4603-91B7-867615017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/>
              <a:t>CPU implementations</a:t>
            </a:r>
          </a:p>
          <a:p>
            <a:pPr lvl="1"/>
            <a:r>
              <a:rPr lang="de-CH"/>
              <a:t>AMD Ryzen 5800X @ 3.8 GHz</a:t>
            </a:r>
          </a:p>
          <a:p>
            <a:pPr lvl="1"/>
            <a:r>
              <a:rPr lang="de-CH"/>
              <a:t>16 GB RAM</a:t>
            </a:r>
          </a:p>
          <a:p>
            <a:r>
              <a:rPr lang="de-CH"/>
              <a:t>GPU implementations </a:t>
            </a:r>
          </a:p>
          <a:p>
            <a:pPr lvl="1"/>
            <a:r>
              <a:rPr lang="de-CH"/>
              <a:t>NVIDIA RTX 3070 Ti</a:t>
            </a:r>
          </a:p>
          <a:p>
            <a:pPr lvl="1"/>
            <a:r>
              <a:rPr lang="de-CH"/>
              <a:t>8 GB GDDR6X global memory</a:t>
            </a:r>
          </a:p>
          <a:p>
            <a:r>
              <a:rPr lang="de-CH"/>
              <a:t>Memory System</a:t>
            </a:r>
          </a:p>
          <a:p>
            <a:pPr lvl="1"/>
            <a:r>
              <a:rPr lang="de-CH"/>
              <a:t>16 GB RAM</a:t>
            </a:r>
          </a:p>
          <a:p>
            <a:pPr lvl="1"/>
            <a:r>
              <a:rPr lang="de-CH"/>
              <a:t>8 GB GDDR6X global memory GPU</a:t>
            </a:r>
          </a:p>
        </p:txBody>
      </p:sp>
    </p:spTree>
    <p:extLst>
      <p:ext uri="{BB962C8B-B14F-4D97-AF65-F5344CB8AC3E}">
        <p14:creationId xmlns:p14="http://schemas.microsoft.com/office/powerpoint/2010/main" val="3863912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CA4A1-C7F9-4A97-9CDB-71DECF1F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Methodology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AE0E56-39DB-4D2D-B77A-38FD3A1BF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506" y="2180496"/>
            <a:ext cx="4718301" cy="3678303"/>
          </a:xfrm>
        </p:spPr>
        <p:txBody>
          <a:bodyPr>
            <a:normAutofit/>
          </a:bodyPr>
          <a:lstStyle/>
          <a:p>
            <a:r>
              <a:rPr lang="de-CH" sz="2400"/>
              <a:t>Testing will be done using the </a:t>
            </a:r>
            <a:r>
              <a:rPr lang="de-CH" sz="2400">
                <a:solidFill>
                  <a:srgbClr val="0070C0"/>
                </a:solidFill>
              </a:rPr>
              <a:t>same graphs like in SISA</a:t>
            </a:r>
          </a:p>
          <a:p>
            <a:r>
              <a:rPr lang="de-CH" sz="2400">
                <a:solidFill>
                  <a:srgbClr val="0070C0"/>
                </a:solidFill>
              </a:rPr>
              <a:t>NVIDIA Nsight Compute</a:t>
            </a:r>
            <a:r>
              <a:rPr lang="de-CH" sz="2400"/>
              <a:t> will be used for profiling runtime, memory usage and efficiency</a:t>
            </a:r>
          </a:p>
          <a:p>
            <a:r>
              <a:rPr lang="de-CH" sz="2400">
                <a:solidFill>
                  <a:srgbClr val="0070C0"/>
                </a:solidFill>
              </a:rPr>
              <a:t>Sparse vs. Dense Graphs</a:t>
            </a:r>
          </a:p>
          <a:p>
            <a:r>
              <a:rPr lang="de-CH" sz="2400">
                <a:solidFill>
                  <a:srgbClr val="00B050"/>
                </a:solidFill>
              </a:rPr>
              <a:t>Scalability of algorithms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C985FD0-E9CD-4D2F-BA7C-4E854396C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33" y="2180495"/>
            <a:ext cx="6253959" cy="367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9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3BB14-2EB4-4CB7-A5CE-8280AD13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FB9B25-35EF-440D-BEC2-A832BAD4E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800"/>
              <a:t>Well-known CPU algorithms</a:t>
            </a:r>
          </a:p>
          <a:p>
            <a:r>
              <a:rPr lang="de-CH" sz="2800"/>
              <a:t>GPU implementations</a:t>
            </a:r>
          </a:p>
          <a:p>
            <a:r>
              <a:rPr lang="de-CH" sz="2800"/>
              <a:t>SISA implementations</a:t>
            </a:r>
          </a:p>
          <a:p>
            <a:r>
              <a:rPr lang="de-CH" sz="2800"/>
              <a:t>SISA+GPU implementations (this work)</a:t>
            </a:r>
          </a:p>
        </p:txBody>
      </p:sp>
    </p:spTree>
    <p:extLst>
      <p:ext uri="{BB962C8B-B14F-4D97-AF65-F5344CB8AC3E}">
        <p14:creationId xmlns:p14="http://schemas.microsoft.com/office/powerpoint/2010/main" val="88308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9ED4C-DA64-4FE1-8536-7FA5D541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6E7C53-ACB6-4076-9D17-B17050973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/>
              <a:t>Background, Problem, Motivation and Goal</a:t>
            </a:r>
          </a:p>
          <a:p>
            <a:r>
              <a:rPr lang="de-CH" sz="2400"/>
              <a:t>Novelty and Key Ideas</a:t>
            </a:r>
          </a:p>
          <a:p>
            <a:r>
              <a:rPr lang="de-CH" sz="2400"/>
              <a:t>Mechanisms</a:t>
            </a:r>
          </a:p>
          <a:p>
            <a:r>
              <a:rPr lang="de-CH" sz="2400"/>
              <a:t>Methodology and Evaluation</a:t>
            </a:r>
          </a:p>
          <a:p>
            <a:r>
              <a:rPr lang="de-CH" sz="2400">
                <a:solidFill>
                  <a:srgbClr val="00B050"/>
                </a:solidFill>
              </a:rPr>
              <a:t>Expected Results</a:t>
            </a:r>
          </a:p>
          <a:p>
            <a:r>
              <a:rPr lang="de-CH" sz="2400"/>
              <a:t>Key Contributions</a:t>
            </a:r>
          </a:p>
          <a:p>
            <a:r>
              <a:rPr lang="de-CH" sz="240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144138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4ABA1D-3F12-47F1-BF87-07ADD4E38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speeding up set intersections in graph algorithms using simd instructions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6984201-0527-44B4-9BF0-4F6F5B126281}"/>
              </a:ext>
            </a:extLst>
          </p:cNvPr>
          <p:cNvSpPr txBox="1"/>
          <p:nvPr/>
        </p:nvSpPr>
        <p:spPr>
          <a:xfrm>
            <a:off x="1492370" y="2544792"/>
            <a:ext cx="2458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/>
              <a:t>Shuo Han</a:t>
            </a:r>
          </a:p>
          <a:p>
            <a:pPr algn="ctr"/>
            <a:r>
              <a:rPr lang="de-CH"/>
              <a:t>Peking University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C14F8CD-578A-47BF-B40A-A3A1C92F1E5C}"/>
              </a:ext>
            </a:extLst>
          </p:cNvPr>
          <p:cNvSpPr txBox="1"/>
          <p:nvPr/>
        </p:nvSpPr>
        <p:spPr>
          <a:xfrm>
            <a:off x="4866736" y="2544791"/>
            <a:ext cx="2458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/>
              <a:t>Lei Zou</a:t>
            </a:r>
          </a:p>
          <a:p>
            <a:pPr algn="ctr"/>
            <a:r>
              <a:rPr lang="de-CH"/>
              <a:t>Peking University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E07B113-CFC0-4645-A6FB-8979293AB948}"/>
              </a:ext>
            </a:extLst>
          </p:cNvPr>
          <p:cNvSpPr txBox="1"/>
          <p:nvPr/>
        </p:nvSpPr>
        <p:spPr>
          <a:xfrm>
            <a:off x="8241102" y="2544791"/>
            <a:ext cx="2386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/>
              <a:t>Jeffery Xu Yu</a:t>
            </a:r>
          </a:p>
          <a:p>
            <a:pPr algn="ctr"/>
            <a:r>
              <a:rPr lang="de-CH"/>
              <a:t>The Chinese University of Hong Kong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46C4CC6-A924-4F4A-81AC-87E7616BFA85}"/>
              </a:ext>
            </a:extLst>
          </p:cNvPr>
          <p:cNvSpPr txBox="1"/>
          <p:nvPr/>
        </p:nvSpPr>
        <p:spPr>
          <a:xfrm>
            <a:off x="1492370" y="3709358"/>
            <a:ext cx="9351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In Proceedings of the 2018 International Conference on Management of Data. ACM, 1587–1602.</a:t>
            </a:r>
          </a:p>
          <a:p>
            <a:pPr algn="ctr"/>
            <a:r>
              <a:rPr lang="de-CH"/>
              <a:t>https://dl.acm.org/doi/10.1145/3183713.3196924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C179C57-C38E-4B7A-ABAD-5B0D153A4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66" y="4533988"/>
            <a:ext cx="6563641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61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DD83F9-A0BF-4807-8330-88DC67E7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expected results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7B463E-E3F2-482F-98B7-457B682B9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/>
              <a:t>Algorithmic vs.  Architectural speedup in SISA depends on the </a:t>
            </a:r>
            <a:r>
              <a:rPr lang="de-CH" sz="2400">
                <a:solidFill>
                  <a:srgbClr val="0070C0"/>
                </a:solidFill>
              </a:rPr>
              <a:t>targeted graph mining algorithm</a:t>
            </a:r>
          </a:p>
          <a:p>
            <a:r>
              <a:rPr lang="de-CH" sz="2400"/>
              <a:t>Those algorithms with a high algorithmic speedup will most likely keep it that way</a:t>
            </a:r>
          </a:p>
          <a:p>
            <a:r>
              <a:rPr lang="de-CH" sz="2400">
                <a:solidFill>
                  <a:srgbClr val="0070C0"/>
                </a:solidFill>
              </a:rPr>
              <a:t>A problem like triangle counting, that is slower in SISA, has a high percentage of set operations (up to 94% of the runtime)</a:t>
            </a:r>
            <a:r>
              <a:rPr lang="de-CH" sz="2400"/>
              <a:t>, </a:t>
            </a:r>
            <a:r>
              <a:rPr lang="de-CH" sz="2400">
                <a:solidFill>
                  <a:srgbClr val="00B050"/>
                </a:solidFill>
              </a:rPr>
              <a:t>so a set-centric GPU implementation can greatly improve the runtime.</a:t>
            </a:r>
          </a:p>
        </p:txBody>
      </p:sp>
    </p:spTree>
    <p:extLst>
      <p:ext uri="{BB962C8B-B14F-4D97-AF65-F5344CB8AC3E}">
        <p14:creationId xmlns:p14="http://schemas.microsoft.com/office/powerpoint/2010/main" val="132140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0B843E-736E-46B8-A892-9983F41A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first attempt at set operations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2F580E-2E06-4E35-8F63-C04BE92AB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800"/>
              <a:t>About 4x speedup for set intersection, union and complement</a:t>
            </a:r>
          </a:p>
          <a:p>
            <a:r>
              <a:rPr lang="de-CH" sz="2800"/>
              <a:t>About </a:t>
            </a:r>
            <a:r>
              <a:rPr lang="de-CH" sz="2800">
                <a:solidFill>
                  <a:srgbClr val="00B050"/>
                </a:solidFill>
              </a:rPr>
              <a:t>60x speedup</a:t>
            </a:r>
            <a:r>
              <a:rPr lang="de-CH" sz="2800"/>
              <a:t> for triangle counting </a:t>
            </a:r>
            <a:r>
              <a:rPr lang="de-CH" sz="2800">
                <a:solidFill>
                  <a:srgbClr val="FF0000"/>
                </a:solidFill>
              </a:rPr>
              <a:t>(no code comparison yet)</a:t>
            </a:r>
          </a:p>
        </p:txBody>
      </p:sp>
    </p:spTree>
    <p:extLst>
      <p:ext uri="{BB962C8B-B14F-4D97-AF65-F5344CB8AC3E}">
        <p14:creationId xmlns:p14="http://schemas.microsoft.com/office/powerpoint/2010/main" val="70078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1554A5-F063-49D1-84E0-6F3C997A7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Executive 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918BFD-1FE8-4517-9619-649520008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796" y="2001328"/>
            <a:ext cx="11029615" cy="4856672"/>
          </a:xfrm>
        </p:spPr>
        <p:txBody>
          <a:bodyPr>
            <a:normAutofit fontScale="92500" lnSpcReduction="20000"/>
          </a:bodyPr>
          <a:lstStyle/>
          <a:p>
            <a:r>
              <a:rPr lang="de-CH" sz="2200"/>
              <a:t>Problem and Motivation</a:t>
            </a:r>
          </a:p>
          <a:p>
            <a:pPr lvl="1"/>
            <a:r>
              <a:rPr lang="de-CH" sz="1900">
                <a:solidFill>
                  <a:srgbClr val="FF0000"/>
                </a:solidFill>
              </a:rPr>
              <a:t>Many problems in graph mining are NP-hard and/or have non-straightforward parallelism</a:t>
            </a:r>
          </a:p>
          <a:p>
            <a:pPr lvl="1"/>
            <a:r>
              <a:rPr lang="de-CH" sz="1900">
                <a:solidFill>
                  <a:srgbClr val="FF0000"/>
                </a:solidFill>
              </a:rPr>
              <a:t>More data gets digitized and data sets represented as graphs get bigger and bigger</a:t>
            </a:r>
          </a:p>
          <a:p>
            <a:r>
              <a:rPr lang="de-CH" sz="2200"/>
              <a:t>Goal</a:t>
            </a:r>
          </a:p>
          <a:p>
            <a:pPr lvl="1"/>
            <a:r>
              <a:rPr lang="de-CH" sz="1900">
                <a:solidFill>
                  <a:srgbClr val="00B050"/>
                </a:solidFill>
              </a:rPr>
              <a:t>The goal is to accelerate graph mining algorithms on GPUs and to create a CUDA based library that will solve different graph related problems efficiently</a:t>
            </a:r>
          </a:p>
          <a:p>
            <a:r>
              <a:rPr lang="de-CH" sz="2200"/>
              <a:t>Idea</a:t>
            </a:r>
          </a:p>
          <a:p>
            <a:pPr lvl="1"/>
            <a:r>
              <a:rPr lang="de-CH" sz="1900">
                <a:solidFill>
                  <a:srgbClr val="0070C0"/>
                </a:solidFill>
              </a:rPr>
              <a:t>The key idea is to use a set-centric representation of graphs like in the SISA paper</a:t>
            </a:r>
          </a:p>
          <a:p>
            <a:pPr lvl="1"/>
            <a:r>
              <a:rPr lang="de-CH" sz="1900">
                <a:solidFill>
                  <a:srgbClr val="0070C0"/>
                </a:solidFill>
              </a:rPr>
              <a:t>Set operations like intersections can be parallelized efficiently using GPUs</a:t>
            </a:r>
          </a:p>
          <a:p>
            <a:r>
              <a:rPr lang="de-CH" sz="2200"/>
              <a:t>Expected Results</a:t>
            </a:r>
          </a:p>
          <a:p>
            <a:pPr lvl="1"/>
            <a:r>
              <a:rPr lang="de-CH" sz="1900"/>
              <a:t>The algorithmic speedups in SISA depend on the </a:t>
            </a:r>
            <a:r>
              <a:rPr lang="de-CH" sz="1900">
                <a:solidFill>
                  <a:srgbClr val="0070C0"/>
                </a:solidFill>
              </a:rPr>
              <a:t>targeted mining algorithms</a:t>
            </a:r>
          </a:p>
          <a:p>
            <a:pPr lvl="1"/>
            <a:r>
              <a:rPr lang="de-CH" sz="1900"/>
              <a:t>Those with an already high algorithmic speedup will most likely keep it that way</a:t>
            </a:r>
          </a:p>
          <a:p>
            <a:pPr lvl="1"/>
            <a:r>
              <a:rPr lang="de-CH" sz="1900"/>
              <a:t>Problems where the set-centric approach in SISA was slower than hand-tuned algorithms, are expected to be </a:t>
            </a:r>
            <a:r>
              <a:rPr lang="de-CH" sz="1900">
                <a:solidFill>
                  <a:srgbClr val="0070C0"/>
                </a:solidFill>
              </a:rPr>
              <a:t>faster using GPUs because of highly parallel hardware</a:t>
            </a:r>
            <a:r>
              <a:rPr lang="de-CH" sz="1900"/>
              <a:t>.</a:t>
            </a:r>
            <a:endParaRPr lang="de-CH" sz="1900">
              <a:solidFill>
                <a:srgbClr val="0070C0"/>
              </a:solidFill>
            </a:endParaRPr>
          </a:p>
          <a:p>
            <a:pPr lvl="1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101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D15F0-2C59-4B40-A90F-BB4F9F99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set intersection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2FB8B17-DCBB-4FEA-B0EE-6777B885D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8210" y="1923362"/>
            <a:ext cx="6912264" cy="2201406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B90AD76-BBCC-4D43-88FD-963E90581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210" y="4263313"/>
            <a:ext cx="6912264" cy="213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34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D15F0-2C59-4B40-A90F-BB4F9F99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set union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2FB8B17-DCBB-4FEA-B0EE-6777B885D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758210" y="1959796"/>
            <a:ext cx="6912264" cy="212853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B90AD76-BBCC-4D43-88FD-963E90581D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8210" y="4274344"/>
            <a:ext cx="6912264" cy="211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03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D15F0-2C59-4B40-A90F-BB4F9F99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set complement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2FB8B17-DCBB-4FEA-B0EE-6777B885D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758210" y="1946543"/>
            <a:ext cx="6912264" cy="2155043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B90AD76-BBCC-4D43-88FD-963E90581D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8210" y="4276574"/>
            <a:ext cx="6912264" cy="211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80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D15F0-2C59-4B40-A90F-BB4F9F99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Triangle counting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2FB8B17-DCBB-4FEA-B0EE-6777B885D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758210" y="2000990"/>
            <a:ext cx="6912264" cy="2046149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B90AD76-BBCC-4D43-88FD-963E90581D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8210" y="4315117"/>
            <a:ext cx="6912264" cy="203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43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8E3838-752C-4CCB-8C70-8DEFF070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code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D297D2-4230-4339-8314-6CAF7FDB9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0822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9ED4C-DA64-4FE1-8536-7FA5D541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6E7C53-ACB6-4076-9D17-B17050973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/>
              <a:t>Background, Problem, Motivation and Goal</a:t>
            </a:r>
          </a:p>
          <a:p>
            <a:r>
              <a:rPr lang="de-CH" sz="2400"/>
              <a:t>Novelty and Key Ideas</a:t>
            </a:r>
          </a:p>
          <a:p>
            <a:r>
              <a:rPr lang="de-CH" sz="2400"/>
              <a:t>Mechanisms</a:t>
            </a:r>
          </a:p>
          <a:p>
            <a:r>
              <a:rPr lang="de-CH" sz="2400"/>
              <a:t>Methodology and Evaluation</a:t>
            </a:r>
          </a:p>
          <a:p>
            <a:r>
              <a:rPr lang="de-CH" sz="2400"/>
              <a:t>Expected Results</a:t>
            </a:r>
          </a:p>
          <a:p>
            <a:r>
              <a:rPr lang="de-CH" sz="2400">
                <a:solidFill>
                  <a:srgbClr val="00B050"/>
                </a:solidFill>
              </a:rPr>
              <a:t>Key Contributions</a:t>
            </a:r>
          </a:p>
          <a:p>
            <a:r>
              <a:rPr lang="de-CH" sz="240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982460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2C4FB-F66E-4E0E-B9BD-C0007DB1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key contributions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81F850-E24D-4C85-8F8F-7D7E9348F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/>
              <a:t>This work will show that </a:t>
            </a:r>
            <a:r>
              <a:rPr lang="de-CH" sz="2400">
                <a:solidFill>
                  <a:srgbClr val="00B050"/>
                </a:solidFill>
              </a:rPr>
              <a:t>GPUs are a good fit for the SISA framework</a:t>
            </a:r>
          </a:p>
          <a:p>
            <a:r>
              <a:rPr lang="de-CH" sz="2400"/>
              <a:t>This work will be the first to implement the </a:t>
            </a:r>
            <a:r>
              <a:rPr lang="de-CH" sz="2400">
                <a:solidFill>
                  <a:srgbClr val="00B050"/>
                </a:solidFill>
              </a:rPr>
              <a:t>set-centric graph mining algorithms presented in SISA on GPUs</a:t>
            </a:r>
          </a:p>
          <a:p>
            <a:r>
              <a:rPr lang="de-CH" sz="2400"/>
              <a:t>This work will create an </a:t>
            </a:r>
            <a:r>
              <a:rPr lang="de-CH" sz="2400">
                <a:solidFill>
                  <a:srgbClr val="00B050"/>
                </a:solidFill>
              </a:rPr>
              <a:t>open-source CUDA-based library</a:t>
            </a:r>
            <a:r>
              <a:rPr lang="de-CH" sz="2400"/>
              <a:t> with programmer’s friendly implementations of graph mining algorithms</a:t>
            </a:r>
          </a:p>
          <a:p>
            <a:r>
              <a:rPr lang="de-CH" sz="2400">
                <a:solidFill>
                  <a:srgbClr val="00B050"/>
                </a:solidFill>
              </a:rPr>
              <a:t>a high-quality paper publishable at a top venue</a:t>
            </a:r>
          </a:p>
        </p:txBody>
      </p:sp>
    </p:spTree>
    <p:extLst>
      <p:ext uri="{BB962C8B-B14F-4D97-AF65-F5344CB8AC3E}">
        <p14:creationId xmlns:p14="http://schemas.microsoft.com/office/powerpoint/2010/main" val="424495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9ED4C-DA64-4FE1-8536-7FA5D541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6E7C53-ACB6-4076-9D17-B17050973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/>
              <a:t>Background, Problem, Motivation and Goal</a:t>
            </a:r>
          </a:p>
          <a:p>
            <a:r>
              <a:rPr lang="de-CH" sz="2400"/>
              <a:t>Novelty and Key Ideas</a:t>
            </a:r>
          </a:p>
          <a:p>
            <a:r>
              <a:rPr lang="de-CH" sz="2400"/>
              <a:t>Mechanisms</a:t>
            </a:r>
          </a:p>
          <a:p>
            <a:r>
              <a:rPr lang="de-CH" sz="2400"/>
              <a:t>Methodology and Evaluation</a:t>
            </a:r>
          </a:p>
          <a:p>
            <a:r>
              <a:rPr lang="de-CH" sz="2400"/>
              <a:t>Expected Results</a:t>
            </a:r>
          </a:p>
          <a:p>
            <a:r>
              <a:rPr lang="de-CH" sz="2400"/>
              <a:t>Key Contributions</a:t>
            </a:r>
          </a:p>
          <a:p>
            <a:r>
              <a:rPr lang="de-CH" sz="2400">
                <a:solidFill>
                  <a:srgbClr val="00B050"/>
                </a:solidFill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942004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387A27-FC1B-4B89-90F7-71E52BE0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discussion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5C95B-02FE-4138-84D8-D073825CF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800"/>
              <a:t>Suggestions?</a:t>
            </a:r>
          </a:p>
          <a:p>
            <a:r>
              <a:rPr lang="de-CH" sz="2800"/>
              <a:t>Possible use cases</a:t>
            </a:r>
          </a:p>
          <a:p>
            <a:r>
              <a:rPr lang="de-CH" sz="2800"/>
              <a:t>Processing-In-Memory?</a:t>
            </a:r>
          </a:p>
        </p:txBody>
      </p:sp>
    </p:spTree>
    <p:extLst>
      <p:ext uri="{BB962C8B-B14F-4D97-AF65-F5344CB8AC3E}">
        <p14:creationId xmlns:p14="http://schemas.microsoft.com/office/powerpoint/2010/main" val="396757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F26E7-6F9A-4662-B555-568859D4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Related works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362CE4-2C5B-48A9-95D1-8B4ED61A9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800"/>
              <a:t>SISA</a:t>
            </a:r>
          </a:p>
          <a:p>
            <a:r>
              <a:rPr lang="de-CH" sz="2800"/>
              <a:t>Pangolin</a:t>
            </a:r>
          </a:p>
          <a:p>
            <a:r>
              <a:rPr lang="de-CH" sz="2800"/>
              <a:t>Peregrine</a:t>
            </a:r>
          </a:p>
          <a:p>
            <a:r>
              <a:rPr lang="de-CH" sz="2800"/>
              <a:t>FlexMiner</a:t>
            </a:r>
          </a:p>
          <a:p>
            <a:r>
              <a:rPr lang="de-CH" sz="2800"/>
              <a:t>TrieJax</a:t>
            </a:r>
          </a:p>
          <a:p>
            <a:r>
              <a:rPr lang="de-CH" sz="2800"/>
              <a:t>IntersectX</a:t>
            </a:r>
          </a:p>
        </p:txBody>
      </p:sp>
    </p:spTree>
    <p:extLst>
      <p:ext uri="{BB962C8B-B14F-4D97-AF65-F5344CB8AC3E}">
        <p14:creationId xmlns:p14="http://schemas.microsoft.com/office/powerpoint/2010/main" val="323332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9ED4C-DA64-4FE1-8536-7FA5D541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6E7C53-ACB6-4076-9D17-B17050973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>
                <a:solidFill>
                  <a:srgbClr val="00B050"/>
                </a:solidFill>
              </a:rPr>
              <a:t>Background, Problem, Motivation and Goal</a:t>
            </a:r>
          </a:p>
          <a:p>
            <a:r>
              <a:rPr lang="de-CH" sz="2400"/>
              <a:t>Novelty and Key Ideas</a:t>
            </a:r>
          </a:p>
          <a:p>
            <a:r>
              <a:rPr lang="de-CH" sz="2400"/>
              <a:t>Mechanisms</a:t>
            </a:r>
          </a:p>
          <a:p>
            <a:r>
              <a:rPr lang="de-CH" sz="2400"/>
              <a:t>Methodology and Evaluation</a:t>
            </a:r>
          </a:p>
          <a:p>
            <a:r>
              <a:rPr lang="de-CH" sz="2400"/>
              <a:t>Expected Results</a:t>
            </a:r>
          </a:p>
          <a:p>
            <a:r>
              <a:rPr lang="de-CH" sz="2400"/>
              <a:t>Key Contributions</a:t>
            </a:r>
          </a:p>
          <a:p>
            <a:r>
              <a:rPr lang="de-CH" sz="240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534770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03BF3-2045-47CD-8E39-A7BFD1358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Pangolin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B7A4B8-33BC-4575-A761-E100052E4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800"/>
              <a:t>Xuhao Chen, Roshan Dathathri, Gurbinder Gill, Keshav Pingal</a:t>
            </a:r>
          </a:p>
          <a:p>
            <a:r>
              <a:rPr lang="de-CH" sz="2800"/>
              <a:t>University of Texas at Austin</a:t>
            </a:r>
          </a:p>
          <a:p>
            <a:r>
              <a:rPr lang="de-CH" sz="2800"/>
              <a:t>Graph pattern mining system on shared memory CPUs and GPUs</a:t>
            </a:r>
          </a:p>
          <a:p>
            <a:r>
              <a:rPr lang="de-CH" sz="2800"/>
              <a:t>Allows the user to specify eager enumeration search space pruning and customized pattern classification</a:t>
            </a:r>
          </a:p>
          <a:p>
            <a:pPr lvl="1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2005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D5079-DBEB-4719-BDD7-D2D53223E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peregrine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892404-8D6A-4CE4-93AC-5ECCB3173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800"/>
              <a:t>Kasra Jamshidi, Rakesh Mahadasa, Keval Vora</a:t>
            </a:r>
          </a:p>
          <a:p>
            <a:r>
              <a:rPr lang="de-CH" sz="2800"/>
              <a:t>School of Computing Science, Simon Fraser University</a:t>
            </a:r>
          </a:p>
          <a:p>
            <a:r>
              <a:rPr lang="de-CH" sz="2800"/>
              <a:t>A pattern-aware graph mining system </a:t>
            </a:r>
          </a:p>
          <a:p>
            <a:r>
              <a:rPr lang="de-CH" sz="2800"/>
              <a:t>It tries to improve graph pattern algorithms by avoiding the exploration of unnecessary subgraphs</a:t>
            </a:r>
          </a:p>
        </p:txBody>
      </p:sp>
    </p:spTree>
    <p:extLst>
      <p:ext uri="{BB962C8B-B14F-4D97-AF65-F5344CB8AC3E}">
        <p14:creationId xmlns:p14="http://schemas.microsoft.com/office/powerpoint/2010/main" val="889336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38AA3-A7D1-4FEB-B184-7C74A592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flexminer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A8277D-3822-418D-9D35-7F4D0731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800"/>
              <a:t>Xuhao Chen, Tianhao Huang, Shuotao Xu, Thomas Bourgeat, Chanwoo Chung, Arvind</a:t>
            </a:r>
          </a:p>
          <a:p>
            <a:r>
              <a:rPr lang="de-CH" sz="2800"/>
              <a:t>Massachusetts Institute of Technology</a:t>
            </a:r>
          </a:p>
          <a:p>
            <a:r>
              <a:rPr lang="de-CH" sz="2800"/>
              <a:t>Hardware/Software graph pattern mining accelerator</a:t>
            </a:r>
          </a:p>
          <a:p>
            <a:r>
              <a:rPr lang="de-CH" sz="2800"/>
              <a:t>Together with Pangolin, the codes are implemented in GraphMiner</a:t>
            </a:r>
          </a:p>
          <a:p>
            <a:r>
              <a:rPr lang="de-CH" sz="2800"/>
              <a:t>These codes will also be used as GPU baselines</a:t>
            </a:r>
          </a:p>
        </p:txBody>
      </p:sp>
    </p:spTree>
    <p:extLst>
      <p:ext uri="{BB962C8B-B14F-4D97-AF65-F5344CB8AC3E}">
        <p14:creationId xmlns:p14="http://schemas.microsoft.com/office/powerpoint/2010/main" val="37769620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42093-616C-40B4-A225-7A75F1DB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Triejax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6FAF50-9049-4DFF-9DEA-EDADF7CA9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800"/>
              <a:t>Oren Kalinsky, Benny Kimelfeld, Yoav Etsion</a:t>
            </a:r>
          </a:p>
          <a:p>
            <a:r>
              <a:rPr lang="de-CH" sz="2800"/>
              <a:t>Technion-Israel Institute of Technology</a:t>
            </a:r>
          </a:p>
          <a:p>
            <a:r>
              <a:rPr lang="de-CH" sz="2800"/>
              <a:t>Hardware accelerator for graph pattern matching algorithms</a:t>
            </a:r>
          </a:p>
          <a:p>
            <a:r>
              <a:rPr lang="de-CH" sz="2800"/>
              <a:t>Based on relational joins</a:t>
            </a:r>
          </a:p>
        </p:txBody>
      </p:sp>
    </p:spTree>
    <p:extLst>
      <p:ext uri="{BB962C8B-B14F-4D97-AF65-F5344CB8AC3E}">
        <p14:creationId xmlns:p14="http://schemas.microsoft.com/office/powerpoint/2010/main" val="41548508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8EF8C-7AA5-4CED-A4D3-2620049F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intersectx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40288A-5EB6-4E57-86F2-58E57233F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800"/>
              <a:t>Gengyu Rao, Jingji Chen, Jason Yik, Xuehai Qian</a:t>
            </a:r>
          </a:p>
          <a:p>
            <a:r>
              <a:rPr lang="de-CH" sz="2800"/>
              <a:t>University of Southern California</a:t>
            </a:r>
          </a:p>
          <a:p>
            <a:r>
              <a:rPr lang="de-CH" sz="2800"/>
              <a:t>Hardware accelerator for graph mining</a:t>
            </a:r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8143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F4E6F3-CB94-469F-ACB1-F850A378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SISA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C2BE507-C69B-4D63-8384-F5BC9149CEAA}"/>
              </a:ext>
            </a:extLst>
          </p:cNvPr>
          <p:cNvSpPr txBox="1"/>
          <p:nvPr/>
        </p:nvSpPr>
        <p:spPr>
          <a:xfrm>
            <a:off x="1690778" y="2303252"/>
            <a:ext cx="9730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/>
              <a:t>Maciej Besta</a:t>
            </a:r>
            <a:r>
              <a:rPr lang="de-CH" baseline="30000"/>
              <a:t>1</a:t>
            </a:r>
            <a:r>
              <a:rPr lang="de-CH"/>
              <a:t>, Raghavendra Kanakagiri</a:t>
            </a:r>
            <a:r>
              <a:rPr lang="de-CH" baseline="30000"/>
              <a:t>2</a:t>
            </a:r>
            <a:r>
              <a:rPr lang="de-CH"/>
              <a:t>, Grzegorz Kwasniewski</a:t>
            </a:r>
            <a:r>
              <a:rPr lang="de-CH" baseline="30000"/>
              <a:t>1</a:t>
            </a:r>
            <a:r>
              <a:rPr lang="de-CH"/>
              <a:t>, Rachata Ausavarungnirun</a:t>
            </a:r>
            <a:r>
              <a:rPr lang="de-CH" baseline="30000"/>
              <a:t>3</a:t>
            </a:r>
            <a:r>
              <a:rPr lang="de-CH"/>
              <a:t>,</a:t>
            </a:r>
          </a:p>
          <a:p>
            <a:pPr algn="ctr"/>
            <a:r>
              <a:rPr lang="de-CH"/>
              <a:t>Jakub Beránek</a:t>
            </a:r>
            <a:r>
              <a:rPr lang="de-CH" baseline="30000"/>
              <a:t>4</a:t>
            </a:r>
            <a:r>
              <a:rPr lang="de-CH"/>
              <a:t>, Konstantinos Kanellopoulos</a:t>
            </a:r>
            <a:r>
              <a:rPr lang="de-CH" baseline="30000"/>
              <a:t>1</a:t>
            </a:r>
            <a:r>
              <a:rPr lang="de-CH"/>
              <a:t>, Kacper Janda</a:t>
            </a:r>
            <a:r>
              <a:rPr lang="de-CH" baseline="30000"/>
              <a:t>5</a:t>
            </a:r>
            <a:r>
              <a:rPr lang="de-CH"/>
              <a:t>, Zur Vonarburg-Shmaria</a:t>
            </a:r>
            <a:r>
              <a:rPr lang="de-CH" baseline="30000"/>
              <a:t>1</a:t>
            </a:r>
            <a:r>
              <a:rPr lang="de-CH"/>
              <a:t>, Lukas</a:t>
            </a:r>
          </a:p>
          <a:p>
            <a:pPr algn="ctr"/>
            <a:r>
              <a:rPr lang="de-CH"/>
              <a:t>Gianinazzi</a:t>
            </a:r>
            <a:r>
              <a:rPr lang="de-CH" baseline="30000"/>
              <a:t>1</a:t>
            </a:r>
            <a:r>
              <a:rPr lang="de-CH"/>
              <a:t>, Ioana Stefan</a:t>
            </a:r>
            <a:r>
              <a:rPr lang="de-CH" baseline="30000"/>
              <a:t>1</a:t>
            </a:r>
            <a:r>
              <a:rPr lang="de-CH"/>
              <a:t>, Juan Gómez-Luna</a:t>
            </a:r>
            <a:r>
              <a:rPr lang="de-CH" baseline="30000"/>
              <a:t>1</a:t>
            </a:r>
            <a:r>
              <a:rPr lang="de-CH"/>
              <a:t>, Marcin Copik</a:t>
            </a:r>
            <a:r>
              <a:rPr lang="de-CH" baseline="30000"/>
              <a:t>1</a:t>
            </a:r>
            <a:r>
              <a:rPr lang="de-CH"/>
              <a:t>, Lukas Kapp-Schwoerer</a:t>
            </a:r>
            <a:r>
              <a:rPr lang="de-CH" baseline="30000"/>
              <a:t>1</a:t>
            </a:r>
            <a:r>
              <a:rPr lang="de-CH"/>
              <a:t>, Salvatore</a:t>
            </a:r>
          </a:p>
          <a:p>
            <a:pPr algn="ctr"/>
            <a:r>
              <a:rPr lang="de-CH"/>
              <a:t>Di Girolamo</a:t>
            </a:r>
            <a:r>
              <a:rPr lang="de-CH" baseline="30000"/>
              <a:t>1</a:t>
            </a:r>
            <a:r>
              <a:rPr lang="de-CH"/>
              <a:t>, Nils Blach</a:t>
            </a:r>
            <a:r>
              <a:rPr lang="de-CH" baseline="30000"/>
              <a:t>1</a:t>
            </a:r>
            <a:r>
              <a:rPr lang="de-CH"/>
              <a:t>, Marek Konieczny</a:t>
            </a:r>
            <a:r>
              <a:rPr lang="de-CH" baseline="30000"/>
              <a:t>5</a:t>
            </a:r>
            <a:r>
              <a:rPr lang="de-CH"/>
              <a:t>, Onur Mutlu</a:t>
            </a:r>
            <a:r>
              <a:rPr lang="de-CH" baseline="30000"/>
              <a:t>1</a:t>
            </a:r>
            <a:r>
              <a:rPr lang="de-CH"/>
              <a:t>, Torsten Hoefler</a:t>
            </a:r>
            <a:r>
              <a:rPr lang="de-CH" baseline="30000"/>
              <a:t>1</a:t>
            </a:r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43FC2D7-4D2E-406F-9822-C145D9CFA2CA}"/>
              </a:ext>
            </a:extLst>
          </p:cNvPr>
          <p:cNvSpPr txBox="1"/>
          <p:nvPr/>
        </p:nvSpPr>
        <p:spPr>
          <a:xfrm>
            <a:off x="529779" y="3786996"/>
            <a:ext cx="1102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aseline="30000"/>
              <a:t>1</a:t>
            </a:r>
            <a:r>
              <a:rPr lang="de-CH"/>
              <a:t>ETH Zurich, Switzerland	 </a:t>
            </a:r>
            <a:r>
              <a:rPr lang="de-CH" baseline="30000"/>
              <a:t>2</a:t>
            </a:r>
            <a:r>
              <a:rPr lang="de-CH"/>
              <a:t>IIT Tirupati, India 		</a:t>
            </a:r>
            <a:r>
              <a:rPr lang="de-CH" baseline="30000"/>
              <a:t>3</a:t>
            </a:r>
            <a:r>
              <a:rPr lang="de-CH"/>
              <a:t>King Mongkut’s University of Technology North Bangkok,</a:t>
            </a:r>
          </a:p>
          <a:p>
            <a:pPr algn="ctr"/>
            <a:r>
              <a:rPr lang="de-CH"/>
              <a:t>Thailand		 </a:t>
            </a:r>
            <a:r>
              <a:rPr lang="de-CH" baseline="30000"/>
              <a:t>4</a:t>
            </a:r>
            <a:r>
              <a:rPr lang="de-CH"/>
              <a:t>Technical University of Ostrava, Czech Republic		 </a:t>
            </a:r>
            <a:r>
              <a:rPr lang="de-CH" baseline="30000"/>
              <a:t>5</a:t>
            </a:r>
            <a:r>
              <a:rPr lang="de-CH"/>
              <a:t>AGH-UST, Poland	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19F154B-C971-41E1-B3EC-E0CD71967423}"/>
              </a:ext>
            </a:extLst>
          </p:cNvPr>
          <p:cNvSpPr txBox="1"/>
          <p:nvPr/>
        </p:nvSpPr>
        <p:spPr>
          <a:xfrm>
            <a:off x="1350035" y="4716742"/>
            <a:ext cx="1041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MICRO-54: 54th Annual IEEE/ACM International Symposium on Microarchitecture (MICRO ’21)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327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C8F2F-42B2-4B6A-AEAF-2C94E0CAA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problem and 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20401A-E53C-4B8F-83F0-3BBA37B89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>
                <a:solidFill>
                  <a:srgbClr val="0070C0"/>
                </a:solidFill>
              </a:rPr>
              <a:t>Graph mining algorithms are important for many problems in many fields of science</a:t>
            </a:r>
          </a:p>
          <a:p>
            <a:r>
              <a:rPr lang="de-CH" sz="2400"/>
              <a:t>Well-known algorithms for these problems often do not effectively utilize parallel hardware, due to </a:t>
            </a:r>
            <a:r>
              <a:rPr lang="de-CH" sz="2400">
                <a:solidFill>
                  <a:srgbClr val="FF0000"/>
                </a:solidFill>
              </a:rPr>
              <a:t>non-straightforward parallelism</a:t>
            </a:r>
          </a:p>
          <a:p>
            <a:r>
              <a:rPr lang="de-CH" sz="2400">
                <a:solidFill>
                  <a:srgbClr val="FF0000"/>
                </a:solidFill>
              </a:rPr>
              <a:t>Data growth</a:t>
            </a:r>
            <a:r>
              <a:rPr lang="de-CH" sz="2400"/>
              <a:t> requires more efficient algorithms</a:t>
            </a:r>
          </a:p>
          <a:p>
            <a:r>
              <a:rPr lang="de-CH" sz="2400">
                <a:solidFill>
                  <a:srgbClr val="00B050"/>
                </a:solidFill>
              </a:rPr>
              <a:t>Good general solutions to graph mining problems can often be applied to other problems</a:t>
            </a:r>
          </a:p>
        </p:txBody>
      </p:sp>
    </p:spTree>
    <p:extLst>
      <p:ext uri="{BB962C8B-B14F-4D97-AF65-F5344CB8AC3E}">
        <p14:creationId xmlns:p14="http://schemas.microsoft.com/office/powerpoint/2010/main" val="137241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9D25D5-1F50-4DA4-85F9-9F1692C7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goal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6E6D90-EF14-4FE8-8BF6-1DB27A950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3200"/>
              <a:t>The goal is to </a:t>
            </a:r>
            <a:r>
              <a:rPr lang="de-CH" sz="3200">
                <a:solidFill>
                  <a:srgbClr val="0070C0"/>
                </a:solidFill>
              </a:rPr>
              <a:t>accelerate</a:t>
            </a:r>
            <a:r>
              <a:rPr lang="de-CH" sz="3200"/>
              <a:t> graph mining algorithms on a GPU</a:t>
            </a:r>
          </a:p>
          <a:p>
            <a:r>
              <a:rPr lang="de-CH" sz="3200"/>
              <a:t>The creation of a </a:t>
            </a:r>
            <a:r>
              <a:rPr lang="de-CH" sz="3200">
                <a:solidFill>
                  <a:srgbClr val="0070C0"/>
                </a:solidFill>
              </a:rPr>
              <a:t>CUDA-based library </a:t>
            </a:r>
            <a:r>
              <a:rPr lang="de-CH" sz="3200"/>
              <a:t>that will solve different graph related problems efficiently</a:t>
            </a:r>
          </a:p>
        </p:txBody>
      </p:sp>
    </p:spTree>
    <p:extLst>
      <p:ext uri="{BB962C8B-B14F-4D97-AF65-F5344CB8AC3E}">
        <p14:creationId xmlns:p14="http://schemas.microsoft.com/office/powerpoint/2010/main" val="290875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9ED4C-DA64-4FE1-8536-7FA5D541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6E7C53-ACB6-4076-9D17-B17050973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/>
              <a:t>Background, Problem, Motivation and Goal</a:t>
            </a:r>
          </a:p>
          <a:p>
            <a:r>
              <a:rPr lang="de-CH" sz="2400">
                <a:solidFill>
                  <a:srgbClr val="00B050"/>
                </a:solidFill>
              </a:rPr>
              <a:t>Novelty and Key Ideas</a:t>
            </a:r>
          </a:p>
          <a:p>
            <a:r>
              <a:rPr lang="de-CH" sz="2400"/>
              <a:t>Mechanisms</a:t>
            </a:r>
          </a:p>
          <a:p>
            <a:r>
              <a:rPr lang="de-CH" sz="2400"/>
              <a:t>Methodology and Evaluation</a:t>
            </a:r>
          </a:p>
          <a:p>
            <a:r>
              <a:rPr lang="de-CH" sz="2400"/>
              <a:t>Expected Results</a:t>
            </a:r>
          </a:p>
          <a:p>
            <a:r>
              <a:rPr lang="de-CH" sz="2400"/>
              <a:t>Key Contributions</a:t>
            </a:r>
          </a:p>
          <a:p>
            <a:r>
              <a:rPr lang="de-CH" sz="240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676049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AE2C45-2BB9-4B96-AEF5-537B41C5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key ideas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8C39DE-E033-4029-ABA2-31E67BD11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/>
              <a:t>The idea is to use </a:t>
            </a:r>
            <a:r>
              <a:rPr lang="de-CH" sz="2400">
                <a:solidFill>
                  <a:srgbClr val="0070C0"/>
                </a:solidFill>
              </a:rPr>
              <a:t>set-centric formulations</a:t>
            </a:r>
            <a:r>
              <a:rPr lang="de-CH" sz="2400"/>
              <a:t> of graph mining algorithms like in SISA</a:t>
            </a:r>
          </a:p>
          <a:p>
            <a:r>
              <a:rPr lang="de-CH" sz="2400"/>
              <a:t>Then implementing them on CUDA enabled GPUs</a:t>
            </a:r>
          </a:p>
          <a:p>
            <a:r>
              <a:rPr lang="de-CH" sz="2400"/>
              <a:t>GPUs are a good fit for this problem since they offer a lot of </a:t>
            </a:r>
            <a:r>
              <a:rPr lang="de-CH" sz="2400">
                <a:solidFill>
                  <a:srgbClr val="00B050"/>
                </a:solidFill>
              </a:rPr>
              <a:t>hardware parallelism, provide large memory bandwidth and allow programmers to express irregular algorithms (e.g. dynamic parallelism)</a:t>
            </a:r>
          </a:p>
        </p:txBody>
      </p:sp>
    </p:spTree>
    <p:extLst>
      <p:ext uri="{BB962C8B-B14F-4D97-AF65-F5344CB8AC3E}">
        <p14:creationId xmlns:p14="http://schemas.microsoft.com/office/powerpoint/2010/main" val="246487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7501B8-6F1F-4495-A811-381400A2A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novelty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19B719-32B0-42CC-AD7B-06987B8CA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/>
              <a:t>Previous implementations of graph mining problems on GPUs follow vertex- or edge-centric approaches</a:t>
            </a:r>
          </a:p>
          <a:p>
            <a:r>
              <a:rPr lang="de-CH" sz="2400"/>
              <a:t>Those are suboptimal since those algorithms often require </a:t>
            </a:r>
            <a:r>
              <a:rPr lang="de-CH" sz="2400">
                <a:solidFill>
                  <a:srgbClr val="FF0000"/>
                </a:solidFill>
              </a:rPr>
              <a:t>non-local knowledge and not just neighboring vertices</a:t>
            </a:r>
          </a:p>
          <a:p>
            <a:r>
              <a:rPr lang="de-CH" sz="2400"/>
              <a:t>SISA was the </a:t>
            </a:r>
            <a:r>
              <a:rPr lang="de-CH" sz="2400">
                <a:solidFill>
                  <a:srgbClr val="00B050"/>
                </a:solidFill>
              </a:rPr>
              <a:t>first paper</a:t>
            </a:r>
            <a:r>
              <a:rPr lang="de-CH" sz="2400"/>
              <a:t> to propose a set-centric approach for graph mining problems</a:t>
            </a:r>
          </a:p>
          <a:p>
            <a:r>
              <a:rPr lang="de-CH" sz="2400"/>
              <a:t>This work will be the first to implement </a:t>
            </a:r>
            <a:r>
              <a:rPr lang="de-CH" sz="2400">
                <a:solidFill>
                  <a:srgbClr val="0070C0"/>
                </a:solidFill>
              </a:rPr>
              <a:t>SISA on a GPU</a:t>
            </a:r>
          </a:p>
        </p:txBody>
      </p:sp>
    </p:spTree>
    <p:extLst>
      <p:ext uri="{BB962C8B-B14F-4D97-AF65-F5344CB8AC3E}">
        <p14:creationId xmlns:p14="http://schemas.microsoft.com/office/powerpoint/2010/main" val="348871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0</TotalTime>
  <Words>1162</Words>
  <Application>Microsoft Office PowerPoint</Application>
  <PresentationFormat>Breitbild</PresentationFormat>
  <Paragraphs>187</Paragraphs>
  <Slides>34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7" baseType="lpstr">
      <vt:lpstr>Gill Sans MT</vt:lpstr>
      <vt:lpstr>Wingdings 2</vt:lpstr>
      <vt:lpstr>Dividende</vt:lpstr>
      <vt:lpstr>Implementing Graph Mining Algorithms on GPUs based on sisa</vt:lpstr>
      <vt:lpstr>Executive summary</vt:lpstr>
      <vt:lpstr>Overview</vt:lpstr>
      <vt:lpstr>SISA</vt:lpstr>
      <vt:lpstr>problem and motivation</vt:lpstr>
      <vt:lpstr>goal</vt:lpstr>
      <vt:lpstr>Overview</vt:lpstr>
      <vt:lpstr>key ideas</vt:lpstr>
      <vt:lpstr>novelty</vt:lpstr>
      <vt:lpstr>Overview</vt:lpstr>
      <vt:lpstr>mechanisms</vt:lpstr>
      <vt:lpstr>Overview</vt:lpstr>
      <vt:lpstr>Methodology (at home for development)</vt:lpstr>
      <vt:lpstr>Methodology</vt:lpstr>
      <vt:lpstr>Evaluation</vt:lpstr>
      <vt:lpstr>Overview</vt:lpstr>
      <vt:lpstr>speeding up set intersections in graph algorithms using simd instructions</vt:lpstr>
      <vt:lpstr>expected results</vt:lpstr>
      <vt:lpstr>first attempt at set operations</vt:lpstr>
      <vt:lpstr>set intersection</vt:lpstr>
      <vt:lpstr>set union</vt:lpstr>
      <vt:lpstr>set complement</vt:lpstr>
      <vt:lpstr>Triangle counting</vt:lpstr>
      <vt:lpstr>code demo</vt:lpstr>
      <vt:lpstr>Overview</vt:lpstr>
      <vt:lpstr>key contributions</vt:lpstr>
      <vt:lpstr>Overview</vt:lpstr>
      <vt:lpstr>discussion</vt:lpstr>
      <vt:lpstr>Related works</vt:lpstr>
      <vt:lpstr>Pangolin</vt:lpstr>
      <vt:lpstr>peregrine</vt:lpstr>
      <vt:lpstr>flexminer</vt:lpstr>
      <vt:lpstr>Triejax</vt:lpstr>
      <vt:lpstr>intersectx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Graph Mining Algorithms on GPUs based on sisa</dc:title>
  <dc:creator>Beni Pranjic</dc:creator>
  <cp:lastModifiedBy>Beni Pranjic</cp:lastModifiedBy>
  <cp:revision>6</cp:revision>
  <dcterms:created xsi:type="dcterms:W3CDTF">2022-04-02T15:54:46Z</dcterms:created>
  <dcterms:modified xsi:type="dcterms:W3CDTF">2022-04-11T17:32:35Z</dcterms:modified>
</cp:coreProperties>
</file>