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F8DA26-4251-4320-A99C-CF3F8B49FD76}"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429453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8DA26-4251-4320-A99C-CF3F8B49FD76}"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303686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8DA26-4251-4320-A99C-CF3F8B49FD76}"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6586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8DA26-4251-4320-A99C-CF3F8B49FD76}"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93098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8DA26-4251-4320-A99C-CF3F8B49FD76}"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351782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F8DA26-4251-4320-A99C-CF3F8B49FD76}"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183851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F8DA26-4251-4320-A99C-CF3F8B49FD76}"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315382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F8DA26-4251-4320-A99C-CF3F8B49FD76}"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152372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8DA26-4251-4320-A99C-CF3F8B49FD76}"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262459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8DA26-4251-4320-A99C-CF3F8B49FD76}"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287836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8DA26-4251-4320-A99C-CF3F8B49FD76}"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F6B3-B255-48C2-9E0E-6C0B30FDB538}" type="slidenum">
              <a:rPr lang="en-US" smtClean="0"/>
              <a:t>‹#›</a:t>
            </a:fld>
            <a:endParaRPr lang="en-US"/>
          </a:p>
        </p:txBody>
      </p:sp>
    </p:spTree>
    <p:extLst>
      <p:ext uri="{BB962C8B-B14F-4D97-AF65-F5344CB8AC3E}">
        <p14:creationId xmlns:p14="http://schemas.microsoft.com/office/powerpoint/2010/main" val="425880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8DA26-4251-4320-A99C-CF3F8B49FD76}" type="datetimeFigureOut">
              <a:rPr lang="en-US" smtClean="0"/>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9F6B3-B255-48C2-9E0E-6C0B30FDB538}" type="slidenum">
              <a:rPr lang="en-US" smtClean="0"/>
              <a:t>‹#›</a:t>
            </a:fld>
            <a:endParaRPr lang="en-US"/>
          </a:p>
        </p:txBody>
      </p:sp>
    </p:spTree>
    <p:extLst>
      <p:ext uri="{BB962C8B-B14F-4D97-AF65-F5344CB8AC3E}">
        <p14:creationId xmlns:p14="http://schemas.microsoft.com/office/powerpoint/2010/main" val="401001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8927"/>
            <a:ext cx="8686800" cy="1189038"/>
          </a:xfrm>
        </p:spPr>
        <p:txBody>
          <a:bodyPr>
            <a:noAutofit/>
          </a:bodyPr>
          <a:lstStyle/>
          <a:p>
            <a:pPr algn="l"/>
            <a:r>
              <a:rPr lang="en-US" sz="2400" dirty="0">
                <a:latin typeface="Times New Roman" panose="02020603050405020304" pitchFamily="18" charset="0"/>
                <a:cs typeface="Times New Roman" panose="02020603050405020304" pitchFamily="18" charset="0"/>
              </a:rPr>
              <a:t>The four capabilities that should be looked in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data platform, to build anything from smart home automation systems to large scale industrial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981200"/>
            <a:ext cx="8534400" cy="4648200"/>
          </a:xfrm>
        </p:spPr>
        <p:txBody>
          <a:bodyPr>
            <a:normAutofit/>
          </a:bodyPr>
          <a:lstStyle/>
          <a:p>
            <a:r>
              <a:rPr lang="en-US" dirty="0"/>
              <a:t>Connectivity:</a:t>
            </a:r>
          </a:p>
          <a:p>
            <a:pPr marL="0" indent="0" algn="just">
              <a:buNone/>
            </a:pPr>
            <a:r>
              <a:rPr lang="en-US" sz="2400" dirty="0">
                <a:latin typeface="Times New Roman" panose="02020603050405020304" pitchFamily="18" charset="0"/>
                <a:cs typeface="Times New Roman" panose="02020603050405020304" pitchFamily="18" charset="0"/>
              </a:rPr>
              <a:t>It basically means how a device or sensor connects to the internet and a cloud platform. There are many options to choose from Wi-Fi through a hub or gateway, 2G, or 3G cellular networks. Once you have connectivity in place, now you can get the device or sensor talking to your cloud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platform. </a:t>
            </a:r>
            <a:endParaRPr lang="en-US" dirty="0"/>
          </a:p>
        </p:txBody>
      </p:sp>
      <p:sp>
        <p:nvSpPr>
          <p:cNvPr id="4" name="Title 1"/>
          <p:cNvSpPr txBox="1">
            <a:spLocks/>
          </p:cNvSpPr>
          <p:nvPr/>
        </p:nvSpPr>
        <p:spPr>
          <a:xfrm>
            <a:off x="228600" y="152400"/>
            <a:ext cx="86868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Capabilities of </a:t>
            </a:r>
            <a:r>
              <a:rPr lang="en-US" sz="2800" b="1" dirty="0" err="1">
                <a:latin typeface="Times New Roman" panose="02020603050405020304" pitchFamily="18" charset="0"/>
                <a:cs typeface="Times New Roman" panose="02020603050405020304" pitchFamily="18" charset="0"/>
              </a:rPr>
              <a:t>IoT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23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8001000" cy="609600"/>
          </a:xfrm>
        </p:spPr>
        <p:txBody>
          <a:bodyPr>
            <a:normAutofit fontScale="90000"/>
          </a:bodyPr>
          <a:lstStyle/>
          <a:p>
            <a:r>
              <a:rPr lang="en-US" b="1" dirty="0"/>
              <a:t>Control</a:t>
            </a:r>
          </a:p>
        </p:txBody>
      </p:sp>
      <p:sp>
        <p:nvSpPr>
          <p:cNvPr id="3" name="Subtitle 2"/>
          <p:cNvSpPr>
            <a:spLocks noGrp="1"/>
          </p:cNvSpPr>
          <p:nvPr>
            <p:ph type="subTitle" idx="1"/>
          </p:nvPr>
        </p:nvSpPr>
        <p:spPr>
          <a:xfrm>
            <a:off x="457200" y="990600"/>
            <a:ext cx="8305800" cy="5562600"/>
          </a:xfrm>
        </p:spPr>
        <p:txBody>
          <a:bodyPr>
            <a:normAutofit/>
          </a:bodyPr>
          <a:lstStyle/>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There are a number of different scenarios for control including </a:t>
            </a:r>
            <a:r>
              <a:rPr lang="en-US" sz="2400" b="1" dirty="0">
                <a:solidFill>
                  <a:schemeClr val="tx1"/>
                </a:solidFill>
                <a:latin typeface="Times New Roman" panose="02020603050405020304" pitchFamily="18" charset="0"/>
                <a:cs typeface="Times New Roman" panose="02020603050405020304" pitchFamily="18" charset="0"/>
              </a:rPr>
              <a:t>controlling a device through an application, device-to-device communication, or control from the cloud</a:t>
            </a:r>
            <a:r>
              <a:rPr lang="en-US" sz="2400" dirty="0">
                <a:solidFill>
                  <a:schemeClr val="tx1"/>
                </a:solidFill>
                <a:latin typeface="Times New Roman" panose="02020603050405020304" pitchFamily="18" charset="0"/>
                <a:cs typeface="Times New Roman" panose="02020603050405020304" pitchFamily="18" charset="0"/>
              </a:rPr>
              <a:t> (based on an event, rule or some other pre-determined condition). </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For example, if you have a water leak detector, it can automatically send a command to the device which could be an appliance or part of the core infrastructure to turn off the water valve. Here, using two-way communication, a signal can be sent from the detector to the device via the cloud to shut off the water. Lastly, you can program the device from an app (or website) to shut off at a certain time or schedule based on a pre-programmed rule.</a:t>
            </a:r>
          </a:p>
          <a:p>
            <a:pPr marL="342900" indent="-342900" algn="just">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8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fontScale="90000"/>
          </a:bodyPr>
          <a:lstStyle/>
          <a:p>
            <a:r>
              <a:rPr lang="en-US" b="1" dirty="0"/>
              <a:t>Device Management</a:t>
            </a:r>
          </a:p>
        </p:txBody>
      </p:sp>
      <p:sp>
        <p:nvSpPr>
          <p:cNvPr id="3" name="Content Placeholder 2"/>
          <p:cNvSpPr>
            <a:spLocks noGrp="1"/>
          </p:cNvSpPr>
          <p:nvPr>
            <p:ph idx="1"/>
          </p:nvPr>
        </p:nvSpPr>
        <p:spPr>
          <a:xfrm>
            <a:off x="381000" y="914400"/>
            <a:ext cx="8382000" cy="5791200"/>
          </a:xfrm>
        </p:spPr>
        <p:txBody>
          <a:bodyPr>
            <a:normAutofit/>
          </a:bodyPr>
          <a:lstStyle/>
          <a:p>
            <a:pPr algn="just"/>
            <a:r>
              <a:rPr lang="en-US" sz="2600" dirty="0">
                <a:latin typeface="Times New Roman" panose="02020603050405020304" pitchFamily="18" charset="0"/>
                <a:cs typeface="Times New Roman" panose="02020603050405020304" pitchFamily="18" charset="0"/>
              </a:rPr>
              <a:t>Device management is also a major consideration. </a:t>
            </a:r>
            <a:r>
              <a:rPr lang="en-US" sz="2600" b="1" dirty="0">
                <a:latin typeface="Times New Roman" panose="02020603050405020304" pitchFamily="18" charset="0"/>
                <a:cs typeface="Times New Roman" panose="02020603050405020304" pitchFamily="18" charset="0"/>
              </a:rPr>
              <a:t>To keep devices and sensors up to date and functional,</a:t>
            </a:r>
            <a:r>
              <a:rPr lang="en-US" sz="2600" dirty="0">
                <a:latin typeface="Times New Roman" panose="02020603050405020304" pitchFamily="18" charset="0"/>
                <a:cs typeface="Times New Roman" panose="02020603050405020304" pitchFamily="18" charset="0"/>
              </a:rPr>
              <a:t> a strong device management solution is a core component of an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cloud platform. There are a few main capabilities a device management platform provides, </a:t>
            </a:r>
            <a:r>
              <a:rPr lang="en-US" sz="2600" b="1" dirty="0">
                <a:latin typeface="Times New Roman" panose="02020603050405020304" pitchFamily="18" charset="0"/>
                <a:cs typeface="Times New Roman" panose="02020603050405020304" pitchFamily="18" charset="0"/>
              </a:rPr>
              <a:t>including the ability for manufacturers to send software or firmware updates </a:t>
            </a:r>
            <a:r>
              <a:rPr lang="en-US" sz="2600" dirty="0">
                <a:latin typeface="Times New Roman" panose="02020603050405020304" pitchFamily="18" charset="0"/>
                <a:cs typeface="Times New Roman" panose="02020603050405020304" pitchFamily="18" charset="0"/>
              </a:rPr>
              <a:t>OTA (over-the-air), factory provisioning, as well as an out-of-box experience (OOBE) A great OOBE experience significantly increases the probability of an end user successfully installing and configuring a device. Furthermore, it reduces the likelihood of a support call or the end user returning the product altogether.</a:t>
            </a:r>
          </a:p>
          <a:p>
            <a:endParaRPr lang="en-US" dirty="0"/>
          </a:p>
        </p:txBody>
      </p:sp>
    </p:spTree>
    <p:extLst>
      <p:ext uri="{BB962C8B-B14F-4D97-AF65-F5344CB8AC3E}">
        <p14:creationId xmlns:p14="http://schemas.microsoft.com/office/powerpoint/2010/main" val="198020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b="1" dirty="0"/>
              <a:t>Actionable Data</a:t>
            </a:r>
            <a:br>
              <a:rPr lang="en-US" dirty="0"/>
            </a:br>
            <a:endParaRPr lang="en-US" dirty="0"/>
          </a:p>
        </p:txBody>
      </p:sp>
      <p:sp>
        <p:nvSpPr>
          <p:cNvPr id="3" name="Content Placeholder 2"/>
          <p:cNvSpPr>
            <a:spLocks noGrp="1"/>
          </p:cNvSpPr>
          <p:nvPr>
            <p:ph idx="1"/>
          </p:nvPr>
        </p:nvSpPr>
        <p:spPr>
          <a:xfrm>
            <a:off x="152400" y="685800"/>
            <a:ext cx="8763000" cy="5943600"/>
          </a:xfrm>
        </p:spPr>
        <p:txBody>
          <a:bodyPr>
            <a:normAutofit/>
          </a:bodyPr>
          <a:lstStyle/>
          <a:p>
            <a:pPr algn="just"/>
            <a:r>
              <a:rPr lang="en-US" sz="2600" dirty="0">
                <a:latin typeface="Times New Roman" panose="02020603050405020304" pitchFamily="18" charset="0"/>
                <a:cs typeface="Times New Roman" panose="02020603050405020304" pitchFamily="18" charset="0"/>
              </a:rPr>
              <a:t>The last capability you should consider in a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data platform is how you can query the data in a manner that is clear and meaningful. Its one thing to get all your data in place, but the value of the data is only realized when it’s turned into information that can help solve a problem. </a:t>
            </a:r>
            <a:endParaRPr lang="en-US" dirty="0"/>
          </a:p>
        </p:txBody>
      </p:sp>
    </p:spTree>
    <p:extLst>
      <p:ext uri="{BB962C8B-B14F-4D97-AF65-F5344CB8AC3E}">
        <p14:creationId xmlns:p14="http://schemas.microsoft.com/office/powerpoint/2010/main" val="119009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401</Words>
  <Application>Microsoft Office PowerPoint</Application>
  <PresentationFormat>On-screen Show (4:3)</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The four capabilities that should be looked in an IoT data platform, to build anything from smart home automation systems to large scale industrial IoT. </vt:lpstr>
      <vt:lpstr>Control</vt:lpstr>
      <vt:lpstr>Device Management</vt:lpstr>
      <vt:lpstr>Actionable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four capabilities that should be looked in an IoT data platform, to build anything from smart home automation systems to large scale industrial IoT.</dc:title>
  <dc:creator>IOT</dc:creator>
  <cp:lastModifiedBy>IOT</cp:lastModifiedBy>
  <cp:revision>7</cp:revision>
  <dcterms:created xsi:type="dcterms:W3CDTF">2024-07-28T10:40:12Z</dcterms:created>
  <dcterms:modified xsi:type="dcterms:W3CDTF">2025-07-23T07:12:04Z</dcterms:modified>
</cp:coreProperties>
</file>