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26048E-66EF-46A4-B96B-1DADAC4729F4}"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4ECE-D6FC-4534-9A8E-9E61F2C36782}" type="slidenum">
              <a:rPr lang="en-US" smtClean="0"/>
              <a:t>‹#›</a:t>
            </a:fld>
            <a:endParaRPr lang="en-US"/>
          </a:p>
        </p:txBody>
      </p:sp>
    </p:spTree>
    <p:extLst>
      <p:ext uri="{BB962C8B-B14F-4D97-AF65-F5344CB8AC3E}">
        <p14:creationId xmlns:p14="http://schemas.microsoft.com/office/powerpoint/2010/main" val="3768770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26048E-66EF-46A4-B96B-1DADAC4729F4}"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4ECE-D6FC-4534-9A8E-9E61F2C36782}" type="slidenum">
              <a:rPr lang="en-US" smtClean="0"/>
              <a:t>‹#›</a:t>
            </a:fld>
            <a:endParaRPr lang="en-US"/>
          </a:p>
        </p:txBody>
      </p:sp>
    </p:spTree>
    <p:extLst>
      <p:ext uri="{BB962C8B-B14F-4D97-AF65-F5344CB8AC3E}">
        <p14:creationId xmlns:p14="http://schemas.microsoft.com/office/powerpoint/2010/main" val="837119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26048E-66EF-46A4-B96B-1DADAC4729F4}"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4ECE-D6FC-4534-9A8E-9E61F2C36782}" type="slidenum">
              <a:rPr lang="en-US" smtClean="0"/>
              <a:t>‹#›</a:t>
            </a:fld>
            <a:endParaRPr lang="en-US"/>
          </a:p>
        </p:txBody>
      </p:sp>
    </p:spTree>
    <p:extLst>
      <p:ext uri="{BB962C8B-B14F-4D97-AF65-F5344CB8AC3E}">
        <p14:creationId xmlns:p14="http://schemas.microsoft.com/office/powerpoint/2010/main" val="3456180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26048E-66EF-46A4-B96B-1DADAC4729F4}"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4ECE-D6FC-4534-9A8E-9E61F2C36782}" type="slidenum">
              <a:rPr lang="en-US" smtClean="0"/>
              <a:t>‹#›</a:t>
            </a:fld>
            <a:endParaRPr lang="en-US"/>
          </a:p>
        </p:txBody>
      </p:sp>
    </p:spTree>
    <p:extLst>
      <p:ext uri="{BB962C8B-B14F-4D97-AF65-F5344CB8AC3E}">
        <p14:creationId xmlns:p14="http://schemas.microsoft.com/office/powerpoint/2010/main" val="2959333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26048E-66EF-46A4-B96B-1DADAC4729F4}" type="datetimeFigureOut">
              <a:rPr lang="en-US" smtClean="0"/>
              <a:t>7/26/2024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674ECE-D6FC-4534-9A8E-9E61F2C36782}" type="slidenum">
              <a:rPr lang="en-US" smtClean="0"/>
              <a:t>‹#›</a:t>
            </a:fld>
            <a:endParaRPr lang="en-US"/>
          </a:p>
        </p:txBody>
      </p:sp>
    </p:spTree>
    <p:extLst>
      <p:ext uri="{BB962C8B-B14F-4D97-AF65-F5344CB8AC3E}">
        <p14:creationId xmlns:p14="http://schemas.microsoft.com/office/powerpoint/2010/main" val="1114884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26048E-66EF-46A4-B96B-1DADAC4729F4}" type="datetimeFigureOut">
              <a:rPr lang="en-US" smtClean="0"/>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74ECE-D6FC-4534-9A8E-9E61F2C36782}" type="slidenum">
              <a:rPr lang="en-US" smtClean="0"/>
              <a:t>‹#›</a:t>
            </a:fld>
            <a:endParaRPr lang="en-US"/>
          </a:p>
        </p:txBody>
      </p:sp>
    </p:spTree>
    <p:extLst>
      <p:ext uri="{BB962C8B-B14F-4D97-AF65-F5344CB8AC3E}">
        <p14:creationId xmlns:p14="http://schemas.microsoft.com/office/powerpoint/2010/main" val="2343950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26048E-66EF-46A4-B96B-1DADAC4729F4}" type="datetimeFigureOut">
              <a:rPr lang="en-US" smtClean="0"/>
              <a:t>7/26/2024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674ECE-D6FC-4534-9A8E-9E61F2C36782}" type="slidenum">
              <a:rPr lang="en-US" smtClean="0"/>
              <a:t>‹#›</a:t>
            </a:fld>
            <a:endParaRPr lang="en-US"/>
          </a:p>
        </p:txBody>
      </p:sp>
    </p:spTree>
    <p:extLst>
      <p:ext uri="{BB962C8B-B14F-4D97-AF65-F5344CB8AC3E}">
        <p14:creationId xmlns:p14="http://schemas.microsoft.com/office/powerpoint/2010/main" val="861078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26048E-66EF-46A4-B96B-1DADAC4729F4}" type="datetimeFigureOut">
              <a:rPr lang="en-US" smtClean="0"/>
              <a:t>7/26/2024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674ECE-D6FC-4534-9A8E-9E61F2C36782}" type="slidenum">
              <a:rPr lang="en-US" smtClean="0"/>
              <a:t>‹#›</a:t>
            </a:fld>
            <a:endParaRPr lang="en-US"/>
          </a:p>
        </p:txBody>
      </p:sp>
    </p:spTree>
    <p:extLst>
      <p:ext uri="{BB962C8B-B14F-4D97-AF65-F5344CB8AC3E}">
        <p14:creationId xmlns:p14="http://schemas.microsoft.com/office/powerpoint/2010/main" val="1046581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26048E-66EF-46A4-B96B-1DADAC4729F4}" type="datetimeFigureOut">
              <a:rPr lang="en-US" smtClean="0"/>
              <a:t>7/26/2024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674ECE-D6FC-4534-9A8E-9E61F2C36782}" type="slidenum">
              <a:rPr lang="en-US" smtClean="0"/>
              <a:t>‹#›</a:t>
            </a:fld>
            <a:endParaRPr lang="en-US"/>
          </a:p>
        </p:txBody>
      </p:sp>
    </p:spTree>
    <p:extLst>
      <p:ext uri="{BB962C8B-B14F-4D97-AF65-F5344CB8AC3E}">
        <p14:creationId xmlns:p14="http://schemas.microsoft.com/office/powerpoint/2010/main" val="3127246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26048E-66EF-46A4-B96B-1DADAC4729F4}" type="datetimeFigureOut">
              <a:rPr lang="en-US" smtClean="0"/>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74ECE-D6FC-4534-9A8E-9E61F2C36782}" type="slidenum">
              <a:rPr lang="en-US" smtClean="0"/>
              <a:t>‹#›</a:t>
            </a:fld>
            <a:endParaRPr lang="en-US"/>
          </a:p>
        </p:txBody>
      </p:sp>
    </p:spTree>
    <p:extLst>
      <p:ext uri="{BB962C8B-B14F-4D97-AF65-F5344CB8AC3E}">
        <p14:creationId xmlns:p14="http://schemas.microsoft.com/office/powerpoint/2010/main" val="237189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26048E-66EF-46A4-B96B-1DADAC4729F4}" type="datetimeFigureOut">
              <a:rPr lang="en-US" smtClean="0"/>
              <a:t>7/26/2024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674ECE-D6FC-4534-9A8E-9E61F2C36782}" type="slidenum">
              <a:rPr lang="en-US" smtClean="0"/>
              <a:t>‹#›</a:t>
            </a:fld>
            <a:endParaRPr lang="en-US"/>
          </a:p>
        </p:txBody>
      </p:sp>
    </p:spTree>
    <p:extLst>
      <p:ext uri="{BB962C8B-B14F-4D97-AF65-F5344CB8AC3E}">
        <p14:creationId xmlns:p14="http://schemas.microsoft.com/office/powerpoint/2010/main" val="1216526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6048E-66EF-46A4-B96B-1DADAC4729F4}" type="datetimeFigureOut">
              <a:rPr lang="en-US" smtClean="0"/>
              <a:t>7/26/2024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674ECE-D6FC-4534-9A8E-9E61F2C36782}" type="slidenum">
              <a:rPr lang="en-US" smtClean="0"/>
              <a:t>‹#›</a:t>
            </a:fld>
            <a:endParaRPr lang="en-US"/>
          </a:p>
        </p:txBody>
      </p:sp>
    </p:spTree>
    <p:extLst>
      <p:ext uri="{BB962C8B-B14F-4D97-AF65-F5344CB8AC3E}">
        <p14:creationId xmlns:p14="http://schemas.microsoft.com/office/powerpoint/2010/main" val="3387810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7812"/>
            <a:ext cx="9144000" cy="603406"/>
          </a:xfrm>
        </p:spPr>
        <p:txBody>
          <a:bodyPr>
            <a:normAutofit fontScale="90000"/>
          </a:bodyPr>
          <a:lstStyle/>
          <a:p>
            <a:r>
              <a:rPr lang="en-US" sz="4000" b="1" dirty="0" smtClean="0"/>
              <a:t>OSI Model Architecture</a:t>
            </a:r>
            <a:endParaRPr lang="en-US" sz="4000" b="1" dirty="0"/>
          </a:p>
        </p:txBody>
      </p:sp>
      <p:sp>
        <p:nvSpPr>
          <p:cNvPr id="3" name="Subtitle 2"/>
          <p:cNvSpPr>
            <a:spLocks noGrp="1"/>
          </p:cNvSpPr>
          <p:nvPr>
            <p:ph type="subTitle" idx="1"/>
          </p:nvPr>
        </p:nvSpPr>
        <p:spPr>
          <a:xfrm>
            <a:off x="643944" y="914401"/>
            <a:ext cx="11062952" cy="5718220"/>
          </a:xfrm>
        </p:spPr>
        <p:txBody>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59855" y="1584101"/>
            <a:ext cx="10728100" cy="4906851"/>
          </a:xfrm>
          <a:prstGeom prst="rect">
            <a:avLst/>
          </a:prstGeom>
        </p:spPr>
      </p:pic>
    </p:spTree>
    <p:extLst>
      <p:ext uri="{BB962C8B-B14F-4D97-AF65-F5344CB8AC3E}">
        <p14:creationId xmlns:p14="http://schemas.microsoft.com/office/powerpoint/2010/main" val="659009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466"/>
            <a:ext cx="10515600" cy="863174"/>
          </a:xfrm>
        </p:spPr>
        <p:txBody>
          <a:bodyPr>
            <a:normAutofit/>
          </a:bodyPr>
          <a:lstStyle/>
          <a:p>
            <a:pPr algn="ctr"/>
            <a:r>
              <a:rPr lang="en-US" sz="4000" b="1" dirty="0" smtClean="0"/>
              <a:t>Layer 1 (physical layer)</a:t>
            </a:r>
            <a:endParaRPr lang="en-US" sz="4000" b="1" dirty="0"/>
          </a:p>
        </p:txBody>
      </p:sp>
      <p:sp>
        <p:nvSpPr>
          <p:cNvPr id="3" name="Content Placeholder 2"/>
          <p:cNvSpPr>
            <a:spLocks noGrp="1"/>
          </p:cNvSpPr>
          <p:nvPr>
            <p:ph idx="1"/>
          </p:nvPr>
        </p:nvSpPr>
        <p:spPr>
          <a:xfrm>
            <a:off x="350293" y="982640"/>
            <a:ext cx="11491414" cy="5875360"/>
          </a:xfrm>
        </p:spPr>
        <p:txBody>
          <a:bodyPr>
            <a:normAutofit/>
          </a:bodyPr>
          <a:lstStyle/>
          <a:p>
            <a:pPr algn="just"/>
            <a:r>
              <a:rPr lang="en-IN" sz="2400" dirty="0">
                <a:latin typeface="Times New Roman" panose="02020603050405020304" pitchFamily="18" charset="0"/>
                <a:cs typeface="Times New Roman" panose="02020603050405020304" pitchFamily="18" charset="0"/>
              </a:rPr>
              <a:t>The physical layer contains information in the form of bits. It is responsible for transmitting individual bits from one node to the next</a:t>
            </a:r>
            <a:r>
              <a:rPr lang="en-IN" sz="2400" dirty="0" smtClean="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When receiving data, this layer will get the signal received and convert it into 0s and 1s and send them to the Data Link layer, which will put the frame back together. </a:t>
            </a:r>
            <a:endParaRPr lang="en-IN"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Functions of physical layer:</a:t>
            </a:r>
          </a:p>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Bit synchronization</a:t>
            </a:r>
          </a:p>
          <a:p>
            <a:pPr>
              <a:buFont typeface="Wingdings" panose="05000000000000000000" pitchFamily="2" charset="2"/>
              <a:buChar char="Ø"/>
            </a:pPr>
            <a:r>
              <a:rPr lang="en-US" sz="2400" b="1" dirty="0" smtClean="0">
                <a:latin typeface="Times New Roman" panose="02020603050405020304" pitchFamily="18" charset="0"/>
                <a:cs typeface="Times New Roman" panose="02020603050405020304" pitchFamily="18" charset="0"/>
              </a:rPr>
              <a:t>Bit rate control</a:t>
            </a:r>
          </a:p>
          <a:p>
            <a:pPr>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Physical topologies: </a:t>
            </a:r>
            <a:r>
              <a:rPr lang="en-IN" sz="2400" dirty="0" smtClean="0">
                <a:latin typeface="Times New Roman" panose="02020603050405020304" pitchFamily="18" charset="0"/>
                <a:cs typeface="Times New Roman" panose="02020603050405020304" pitchFamily="18" charset="0"/>
              </a:rPr>
              <a:t>Physical </a:t>
            </a:r>
            <a:r>
              <a:rPr lang="en-IN" sz="2400" dirty="0">
                <a:latin typeface="Times New Roman" panose="02020603050405020304" pitchFamily="18" charset="0"/>
                <a:cs typeface="Times New Roman" panose="02020603050405020304" pitchFamily="18" charset="0"/>
              </a:rPr>
              <a:t>layer specifies how the different, devices/nodes are arranged in a network i.e. bus, star, or mesh </a:t>
            </a:r>
            <a:r>
              <a:rPr lang="en-IN" sz="2400" dirty="0" smtClean="0">
                <a:latin typeface="Times New Roman" panose="02020603050405020304" pitchFamily="18" charset="0"/>
                <a:cs typeface="Times New Roman" panose="02020603050405020304" pitchFamily="18" charset="0"/>
              </a:rPr>
              <a:t>topology etc.</a:t>
            </a:r>
          </a:p>
          <a:p>
            <a:pPr>
              <a:buFont typeface="Wingdings" panose="05000000000000000000" pitchFamily="2" charset="2"/>
              <a:buChar char="Ø"/>
            </a:pPr>
            <a:r>
              <a:rPr lang="en-IN" sz="2400" b="1" dirty="0" smtClean="0">
                <a:latin typeface="Times New Roman" panose="02020603050405020304" pitchFamily="18" charset="0"/>
                <a:cs typeface="Times New Roman" panose="02020603050405020304" pitchFamily="18" charset="0"/>
              </a:rPr>
              <a:t>Transmission mode: </a:t>
            </a:r>
            <a:r>
              <a:rPr lang="en-IN" sz="2400" dirty="0">
                <a:latin typeface="Times New Roman" panose="02020603050405020304" pitchFamily="18" charset="0"/>
                <a:cs typeface="Times New Roman" panose="02020603050405020304" pitchFamily="18" charset="0"/>
              </a:rPr>
              <a:t>The various transmission modes possible are Simplex, half-duplex and full-duplex.</a:t>
            </a:r>
            <a:endParaRPr lang="en-US" sz="2400" dirty="0">
              <a:latin typeface="Times New Roman" panose="02020603050405020304" pitchFamily="18" charset="0"/>
              <a:cs typeface="Times New Roman" panose="02020603050405020304" pitchFamily="18" charset="0"/>
            </a:endParaRPr>
          </a:p>
          <a:p>
            <a:pPr marL="0" indent="0">
              <a:buNone/>
            </a:pPr>
            <a:r>
              <a:rPr lang="en-IN" sz="2400" dirty="0" smtClean="0">
                <a:latin typeface="Times New Roman" panose="02020603050405020304" pitchFamily="18" charset="0"/>
                <a:cs typeface="Times New Roman" panose="02020603050405020304" pitchFamily="18" charset="0"/>
              </a:rPr>
              <a:t>Note: </a:t>
            </a:r>
            <a:r>
              <a:rPr lang="en-IN" sz="2400" dirty="0">
                <a:latin typeface="Times New Roman" panose="02020603050405020304" pitchFamily="18" charset="0"/>
                <a:cs typeface="Times New Roman" panose="02020603050405020304" pitchFamily="18" charset="0"/>
              </a:rPr>
              <a:t>Network Layer, Data Link Layer, and Physical Layer are also known as Lower Layers or Hardware Layers</a:t>
            </a:r>
          </a:p>
        </p:txBody>
      </p:sp>
    </p:spTree>
    <p:extLst>
      <p:ext uri="{BB962C8B-B14F-4D97-AF65-F5344CB8AC3E}">
        <p14:creationId xmlns:p14="http://schemas.microsoft.com/office/powerpoint/2010/main" val="1111019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4"/>
            <a:ext cx="10515600" cy="562154"/>
          </a:xfrm>
        </p:spPr>
        <p:txBody>
          <a:bodyPr>
            <a:normAutofit fontScale="90000"/>
          </a:bodyPr>
          <a:lstStyle/>
          <a:p>
            <a:pPr algn="ctr"/>
            <a:r>
              <a:rPr lang="en-US" sz="3600" b="1" dirty="0" smtClean="0"/>
              <a:t>Data Link Layer</a:t>
            </a:r>
            <a:endParaRPr lang="en-US" sz="3600"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925" y="953037"/>
            <a:ext cx="10856913" cy="4816698"/>
          </a:xfrm>
          <a:effectLst>
            <a:glow rad="127000">
              <a:schemeClr val="accent1">
                <a:alpha val="0"/>
              </a:schemeClr>
            </a:glow>
          </a:effectLst>
        </p:spPr>
      </p:pic>
      <p:sp>
        <p:nvSpPr>
          <p:cNvPr id="5" name="Title 1"/>
          <p:cNvSpPr txBox="1">
            <a:spLocks/>
          </p:cNvSpPr>
          <p:nvPr/>
        </p:nvSpPr>
        <p:spPr>
          <a:xfrm>
            <a:off x="669925" y="5769735"/>
            <a:ext cx="10515600" cy="811369"/>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lgn="just">
              <a:buFont typeface="Wingdings" panose="05000000000000000000" pitchFamily="2" charset="2"/>
              <a:buChar char="v"/>
            </a:pPr>
            <a:r>
              <a:rPr lang="en-US" sz="3200" dirty="0" smtClean="0">
                <a:latin typeface="Times New Roman" panose="02020603050405020304" pitchFamily="18" charset="0"/>
                <a:cs typeface="Times New Roman" panose="02020603050405020304" pitchFamily="18" charset="0"/>
              </a:rPr>
              <a:t>The LLC layer is responsible for error control and flow control. The error control function checks for error and retransmits the lost data and flow control maintains the constant data rate to control any error.</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2373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4"/>
            <a:ext cx="10515600" cy="510638"/>
          </a:xfrm>
        </p:spPr>
        <p:txBody>
          <a:bodyPr>
            <a:normAutofit fontScale="90000"/>
          </a:bodyPr>
          <a:lstStyle/>
          <a:p>
            <a:pPr algn="ctr"/>
            <a:r>
              <a:rPr lang="en-US" b="1" dirty="0" smtClean="0"/>
              <a:t>Network Layer</a:t>
            </a:r>
            <a:endParaRPr lang="en-US" b="1" dirty="0"/>
          </a:p>
        </p:txBody>
      </p:sp>
      <p:sp>
        <p:nvSpPr>
          <p:cNvPr id="3" name="Content Placeholder 2"/>
          <p:cNvSpPr>
            <a:spLocks noGrp="1"/>
          </p:cNvSpPr>
          <p:nvPr>
            <p:ph idx="1"/>
          </p:nvPr>
        </p:nvSpPr>
        <p:spPr>
          <a:xfrm>
            <a:off x="838200" y="785612"/>
            <a:ext cx="10515600" cy="5391352"/>
          </a:xfrm>
        </p:spPr>
        <p:txBody>
          <a:bodyPr>
            <a:normAutofit/>
          </a:bodyPr>
          <a:lstStyle/>
          <a:p>
            <a:pPr marL="0" indent="0">
              <a:buNone/>
            </a:pPr>
            <a:r>
              <a:rPr lang="en-IN" b="1" dirty="0" smtClean="0">
                <a:latin typeface="Times New Roman" panose="02020603050405020304" pitchFamily="18" charset="0"/>
                <a:cs typeface="Times New Roman" panose="02020603050405020304" pitchFamily="18" charset="0"/>
              </a:rPr>
              <a:t>Functions of Network Layer:</a:t>
            </a:r>
          </a:p>
          <a:p>
            <a:pPr algn="just">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Routing:</a:t>
            </a:r>
            <a:r>
              <a:rPr lang="en-IN" dirty="0">
                <a:latin typeface="Times New Roman" panose="02020603050405020304" pitchFamily="18" charset="0"/>
                <a:cs typeface="Times New Roman" panose="02020603050405020304" pitchFamily="18" charset="0"/>
              </a:rPr>
              <a:t> The network layer protocols determine which route is suitable from source to destination. This function of the network layer is known as routing</a:t>
            </a:r>
            <a:r>
              <a:rPr lang="en-IN"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Logical addressing</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The sender &amp; receiver’s IP addresses are placed in the header by the network layer. Such an address distinguishes each device uniquely and universally.</a:t>
            </a: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Note: </a:t>
            </a: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he network layer is implemented by networking devices such as routers.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2507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146184"/>
            <a:ext cx="10515600" cy="484881"/>
          </a:xfrm>
        </p:spPr>
        <p:txBody>
          <a:bodyPr>
            <a:normAutofit fontScale="90000"/>
          </a:bodyPr>
          <a:lstStyle/>
          <a:p>
            <a:pPr algn="ctr"/>
            <a:r>
              <a:rPr lang="en-US" b="1" dirty="0" smtClean="0"/>
              <a:t>Transport Layer</a:t>
            </a:r>
            <a:endParaRPr lang="en-US" b="1" dirty="0"/>
          </a:p>
        </p:txBody>
      </p:sp>
      <p:sp>
        <p:nvSpPr>
          <p:cNvPr id="3" name="Content Placeholder 2"/>
          <p:cNvSpPr>
            <a:spLocks noGrp="1"/>
          </p:cNvSpPr>
          <p:nvPr>
            <p:ph idx="1"/>
          </p:nvPr>
        </p:nvSpPr>
        <p:spPr>
          <a:xfrm>
            <a:off x="631065" y="798490"/>
            <a:ext cx="10908405" cy="6059510"/>
          </a:xfrm>
        </p:spPr>
        <p:txBody>
          <a:bodyPr>
            <a:normAutofit fontScale="40000" lnSpcReduction="20000"/>
          </a:bodyPr>
          <a:lstStyle/>
          <a:p>
            <a:pPr marL="0" indent="0">
              <a:buNone/>
            </a:pPr>
            <a:r>
              <a:rPr lang="en-IN" sz="5900" b="1" dirty="0" smtClean="0">
                <a:latin typeface="Times New Roman" panose="02020603050405020304" pitchFamily="18" charset="0"/>
                <a:cs typeface="Times New Roman" panose="02020603050405020304" pitchFamily="18" charset="0"/>
              </a:rPr>
              <a:t>Functions of Transport Layer:</a:t>
            </a:r>
          </a:p>
          <a:p>
            <a:pPr algn="just">
              <a:lnSpc>
                <a:spcPct val="120000"/>
              </a:lnSpc>
              <a:buFont typeface="Wingdings" panose="05000000000000000000" pitchFamily="2" charset="2"/>
              <a:buChar char="Ø"/>
            </a:pPr>
            <a:r>
              <a:rPr lang="en-IN" sz="5900" b="1" dirty="0">
                <a:latin typeface="Times New Roman" panose="02020603050405020304" pitchFamily="18" charset="0"/>
                <a:cs typeface="Times New Roman" panose="02020603050405020304" pitchFamily="18" charset="0"/>
              </a:rPr>
              <a:t>Segmentation and Reassembly:</a:t>
            </a:r>
            <a:r>
              <a:rPr lang="en-IN" sz="5900" dirty="0">
                <a:latin typeface="Times New Roman" panose="02020603050405020304" pitchFamily="18" charset="0"/>
                <a:cs typeface="Times New Roman" panose="02020603050405020304" pitchFamily="18" charset="0"/>
              </a:rPr>
              <a:t> This layer accepts the message from the (session) layer, and breaks the message into smaller units. Each of the segments produced has a header associated with it. The transport layer at the destination station reassembles the message</a:t>
            </a:r>
            <a:r>
              <a:rPr lang="en-IN" sz="5900" dirty="0" smtClean="0">
                <a:latin typeface="Times New Roman" panose="02020603050405020304" pitchFamily="18" charset="0"/>
                <a:cs typeface="Times New Roman" panose="02020603050405020304" pitchFamily="18" charset="0"/>
              </a:rPr>
              <a:t>.</a:t>
            </a:r>
          </a:p>
          <a:p>
            <a:pPr algn="just">
              <a:lnSpc>
                <a:spcPct val="120000"/>
              </a:lnSpc>
              <a:buFont typeface="Wingdings" panose="05000000000000000000" pitchFamily="2" charset="2"/>
              <a:buChar char="Ø"/>
            </a:pPr>
            <a:r>
              <a:rPr lang="en-IN" sz="5900" b="1" dirty="0">
                <a:latin typeface="Times New Roman" panose="02020603050405020304" pitchFamily="18" charset="0"/>
                <a:cs typeface="Times New Roman" panose="02020603050405020304" pitchFamily="18" charset="0"/>
              </a:rPr>
              <a:t>Service Point Addressing:</a:t>
            </a:r>
            <a:r>
              <a:rPr lang="en-IN" sz="5900" dirty="0">
                <a:latin typeface="Times New Roman" panose="02020603050405020304" pitchFamily="18" charset="0"/>
                <a:cs typeface="Times New Roman" panose="02020603050405020304" pitchFamily="18" charset="0"/>
              </a:rPr>
              <a:t> To deliver the message to the correct process, the transport layer header includes a type of address called service point address or port address. Thus by specifying this address, the transport layer makes sure that the message is delivered to the correct process.</a:t>
            </a:r>
            <a:endParaRPr lang="en-US" sz="5900" dirty="0">
              <a:latin typeface="Times New Roman" panose="02020603050405020304" pitchFamily="18" charset="0"/>
              <a:cs typeface="Times New Roman" panose="02020603050405020304" pitchFamily="18" charset="0"/>
            </a:endParaRPr>
          </a:p>
          <a:p>
            <a:pPr marL="0" indent="0">
              <a:buNone/>
            </a:pPr>
            <a:endParaRPr lang="en-IN" sz="5900" b="1" dirty="0">
              <a:latin typeface="Times New Roman" panose="02020603050405020304" pitchFamily="18" charset="0"/>
              <a:cs typeface="Times New Roman" panose="02020603050405020304" pitchFamily="18" charset="0"/>
            </a:endParaRPr>
          </a:p>
          <a:p>
            <a:r>
              <a:rPr lang="en-IN" sz="5900" b="1" dirty="0" smtClean="0">
                <a:latin typeface="Times New Roman" panose="02020603050405020304" pitchFamily="18" charset="0"/>
                <a:cs typeface="Times New Roman" panose="02020603050405020304" pitchFamily="18" charset="0"/>
              </a:rPr>
              <a:t>Note</a:t>
            </a:r>
            <a:r>
              <a:rPr lang="en-IN" sz="5900" b="1" dirty="0">
                <a:latin typeface="Times New Roman" panose="02020603050405020304" pitchFamily="18" charset="0"/>
                <a:cs typeface="Times New Roman" panose="02020603050405020304" pitchFamily="18" charset="0"/>
              </a:rPr>
              <a:t>:</a:t>
            </a:r>
            <a:r>
              <a:rPr lang="en-IN" sz="5900" dirty="0">
                <a:latin typeface="Times New Roman" panose="02020603050405020304" pitchFamily="18" charset="0"/>
                <a:cs typeface="Times New Roman" panose="02020603050405020304" pitchFamily="18" charset="0"/>
              </a:rPr>
              <a:t> The sender needs to know the port number associated with the receiver’s application. </a:t>
            </a:r>
            <a:endParaRPr lang="en-IN" sz="5900" dirty="0" smtClean="0">
              <a:latin typeface="Times New Roman" panose="02020603050405020304" pitchFamily="18" charset="0"/>
              <a:cs typeface="Times New Roman" panose="02020603050405020304" pitchFamily="18" charset="0"/>
            </a:endParaRPr>
          </a:p>
          <a:p>
            <a:r>
              <a:rPr lang="en-US" sz="5900" dirty="0" smtClean="0">
                <a:latin typeface="Times New Roman" panose="02020603050405020304" pitchFamily="18" charset="0"/>
                <a:cs typeface="Times New Roman" panose="02020603050405020304" pitchFamily="18" charset="0"/>
              </a:rPr>
              <a:t>The transport layer is also called the heart of the OSI model.</a:t>
            </a:r>
            <a:endParaRPr lang="en-US" sz="59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59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43942"/>
          </a:xfrm>
        </p:spPr>
        <p:txBody>
          <a:bodyPr>
            <a:normAutofit fontScale="90000"/>
          </a:bodyPr>
          <a:lstStyle/>
          <a:p>
            <a:pPr algn="ctr"/>
            <a:r>
              <a:rPr lang="en-US" b="1" dirty="0" smtClean="0"/>
              <a:t>Session Layer</a:t>
            </a:r>
            <a:endParaRPr lang="en-US" b="1" dirty="0"/>
          </a:p>
        </p:txBody>
      </p:sp>
      <p:sp>
        <p:nvSpPr>
          <p:cNvPr id="3" name="Content Placeholder 2"/>
          <p:cNvSpPr>
            <a:spLocks noGrp="1"/>
          </p:cNvSpPr>
          <p:nvPr>
            <p:ph idx="1"/>
          </p:nvPr>
        </p:nvSpPr>
        <p:spPr>
          <a:xfrm>
            <a:off x="399245" y="785610"/>
            <a:ext cx="11333409" cy="5937161"/>
          </a:xfrm>
        </p:spPr>
        <p:txBody>
          <a:bodyPr/>
          <a:lstStyle/>
          <a:p>
            <a:pPr algn="just"/>
            <a:r>
              <a:rPr lang="en-IN" dirty="0"/>
              <a:t>This layer is responsible for the establishment of connection, maintenance of sessions, and authentication, and also ensures security.</a:t>
            </a:r>
            <a:endParaRPr lang="en-US" dirty="0"/>
          </a:p>
          <a:p>
            <a:pPr lvl="0" algn="just" fontAlgn="base"/>
            <a:r>
              <a:rPr lang="en-IN" b="1" dirty="0"/>
              <a:t>Session Establishment, Maintenance, and Termination:</a:t>
            </a:r>
            <a:r>
              <a:rPr lang="en-IN" dirty="0"/>
              <a:t> The layer allows the two processes to establish, use, and terminate a connection.</a:t>
            </a:r>
            <a:endParaRPr lang="en-US" dirty="0"/>
          </a:p>
          <a:p>
            <a:pPr lvl="0" algn="just" fontAlgn="base"/>
            <a:r>
              <a:rPr lang="en-IN" b="1" dirty="0"/>
              <a:t>Synchronization:</a:t>
            </a:r>
            <a:r>
              <a:rPr lang="en-IN" dirty="0"/>
              <a:t> This layer allows a process to add checkpoints that are considered synchronization points in the data. These synchronization points help to identify the error so that the data is re-synchronized properly, and ends of the messages are not cut prematurely and data loss is avoided.</a:t>
            </a:r>
            <a:endParaRPr lang="en-US" dirty="0"/>
          </a:p>
          <a:p>
            <a:pPr lvl="0" algn="just" fontAlgn="base"/>
            <a:r>
              <a:rPr lang="en-IN" b="1" dirty="0"/>
              <a:t>Dialog Controller:</a:t>
            </a:r>
            <a:r>
              <a:rPr lang="en-IN" dirty="0"/>
              <a:t> The session layer allows two systems to start communication with each other in half-duplex or full-duplex.</a:t>
            </a:r>
            <a:endParaRPr lang="en-US" dirty="0"/>
          </a:p>
          <a:p>
            <a:pPr marL="0" indent="0">
              <a:buNone/>
            </a:pPr>
            <a:r>
              <a:rPr lang="en-IN" b="1" dirty="0" smtClean="0"/>
              <a:t>Note: </a:t>
            </a:r>
            <a:r>
              <a:rPr lang="en-IN" dirty="0" smtClean="0"/>
              <a:t>All </a:t>
            </a:r>
            <a:r>
              <a:rPr lang="en-IN" dirty="0"/>
              <a:t>the below 3 layers(including Session Layer) are integrated as a single layer in the TCP/IP model as the “Application Layer”. </a:t>
            </a:r>
            <a:endParaRPr lang="en-US" dirty="0"/>
          </a:p>
          <a:p>
            <a:endParaRPr lang="en-US" dirty="0"/>
          </a:p>
        </p:txBody>
      </p:sp>
    </p:spTree>
    <p:extLst>
      <p:ext uri="{BB962C8B-B14F-4D97-AF65-F5344CB8AC3E}">
        <p14:creationId xmlns:p14="http://schemas.microsoft.com/office/powerpoint/2010/main" val="3835448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11" y="184821"/>
            <a:ext cx="10515600" cy="639427"/>
          </a:xfrm>
        </p:spPr>
        <p:txBody>
          <a:bodyPr>
            <a:normAutofit fontScale="90000"/>
          </a:bodyPr>
          <a:lstStyle/>
          <a:p>
            <a:pPr algn="ctr"/>
            <a:r>
              <a:rPr lang="en-US" b="1" dirty="0" smtClean="0"/>
              <a:t>Presentation Layer</a:t>
            </a:r>
            <a:endParaRPr lang="en-US" b="1" dirty="0"/>
          </a:p>
        </p:txBody>
      </p:sp>
      <p:sp>
        <p:nvSpPr>
          <p:cNvPr id="3" name="Content Placeholder 2"/>
          <p:cNvSpPr>
            <a:spLocks noGrp="1"/>
          </p:cNvSpPr>
          <p:nvPr>
            <p:ph idx="1"/>
          </p:nvPr>
        </p:nvSpPr>
        <p:spPr>
          <a:xfrm>
            <a:off x="709411" y="953038"/>
            <a:ext cx="10778544" cy="5718218"/>
          </a:xfrm>
        </p:spPr>
        <p:txBody>
          <a:bodyPr/>
          <a:lstStyle/>
          <a:p>
            <a:pPr algn="just" fontAlgn="base"/>
            <a:r>
              <a:rPr lang="en-IN" b="1" dirty="0">
                <a:latin typeface="Times New Roman" panose="02020603050405020304" pitchFamily="18" charset="0"/>
                <a:cs typeface="Times New Roman" panose="02020603050405020304" pitchFamily="18" charset="0"/>
              </a:rPr>
              <a:t>Functions of the Presentation Layer</a:t>
            </a:r>
            <a:endParaRPr lang="en-US" b="1" dirty="0">
              <a:latin typeface="Times New Roman" panose="02020603050405020304" pitchFamily="18" charset="0"/>
              <a:cs typeface="Times New Roman" panose="02020603050405020304" pitchFamily="18" charset="0"/>
            </a:endParaRPr>
          </a:p>
          <a:p>
            <a:pPr lvl="0" algn="just" fontAlgn="base"/>
            <a:r>
              <a:rPr lang="en-IN" b="1" dirty="0">
                <a:latin typeface="Times New Roman" panose="02020603050405020304" pitchFamily="18" charset="0"/>
                <a:cs typeface="Times New Roman" panose="02020603050405020304" pitchFamily="18" charset="0"/>
              </a:rPr>
              <a:t>Translation:</a:t>
            </a:r>
            <a:r>
              <a:rPr lang="en-IN" dirty="0">
                <a:latin typeface="Times New Roman" panose="02020603050405020304" pitchFamily="18" charset="0"/>
                <a:cs typeface="Times New Roman" panose="02020603050405020304" pitchFamily="18" charset="0"/>
              </a:rPr>
              <a:t> For example, ASCII to </a:t>
            </a:r>
            <a:r>
              <a:rPr lang="en-IN" dirty="0" smtClean="0">
                <a:latin typeface="Times New Roman" panose="02020603050405020304" pitchFamily="18" charset="0"/>
                <a:cs typeface="Times New Roman" panose="02020603050405020304" pitchFamily="18" charset="0"/>
              </a:rPr>
              <a:t>EBCDIC</a:t>
            </a:r>
            <a:endParaRPr lang="en-US" dirty="0">
              <a:latin typeface="Times New Roman" panose="02020603050405020304" pitchFamily="18" charset="0"/>
              <a:cs typeface="Times New Roman" panose="02020603050405020304" pitchFamily="18" charset="0"/>
            </a:endParaRPr>
          </a:p>
          <a:p>
            <a:pPr lvl="0" algn="just" fontAlgn="base"/>
            <a:r>
              <a:rPr lang="en-IN" b="1" dirty="0">
                <a:latin typeface="Times New Roman" panose="02020603050405020304" pitchFamily="18" charset="0"/>
                <a:cs typeface="Times New Roman" panose="02020603050405020304" pitchFamily="18" charset="0"/>
              </a:rPr>
              <a:t>Encryption/ Decryption:</a:t>
            </a:r>
            <a:r>
              <a:rPr lang="en-IN" dirty="0">
                <a:latin typeface="Times New Roman" panose="02020603050405020304" pitchFamily="18" charset="0"/>
                <a:cs typeface="Times New Roman" panose="02020603050405020304" pitchFamily="18" charset="0"/>
              </a:rPr>
              <a:t> Data encryption translates the data into another form or code. The encrypted data is known as the </a:t>
            </a:r>
            <a:r>
              <a:rPr lang="en-IN" dirty="0" smtClean="0">
                <a:latin typeface="Times New Roman" panose="02020603050405020304" pitchFamily="18" charset="0"/>
                <a:cs typeface="Times New Roman" panose="02020603050405020304" pitchFamily="18" charset="0"/>
              </a:rPr>
              <a:t>cipher text </a:t>
            </a:r>
            <a:r>
              <a:rPr lang="en-IN" dirty="0">
                <a:latin typeface="Times New Roman" panose="02020603050405020304" pitchFamily="18" charset="0"/>
                <a:cs typeface="Times New Roman" panose="02020603050405020304" pitchFamily="18" charset="0"/>
              </a:rPr>
              <a:t>and the decrypted data is known as plain text. A key value is used for encrypting as well as decrypting data.</a:t>
            </a:r>
            <a:endParaRPr lang="en-US" dirty="0">
              <a:latin typeface="Times New Roman" panose="02020603050405020304" pitchFamily="18" charset="0"/>
              <a:cs typeface="Times New Roman" panose="02020603050405020304" pitchFamily="18" charset="0"/>
            </a:endParaRPr>
          </a:p>
          <a:p>
            <a:pPr lvl="0" algn="just" fontAlgn="base"/>
            <a:r>
              <a:rPr lang="en-IN" b="1" dirty="0">
                <a:latin typeface="Times New Roman" panose="02020603050405020304" pitchFamily="18" charset="0"/>
                <a:cs typeface="Times New Roman" panose="02020603050405020304" pitchFamily="18" charset="0"/>
              </a:rPr>
              <a:t>Compression:</a:t>
            </a:r>
            <a:r>
              <a:rPr lang="en-IN" dirty="0">
                <a:latin typeface="Times New Roman" panose="02020603050405020304" pitchFamily="18" charset="0"/>
                <a:cs typeface="Times New Roman" panose="02020603050405020304" pitchFamily="18" charset="0"/>
              </a:rPr>
              <a:t> Reduces the number of bits that need to be transmitted on the network.</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57727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1942"/>
            <a:ext cx="10515600" cy="433365"/>
          </a:xfrm>
        </p:spPr>
        <p:txBody>
          <a:bodyPr>
            <a:normAutofit fontScale="90000"/>
          </a:bodyPr>
          <a:lstStyle/>
          <a:p>
            <a:pPr algn="ctr"/>
            <a:r>
              <a:rPr lang="en-US" b="1" dirty="0" smtClean="0"/>
              <a:t>Application Layer</a:t>
            </a:r>
            <a:endParaRPr lang="en-US" b="1" dirty="0"/>
          </a:p>
        </p:txBody>
      </p:sp>
      <p:sp>
        <p:nvSpPr>
          <p:cNvPr id="3" name="Content Placeholder 2"/>
          <p:cNvSpPr>
            <a:spLocks noGrp="1"/>
          </p:cNvSpPr>
          <p:nvPr>
            <p:ph idx="1"/>
          </p:nvPr>
        </p:nvSpPr>
        <p:spPr>
          <a:xfrm>
            <a:off x="838200" y="811369"/>
            <a:ext cx="10515600" cy="5872766"/>
          </a:xfrm>
        </p:spPr>
        <p:txBody>
          <a:bodyPr>
            <a:normAutofit fontScale="92500"/>
          </a:bodyPr>
          <a:lstStyle/>
          <a:p>
            <a:pPr algn="just"/>
            <a:r>
              <a:rPr lang="en-IN" dirty="0" smtClean="0"/>
              <a:t>This layer </a:t>
            </a:r>
            <a:r>
              <a:rPr lang="en-IN" dirty="0"/>
              <a:t>is implemented by the network applications. These applications produce the data to be transferred over the network. This layer also serves as a window for the application services to access the network and for displaying the received information to the user. </a:t>
            </a:r>
            <a:endParaRPr lang="en-US" dirty="0"/>
          </a:p>
          <a:p>
            <a:r>
              <a:rPr lang="en-IN" b="1" dirty="0"/>
              <a:t>Example</a:t>
            </a:r>
            <a:r>
              <a:rPr lang="en-IN" dirty="0"/>
              <a:t>: </a:t>
            </a:r>
            <a:r>
              <a:rPr lang="en-IN" dirty="0" smtClean="0"/>
              <a:t>Browsers</a:t>
            </a:r>
            <a:r>
              <a:rPr lang="en-IN" dirty="0"/>
              <a:t>, </a:t>
            </a:r>
            <a:r>
              <a:rPr lang="en-IN" dirty="0" smtClean="0"/>
              <a:t>Skype, Messenger</a:t>
            </a:r>
            <a:r>
              <a:rPr lang="en-IN" dirty="0"/>
              <a:t>, etc. </a:t>
            </a:r>
            <a:endParaRPr lang="en-IN" dirty="0" smtClean="0"/>
          </a:p>
          <a:p>
            <a:pPr marL="0" indent="0">
              <a:buNone/>
            </a:pPr>
            <a:r>
              <a:rPr lang="en-IN" b="1" dirty="0" smtClean="0"/>
              <a:t>   Functions:</a:t>
            </a:r>
            <a:endParaRPr lang="en-US" b="1" dirty="0"/>
          </a:p>
          <a:p>
            <a:pPr lvl="0" fontAlgn="base"/>
            <a:r>
              <a:rPr lang="en-IN" b="1" dirty="0"/>
              <a:t>Network Virtual Terminal(NVT):</a:t>
            </a:r>
            <a:r>
              <a:rPr lang="en-IN" dirty="0"/>
              <a:t> It allows a user to log on to a remote host.</a:t>
            </a:r>
            <a:endParaRPr lang="en-US" dirty="0"/>
          </a:p>
          <a:p>
            <a:pPr lvl="0" fontAlgn="base"/>
            <a:r>
              <a:rPr lang="en-IN" b="1" dirty="0"/>
              <a:t>File Transfer Access and Management(FTAM): </a:t>
            </a:r>
            <a:r>
              <a:rPr lang="en-IN" dirty="0"/>
              <a:t>This application allows a user </a:t>
            </a:r>
            <a:r>
              <a:rPr lang="en-IN" dirty="0" smtClean="0"/>
              <a:t>to access </a:t>
            </a:r>
            <a:r>
              <a:rPr lang="en-IN" dirty="0"/>
              <a:t>files in a remote host, retrieve files in a remote host, and manage </a:t>
            </a:r>
            <a:r>
              <a:rPr lang="en-IN" dirty="0" smtClean="0"/>
              <a:t>or control </a:t>
            </a:r>
            <a:r>
              <a:rPr lang="en-IN" dirty="0"/>
              <a:t>files from a remote computer.</a:t>
            </a:r>
            <a:endParaRPr lang="en-US" dirty="0"/>
          </a:p>
          <a:p>
            <a:pPr lvl="0" fontAlgn="base"/>
            <a:r>
              <a:rPr lang="en-IN" b="1" dirty="0"/>
              <a:t>Mail Services: </a:t>
            </a:r>
            <a:r>
              <a:rPr lang="en-IN" dirty="0"/>
              <a:t>Provide email service.</a:t>
            </a:r>
            <a:endParaRPr lang="en-US" dirty="0"/>
          </a:p>
          <a:p>
            <a:pPr lvl="0" fontAlgn="base"/>
            <a:r>
              <a:rPr lang="en-IN" b="1" dirty="0"/>
              <a:t>Directory Services:</a:t>
            </a:r>
            <a:r>
              <a:rPr lang="en-IN" dirty="0"/>
              <a:t> This application provides distributed database sources</a:t>
            </a:r>
            <a:br>
              <a:rPr lang="en-IN" dirty="0"/>
            </a:br>
            <a:r>
              <a:rPr lang="en-IN" dirty="0"/>
              <a:t>and access for global information about various objects and services.</a:t>
            </a:r>
            <a:endParaRPr lang="en-US" dirty="0"/>
          </a:p>
          <a:p>
            <a:pPr marL="0" indent="0">
              <a:buNone/>
            </a:pPr>
            <a:endParaRPr lang="en-US" dirty="0"/>
          </a:p>
        </p:txBody>
      </p:sp>
    </p:spTree>
    <p:extLst>
      <p:ext uri="{BB962C8B-B14F-4D97-AF65-F5344CB8AC3E}">
        <p14:creationId xmlns:p14="http://schemas.microsoft.com/office/powerpoint/2010/main" val="19450721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1673"/>
            <a:ext cx="10515600" cy="5537916"/>
          </a:xfrm>
        </p:spPr>
        <p:txBody>
          <a:bodyPr/>
          <a:lstStyle/>
          <a:p>
            <a:r>
              <a:rPr lang="en-IN" dirty="0">
                <a:latin typeface="Times New Roman" panose="02020603050405020304" pitchFamily="18" charset="0"/>
                <a:cs typeface="Times New Roman" panose="02020603050405020304" pitchFamily="18" charset="0"/>
              </a:rPr>
              <a:t>The OSI model acts as a reference model and is not implemented on the Internet because of its late invention. The current model being used is the TCP/IP model.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6214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198</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OSI Model Architecture</vt:lpstr>
      <vt:lpstr>Layer 1 (physical layer)</vt:lpstr>
      <vt:lpstr>Data Link Layer</vt:lpstr>
      <vt:lpstr>Network Layer</vt:lpstr>
      <vt:lpstr>Transport Layer</vt:lpstr>
      <vt:lpstr>Session Layer</vt:lpstr>
      <vt:lpstr>Presentation Layer</vt:lpstr>
      <vt:lpstr>Application Layer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OSI Model Architecture</dc:title>
  <dc:creator>IOT</dc:creator>
  <cp:lastModifiedBy>IOT</cp:lastModifiedBy>
  <cp:revision>15</cp:revision>
  <dcterms:created xsi:type="dcterms:W3CDTF">2024-07-26T04:15:11Z</dcterms:created>
  <dcterms:modified xsi:type="dcterms:W3CDTF">2024-07-26T09:31:43Z</dcterms:modified>
</cp:coreProperties>
</file>