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68" r:id="rId15"/>
    <p:sldId id="269" r:id="rId16"/>
    <p:sldId id="270" r:id="rId17"/>
    <p:sldId id="271"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7" d="100"/>
          <a:sy n="77"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650009-EBC7-4B05-AE50-50919AFB1136}" type="datetimeFigureOut">
              <a:rPr lang="en-US" smtClean="0"/>
              <a:pPr/>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F813F-D720-430D-AC7C-FE087B17A49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650009-EBC7-4B05-AE50-50919AFB1136}" type="datetimeFigureOut">
              <a:rPr lang="en-US" smtClean="0"/>
              <a:pPr/>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F813F-D720-430D-AC7C-FE087B17A4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650009-EBC7-4B05-AE50-50919AFB1136}" type="datetimeFigureOut">
              <a:rPr lang="en-US" smtClean="0"/>
              <a:pPr/>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F813F-D720-430D-AC7C-FE087B17A4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650009-EBC7-4B05-AE50-50919AFB1136}" type="datetimeFigureOut">
              <a:rPr lang="en-US" smtClean="0"/>
              <a:pPr/>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F813F-D720-430D-AC7C-FE087B17A4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650009-EBC7-4B05-AE50-50919AFB1136}" type="datetimeFigureOut">
              <a:rPr lang="en-US" smtClean="0"/>
              <a:pPr/>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F813F-D720-430D-AC7C-FE087B17A49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650009-EBC7-4B05-AE50-50919AFB1136}" type="datetimeFigureOut">
              <a:rPr lang="en-US" smtClean="0"/>
              <a:pPr/>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F813F-D720-430D-AC7C-FE087B17A4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650009-EBC7-4B05-AE50-50919AFB1136}" type="datetimeFigureOut">
              <a:rPr lang="en-US" smtClean="0"/>
              <a:pPr/>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3F813F-D720-430D-AC7C-FE087B17A49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650009-EBC7-4B05-AE50-50919AFB1136}" type="datetimeFigureOut">
              <a:rPr lang="en-US" smtClean="0"/>
              <a:pPr/>
              <a:t>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3F813F-D720-430D-AC7C-FE087B17A4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650009-EBC7-4B05-AE50-50919AFB1136}" type="datetimeFigureOut">
              <a:rPr lang="en-US" smtClean="0"/>
              <a:pPr/>
              <a:t>4/28/2020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3F813F-D720-430D-AC7C-FE087B17A4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650009-EBC7-4B05-AE50-50919AFB1136}" type="datetimeFigureOut">
              <a:rPr lang="en-US" smtClean="0"/>
              <a:pPr/>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F813F-D720-430D-AC7C-FE087B17A49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650009-EBC7-4B05-AE50-50919AFB1136}" type="datetimeFigureOut">
              <a:rPr lang="en-US" smtClean="0"/>
              <a:pPr/>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F813F-D720-430D-AC7C-FE087B17A4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650009-EBC7-4B05-AE50-50919AFB1136}" type="datetimeFigureOut">
              <a:rPr lang="en-US" smtClean="0"/>
              <a:pPr/>
              <a:t>4/28/2020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3F813F-D720-430D-AC7C-FE087B17A4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130425"/>
            <a:ext cx="8382000" cy="1470025"/>
          </a:xfrm>
        </p:spPr>
        <p:txBody>
          <a:bodyPr>
            <a:noAutofit/>
          </a:bodyPr>
          <a:lstStyle/>
          <a:p>
            <a:r>
              <a:rPr lang="en-US" sz="4800" b="1" dirty="0"/>
              <a:t>Introduction to Non monotonic reasoning</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228600"/>
            <a:ext cx="8686800" cy="6324600"/>
          </a:xfrm>
        </p:spPr>
        <p:txBody>
          <a:bodyPr>
            <a:normAutofit fontScale="92500" lnSpcReduction="20000"/>
          </a:bodyPr>
          <a:lstStyle/>
          <a:p>
            <a:r>
              <a:rPr lang="en-US" sz="2800" i="1" dirty="0" smtClean="0"/>
              <a:t>Example-3: T</a:t>
            </a:r>
            <a:r>
              <a:rPr lang="en-US" sz="2800" dirty="0" smtClean="0"/>
              <a:t>he truth value (true or false), of propositions such as “ </a:t>
            </a:r>
            <a:r>
              <a:rPr lang="en-US" sz="2800" dirty="0" err="1" smtClean="0"/>
              <a:t>tweety</a:t>
            </a:r>
            <a:r>
              <a:rPr lang="en-US" sz="2800" dirty="0" smtClean="0"/>
              <a:t> is a bird”. Accepts default that is normally true, such as “ Birds typically fly”. Conclusions derived was “</a:t>
            </a:r>
            <a:r>
              <a:rPr lang="en-US" sz="2800" dirty="0" err="1" smtClean="0"/>
              <a:t>Tweety</a:t>
            </a:r>
            <a:r>
              <a:rPr lang="en-US" sz="2800" dirty="0" smtClean="0"/>
              <a:t> flies”. When an inconsistency is recognized, only the truth value of the last type is changed.</a:t>
            </a:r>
          </a:p>
          <a:p>
            <a:r>
              <a:rPr lang="en-US" sz="2800" dirty="0" smtClean="0"/>
              <a:t>Non- monotonic logic is basically </a:t>
            </a:r>
            <a:r>
              <a:rPr lang="en-US" sz="2800" b="1" dirty="0" smtClean="0"/>
              <a:t>an extension of first-order predicate logic </a:t>
            </a:r>
            <a:r>
              <a:rPr lang="en-US" sz="2800" dirty="0" smtClean="0"/>
              <a:t>to include a </a:t>
            </a:r>
            <a:r>
              <a:rPr lang="en-US" sz="2800" i="1" dirty="0" smtClean="0"/>
              <a:t>modal</a:t>
            </a:r>
            <a:r>
              <a:rPr lang="en-US" sz="2800" dirty="0" smtClean="0"/>
              <a:t> operator, </a:t>
            </a:r>
            <a:r>
              <a:rPr lang="en-US" sz="2800" i="1" dirty="0" smtClean="0"/>
              <a:t>M</a:t>
            </a:r>
            <a:r>
              <a:rPr lang="en-US" sz="2800" dirty="0" smtClean="0"/>
              <a:t>. The purpose of this is to allow for consistency.</a:t>
            </a:r>
          </a:p>
          <a:p>
            <a:pPr>
              <a:buNone/>
            </a:pPr>
            <a:r>
              <a:rPr lang="en-US" sz="2800" dirty="0" smtClean="0"/>
              <a:t> For example:  : </a:t>
            </a:r>
          </a:p>
          <a:p>
            <a:pPr>
              <a:buNone/>
            </a:pPr>
            <a:r>
              <a:rPr lang="en-US" sz="2800" dirty="0" smtClean="0"/>
              <a:t>   ∀</a:t>
            </a:r>
            <a:r>
              <a:rPr lang="en-US" sz="2800" b="1" dirty="0" smtClean="0"/>
              <a:t>x : </a:t>
            </a:r>
            <a:r>
              <a:rPr lang="en-US" sz="2800" b="1" dirty="0" err="1" smtClean="0"/>
              <a:t>plays_instrument</a:t>
            </a:r>
            <a:r>
              <a:rPr lang="en-US" sz="2800" b="1" dirty="0" smtClean="0"/>
              <a:t>(x) </a:t>
            </a:r>
            <a:r>
              <a:rPr lang="en-US" sz="2800" dirty="0" smtClean="0"/>
              <a:t>∧ </a:t>
            </a:r>
            <a:r>
              <a:rPr lang="en-US" sz="2800" b="1" dirty="0" smtClean="0"/>
              <a:t>M manage(x) </a:t>
            </a:r>
            <a:r>
              <a:rPr lang="en-US" sz="2800" dirty="0" smtClean="0"/>
              <a:t>→ </a:t>
            </a:r>
            <a:r>
              <a:rPr lang="en-US" sz="2800" b="1" dirty="0" err="1" smtClean="0"/>
              <a:t>jazz_musician</a:t>
            </a:r>
            <a:r>
              <a:rPr lang="en-US" sz="2800" b="1" dirty="0" smtClean="0"/>
              <a:t>(x)</a:t>
            </a:r>
            <a:endParaRPr lang="en-US" sz="2800" dirty="0" smtClean="0"/>
          </a:p>
          <a:p>
            <a:r>
              <a:rPr lang="en-US" sz="2800" dirty="0" smtClean="0"/>
              <a:t>States that for all </a:t>
            </a:r>
            <a:r>
              <a:rPr lang="en-US" sz="2800" b="1" dirty="0" smtClean="0"/>
              <a:t>x</a:t>
            </a:r>
            <a:r>
              <a:rPr lang="en-US" sz="2800" dirty="0" smtClean="0"/>
              <a:t>, the </a:t>
            </a:r>
            <a:r>
              <a:rPr lang="en-US" sz="2800" b="1" dirty="0" smtClean="0"/>
              <a:t>x </a:t>
            </a:r>
            <a:r>
              <a:rPr lang="en-US" sz="2800" dirty="0" smtClean="0"/>
              <a:t>plays an instrument and if the fact that </a:t>
            </a:r>
            <a:r>
              <a:rPr lang="en-US" sz="2800" b="1" dirty="0" smtClean="0"/>
              <a:t>x </a:t>
            </a:r>
            <a:r>
              <a:rPr lang="en-US" sz="2800" dirty="0" smtClean="0"/>
              <a:t>can manage is </a:t>
            </a:r>
            <a:r>
              <a:rPr lang="en-US" sz="2800" i="1" dirty="0" smtClean="0"/>
              <a:t>consistent </a:t>
            </a:r>
            <a:r>
              <a:rPr lang="en-US" sz="2800" dirty="0" smtClean="0"/>
              <a:t>with all other knowledge then we can conclude that </a:t>
            </a:r>
            <a:r>
              <a:rPr lang="en-US" sz="2800" b="1" dirty="0" smtClean="0"/>
              <a:t>x </a:t>
            </a:r>
            <a:r>
              <a:rPr lang="en-US" sz="2800" dirty="0" smtClean="0"/>
              <a:t>is a jazz musician</a:t>
            </a:r>
          </a:p>
          <a:p>
            <a:pPr>
              <a:buNone/>
            </a:pPr>
            <a:r>
              <a:rPr lang="en-US" sz="2800" dirty="0" smtClean="0"/>
              <a:t>How do we define </a:t>
            </a:r>
            <a:r>
              <a:rPr lang="en-US" sz="2800" i="1" dirty="0" smtClean="0"/>
              <a:t>consistency</a:t>
            </a:r>
            <a:r>
              <a:rPr lang="en-US" sz="2800" dirty="0" smtClean="0"/>
              <a:t>?</a:t>
            </a:r>
          </a:p>
          <a:p>
            <a:r>
              <a:rPr lang="en-US" sz="2800" dirty="0" smtClean="0"/>
              <a:t>One common solution (consistent with PROLOG notation) is</a:t>
            </a:r>
          </a:p>
          <a:p>
            <a:pPr>
              <a:buNone/>
            </a:pPr>
            <a:r>
              <a:rPr lang="en-US" sz="2800" dirty="0" smtClean="0"/>
              <a:t>	To show that fact </a:t>
            </a:r>
            <a:r>
              <a:rPr lang="en-US" sz="2800" b="1" dirty="0" smtClean="0"/>
              <a:t>P </a:t>
            </a:r>
            <a:r>
              <a:rPr lang="en-US" sz="2800" dirty="0" smtClean="0"/>
              <a:t>is true, we attempt to prove </a:t>
            </a:r>
            <a:r>
              <a:rPr lang="en-US" sz="2800" b="1" dirty="0" smtClean="0"/>
              <a:t>¬P</a:t>
            </a:r>
            <a:r>
              <a:rPr lang="en-US" sz="2800" dirty="0" smtClean="0"/>
              <a:t>.</a:t>
            </a:r>
          </a:p>
          <a:p>
            <a:pPr>
              <a:buNone/>
            </a:pPr>
            <a:r>
              <a:rPr lang="en-US" sz="2800" dirty="0" smtClean="0"/>
              <a:t>	If we fail we may say that </a:t>
            </a:r>
            <a:r>
              <a:rPr lang="en-US" sz="2800" b="1" dirty="0" smtClean="0"/>
              <a:t>P </a:t>
            </a:r>
            <a:r>
              <a:rPr lang="en-US" sz="2800" dirty="0" smtClean="0"/>
              <a:t>is consistent since </a:t>
            </a:r>
            <a:r>
              <a:rPr lang="en-US" sz="2800" b="1" dirty="0" smtClean="0"/>
              <a:t>¬P </a:t>
            </a:r>
            <a:r>
              <a:rPr lang="en-US" sz="2800" dirty="0" smtClean="0"/>
              <a:t>is false.</a:t>
            </a:r>
          </a:p>
          <a:p>
            <a:pPr>
              <a:buNone/>
            </a:pPr>
            <a:endParaRPr lang="en-US" sz="2800" i="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52400"/>
            <a:ext cx="8991600" cy="6705600"/>
          </a:xfrm>
        </p:spPr>
        <p:txBody>
          <a:bodyPr>
            <a:normAutofit fontScale="25000" lnSpcReduction="20000"/>
          </a:bodyPr>
          <a:lstStyle/>
          <a:p>
            <a:pPr lvl="0">
              <a:buNone/>
            </a:pPr>
            <a:r>
              <a:rPr lang="en-US" sz="12800" b="1" dirty="0" smtClean="0"/>
              <a:t>Default logic </a:t>
            </a:r>
          </a:p>
          <a:p>
            <a:pPr>
              <a:buNone/>
            </a:pPr>
            <a:endParaRPr lang="en-US" dirty="0" smtClean="0"/>
          </a:p>
          <a:p>
            <a:pPr>
              <a:buNone/>
            </a:pPr>
            <a:r>
              <a:rPr lang="en-US" dirty="0" smtClean="0"/>
              <a:t> </a:t>
            </a:r>
            <a:r>
              <a:rPr lang="en-US" sz="7200" dirty="0" smtClean="0"/>
              <a:t>Default logic initiates a new inference rule: </a:t>
            </a:r>
            <a:endParaRPr lang="en-US" sz="6400" dirty="0" smtClean="0"/>
          </a:p>
          <a:p>
            <a:endParaRPr lang="en-US" sz="5600" dirty="0" smtClean="0"/>
          </a:p>
          <a:p>
            <a:pPr>
              <a:buNone/>
            </a:pPr>
            <a:r>
              <a:rPr lang="en-US" sz="5600" dirty="0" smtClean="0"/>
              <a:t>	</a:t>
            </a:r>
            <a:r>
              <a:rPr lang="en-US" sz="8000" dirty="0" smtClean="0"/>
              <a:t> where</a:t>
            </a:r>
            <a:endParaRPr lang="en-US" sz="7200" dirty="0" smtClean="0"/>
          </a:p>
          <a:p>
            <a:pPr lvl="2">
              <a:buNone/>
            </a:pPr>
            <a:r>
              <a:rPr lang="en-US" sz="8000" b="1" dirty="0" smtClean="0"/>
              <a:t>A </a:t>
            </a:r>
            <a:r>
              <a:rPr lang="en-US" sz="8000" dirty="0" smtClean="0"/>
              <a:t>is known as the prerequisite,</a:t>
            </a:r>
          </a:p>
          <a:p>
            <a:pPr lvl="2">
              <a:buNone/>
            </a:pPr>
            <a:r>
              <a:rPr lang="en-US" sz="8000" b="1" dirty="0" smtClean="0"/>
              <a:t>B </a:t>
            </a:r>
            <a:r>
              <a:rPr lang="en-US" sz="8000" dirty="0" smtClean="0"/>
              <a:t>as the justification, and</a:t>
            </a:r>
          </a:p>
          <a:p>
            <a:pPr lvl="2">
              <a:buNone/>
            </a:pPr>
            <a:r>
              <a:rPr lang="en-US" sz="8000" b="1" dirty="0" smtClean="0"/>
              <a:t>C </a:t>
            </a:r>
            <a:r>
              <a:rPr lang="en-US" sz="8000" dirty="0" smtClean="0"/>
              <a:t>as the consequent.</a:t>
            </a:r>
          </a:p>
          <a:p>
            <a:pPr>
              <a:buNone/>
            </a:pPr>
            <a:r>
              <a:rPr lang="en-US" sz="7200" dirty="0" smtClean="0"/>
              <a:t> </a:t>
            </a:r>
          </a:p>
          <a:p>
            <a:r>
              <a:rPr lang="en-US" sz="8000" b="1" dirty="0" smtClean="0"/>
              <a:t> </a:t>
            </a:r>
            <a:r>
              <a:rPr lang="en-US" sz="8000" dirty="0" smtClean="0"/>
              <a:t>Read the above inference rule as:</a:t>
            </a:r>
          </a:p>
          <a:p>
            <a:pPr>
              <a:buNone/>
            </a:pPr>
            <a:r>
              <a:rPr lang="en-US" sz="8000" dirty="0" smtClean="0"/>
              <a:t>	 " if </a:t>
            </a:r>
            <a:r>
              <a:rPr lang="en-US" sz="8000" b="1" dirty="0" smtClean="0"/>
              <a:t>A</a:t>
            </a:r>
            <a:r>
              <a:rPr lang="en-US" sz="8000" dirty="0" smtClean="0"/>
              <a:t>, and if it is consistent with the rest of what is known to assume that </a:t>
            </a:r>
            <a:r>
              <a:rPr lang="en-US" sz="8000" b="1" dirty="0" smtClean="0"/>
              <a:t>B</a:t>
            </a:r>
            <a:r>
              <a:rPr lang="en-US" sz="8000" dirty="0" smtClean="0"/>
              <a:t>, then conclude that </a:t>
            </a:r>
            <a:r>
              <a:rPr lang="en-US" sz="8000" b="1" dirty="0" smtClean="0"/>
              <a:t>C </a:t>
            </a:r>
            <a:r>
              <a:rPr lang="en-US" sz="8000" dirty="0" smtClean="0"/>
              <a:t>".</a:t>
            </a:r>
          </a:p>
          <a:p>
            <a:r>
              <a:rPr lang="en-US" sz="8000" dirty="0" smtClean="0"/>
              <a:t>The rule says that given the prerequisite, the consequent can be inferred, provided it is consistent with the rest of the data.</a:t>
            </a:r>
          </a:p>
          <a:p>
            <a:pPr>
              <a:buNone/>
            </a:pPr>
            <a:r>
              <a:rPr lang="en-US" sz="8000" b="1" dirty="0" smtClean="0"/>
              <a:t> </a:t>
            </a:r>
            <a:r>
              <a:rPr lang="en-US" sz="7200" b="1" dirty="0" smtClean="0"/>
              <a:t> </a:t>
            </a:r>
            <a:r>
              <a:rPr lang="en-US" sz="8000" b="1" dirty="0" smtClean="0"/>
              <a:t>Example</a:t>
            </a:r>
            <a:r>
              <a:rPr lang="en-US" sz="8000" dirty="0" smtClean="0"/>
              <a:t> : Rule that "</a:t>
            </a:r>
            <a:r>
              <a:rPr lang="en-US" sz="8000" i="1" dirty="0" smtClean="0"/>
              <a:t>birds typically fly</a:t>
            </a:r>
            <a:r>
              <a:rPr lang="en-US" sz="8000" dirty="0" smtClean="0"/>
              <a:t>" would be represented as</a:t>
            </a:r>
            <a:endParaRPr lang="en-US" sz="7200" dirty="0" smtClean="0"/>
          </a:p>
          <a:p>
            <a:pPr>
              <a:buNone/>
            </a:pPr>
            <a:r>
              <a:rPr lang="en-US" sz="7200" b="1" dirty="0" smtClean="0"/>
              <a:t> 				bird(x) : flies(x)</a:t>
            </a:r>
          </a:p>
          <a:p>
            <a:pPr>
              <a:buNone/>
            </a:pPr>
            <a:r>
              <a:rPr lang="en-US" sz="7200" b="1" dirty="0" smtClean="0"/>
              <a:t>				       flies (x)</a:t>
            </a:r>
            <a:endParaRPr lang="en-US" sz="7200" dirty="0" smtClean="0"/>
          </a:p>
          <a:p>
            <a:pPr>
              <a:buNone/>
            </a:pPr>
            <a:r>
              <a:rPr lang="en-US" sz="7200" dirty="0" smtClean="0"/>
              <a:t>  </a:t>
            </a:r>
            <a:r>
              <a:rPr lang="en-US" sz="8000" dirty="0" smtClean="0"/>
              <a:t>which says</a:t>
            </a:r>
          </a:p>
          <a:p>
            <a:pPr>
              <a:buNone/>
            </a:pPr>
            <a:r>
              <a:rPr lang="en-US" sz="8000" dirty="0" smtClean="0"/>
              <a:t> " If </a:t>
            </a:r>
            <a:r>
              <a:rPr lang="en-US" sz="8000" b="1" dirty="0" smtClean="0"/>
              <a:t>x </a:t>
            </a:r>
            <a:r>
              <a:rPr lang="en-US" sz="8000" dirty="0" smtClean="0"/>
              <a:t>is a bird and it is consistent to assume that </a:t>
            </a:r>
            <a:r>
              <a:rPr lang="en-US" sz="8000" b="1" dirty="0" smtClean="0"/>
              <a:t>x </a:t>
            </a:r>
            <a:r>
              <a:rPr lang="en-US" sz="8000" dirty="0" smtClean="0"/>
              <a:t>can </a:t>
            </a:r>
            <a:r>
              <a:rPr lang="en-US" sz="8000" b="1" dirty="0" smtClean="0"/>
              <a:t> </a:t>
            </a:r>
            <a:r>
              <a:rPr lang="en-US" sz="8000" dirty="0" smtClean="0"/>
              <a:t>flies, then infer that </a:t>
            </a:r>
            <a:r>
              <a:rPr lang="en-US" sz="8000" b="1" dirty="0" smtClean="0"/>
              <a:t>x </a:t>
            </a:r>
            <a:r>
              <a:rPr lang="en-US" sz="8000" dirty="0" smtClean="0"/>
              <a:t>can</a:t>
            </a:r>
            <a:r>
              <a:rPr lang="en-US" sz="8000" b="1" dirty="0" smtClean="0"/>
              <a:t> </a:t>
            </a:r>
            <a:r>
              <a:rPr lang="en-US" sz="8000" dirty="0" smtClean="0"/>
              <a:t>flies".</a:t>
            </a:r>
          </a:p>
          <a:p>
            <a:pPr>
              <a:buNone/>
            </a:pPr>
            <a:r>
              <a:rPr lang="en-US" sz="8000" dirty="0" smtClean="0"/>
              <a:t>Note : Since, all we know about </a:t>
            </a:r>
            <a:r>
              <a:rPr lang="en-US" sz="8000" dirty="0" err="1" smtClean="0"/>
              <a:t>Tweety</a:t>
            </a:r>
            <a:r>
              <a:rPr lang="en-US" sz="8000" dirty="0" smtClean="0"/>
              <a:t> is that :</a:t>
            </a:r>
          </a:p>
          <a:p>
            <a:r>
              <a:rPr lang="en-US" sz="8000" dirty="0" err="1" smtClean="0"/>
              <a:t>Tweety</a:t>
            </a:r>
            <a:r>
              <a:rPr lang="en-US" sz="8000" dirty="0" smtClean="0"/>
              <a:t> is a bird, we therefore inferred that </a:t>
            </a:r>
            <a:r>
              <a:rPr lang="en-US" sz="8000" dirty="0" err="1" smtClean="0"/>
              <a:t>Tweety</a:t>
            </a:r>
            <a:r>
              <a:rPr lang="en-US" sz="8000" dirty="0" smtClean="0"/>
              <a:t> flies.</a:t>
            </a:r>
            <a:endParaRPr lang="en-US" sz="4500" dirty="0" smtClean="0"/>
          </a:p>
          <a:p>
            <a:pPr>
              <a:buNone/>
            </a:pPr>
            <a:r>
              <a:rPr lang="en-US" sz="4300" dirty="0" smtClean="0"/>
              <a:t>	</a:t>
            </a:r>
          </a:p>
          <a:p>
            <a:pPr algn="just">
              <a:buNone/>
            </a:pPr>
            <a:r>
              <a:rPr lang="en-US" sz="4300" dirty="0" smtClean="0"/>
              <a:t>	</a:t>
            </a:r>
            <a:r>
              <a:rPr lang="en-US" sz="4500" dirty="0" smtClean="0"/>
              <a:t>.</a:t>
            </a:r>
            <a:endParaRPr lang="en-US" sz="4300" dirty="0" smtClean="0"/>
          </a:p>
          <a:p>
            <a:endParaRPr lang="en-US" dirty="0"/>
          </a:p>
        </p:txBody>
      </p:sp>
      <p:pic>
        <p:nvPicPr>
          <p:cNvPr id="4" name="Picture 3" descr="tex2html_wrap_inline7448"/>
          <p:cNvPicPr/>
          <p:nvPr/>
        </p:nvPicPr>
        <p:blipFill>
          <a:blip r:embed="rId2"/>
          <a:srcRect/>
          <a:stretch>
            <a:fillRect/>
          </a:stretch>
        </p:blipFill>
        <p:spPr bwMode="auto">
          <a:xfrm>
            <a:off x="4648200" y="914400"/>
            <a:ext cx="762000" cy="609600"/>
          </a:xfrm>
          <a:prstGeom prst="rect">
            <a:avLst/>
          </a:prstGeom>
          <a:noFill/>
          <a:ln w="9525">
            <a:noFill/>
            <a:miter lim="800000"/>
            <a:headEnd/>
            <a:tailEnd/>
          </a:ln>
        </p:spPr>
      </p:pic>
      <p:cxnSp>
        <p:nvCxnSpPr>
          <p:cNvPr id="6" name="Straight Connector 5"/>
          <p:cNvCxnSpPr/>
          <p:nvPr/>
        </p:nvCxnSpPr>
        <p:spPr>
          <a:xfrm>
            <a:off x="2971800" y="4724400"/>
            <a:ext cx="1143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52400"/>
            <a:ext cx="9144000" cy="6477000"/>
          </a:xfrm>
        </p:spPr>
        <p:txBody>
          <a:bodyPr>
            <a:normAutofit/>
          </a:bodyPr>
          <a:lstStyle/>
          <a:p>
            <a:pPr algn="just">
              <a:buNone/>
            </a:pPr>
            <a:r>
              <a:rPr lang="en-US" dirty="0" smtClean="0"/>
              <a:t>	</a:t>
            </a:r>
            <a:r>
              <a:rPr lang="en-US" sz="2800" dirty="0" smtClean="0"/>
              <a:t>The idea behind non-monotonic reasoning is to reason with first order logic, and if an inference can not be obtained then use the set of default rules available within the first order formulation.</a:t>
            </a:r>
          </a:p>
          <a:p>
            <a:pPr>
              <a:buNone/>
            </a:pPr>
            <a:r>
              <a:rPr lang="en-US" sz="2800" dirty="0" smtClean="0"/>
              <a:t>Suppose a knowledge base(KB) contains only the statements  .		   </a:t>
            </a:r>
            <a:r>
              <a:rPr lang="en-US" sz="2800" b="1" dirty="0" smtClean="0"/>
              <a:t>bird(x) : flies(x)</a:t>
            </a:r>
          </a:p>
          <a:p>
            <a:pPr>
              <a:buNone/>
            </a:pPr>
            <a:r>
              <a:rPr lang="en-US" sz="2800" b="1" dirty="0" smtClean="0"/>
              <a:t>			     	 flies (x)</a:t>
            </a:r>
          </a:p>
          <a:p>
            <a:pPr>
              <a:buNone/>
            </a:pPr>
            <a:r>
              <a:rPr lang="en-US" sz="2800" dirty="0" smtClean="0"/>
              <a:t>Bird(</a:t>
            </a:r>
            <a:r>
              <a:rPr lang="en-US" sz="2800" dirty="0" err="1" smtClean="0"/>
              <a:t>Tweety</a:t>
            </a:r>
            <a:r>
              <a:rPr lang="en-US" sz="2800" dirty="0" smtClean="0"/>
              <a:t>) : a default proof of </a:t>
            </a:r>
            <a:r>
              <a:rPr lang="en-US" sz="2800" b="1" dirty="0" smtClean="0"/>
              <a:t>fly(</a:t>
            </a:r>
            <a:r>
              <a:rPr lang="en-US" sz="2800" b="1" dirty="0" err="1" smtClean="0"/>
              <a:t>Tweety</a:t>
            </a:r>
            <a:r>
              <a:rPr lang="en-US" sz="2800" b="1" dirty="0" smtClean="0"/>
              <a:t>) </a:t>
            </a:r>
            <a:r>
              <a:rPr lang="en-US" sz="2800" dirty="0" smtClean="0"/>
              <a:t>is possible. But if KB also contains the clauses </a:t>
            </a:r>
          </a:p>
          <a:p>
            <a:pPr>
              <a:buNone/>
            </a:pPr>
            <a:r>
              <a:rPr lang="en-US" sz="2800" b="1" dirty="0" smtClean="0"/>
              <a:t>		</a:t>
            </a:r>
            <a:r>
              <a:rPr lang="en-US" sz="2400" b="1" dirty="0" smtClean="0"/>
              <a:t>Ostrich(</a:t>
            </a:r>
            <a:r>
              <a:rPr lang="en-US" sz="2400" b="1" dirty="0" err="1" smtClean="0"/>
              <a:t>Tweety</a:t>
            </a:r>
            <a:r>
              <a:rPr lang="en-US" sz="2400" b="1" dirty="0" smtClean="0"/>
              <a:t>), Ostrich(x)          ¬ flies(</a:t>
            </a:r>
            <a:r>
              <a:rPr lang="en-US" sz="2400" b="1" i="1" dirty="0" smtClean="0"/>
              <a:t>x</a:t>
            </a:r>
            <a:r>
              <a:rPr lang="en-US" sz="2400" b="1" dirty="0" smtClean="0"/>
              <a:t>)</a:t>
            </a:r>
          </a:p>
          <a:p>
            <a:pPr>
              <a:buNone/>
            </a:pPr>
            <a:r>
              <a:rPr lang="en-US" sz="2400" b="1" dirty="0" smtClean="0"/>
              <a:t>flies( </a:t>
            </a:r>
            <a:r>
              <a:rPr lang="en-US" sz="2400" b="1" dirty="0" err="1" smtClean="0"/>
              <a:t>Tweety</a:t>
            </a:r>
            <a:r>
              <a:rPr lang="en-US" sz="2400" b="1" dirty="0" smtClean="0"/>
              <a:t>) </a:t>
            </a:r>
            <a:r>
              <a:rPr lang="en-US" sz="2400" dirty="0" smtClean="0"/>
              <a:t>would be blocked since the default is now inconsistent. </a:t>
            </a:r>
          </a:p>
          <a:p>
            <a:pPr>
              <a:buNone/>
            </a:pPr>
            <a:r>
              <a:rPr lang="en-US" sz="2400" dirty="0" smtClean="0"/>
              <a:t>Default rules are especially  useful in hierarchical KBs. Because default rules are transitive, property inheritance becomes possible.</a:t>
            </a:r>
            <a:endParaRPr lang="en-US" dirty="0" smtClean="0"/>
          </a:p>
          <a:p>
            <a:pPr algn="just">
              <a:buNone/>
            </a:pPr>
            <a:endParaRPr lang="en-US" b="1" dirty="0" smtClean="0"/>
          </a:p>
        </p:txBody>
      </p:sp>
      <p:cxnSp>
        <p:nvCxnSpPr>
          <p:cNvPr id="5" name="Straight Connector 4"/>
          <p:cNvCxnSpPr/>
          <p:nvPr/>
        </p:nvCxnSpPr>
        <p:spPr>
          <a:xfrm>
            <a:off x="2057400" y="2971800"/>
            <a:ext cx="2590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572000" y="46482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228600"/>
            <a:ext cx="8763000" cy="6400800"/>
          </a:xfrm>
        </p:spPr>
        <p:txBody>
          <a:bodyPr>
            <a:normAutofit lnSpcReduction="10000"/>
          </a:bodyPr>
          <a:lstStyle/>
          <a:p>
            <a:pPr>
              <a:buNone/>
            </a:pPr>
            <a:r>
              <a:rPr lang="en-US" b="1" dirty="0" smtClean="0"/>
              <a:t>Circumscription </a:t>
            </a:r>
          </a:p>
          <a:p>
            <a:pPr algn="just"/>
            <a:r>
              <a:rPr lang="en-US" dirty="0" smtClean="0"/>
              <a:t>It is a non-monotonic logic to formalize the common sense assumption. </a:t>
            </a:r>
          </a:p>
          <a:p>
            <a:pPr algn="just"/>
            <a:r>
              <a:rPr lang="en-US" i="1" dirty="0" smtClean="0"/>
              <a:t>Circumscription</a:t>
            </a:r>
            <a:r>
              <a:rPr lang="en-US" dirty="0" smtClean="0"/>
              <a:t> is a rule of conjecture(guess) that allows you to jump to the conclusion that the objects you can show that posses a certain property, </a:t>
            </a:r>
            <a:r>
              <a:rPr lang="en-US" i="1" dirty="0" smtClean="0"/>
              <a:t>p</a:t>
            </a:r>
            <a:r>
              <a:rPr lang="en-US" dirty="0" smtClean="0"/>
              <a:t>, are in fact all the objects that posses that property.</a:t>
            </a:r>
          </a:p>
          <a:p>
            <a:pPr algn="just"/>
            <a:r>
              <a:rPr lang="en-US" dirty="0" smtClean="0"/>
              <a:t>Circumscription involves formulating rules of thumb with "</a:t>
            </a:r>
            <a:r>
              <a:rPr lang="en-US" i="1" dirty="0" smtClean="0"/>
              <a:t>abnormality</a:t>
            </a:r>
            <a:r>
              <a:rPr lang="en-US" dirty="0" smtClean="0"/>
              <a:t>" predicates and then restricting the extension of these predicates, circumscribing them, so that they apply to only those things to which they are currently known</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0"/>
            <a:ext cx="9144000" cy="6629400"/>
          </a:xfrm>
        </p:spPr>
        <p:txBody>
          <a:bodyPr>
            <a:normAutofit lnSpcReduction="10000"/>
          </a:bodyPr>
          <a:lstStyle/>
          <a:p>
            <a:pPr>
              <a:buNone/>
            </a:pPr>
            <a:r>
              <a:rPr lang="en-US" sz="2800" b="1" dirty="0" smtClean="0"/>
              <a:t>Example : Take the case of Bird </a:t>
            </a:r>
            <a:r>
              <a:rPr lang="en-US" sz="2800" b="1" dirty="0" err="1" smtClean="0"/>
              <a:t>Tweety</a:t>
            </a:r>
            <a:endParaRPr lang="en-US" sz="2800" dirty="0" smtClean="0"/>
          </a:p>
          <a:p>
            <a:r>
              <a:rPr lang="en-US" sz="2800" b="1" dirty="0" smtClean="0"/>
              <a:t> </a:t>
            </a:r>
            <a:r>
              <a:rPr lang="en-US" sz="2800" dirty="0" smtClean="0"/>
              <a:t>Circumscription can also cope with default reasoning.</a:t>
            </a:r>
          </a:p>
          <a:p>
            <a:pPr>
              <a:buNone/>
            </a:pPr>
            <a:r>
              <a:rPr lang="en-US" sz="2800" dirty="0" smtClean="0"/>
              <a:t>Suppose we know: bird(</a:t>
            </a:r>
            <a:r>
              <a:rPr lang="en-US" sz="2800" dirty="0" err="1" smtClean="0"/>
              <a:t>tweety</a:t>
            </a:r>
            <a:r>
              <a:rPr lang="en-US" sz="2800" dirty="0" smtClean="0"/>
              <a:t>)</a:t>
            </a:r>
          </a:p>
          <a:p>
            <a:pPr>
              <a:buNone/>
            </a:pPr>
            <a:r>
              <a:rPr lang="en-US" sz="2800" dirty="0" smtClean="0"/>
              <a:t>		: penguin(</a:t>
            </a:r>
            <a:r>
              <a:rPr lang="en-US" sz="2800" i="1" dirty="0" smtClean="0"/>
              <a:t>x</a:t>
            </a:r>
            <a:r>
              <a:rPr lang="en-US" sz="2800" dirty="0" smtClean="0"/>
              <a:t>)         bird(</a:t>
            </a:r>
            <a:r>
              <a:rPr lang="en-US" sz="2800" i="1" dirty="0" smtClean="0"/>
              <a:t>x</a:t>
            </a:r>
            <a:r>
              <a:rPr lang="en-US" sz="2800" dirty="0" smtClean="0"/>
              <a:t>)</a:t>
            </a:r>
          </a:p>
          <a:p>
            <a:pPr>
              <a:buNone/>
            </a:pPr>
            <a:r>
              <a:rPr lang="en-US" sz="2800" dirty="0" smtClean="0"/>
              <a:t>		: penguin(</a:t>
            </a:r>
            <a:r>
              <a:rPr lang="en-US" sz="2800" i="1" dirty="0" smtClean="0"/>
              <a:t>x</a:t>
            </a:r>
            <a:r>
              <a:rPr lang="en-US" sz="2800" dirty="0" smtClean="0"/>
              <a:t>)      </a:t>
            </a:r>
            <a:r>
              <a:rPr lang="en-US" sz="2800" b="1" dirty="0" smtClean="0"/>
              <a:t>  ¬ </a:t>
            </a:r>
            <a:r>
              <a:rPr lang="en-US" sz="2800" dirty="0" smtClean="0"/>
              <a:t>flies(</a:t>
            </a:r>
            <a:r>
              <a:rPr lang="en-US" sz="2800" i="1" dirty="0" smtClean="0"/>
              <a:t>x</a:t>
            </a:r>
            <a:r>
              <a:rPr lang="en-US" sz="2800" dirty="0" smtClean="0"/>
              <a:t>)</a:t>
            </a:r>
          </a:p>
          <a:p>
            <a:pPr>
              <a:buNone/>
            </a:pPr>
            <a:r>
              <a:rPr lang="en-US" sz="2800" dirty="0" smtClean="0"/>
              <a:t>	 and we wish to add the fact that "birds typically fly“ .</a:t>
            </a:r>
          </a:p>
          <a:p>
            <a:pPr>
              <a:buNone/>
            </a:pPr>
            <a:r>
              <a:rPr lang="en-US" sz="2800" dirty="0" smtClean="0"/>
              <a:t>	In circumscription this phrase would be stated as:</a:t>
            </a:r>
          </a:p>
          <a:p>
            <a:pPr>
              <a:buNone/>
            </a:pPr>
            <a:r>
              <a:rPr lang="en-US" sz="2800" i="1" dirty="0" smtClean="0"/>
              <a:t>		A bird will fly if it is not abnormal</a:t>
            </a:r>
            <a:endParaRPr lang="en-US" sz="2800" dirty="0" smtClean="0"/>
          </a:p>
          <a:p>
            <a:pPr>
              <a:buNone/>
            </a:pPr>
            <a:r>
              <a:rPr lang="en-US" sz="2800" dirty="0" smtClean="0"/>
              <a:t>	and can thus be represented by:</a:t>
            </a:r>
          </a:p>
          <a:p>
            <a:pPr>
              <a:buNone/>
            </a:pPr>
            <a:r>
              <a:rPr lang="en-US" sz="2800" dirty="0" smtClean="0"/>
              <a:t>			∀</a:t>
            </a:r>
            <a:r>
              <a:rPr lang="en-US" sz="2800" b="1" dirty="0" smtClean="0"/>
              <a:t>x(Bird(x) &amp; ¬ Abnormal(x) </a:t>
            </a:r>
            <a:r>
              <a:rPr lang="en-US" sz="2800" dirty="0" smtClean="0"/>
              <a:t>→ </a:t>
            </a:r>
            <a:r>
              <a:rPr lang="en-US" sz="2800" b="1" dirty="0" smtClean="0"/>
              <a:t>Flies(x))</a:t>
            </a:r>
            <a:endParaRPr lang="en-US" sz="2800" dirty="0" smtClean="0"/>
          </a:p>
          <a:p>
            <a:pPr>
              <a:buNone/>
            </a:pPr>
            <a:r>
              <a:rPr lang="en-US" sz="2800" dirty="0" smtClean="0"/>
              <a:t>However, this is not sufficient. We cannot conclude ” </a:t>
            </a:r>
            <a:r>
              <a:rPr lang="en-US" sz="2800" dirty="0" err="1" smtClean="0"/>
              <a:t>tweety</a:t>
            </a:r>
            <a:r>
              <a:rPr lang="en-US" sz="2800" dirty="0" smtClean="0"/>
              <a:t> flies”  </a:t>
            </a:r>
            <a:r>
              <a:rPr lang="en-US" sz="2800" dirty="0" err="1" smtClean="0"/>
              <a:t>i.e</a:t>
            </a:r>
            <a:r>
              <a:rPr lang="en-US" sz="2800" dirty="0" smtClean="0"/>
              <a:t> flies(</a:t>
            </a:r>
            <a:r>
              <a:rPr lang="en-US" sz="2800" dirty="0" err="1" smtClean="0"/>
              <a:t>Tweety</a:t>
            </a:r>
            <a:r>
              <a:rPr lang="en-US" sz="2800" dirty="0" smtClean="0"/>
              <a:t>), since we do not know that he is abnormal with respect to flying ability.</a:t>
            </a:r>
          </a:p>
          <a:p>
            <a:r>
              <a:rPr lang="en-US" sz="2800" dirty="0" smtClean="0"/>
              <a:t>since we cannot prove 		 </a:t>
            </a:r>
            <a:r>
              <a:rPr lang="en-US" sz="2800" b="1" dirty="0" smtClean="0"/>
              <a:t>¬ abnormal(</a:t>
            </a:r>
            <a:r>
              <a:rPr lang="en-US" sz="2800" b="1" dirty="0" err="1" smtClean="0"/>
              <a:t>tweety</a:t>
            </a:r>
            <a:r>
              <a:rPr lang="en-US" sz="2800" b="1" dirty="0" smtClean="0"/>
              <a:t>).</a:t>
            </a:r>
          </a:p>
          <a:p>
            <a:endParaRPr lang="en-US" sz="2800" dirty="0" smtClean="0"/>
          </a:p>
          <a:p>
            <a:endParaRPr lang="en-US" sz="2800" dirty="0" smtClean="0"/>
          </a:p>
          <a:p>
            <a:endParaRPr lang="en-US" sz="2800" dirty="0" smtClean="0"/>
          </a:p>
          <a:p>
            <a:endParaRPr lang="en-US" dirty="0"/>
          </a:p>
        </p:txBody>
      </p:sp>
      <p:pic>
        <p:nvPicPr>
          <p:cNvPr id="4" name="Picture 3" descr="tex2html_wrap_inline7154"/>
          <p:cNvPicPr/>
          <p:nvPr/>
        </p:nvPicPr>
        <p:blipFill>
          <a:blip r:embed="rId2"/>
          <a:srcRect/>
          <a:stretch>
            <a:fillRect/>
          </a:stretch>
        </p:blipFill>
        <p:spPr bwMode="auto">
          <a:xfrm>
            <a:off x="685800" y="1981200"/>
            <a:ext cx="228600" cy="266700"/>
          </a:xfrm>
          <a:prstGeom prst="rect">
            <a:avLst/>
          </a:prstGeom>
          <a:noFill/>
          <a:ln w="9525">
            <a:noFill/>
            <a:miter lim="800000"/>
            <a:headEnd/>
            <a:tailEnd/>
          </a:ln>
        </p:spPr>
      </p:pic>
      <p:pic>
        <p:nvPicPr>
          <p:cNvPr id="5" name="Picture 4" descr="tex2html_wrap_inline7154"/>
          <p:cNvPicPr/>
          <p:nvPr/>
        </p:nvPicPr>
        <p:blipFill>
          <a:blip r:embed="rId2"/>
          <a:srcRect/>
          <a:stretch>
            <a:fillRect/>
          </a:stretch>
        </p:blipFill>
        <p:spPr bwMode="auto">
          <a:xfrm>
            <a:off x="685800" y="1524000"/>
            <a:ext cx="228600" cy="266700"/>
          </a:xfrm>
          <a:prstGeom prst="rect">
            <a:avLst/>
          </a:prstGeom>
          <a:noFill/>
          <a:ln w="9525">
            <a:noFill/>
            <a:miter lim="800000"/>
            <a:headEnd/>
            <a:tailEnd/>
          </a:ln>
        </p:spPr>
      </p:pic>
      <p:cxnSp>
        <p:nvCxnSpPr>
          <p:cNvPr id="6" name="Straight Arrow Connector 5"/>
          <p:cNvCxnSpPr/>
          <p:nvPr/>
        </p:nvCxnSpPr>
        <p:spPr>
          <a:xfrm>
            <a:off x="2743200" y="16002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743200" y="2057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52400"/>
            <a:ext cx="9144000" cy="6553200"/>
          </a:xfrm>
        </p:spPr>
        <p:txBody>
          <a:bodyPr>
            <a:normAutofit/>
          </a:bodyPr>
          <a:lstStyle/>
          <a:p>
            <a:r>
              <a:rPr lang="en-US" sz="2800" dirty="0" smtClean="0"/>
              <a:t>But if we add axioms which circumscribe the </a:t>
            </a:r>
            <a:r>
              <a:rPr lang="en-US" sz="2800" i="1" dirty="0" smtClean="0"/>
              <a:t>abnormality predicate </a:t>
            </a:r>
            <a:r>
              <a:rPr lang="en-US" sz="2800" dirty="0" smtClean="0"/>
              <a:t>to which they are currently known say </a:t>
            </a:r>
            <a:r>
              <a:rPr lang="en-US" sz="2800" i="1" dirty="0" smtClean="0"/>
              <a:t>"Bird </a:t>
            </a:r>
            <a:r>
              <a:rPr lang="en-US" sz="2800" i="1" dirty="0" err="1" smtClean="0"/>
              <a:t>Tweety</a:t>
            </a:r>
            <a:r>
              <a:rPr lang="en-US" sz="2800" dirty="0" smtClean="0"/>
              <a:t>" then the inference can be drawn. This inference is non-monotonic</a:t>
            </a:r>
            <a:r>
              <a:rPr lang="en-US" dirty="0" smtClean="0"/>
              <a:t>.</a:t>
            </a:r>
          </a:p>
          <a:p>
            <a:r>
              <a:rPr lang="en-US" dirty="0" smtClean="0"/>
              <a:t>This is where we apply circumscription and, in this case,</a:t>
            </a:r>
          </a:p>
          <a:p>
            <a:r>
              <a:rPr lang="en-US" i="1" dirty="0" smtClean="0"/>
              <a:t>we will assume that those things that are shown to be abnormal are the only things to be abnormal</a:t>
            </a:r>
            <a:endParaRPr lang="en-US" dirty="0" smtClean="0"/>
          </a:p>
          <a:p>
            <a:r>
              <a:rPr lang="en-US" dirty="0" smtClean="0"/>
              <a:t>Thus we can rewrite our </a:t>
            </a:r>
            <a:r>
              <a:rPr lang="en-US" i="1" dirty="0" smtClean="0"/>
              <a:t>default rule</a:t>
            </a:r>
            <a:r>
              <a:rPr lang="en-US" dirty="0" smtClean="0"/>
              <a:t> as:</a:t>
            </a:r>
          </a:p>
          <a:p>
            <a:pPr lvl="1">
              <a:buNone/>
            </a:pPr>
            <a:r>
              <a:rPr lang="en-US" b="1" dirty="0" smtClean="0"/>
              <a:t>: 		bird(</a:t>
            </a:r>
            <a:r>
              <a:rPr lang="en-US" b="1" i="1" dirty="0" smtClean="0"/>
              <a:t>x</a:t>
            </a:r>
            <a:r>
              <a:rPr lang="en-US" b="1" dirty="0" smtClean="0"/>
              <a:t>) &amp; ¬ flies(</a:t>
            </a:r>
            <a:r>
              <a:rPr lang="en-US" b="1" i="1" dirty="0" smtClean="0"/>
              <a:t>x) </a:t>
            </a:r>
            <a:r>
              <a:rPr lang="en-US" b="1" dirty="0" smtClean="0"/>
              <a:t>         abnormal(</a:t>
            </a:r>
            <a:r>
              <a:rPr lang="en-US" b="1" i="1" dirty="0" smtClean="0"/>
              <a:t>x</a:t>
            </a:r>
            <a:r>
              <a:rPr lang="en-US" b="1" dirty="0" smtClean="0"/>
              <a:t>)</a:t>
            </a:r>
          </a:p>
          <a:p>
            <a:endParaRPr lang="en-US" dirty="0"/>
          </a:p>
        </p:txBody>
      </p:sp>
      <p:cxnSp>
        <p:nvCxnSpPr>
          <p:cNvPr id="9" name="Straight Arrow Connector 8"/>
          <p:cNvCxnSpPr/>
          <p:nvPr/>
        </p:nvCxnSpPr>
        <p:spPr>
          <a:xfrm>
            <a:off x="2743200" y="35052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 name="Picture 9" descr="tex2html_wrap_inline7154"/>
          <p:cNvPicPr/>
          <p:nvPr/>
        </p:nvPicPr>
        <p:blipFill>
          <a:blip r:embed="rId2"/>
          <a:srcRect/>
          <a:stretch>
            <a:fillRect/>
          </a:stretch>
        </p:blipFill>
        <p:spPr bwMode="auto">
          <a:xfrm>
            <a:off x="685800" y="4876800"/>
            <a:ext cx="228600" cy="266700"/>
          </a:xfrm>
          <a:prstGeom prst="rect">
            <a:avLst/>
          </a:prstGeom>
          <a:noFill/>
          <a:ln w="9525">
            <a:noFill/>
            <a:miter lim="800000"/>
            <a:headEnd/>
            <a:tailEnd/>
          </a:ln>
        </p:spPr>
      </p:pic>
      <p:cxnSp>
        <p:nvCxnSpPr>
          <p:cNvPr id="11" name="Straight Arrow Connector 10"/>
          <p:cNvCxnSpPr/>
          <p:nvPr/>
        </p:nvCxnSpPr>
        <p:spPr>
          <a:xfrm>
            <a:off x="3886200" y="50292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228600"/>
            <a:ext cx="8610600" cy="6248400"/>
          </a:xfrm>
        </p:spPr>
        <p:txBody>
          <a:bodyPr>
            <a:normAutofit lnSpcReduction="10000"/>
          </a:bodyPr>
          <a:lstStyle/>
          <a:p>
            <a:pPr>
              <a:buNone/>
            </a:pPr>
            <a:r>
              <a:rPr lang="en-US" dirty="0" smtClean="0"/>
              <a:t>If we now add the fact:</a:t>
            </a:r>
          </a:p>
          <a:p>
            <a:pPr>
              <a:buNone/>
            </a:pPr>
            <a:r>
              <a:rPr lang="en-US" dirty="0" smtClean="0"/>
              <a:t>	penguin(</a:t>
            </a:r>
            <a:r>
              <a:rPr lang="en-US" dirty="0" err="1" smtClean="0"/>
              <a:t>tweety</a:t>
            </a:r>
            <a:r>
              <a:rPr lang="en-US" dirty="0" smtClean="0"/>
              <a:t>)</a:t>
            </a:r>
          </a:p>
          <a:p>
            <a:pPr>
              <a:buNone/>
            </a:pPr>
            <a:r>
              <a:rPr lang="en-US" dirty="0" smtClean="0"/>
              <a:t>Clearly we can prove</a:t>
            </a:r>
          </a:p>
          <a:p>
            <a:pPr>
              <a:buNone/>
            </a:pPr>
            <a:r>
              <a:rPr lang="en-US" dirty="0" smtClean="0"/>
              <a:t>	abnormal(</a:t>
            </a:r>
            <a:r>
              <a:rPr lang="en-US" dirty="0" err="1" smtClean="0"/>
              <a:t>tweety</a:t>
            </a:r>
            <a:r>
              <a:rPr lang="en-US" dirty="0" smtClean="0"/>
              <a:t>).</a:t>
            </a:r>
          </a:p>
          <a:p>
            <a:r>
              <a:rPr lang="en-US" dirty="0" smtClean="0"/>
              <a:t>If we circumscribe abnormal now we would add the sentence,</a:t>
            </a:r>
          </a:p>
          <a:p>
            <a:pPr>
              <a:buNone/>
            </a:pPr>
            <a:r>
              <a:rPr lang="en-US" i="1" dirty="0" smtClean="0"/>
              <a:t>	a penguin (</a:t>
            </a:r>
            <a:r>
              <a:rPr lang="en-US" i="1" dirty="0" err="1" smtClean="0"/>
              <a:t>tweety</a:t>
            </a:r>
            <a:r>
              <a:rPr lang="en-US" i="1" dirty="0" smtClean="0"/>
              <a:t>) is the abnormal thing</a:t>
            </a:r>
            <a:r>
              <a:rPr lang="en-US" dirty="0" smtClean="0"/>
              <a:t>:</a:t>
            </a:r>
          </a:p>
          <a:p>
            <a:pPr>
              <a:buNone/>
            </a:pPr>
            <a:r>
              <a:rPr lang="en-US" dirty="0" smtClean="0"/>
              <a:t>			: abnormal(</a:t>
            </a:r>
            <a:r>
              <a:rPr lang="en-US" i="1" dirty="0" smtClean="0"/>
              <a:t>x</a:t>
            </a:r>
            <a:r>
              <a:rPr lang="en-US" dirty="0" smtClean="0"/>
              <a:t>)       penguin(</a:t>
            </a:r>
            <a:r>
              <a:rPr lang="en-US" i="1" dirty="0" smtClean="0"/>
              <a:t>x</a:t>
            </a:r>
            <a:r>
              <a:rPr lang="en-US" dirty="0" smtClean="0"/>
              <a:t>).</a:t>
            </a:r>
          </a:p>
          <a:p>
            <a:pPr>
              <a:buNone/>
            </a:pPr>
            <a:r>
              <a:rPr lang="en-US" dirty="0" smtClean="0"/>
              <a:t>Note: The distinction between Default logic and circumscription:</a:t>
            </a:r>
          </a:p>
          <a:p>
            <a:r>
              <a:rPr lang="en-US" i="1" dirty="0" smtClean="0"/>
              <a:t>Defaults are sentences in language itself not additional inference rules</a:t>
            </a:r>
            <a:r>
              <a:rPr lang="en-US" dirty="0" smtClean="0"/>
              <a:t>.</a:t>
            </a:r>
          </a:p>
          <a:p>
            <a:endParaRPr lang="en-US" dirty="0"/>
          </a:p>
        </p:txBody>
      </p:sp>
      <p:pic>
        <p:nvPicPr>
          <p:cNvPr id="4" name="Picture 3" descr="tex2html_wrap_inline7154"/>
          <p:cNvPicPr/>
          <p:nvPr/>
        </p:nvPicPr>
        <p:blipFill>
          <a:blip r:embed="rId2"/>
          <a:srcRect/>
          <a:stretch>
            <a:fillRect/>
          </a:stretch>
        </p:blipFill>
        <p:spPr bwMode="auto">
          <a:xfrm>
            <a:off x="1600200" y="4038600"/>
            <a:ext cx="228600" cy="266700"/>
          </a:xfrm>
          <a:prstGeom prst="rect">
            <a:avLst/>
          </a:prstGeom>
          <a:noFill/>
          <a:ln w="9525">
            <a:noFill/>
            <a:miter lim="800000"/>
            <a:headEnd/>
            <a:tailEnd/>
          </a:ln>
        </p:spPr>
      </p:pic>
      <p:cxnSp>
        <p:nvCxnSpPr>
          <p:cNvPr id="5" name="Straight Arrow Connector 4"/>
          <p:cNvCxnSpPr/>
          <p:nvPr/>
        </p:nvCxnSpPr>
        <p:spPr>
          <a:xfrm>
            <a:off x="4419600" y="4191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52400"/>
            <a:ext cx="9144000" cy="6477000"/>
          </a:xfrm>
        </p:spPr>
        <p:txBody>
          <a:bodyPr>
            <a:normAutofit fontScale="92500" lnSpcReduction="10000"/>
          </a:bodyPr>
          <a:lstStyle/>
          <a:p>
            <a:pPr>
              <a:buNone/>
            </a:pPr>
            <a:r>
              <a:rPr lang="en-US" b="1" dirty="0" smtClean="0"/>
              <a:t>Implementations: Truth Maintenance Systems</a:t>
            </a:r>
            <a:endParaRPr lang="en-US" dirty="0" smtClean="0"/>
          </a:p>
          <a:p>
            <a:pPr algn="just"/>
            <a:r>
              <a:rPr lang="en-US" sz="2800" dirty="0" smtClean="0"/>
              <a:t> A variety of </a:t>
            </a:r>
            <a:r>
              <a:rPr lang="en-US" sz="2800" i="1" dirty="0" smtClean="0"/>
              <a:t>Truth Maintenance Systems</a:t>
            </a:r>
            <a:r>
              <a:rPr lang="en-US" sz="2800" dirty="0" smtClean="0"/>
              <a:t> (TMS) have been developed as a means of implementing Non-Monotonic Reasoning Systems.</a:t>
            </a:r>
          </a:p>
          <a:p>
            <a:pPr algn="just"/>
            <a:r>
              <a:rPr lang="en-US" sz="2800" dirty="0" smtClean="0"/>
              <a:t>A truth maintenance system maintains consistency of the  knowledge being used by the problem solver and not to perform any inference functions. (or)</a:t>
            </a:r>
          </a:p>
          <a:p>
            <a:pPr algn="just"/>
            <a:r>
              <a:rPr lang="en-US" sz="2800" dirty="0" smtClean="0"/>
              <a:t>The TMS maintains the consistency of a knowledge base as soon as new knowledge is added. It considers only one state at a time so it is not possible to manipulate environment. (or)</a:t>
            </a:r>
          </a:p>
          <a:p>
            <a:pPr algn="just"/>
            <a:r>
              <a:rPr lang="en-US" sz="2800" dirty="0" smtClean="0"/>
              <a:t>A TMS maintains consistency between old believed knowledge and current believed knowledge in the knowledge base through revision. </a:t>
            </a:r>
          </a:p>
          <a:p>
            <a:pPr algn="just"/>
            <a:r>
              <a:rPr lang="en-US" sz="2800" dirty="0" smtClean="0"/>
              <a:t>If the current believed statements contradicts the knowledge in the KB, then KB is updated with the new knowledge.</a:t>
            </a:r>
          </a:p>
          <a:p>
            <a:pPr algn="just"/>
            <a:endParaRPr lang="en-US" sz="28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52400"/>
            <a:ext cx="9144000" cy="6477000"/>
          </a:xfrm>
        </p:spPr>
        <p:txBody>
          <a:bodyPr>
            <a:normAutofit fontScale="62500" lnSpcReduction="20000"/>
          </a:bodyPr>
          <a:lstStyle/>
          <a:p>
            <a:pPr algn="just">
              <a:buNone/>
            </a:pPr>
            <a:r>
              <a:rPr lang="en-US" sz="4500" b="1" dirty="0" smtClean="0"/>
              <a:t>The functions of TMS are to </a:t>
            </a:r>
            <a:r>
              <a:rPr lang="en-US" sz="4000" dirty="0" smtClean="0"/>
              <a:t>:</a:t>
            </a:r>
          </a:p>
          <a:p>
            <a:pPr algn="just"/>
            <a:r>
              <a:rPr lang="en-US" sz="4000" b="1" dirty="0" smtClean="0"/>
              <a:t>Provide justifications for conclusions</a:t>
            </a:r>
            <a:endParaRPr lang="en-US" sz="4000" dirty="0" smtClean="0"/>
          </a:p>
          <a:p>
            <a:pPr algn="just">
              <a:buNone/>
            </a:pPr>
            <a:r>
              <a:rPr lang="en-US" sz="4000" dirty="0" smtClean="0"/>
              <a:t>	When a problem solving system gives an answer to a user's query, an explanation of that answer is required;</a:t>
            </a:r>
          </a:p>
          <a:p>
            <a:pPr algn="just">
              <a:buNone/>
            </a:pPr>
            <a:r>
              <a:rPr lang="en-US" sz="4000" b="1" dirty="0" smtClean="0"/>
              <a:t>	Example </a:t>
            </a:r>
            <a:r>
              <a:rPr lang="en-US" sz="4000" dirty="0" smtClean="0"/>
              <a:t>: An advice to a stockbroker is supported by an explanation of the reasons for that advice. This is constructed by the Inference Engine (IE) by tracing the justification of the assertion.</a:t>
            </a:r>
          </a:p>
          <a:p>
            <a:pPr algn="just">
              <a:buNone/>
            </a:pPr>
            <a:endParaRPr lang="en-US" sz="4000" dirty="0" smtClean="0"/>
          </a:p>
          <a:p>
            <a:pPr algn="just"/>
            <a:r>
              <a:rPr lang="en-US" sz="4000" b="1" dirty="0" smtClean="0"/>
              <a:t>Recognize inconsistencies</a:t>
            </a:r>
            <a:endParaRPr lang="en-US" sz="4000" dirty="0" smtClean="0"/>
          </a:p>
          <a:p>
            <a:pPr algn="just"/>
            <a:r>
              <a:rPr lang="en-US" sz="4000" dirty="0" smtClean="0"/>
              <a:t>The Inference Engine (IE) may tell the TMS that some sentences are contradictory. Then, TMS may find that all those sentences are believed true, and reports to the IE which can eliminate the inconsistencies by determining the assumptions used and changing them appropriately.</a:t>
            </a:r>
          </a:p>
          <a:p>
            <a:pPr algn="just"/>
            <a:r>
              <a:rPr lang="en-US" sz="4000" b="1" dirty="0" smtClean="0"/>
              <a:t>Example :</a:t>
            </a:r>
            <a:r>
              <a:rPr lang="en-US" sz="4000" dirty="0" smtClean="0"/>
              <a:t> A statement that either Abbott, or Babbitt, or Cabot is guilty together with other statements that Abbott is not guilty, Babbitt is not guilty, and Cabot is not guilty, form a contradiction.</a:t>
            </a:r>
          </a:p>
          <a:p>
            <a:pPr>
              <a:buNone/>
            </a:pPr>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52400"/>
            <a:ext cx="8991600" cy="6477000"/>
          </a:xfrm>
        </p:spPr>
        <p:txBody>
          <a:bodyPr>
            <a:normAutofit fontScale="92500"/>
          </a:bodyPr>
          <a:lstStyle/>
          <a:p>
            <a:pPr algn="just"/>
            <a:r>
              <a:rPr lang="en-US" sz="2800" b="1" dirty="0" smtClean="0"/>
              <a:t>Support default reasoning</a:t>
            </a:r>
            <a:endParaRPr lang="en-US" sz="2800" dirty="0" smtClean="0"/>
          </a:p>
          <a:p>
            <a:pPr algn="just">
              <a:buNone/>
            </a:pPr>
            <a:r>
              <a:rPr lang="en-US" sz="2800" dirty="0" smtClean="0"/>
              <a:t>	In the absence of any firm knowledge, in many situations we want to reason from default assumptions.</a:t>
            </a:r>
          </a:p>
          <a:p>
            <a:pPr algn="just"/>
            <a:r>
              <a:rPr lang="en-US" sz="2800" b="1" dirty="0" smtClean="0"/>
              <a:t>Example :</a:t>
            </a:r>
            <a:r>
              <a:rPr lang="en-US" sz="2800" dirty="0" smtClean="0"/>
              <a:t> If "</a:t>
            </a:r>
            <a:r>
              <a:rPr lang="en-US" sz="2800" dirty="0" err="1" smtClean="0"/>
              <a:t>Tweety</a:t>
            </a:r>
            <a:r>
              <a:rPr lang="en-US" sz="2800" dirty="0" smtClean="0"/>
              <a:t> is a bird", then until told otherwise, assume that "</a:t>
            </a:r>
            <a:r>
              <a:rPr lang="en-US" sz="2800" dirty="0" err="1" smtClean="0"/>
              <a:t>Tweety</a:t>
            </a:r>
            <a:r>
              <a:rPr lang="en-US" sz="2800" dirty="0" smtClean="0"/>
              <a:t> flies" and for justification use the fact that "</a:t>
            </a:r>
            <a:r>
              <a:rPr lang="en-US" sz="2800" dirty="0" err="1" smtClean="0"/>
              <a:t>Tweety</a:t>
            </a:r>
            <a:r>
              <a:rPr lang="en-US" sz="2800" dirty="0" smtClean="0"/>
              <a:t> is a bird" and the assumption that "birds fly".</a:t>
            </a:r>
          </a:p>
          <a:p>
            <a:pPr algn="just"/>
            <a:r>
              <a:rPr lang="en-US" sz="2800" dirty="0" smtClean="0"/>
              <a:t>Basically TMSs:</a:t>
            </a:r>
          </a:p>
          <a:p>
            <a:pPr lvl="1" algn="just"/>
            <a:r>
              <a:rPr lang="en-US" sz="2400" dirty="0" smtClean="0"/>
              <a:t>all do some form of dependency directed backtracking</a:t>
            </a:r>
          </a:p>
          <a:p>
            <a:pPr lvl="1" algn="just"/>
            <a:r>
              <a:rPr lang="en-US" sz="2400" dirty="0" smtClean="0"/>
              <a:t>assertions are connected via a network of dependencies.</a:t>
            </a:r>
          </a:p>
          <a:p>
            <a:pPr>
              <a:buNone/>
            </a:pPr>
            <a:r>
              <a:rPr lang="en-US" dirty="0" smtClean="0"/>
              <a:t>There are three  types of TMS</a:t>
            </a:r>
          </a:p>
          <a:p>
            <a:pPr lvl="0"/>
            <a:r>
              <a:rPr lang="en-US" sz="3000" b="1" dirty="0" smtClean="0"/>
              <a:t>Justification-Based Truth Maintenance Systems (JTMS)</a:t>
            </a:r>
          </a:p>
          <a:p>
            <a:pPr lvl="0"/>
            <a:r>
              <a:rPr lang="en-US" sz="3000" b="1" dirty="0" smtClean="0"/>
              <a:t>Logic-Based Truth Maintenance Systems (LTMS)</a:t>
            </a:r>
          </a:p>
          <a:p>
            <a:pPr lvl="0"/>
            <a:r>
              <a:rPr lang="en-US" sz="3000" b="1" dirty="0" smtClean="0"/>
              <a:t>Assumption-Based Truth Maintenance Systems (ATMS)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228600"/>
            <a:ext cx="8686800" cy="5897563"/>
          </a:xfrm>
        </p:spPr>
        <p:txBody>
          <a:bodyPr>
            <a:normAutofit lnSpcReduction="10000"/>
          </a:bodyPr>
          <a:lstStyle/>
          <a:p>
            <a:pPr>
              <a:buNone/>
            </a:pPr>
            <a:r>
              <a:rPr lang="en-US" b="1" dirty="0"/>
              <a:t>Reasoning:</a:t>
            </a:r>
            <a:endParaRPr lang="en-US" dirty="0"/>
          </a:p>
          <a:p>
            <a:r>
              <a:rPr lang="en-US" dirty="0" smtClean="0"/>
              <a:t>Reasoning</a:t>
            </a:r>
            <a:r>
              <a:rPr lang="en-US" b="1" dirty="0" smtClean="0"/>
              <a:t> </a:t>
            </a:r>
            <a:r>
              <a:rPr lang="en-US" dirty="0" smtClean="0"/>
              <a:t>is the act of deriving a conclusion from certain premises using a given methodology</a:t>
            </a:r>
          </a:p>
          <a:p>
            <a:r>
              <a:rPr lang="en-US" dirty="0" smtClean="0"/>
              <a:t>Or </a:t>
            </a:r>
            <a:r>
              <a:rPr lang="en-US" dirty="0"/>
              <a:t>"</a:t>
            </a:r>
            <a:r>
              <a:rPr lang="en-US" b="1" dirty="0"/>
              <a:t>Reasoning is a way to infer facts from existing data</a:t>
            </a:r>
            <a:r>
              <a:rPr lang="en-US" dirty="0"/>
              <a:t>." It is a general process of thinking rationally, to find valid conclusions.</a:t>
            </a:r>
          </a:p>
          <a:p>
            <a:r>
              <a:rPr lang="en-US" dirty="0" smtClean="0"/>
              <a:t>The reasoning is the mental process of deriving logical conclusion and making predictions from available knowledge, facts, and beliefs.</a:t>
            </a:r>
          </a:p>
          <a:p>
            <a:r>
              <a:rPr lang="en-US" dirty="0" smtClean="0"/>
              <a:t> </a:t>
            </a:r>
            <a:r>
              <a:rPr lang="en-US" dirty="0"/>
              <a:t>Any knowledge system </a:t>
            </a:r>
            <a:r>
              <a:rPr lang="en-US" dirty="0" smtClean="0"/>
              <a:t>to do something, if it  has not been explicitly  told how to do it then it must reason.</a:t>
            </a: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52400"/>
            <a:ext cx="8763000" cy="6477000"/>
          </a:xfrm>
        </p:spPr>
        <p:txBody>
          <a:bodyPr>
            <a:normAutofit fontScale="85000" lnSpcReduction="10000"/>
          </a:bodyPr>
          <a:lstStyle/>
          <a:p>
            <a:pPr>
              <a:buNone/>
            </a:pPr>
            <a:r>
              <a:rPr lang="en-US" b="1" dirty="0" smtClean="0"/>
              <a:t>Justification-Based Truth Maintenance Systems (JTMS)</a:t>
            </a:r>
            <a:endParaRPr lang="en-US" sz="2400" dirty="0" smtClean="0"/>
          </a:p>
          <a:p>
            <a:pPr lvl="0"/>
            <a:r>
              <a:rPr lang="en-US" dirty="0" smtClean="0"/>
              <a:t>This is a simple TMS in that it does not know anything about the structure of the assertions themselves.</a:t>
            </a:r>
            <a:endParaRPr lang="en-US" sz="2800" dirty="0" smtClean="0"/>
          </a:p>
          <a:p>
            <a:pPr lvl="0"/>
            <a:r>
              <a:rPr lang="en-US" dirty="0" smtClean="0"/>
              <a:t>Each supported belief (assertion) in has a justification.</a:t>
            </a:r>
            <a:endParaRPr lang="en-US" sz="2800" dirty="0" smtClean="0"/>
          </a:p>
          <a:p>
            <a:pPr lvl="0"/>
            <a:r>
              <a:rPr lang="en-US" dirty="0" smtClean="0"/>
              <a:t>Each justification has two parts:</a:t>
            </a:r>
            <a:endParaRPr lang="en-US" sz="2800" dirty="0" smtClean="0"/>
          </a:p>
          <a:p>
            <a:pPr lvl="1"/>
            <a:r>
              <a:rPr lang="en-US" dirty="0" smtClean="0"/>
              <a:t>An </a:t>
            </a:r>
            <a:r>
              <a:rPr lang="en-US" i="1" dirty="0" smtClean="0"/>
              <a:t>IN-List</a:t>
            </a:r>
            <a:r>
              <a:rPr lang="en-US" dirty="0" smtClean="0"/>
              <a:t> -- which supports beliefs held.</a:t>
            </a:r>
            <a:endParaRPr lang="en-US" sz="2400" dirty="0" smtClean="0"/>
          </a:p>
          <a:p>
            <a:pPr lvl="1"/>
            <a:r>
              <a:rPr lang="en-US" dirty="0" smtClean="0"/>
              <a:t>An </a:t>
            </a:r>
            <a:r>
              <a:rPr lang="en-US" i="1" dirty="0" smtClean="0"/>
              <a:t>OUT-List</a:t>
            </a:r>
            <a:r>
              <a:rPr lang="en-US" dirty="0" smtClean="0"/>
              <a:t> -- which supports beliefs </a:t>
            </a:r>
            <a:r>
              <a:rPr lang="en-US" i="1" dirty="0" smtClean="0"/>
              <a:t>not</a:t>
            </a:r>
            <a:r>
              <a:rPr lang="en-US" dirty="0" smtClean="0"/>
              <a:t> held.</a:t>
            </a:r>
            <a:endParaRPr lang="en-US" sz="2400" dirty="0" smtClean="0"/>
          </a:p>
          <a:p>
            <a:pPr lvl="0"/>
            <a:r>
              <a:rPr lang="en-US" dirty="0" smtClean="0"/>
              <a:t>An assertion is connected to its justification by an arrow.</a:t>
            </a:r>
            <a:endParaRPr lang="en-US" sz="2800" dirty="0" smtClean="0"/>
          </a:p>
          <a:p>
            <a:pPr lvl="0"/>
            <a:r>
              <a:rPr lang="en-US" dirty="0" smtClean="0"/>
              <a:t>One assertion can </a:t>
            </a:r>
            <a:r>
              <a:rPr lang="en-US" i="1" dirty="0" smtClean="0"/>
              <a:t>feed</a:t>
            </a:r>
            <a:r>
              <a:rPr lang="en-US" dirty="0" smtClean="0"/>
              <a:t> another justification thus creating the network.</a:t>
            </a:r>
            <a:endParaRPr lang="en-US" sz="2800" dirty="0" smtClean="0"/>
          </a:p>
          <a:p>
            <a:pPr lvl="0"/>
            <a:r>
              <a:rPr lang="en-US" dirty="0" smtClean="0"/>
              <a:t>Assertions may be </a:t>
            </a:r>
            <a:r>
              <a:rPr lang="en-US" dirty="0" err="1" smtClean="0"/>
              <a:t>labelled</a:t>
            </a:r>
            <a:r>
              <a:rPr lang="en-US" dirty="0" smtClean="0"/>
              <a:t> with a </a:t>
            </a:r>
            <a:r>
              <a:rPr lang="en-US" i="1" dirty="0" smtClean="0"/>
              <a:t>belief status</a:t>
            </a:r>
            <a:r>
              <a:rPr lang="en-US" dirty="0" smtClean="0"/>
              <a:t>.</a:t>
            </a:r>
            <a:endParaRPr lang="en-US" sz="2800" dirty="0" smtClean="0"/>
          </a:p>
          <a:p>
            <a:pPr lvl="0"/>
            <a:r>
              <a:rPr lang="en-US" dirty="0" smtClean="0"/>
              <a:t>An assertion is </a:t>
            </a:r>
            <a:r>
              <a:rPr lang="en-US" i="1" dirty="0" smtClean="0"/>
              <a:t>valid</a:t>
            </a:r>
            <a:r>
              <a:rPr lang="en-US" dirty="0" smtClean="0"/>
              <a:t> if every assertion in the IN-List is believed and none in the OUT-List are believed.</a:t>
            </a:r>
            <a:endParaRPr lang="en-US" sz="2800" dirty="0" smtClean="0"/>
          </a:p>
          <a:p>
            <a:pPr lvl="0"/>
            <a:r>
              <a:rPr lang="en-US" dirty="0" smtClean="0"/>
              <a:t>An assertion is non-monotonic is the OUT-List is not empty or if any assertion in the IN-List is non-monotonic.</a:t>
            </a:r>
            <a:endParaRPr lang="en-US" sz="2800"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52400" y="152400"/>
            <a:ext cx="8763000" cy="6400800"/>
          </a:xfrm>
        </p:spPr>
        <p:txBody>
          <a:bodyPr>
            <a:normAutofit fontScale="92500" lnSpcReduction="10000"/>
          </a:bodyPr>
          <a:lstStyle/>
          <a:p>
            <a:pPr>
              <a:buNone/>
            </a:pPr>
            <a:r>
              <a:rPr lang="en-US" dirty="0" smtClean="0"/>
              <a:t> </a:t>
            </a:r>
          </a:p>
          <a:p>
            <a:endParaRPr lang="en-US" dirty="0" smtClean="0"/>
          </a:p>
          <a:p>
            <a:endParaRPr lang="en-US" dirty="0" smtClean="0"/>
          </a:p>
          <a:p>
            <a:endParaRPr lang="en-US" dirty="0" smtClean="0"/>
          </a:p>
          <a:p>
            <a:pPr>
              <a:buNone/>
            </a:pPr>
            <a:r>
              <a:rPr lang="en-US" dirty="0" smtClean="0"/>
              <a:t>			</a:t>
            </a:r>
          </a:p>
          <a:p>
            <a:pPr>
              <a:buNone/>
            </a:pPr>
            <a:r>
              <a:rPr lang="en-US" dirty="0" smtClean="0"/>
              <a:t>				 </a:t>
            </a:r>
            <a:r>
              <a:rPr lang="en-US" sz="1800" dirty="0" smtClean="0"/>
              <a:t>(A JTMS Assertion)</a:t>
            </a:r>
            <a:endParaRPr lang="en-US" dirty="0" smtClean="0"/>
          </a:p>
          <a:p>
            <a:pPr>
              <a:buNone/>
            </a:pPr>
            <a:r>
              <a:rPr lang="en-US" sz="3000" b="1" dirty="0" smtClean="0"/>
              <a:t>Logic-Based Truth Maintenance Systems (LTMS)</a:t>
            </a:r>
            <a:endParaRPr lang="en-US" sz="3000" dirty="0" smtClean="0"/>
          </a:p>
          <a:p>
            <a:r>
              <a:rPr lang="en-US" sz="3000" dirty="0" smtClean="0"/>
              <a:t>Similar to JTMS except:</a:t>
            </a:r>
          </a:p>
          <a:p>
            <a:pPr lvl="0"/>
            <a:r>
              <a:rPr lang="en-US" sz="3000" dirty="0" smtClean="0"/>
              <a:t>Nodes (assertions) assume no relationships among them except ones explicitly stated in justifications.</a:t>
            </a:r>
          </a:p>
          <a:p>
            <a:pPr lvl="0"/>
            <a:r>
              <a:rPr lang="en-US" sz="3000" dirty="0" smtClean="0"/>
              <a:t>JTMS can represent P and  </a:t>
            </a:r>
            <a:r>
              <a:rPr lang="en-US" sz="2800" b="1" dirty="0" smtClean="0"/>
              <a:t>¬ </a:t>
            </a:r>
            <a:r>
              <a:rPr lang="en-US" sz="3000" dirty="0" smtClean="0"/>
              <a:t>P simultaneously. An LTMS would throw a contradiction here.</a:t>
            </a:r>
          </a:p>
          <a:p>
            <a:pPr lvl="0"/>
            <a:r>
              <a:rPr lang="en-US" sz="3000" dirty="0" smtClean="0"/>
              <a:t>If this happens network has to be reconstructed.</a:t>
            </a:r>
          </a:p>
          <a:p>
            <a:endParaRPr lang="en-US" dirty="0"/>
          </a:p>
        </p:txBody>
      </p:sp>
      <p:sp>
        <p:nvSpPr>
          <p:cNvPr id="6" name="Rectangle 5"/>
          <p:cNvSpPr/>
          <p:nvPr/>
        </p:nvSpPr>
        <p:spPr>
          <a:xfrm flipH="1">
            <a:off x="4267200" y="19812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https://users.cs.cf.ac.uk/Dave.Marshall/AI2/JTMS.gif"/>
          <p:cNvPicPr/>
          <p:nvPr/>
        </p:nvPicPr>
        <p:blipFill>
          <a:blip r:embed="rId2"/>
          <a:srcRect/>
          <a:stretch>
            <a:fillRect/>
          </a:stretch>
        </p:blipFill>
        <p:spPr bwMode="auto">
          <a:xfrm>
            <a:off x="1981200" y="228600"/>
            <a:ext cx="4191000" cy="26670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0"/>
            <a:ext cx="8686800" cy="6553200"/>
          </a:xfrm>
        </p:spPr>
        <p:txBody>
          <a:bodyPr>
            <a:normAutofit/>
          </a:bodyPr>
          <a:lstStyle/>
          <a:p>
            <a:pPr>
              <a:buNone/>
            </a:pPr>
            <a:r>
              <a:rPr lang="en-US" sz="2800" b="1" dirty="0" smtClean="0"/>
              <a:t>Assumption-Based Truth Maintenance Systems (ATMS)</a:t>
            </a:r>
            <a:endParaRPr lang="en-US" sz="2400" dirty="0" smtClean="0"/>
          </a:p>
          <a:p>
            <a:pPr lvl="0"/>
            <a:r>
              <a:rPr lang="en-US" sz="2800" dirty="0" smtClean="0"/>
              <a:t>JTMS and LTMS pursue a single line of reasoning at a time and backtrack (dependency-directed) when needed -- </a:t>
            </a:r>
            <a:r>
              <a:rPr lang="en-US" sz="2800" i="1" dirty="0" smtClean="0"/>
              <a:t>depth first search</a:t>
            </a:r>
            <a:r>
              <a:rPr lang="en-US" sz="2800" dirty="0" smtClean="0"/>
              <a:t>.</a:t>
            </a:r>
            <a:endParaRPr lang="en-US" sz="2400" dirty="0" smtClean="0"/>
          </a:p>
          <a:p>
            <a:pPr lvl="0"/>
            <a:r>
              <a:rPr lang="en-US" sz="2800" dirty="0" smtClean="0"/>
              <a:t>ATMS maintain alternative paths in parallel -- </a:t>
            </a:r>
            <a:r>
              <a:rPr lang="en-US" sz="2800" i="1" dirty="0" smtClean="0"/>
              <a:t>breadth-first search</a:t>
            </a:r>
            <a:endParaRPr lang="en-US" sz="2400" dirty="0" smtClean="0"/>
          </a:p>
          <a:p>
            <a:pPr lvl="0"/>
            <a:r>
              <a:rPr lang="en-US" sz="2800" dirty="0" smtClean="0"/>
              <a:t>Backtracking is avoided at the expense of maintaining multiple contexts.</a:t>
            </a:r>
            <a:endParaRPr lang="en-US" sz="2400" dirty="0" smtClean="0"/>
          </a:p>
          <a:p>
            <a:pPr lvl="0"/>
            <a:r>
              <a:rPr lang="en-US" sz="2800" dirty="0" smtClean="0"/>
              <a:t>However as reasoning proceeds contradictions arise and the ATMS can be </a:t>
            </a:r>
            <a:r>
              <a:rPr lang="en-US" sz="2800" i="1" dirty="0" smtClean="0"/>
              <a:t>pruned</a:t>
            </a:r>
            <a:endParaRPr lang="en-US" sz="2400" dirty="0" smtClean="0"/>
          </a:p>
          <a:p>
            <a:pPr lvl="1"/>
            <a:r>
              <a:rPr lang="en-US" sz="2400" dirty="0" smtClean="0"/>
              <a:t>Simply find assertion with no valid justification.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52400"/>
            <a:ext cx="8686800" cy="6400800"/>
          </a:xfrm>
        </p:spPr>
        <p:txBody>
          <a:bodyPr>
            <a:normAutofit/>
          </a:bodyPr>
          <a:lstStyle/>
          <a:p>
            <a:r>
              <a:rPr lang="en-US" dirty="0"/>
              <a:t>For reasoning, the system must find out what it needs to know from what it already knows.</a:t>
            </a:r>
          </a:p>
          <a:p>
            <a:pPr>
              <a:buNone/>
            </a:pPr>
            <a:r>
              <a:rPr lang="en-US" b="1" dirty="0"/>
              <a:t> </a:t>
            </a:r>
            <a:endParaRPr lang="en-US" dirty="0"/>
          </a:p>
          <a:p>
            <a:pPr>
              <a:buNone/>
            </a:pPr>
            <a:r>
              <a:rPr lang="en-US" b="1" dirty="0"/>
              <a:t>Example :</a:t>
            </a:r>
            <a:endParaRPr lang="en-US" dirty="0"/>
          </a:p>
          <a:p>
            <a:pPr lvl="1">
              <a:buNone/>
            </a:pPr>
            <a:r>
              <a:rPr lang="en-US" dirty="0" smtClean="0"/>
              <a:t>If </a:t>
            </a:r>
            <a:r>
              <a:rPr lang="en-US" dirty="0"/>
              <a:t>we know : </a:t>
            </a:r>
            <a:r>
              <a:rPr lang="en-US" i="1" dirty="0"/>
              <a:t>Robins are birds</a:t>
            </a:r>
            <a:r>
              <a:rPr lang="en-US" dirty="0"/>
              <a:t>.</a:t>
            </a:r>
          </a:p>
          <a:p>
            <a:pPr lvl="1">
              <a:buNone/>
            </a:pPr>
            <a:r>
              <a:rPr lang="en-US" i="1" dirty="0" smtClean="0"/>
              <a:t>			     All </a:t>
            </a:r>
            <a:r>
              <a:rPr lang="en-US" i="1" dirty="0"/>
              <a:t>birds have wings</a:t>
            </a:r>
            <a:endParaRPr lang="en-US" dirty="0"/>
          </a:p>
          <a:p>
            <a:pPr>
              <a:buNone/>
            </a:pPr>
            <a:r>
              <a:rPr lang="en-US" sz="2800" dirty="0" smtClean="0"/>
              <a:t>	Then </a:t>
            </a:r>
            <a:r>
              <a:rPr lang="en-US" sz="2800" dirty="0"/>
              <a:t>if we ask: </a:t>
            </a:r>
            <a:r>
              <a:rPr lang="en-US" sz="2800" i="1" dirty="0"/>
              <a:t>Do robins have wings?</a:t>
            </a:r>
            <a:endParaRPr lang="en-US" sz="2800" dirty="0"/>
          </a:p>
          <a:p>
            <a:r>
              <a:rPr lang="en-US" sz="2800" dirty="0"/>
              <a:t>To answer this question - </a:t>
            </a:r>
            <a:r>
              <a:rPr lang="en-US" sz="2800" i="1" dirty="0"/>
              <a:t>some reasoning must go</a:t>
            </a:r>
            <a:r>
              <a:rPr lang="en-US" sz="2800" dirty="0"/>
              <a:t>.</a:t>
            </a:r>
          </a:p>
          <a:p>
            <a:r>
              <a:rPr lang="en-US" dirty="0"/>
              <a:t>In artificial intelligence, the reasoning is essential so that the machine can also think rationally as a human brain, and can perform like a human.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52400" y="152400"/>
            <a:ext cx="8991600" cy="6324600"/>
          </a:xfrm>
        </p:spPr>
        <p:txBody>
          <a:bodyPr>
            <a:normAutofit fontScale="77500" lnSpcReduction="20000"/>
          </a:bodyPr>
          <a:lstStyle/>
          <a:p>
            <a:pPr>
              <a:buNone/>
            </a:pPr>
            <a:r>
              <a:rPr lang="en-US" sz="2800" b="1" dirty="0"/>
              <a:t>Types of Reasoning</a:t>
            </a:r>
          </a:p>
          <a:p>
            <a:r>
              <a:rPr lang="en-US" sz="2800" dirty="0"/>
              <a:t>In artificial intelligence, reasoning can be divided into the following categories:</a:t>
            </a:r>
          </a:p>
          <a:p>
            <a:pPr marL="1314450" lvl="2" indent="-514350">
              <a:buFont typeface="+mj-lt"/>
              <a:buAutoNum type="arabicPeriod"/>
            </a:pPr>
            <a:r>
              <a:rPr lang="en-US" b="1" dirty="0"/>
              <a:t>Monotonic Reasoning</a:t>
            </a:r>
            <a:endParaRPr lang="en-US" dirty="0"/>
          </a:p>
          <a:p>
            <a:pPr marL="1314450" lvl="2" indent="-514350">
              <a:buFont typeface="+mj-lt"/>
              <a:buAutoNum type="arabicPeriod"/>
            </a:pPr>
            <a:r>
              <a:rPr lang="en-US" b="1" dirty="0"/>
              <a:t>Non-monotonic Reasoning</a:t>
            </a:r>
            <a:endParaRPr lang="en-US" dirty="0"/>
          </a:p>
          <a:p>
            <a:pPr>
              <a:buNone/>
            </a:pPr>
            <a:r>
              <a:rPr lang="en-US" b="1" dirty="0" smtClean="0"/>
              <a:t>Monotonic Reasoning(Preferred in Certainty):</a:t>
            </a:r>
            <a:endParaRPr lang="en-US" dirty="0"/>
          </a:p>
          <a:p>
            <a:pPr algn="just"/>
            <a:r>
              <a:rPr lang="en-US" dirty="0"/>
              <a:t>In monotonic reasoning, </a:t>
            </a:r>
            <a:r>
              <a:rPr lang="en-US" dirty="0" smtClean="0"/>
              <a:t>all conclusions are still valid after adding more information to the existing information (</a:t>
            </a:r>
            <a:r>
              <a:rPr lang="en-US" b="1" dirty="0" smtClean="0"/>
              <a:t>or)</a:t>
            </a:r>
            <a:r>
              <a:rPr lang="en-US" dirty="0" smtClean="0"/>
              <a:t> the truth of the statement does not change when any new information is added. </a:t>
            </a:r>
          </a:p>
          <a:p>
            <a:pPr algn="just">
              <a:buNone/>
            </a:pPr>
            <a:r>
              <a:rPr lang="en-US" dirty="0" smtClean="0"/>
              <a:t>	</a:t>
            </a:r>
            <a:r>
              <a:rPr lang="en-US" b="1" i="1" dirty="0" smtClean="0"/>
              <a:t>Example</a:t>
            </a:r>
            <a:r>
              <a:rPr lang="en-US" dirty="0" smtClean="0"/>
              <a:t> :  2+3 = 5 (true), this is not change so conclusion is valid.</a:t>
            </a:r>
            <a:endParaRPr lang="en-US" dirty="0"/>
          </a:p>
          <a:p>
            <a:pPr algn="just"/>
            <a:r>
              <a:rPr lang="en-US" dirty="0"/>
              <a:t>In monotonic reasoning, adding knowledge does not decrease the set of prepositions that can be derived.</a:t>
            </a:r>
          </a:p>
          <a:p>
            <a:pPr algn="just"/>
            <a:r>
              <a:rPr lang="en-US" dirty="0"/>
              <a:t>To solve monotonic problems, we can derive the valid conclusion from the available facts only, and it will not be affected by new facts</a:t>
            </a:r>
            <a:r>
              <a:rPr lang="en-US" dirty="0" smtClean="0"/>
              <a:t>.</a:t>
            </a:r>
          </a:p>
          <a:p>
            <a:pPr algn="just"/>
            <a:r>
              <a:rPr lang="en-US" dirty="0"/>
              <a:t>Monotonic reasoning is not useful for the real-time systems, as in real time, facts get changed, so we cannot use monotonic reasoning.</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52400"/>
            <a:ext cx="8763000" cy="6477000"/>
          </a:xfrm>
        </p:spPr>
        <p:txBody>
          <a:bodyPr>
            <a:normAutofit fontScale="70000" lnSpcReduction="20000"/>
          </a:bodyPr>
          <a:lstStyle/>
          <a:p>
            <a:r>
              <a:rPr lang="en-US" dirty="0"/>
              <a:t>Monotonic reasoning is used in conventional reasoning systems, and a logic-based system is monotonic.</a:t>
            </a:r>
          </a:p>
          <a:p>
            <a:pPr>
              <a:buNone/>
            </a:pPr>
            <a:r>
              <a:rPr lang="en-US" dirty="0" smtClean="0"/>
              <a:t>		Any </a:t>
            </a:r>
            <a:r>
              <a:rPr lang="en-US" dirty="0"/>
              <a:t>theorem proving is an example of monotonic reasoning.</a:t>
            </a:r>
          </a:p>
          <a:p>
            <a:pPr>
              <a:buNone/>
            </a:pPr>
            <a:endParaRPr lang="en-US" b="1" dirty="0" smtClean="0"/>
          </a:p>
          <a:p>
            <a:pPr>
              <a:buNone/>
            </a:pPr>
            <a:r>
              <a:rPr lang="en-US" b="1" dirty="0" smtClean="0"/>
              <a:t>Example:  </a:t>
            </a:r>
            <a:r>
              <a:rPr lang="en-US" i="1" dirty="0" smtClean="0"/>
              <a:t>Earth </a:t>
            </a:r>
            <a:r>
              <a:rPr lang="en-US" i="1" dirty="0"/>
              <a:t>revolves around the Sun</a:t>
            </a:r>
            <a:r>
              <a:rPr lang="en-US" b="1" dirty="0"/>
              <a:t>.</a:t>
            </a:r>
            <a:endParaRPr lang="en-US" dirty="0"/>
          </a:p>
          <a:p>
            <a:r>
              <a:rPr lang="en-US" dirty="0"/>
              <a:t>It is a true fact, and it cannot be changed even if we add another sentence in knowledge base like</a:t>
            </a:r>
            <a:r>
              <a:rPr lang="en-US" dirty="0" smtClean="0"/>
              <a:t>,</a:t>
            </a:r>
          </a:p>
          <a:p>
            <a:r>
              <a:rPr lang="en-US" dirty="0" smtClean="0"/>
              <a:t> </a:t>
            </a:r>
            <a:r>
              <a:rPr lang="en-US" dirty="0"/>
              <a:t>"The moon revolves around the earth" Or "Earth is not round," etc.</a:t>
            </a:r>
          </a:p>
          <a:p>
            <a:pPr>
              <a:buNone/>
            </a:pPr>
            <a:r>
              <a:rPr lang="en-US" b="1" dirty="0"/>
              <a:t>Advantages of Monotonic Reasoning:</a:t>
            </a:r>
            <a:endParaRPr lang="en-US" dirty="0"/>
          </a:p>
          <a:p>
            <a:pPr lvl="0"/>
            <a:r>
              <a:rPr lang="en-US" dirty="0"/>
              <a:t>In monotonic reasoning, each old proof will always remain valid.</a:t>
            </a:r>
          </a:p>
          <a:p>
            <a:pPr lvl="0"/>
            <a:r>
              <a:rPr lang="en-US" dirty="0"/>
              <a:t>If we deduce some facts from available facts, then it will remain valid for always.</a:t>
            </a:r>
          </a:p>
          <a:p>
            <a:pPr>
              <a:buNone/>
            </a:pPr>
            <a:r>
              <a:rPr lang="en-US" b="1" dirty="0"/>
              <a:t>Disadvantages of Monotonic Reasoning:</a:t>
            </a:r>
            <a:endParaRPr lang="en-US" dirty="0"/>
          </a:p>
          <a:p>
            <a:pPr lvl="0"/>
            <a:r>
              <a:rPr lang="en-US" dirty="0"/>
              <a:t>We cannot represent the real world scenarios using Monotonic reasoning.</a:t>
            </a:r>
          </a:p>
          <a:p>
            <a:pPr lvl="0"/>
            <a:r>
              <a:rPr lang="en-US" dirty="0"/>
              <a:t>Hypothesis knowledge cannot be expressed with monotonic reasoning, which means facts should be true.</a:t>
            </a:r>
          </a:p>
          <a:p>
            <a:pPr lvl="0"/>
            <a:r>
              <a:rPr lang="en-US" dirty="0"/>
              <a:t>Since we can only derive conclusions from the old proofs, so new knowledge from the real world cannot be added.</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52400"/>
            <a:ext cx="8763000" cy="6477000"/>
          </a:xfrm>
        </p:spPr>
        <p:txBody>
          <a:bodyPr>
            <a:normAutofit fontScale="77500" lnSpcReduction="20000"/>
          </a:bodyPr>
          <a:lstStyle/>
          <a:p>
            <a:pPr>
              <a:buNone/>
            </a:pPr>
            <a:r>
              <a:rPr lang="en-US" b="1" dirty="0" smtClean="0"/>
              <a:t>Non-monotonic Reasoning (Preferred in uncertainty)</a:t>
            </a:r>
            <a:endParaRPr lang="en-US" dirty="0"/>
          </a:p>
          <a:p>
            <a:r>
              <a:rPr lang="en-US" dirty="0"/>
              <a:t>In Non-monotonic reasoning, some conclusions may be invalidated if we add some more information to our knowledge </a:t>
            </a:r>
            <a:r>
              <a:rPr lang="en-US" dirty="0" smtClean="0"/>
              <a:t>base. In these situation the truth of the statement can change </a:t>
            </a:r>
            <a:r>
              <a:rPr lang="en-US" smtClean="0"/>
              <a:t>when new </a:t>
            </a:r>
            <a:r>
              <a:rPr lang="en-US" dirty="0" smtClean="0"/>
              <a:t>information </a:t>
            </a:r>
            <a:r>
              <a:rPr lang="en-US" smtClean="0"/>
              <a:t>is added.</a:t>
            </a:r>
            <a:endParaRPr lang="en-US" dirty="0"/>
          </a:p>
          <a:p>
            <a:r>
              <a:rPr lang="en-US" dirty="0" smtClean="0"/>
              <a:t>Non-monotonic </a:t>
            </a:r>
            <a:r>
              <a:rPr lang="en-US" dirty="0"/>
              <a:t>reasoning deals with incomplete and uncertain models.</a:t>
            </a:r>
          </a:p>
          <a:p>
            <a:r>
              <a:rPr lang="en-US" i="1" dirty="0"/>
              <a:t>"Human perceptions for various things in daily life, </a:t>
            </a:r>
            <a:r>
              <a:rPr lang="en-US" dirty="0"/>
              <a:t>"is a general example of non-monotonic reasoning</a:t>
            </a:r>
            <a:r>
              <a:rPr lang="en-US" dirty="0" smtClean="0"/>
              <a:t>.</a:t>
            </a:r>
          </a:p>
          <a:p>
            <a:r>
              <a:rPr lang="en-US" b="1" dirty="0"/>
              <a:t>Example:</a:t>
            </a:r>
            <a:r>
              <a:rPr lang="en-US" dirty="0"/>
              <a:t> Let suppose the knowledge base contains the following knowledge:</a:t>
            </a:r>
          </a:p>
          <a:p>
            <a:pPr lvl="2">
              <a:buNone/>
            </a:pPr>
            <a:r>
              <a:rPr lang="en-US" b="1" dirty="0" smtClean="0"/>
              <a:t>KB</a:t>
            </a:r>
          </a:p>
          <a:p>
            <a:pPr lvl="2">
              <a:buNone/>
            </a:pPr>
            <a:r>
              <a:rPr lang="en-US" b="1" dirty="0" smtClean="0"/>
              <a:t>{	</a:t>
            </a:r>
          </a:p>
          <a:p>
            <a:pPr lvl="2">
              <a:buNone/>
            </a:pPr>
            <a:r>
              <a:rPr lang="en-US" b="1" dirty="0" smtClean="0"/>
              <a:t>Birds </a:t>
            </a:r>
            <a:r>
              <a:rPr lang="en-US" b="1" dirty="0"/>
              <a:t>can fly</a:t>
            </a:r>
            <a:endParaRPr lang="en-US" dirty="0"/>
          </a:p>
          <a:p>
            <a:pPr lvl="2">
              <a:buNone/>
            </a:pPr>
            <a:r>
              <a:rPr lang="en-US" b="1" dirty="0"/>
              <a:t>Penguins cannot fly</a:t>
            </a:r>
            <a:endParaRPr lang="en-US" dirty="0"/>
          </a:p>
          <a:p>
            <a:pPr lvl="2">
              <a:buNone/>
            </a:pPr>
            <a:r>
              <a:rPr lang="en-US" b="1" dirty="0" err="1"/>
              <a:t>Twetty</a:t>
            </a:r>
            <a:r>
              <a:rPr lang="en-US" b="1" dirty="0"/>
              <a:t> is a </a:t>
            </a:r>
            <a:r>
              <a:rPr lang="en-US" b="1" dirty="0" smtClean="0"/>
              <a:t>bird </a:t>
            </a:r>
            <a:r>
              <a:rPr lang="en-US" sz="3300" b="1" dirty="0" smtClean="0"/>
              <a:t> </a:t>
            </a:r>
          </a:p>
          <a:p>
            <a:pPr lvl="2">
              <a:buNone/>
            </a:pPr>
            <a:r>
              <a:rPr lang="en-US" sz="2600" b="1" dirty="0" smtClean="0"/>
              <a:t>}</a:t>
            </a:r>
            <a:endParaRPr lang="en-US" sz="2100" dirty="0"/>
          </a:p>
          <a:p>
            <a:r>
              <a:rPr lang="en-US" dirty="0"/>
              <a:t>So from the above sentences, we can conclude </a:t>
            </a:r>
            <a:r>
              <a:rPr lang="en-US" dirty="0" smtClean="0"/>
              <a:t>that</a:t>
            </a:r>
            <a:r>
              <a:rPr lang="en-US" dirty="0"/>
              <a:t> </a:t>
            </a:r>
            <a:r>
              <a:rPr lang="en-US" b="1" dirty="0" err="1"/>
              <a:t>Twetty</a:t>
            </a:r>
            <a:r>
              <a:rPr lang="en-US" b="1" dirty="0"/>
              <a:t> can fly</a:t>
            </a:r>
            <a:r>
              <a:rPr lang="en-US" dirty="0"/>
              <a:t>.</a:t>
            </a:r>
          </a:p>
          <a:p>
            <a:endParaRPr lang="en-US" dirty="0"/>
          </a:p>
          <a:p>
            <a:endParaRPr lang="en-US" dirty="0"/>
          </a:p>
        </p:txBody>
      </p:sp>
      <p:pic>
        <p:nvPicPr>
          <p:cNvPr id="1026" name="Picture 2" descr="C:\Users\Dr.JENA\Desktop\tweety-drowner.png"/>
          <p:cNvPicPr>
            <a:picLocks noChangeAspect="1" noChangeArrowheads="1"/>
          </p:cNvPicPr>
          <p:nvPr/>
        </p:nvPicPr>
        <p:blipFill>
          <a:blip r:embed="rId2"/>
          <a:srcRect/>
          <a:stretch>
            <a:fillRect/>
          </a:stretch>
        </p:blipFill>
        <p:spPr bwMode="auto">
          <a:xfrm>
            <a:off x="4648200" y="3581400"/>
            <a:ext cx="2800350" cy="206692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52400"/>
            <a:ext cx="8763000" cy="6477000"/>
          </a:xfrm>
        </p:spPr>
        <p:txBody>
          <a:bodyPr>
            <a:normAutofit fontScale="85000" lnSpcReduction="10000"/>
          </a:bodyPr>
          <a:lstStyle/>
          <a:p>
            <a:r>
              <a:rPr lang="en-US" dirty="0"/>
              <a:t>However, if we add one another sentence into knowledge base "</a:t>
            </a:r>
            <a:r>
              <a:rPr lang="en-US" b="1" dirty="0"/>
              <a:t> </a:t>
            </a:r>
            <a:r>
              <a:rPr lang="en-US" b="1" dirty="0" err="1"/>
              <a:t>Twetty</a:t>
            </a:r>
            <a:r>
              <a:rPr lang="en-US" b="1" dirty="0"/>
              <a:t> is a penguin</a:t>
            </a:r>
            <a:r>
              <a:rPr lang="en-US" dirty="0"/>
              <a:t>", which concludes "</a:t>
            </a:r>
            <a:r>
              <a:rPr lang="en-US" b="1" dirty="0"/>
              <a:t> </a:t>
            </a:r>
            <a:r>
              <a:rPr lang="en-US" b="1" dirty="0" err="1"/>
              <a:t>Twetty</a:t>
            </a:r>
            <a:r>
              <a:rPr lang="en-US" b="1" dirty="0"/>
              <a:t> cannot fly</a:t>
            </a:r>
            <a:r>
              <a:rPr lang="en-US" dirty="0"/>
              <a:t>", so it invalidates the above conclusion.</a:t>
            </a:r>
          </a:p>
          <a:p>
            <a:pPr>
              <a:buNone/>
            </a:pPr>
            <a:r>
              <a:rPr lang="en-US" b="1" dirty="0"/>
              <a:t>Advantages of Non-monotonic reasoning:</a:t>
            </a:r>
            <a:endParaRPr lang="en-US" dirty="0"/>
          </a:p>
          <a:p>
            <a:pPr lvl="0"/>
            <a:r>
              <a:rPr lang="en-US" dirty="0"/>
              <a:t>For real-world systems such as Robot navigation, we can use non-monotonic reasoning</a:t>
            </a:r>
            <a:r>
              <a:rPr lang="en-US" dirty="0" smtClean="0"/>
              <a:t>.</a:t>
            </a:r>
          </a:p>
          <a:p>
            <a:pPr lvl="0"/>
            <a:r>
              <a:rPr lang="en-US" dirty="0" smtClean="0"/>
              <a:t>Non-monotonic reasoning is useful for representing defaults. A defaults is a rule that can be used unless it is overridden by exception.</a:t>
            </a:r>
          </a:p>
          <a:p>
            <a:pPr lvl="0"/>
            <a:r>
              <a:rPr lang="en-US" dirty="0" smtClean="0"/>
              <a:t>In </a:t>
            </a:r>
            <a:r>
              <a:rPr lang="en-US" dirty="0"/>
              <a:t>Non-monotonic reasoning, we can choose probabilistic facts or can make assumptions.</a:t>
            </a:r>
          </a:p>
          <a:p>
            <a:pPr>
              <a:buNone/>
            </a:pPr>
            <a:r>
              <a:rPr lang="en-US" b="1" dirty="0"/>
              <a:t>Disadvantages of Non-monotonic Reasoning:</a:t>
            </a:r>
            <a:endParaRPr lang="en-US" dirty="0"/>
          </a:p>
          <a:p>
            <a:pPr lvl="0"/>
            <a:r>
              <a:rPr lang="en-US" dirty="0"/>
              <a:t>In non-monotonic reasoning, the old facts may be invalidated by adding new sentences.</a:t>
            </a:r>
          </a:p>
          <a:p>
            <a:pPr lvl="0"/>
            <a:r>
              <a:rPr lang="en-US" dirty="0"/>
              <a:t>It cannot be used for </a:t>
            </a:r>
            <a:r>
              <a:rPr lang="en-US" b="1" dirty="0"/>
              <a:t>theorem</a:t>
            </a:r>
            <a:r>
              <a:rPr lang="en-US" dirty="0"/>
              <a:t> </a:t>
            </a:r>
            <a:r>
              <a:rPr lang="en-US" b="1" dirty="0"/>
              <a:t>proving</a:t>
            </a:r>
            <a:r>
              <a:rPr lang="en-US" dirty="0"/>
              <a: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52400"/>
            <a:ext cx="8839200" cy="6477000"/>
          </a:xfrm>
        </p:spPr>
        <p:txBody>
          <a:bodyPr>
            <a:normAutofit fontScale="92500" lnSpcReduction="20000"/>
          </a:bodyPr>
          <a:lstStyle/>
          <a:p>
            <a:pPr>
              <a:buNone/>
            </a:pPr>
            <a:r>
              <a:rPr lang="en-US" b="1" dirty="0"/>
              <a:t>Logics for </a:t>
            </a:r>
            <a:r>
              <a:rPr lang="en-US" b="1" dirty="0" smtClean="0"/>
              <a:t>Non monotonic reasoning</a:t>
            </a:r>
          </a:p>
          <a:p>
            <a:r>
              <a:rPr lang="en-US" dirty="0" smtClean="0"/>
              <a:t>Non-monotonic reasoning attempts to formalize reasoning with incomplete information by classical  logic systems. The Non-Monotonic reasoning are of the type</a:t>
            </a:r>
          </a:p>
          <a:p>
            <a:pPr lvl="1"/>
            <a:r>
              <a:rPr lang="en-US" b="1" dirty="0" smtClean="0"/>
              <a:t> Default reasoning</a:t>
            </a:r>
            <a:endParaRPr lang="en-US" dirty="0" smtClean="0"/>
          </a:p>
          <a:p>
            <a:pPr lvl="1"/>
            <a:r>
              <a:rPr lang="en-US" b="1" dirty="0" smtClean="0"/>
              <a:t> Circumscription</a:t>
            </a:r>
            <a:endParaRPr lang="en-US" dirty="0" smtClean="0"/>
          </a:p>
          <a:p>
            <a:pPr lvl="1"/>
            <a:r>
              <a:rPr lang="en-US" b="1" dirty="0" smtClean="0"/>
              <a:t> Truth Maintenance Systems</a:t>
            </a:r>
            <a:endParaRPr lang="en-US" dirty="0" smtClean="0"/>
          </a:p>
          <a:p>
            <a:pPr lvl="0">
              <a:buNone/>
            </a:pPr>
            <a:r>
              <a:rPr lang="en-US" b="1" dirty="0" smtClean="0"/>
              <a:t>Default Reasoning</a:t>
            </a:r>
            <a:endParaRPr lang="en-US" dirty="0" smtClean="0"/>
          </a:p>
          <a:p>
            <a:r>
              <a:rPr lang="en-US" dirty="0" smtClean="0"/>
              <a:t>This is a very common from of non-monotonic reasoning. The conclusions are drawn based on what is most likely to be true.</a:t>
            </a:r>
          </a:p>
          <a:p>
            <a:r>
              <a:rPr lang="en-US" dirty="0" smtClean="0"/>
              <a:t>There are two approaches, both are logic type, to Default reasoning : one is </a:t>
            </a:r>
            <a:r>
              <a:rPr lang="en-US" b="1" dirty="0" smtClean="0"/>
              <a:t>Non-monotonic logic </a:t>
            </a:r>
            <a:r>
              <a:rPr lang="en-US" dirty="0" smtClean="0"/>
              <a:t>and the other is </a:t>
            </a:r>
            <a:r>
              <a:rPr lang="en-US" b="1" dirty="0" smtClean="0"/>
              <a:t>Default logic</a:t>
            </a:r>
            <a:r>
              <a:rPr lang="en-US" dirty="0" smtClean="0"/>
              <a:t>.</a:t>
            </a:r>
          </a:p>
          <a:p>
            <a:pPr>
              <a:buNone/>
            </a:pP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52400"/>
            <a:ext cx="9144000" cy="6477000"/>
          </a:xfrm>
        </p:spPr>
        <p:txBody>
          <a:bodyPr>
            <a:normAutofit lnSpcReduction="10000"/>
          </a:bodyPr>
          <a:lstStyle/>
          <a:p>
            <a:pPr>
              <a:buNone/>
            </a:pPr>
            <a:r>
              <a:rPr lang="en-US" b="1" dirty="0" smtClean="0"/>
              <a:t>Non-monotonic logic</a:t>
            </a:r>
          </a:p>
          <a:p>
            <a:r>
              <a:rPr lang="en-US" sz="2800" dirty="0" smtClean="0"/>
              <a:t>A logic is non monotonic if the truth of a proposition may change when new information (axioms) are added.</a:t>
            </a:r>
          </a:p>
          <a:p>
            <a:r>
              <a:rPr lang="en-US" sz="2800" dirty="0" smtClean="0"/>
              <a:t>It  allows a statement to be retracted.</a:t>
            </a:r>
          </a:p>
          <a:p>
            <a:r>
              <a:rPr lang="en-US" sz="2800" dirty="0" smtClean="0"/>
              <a:t>Used to formalize plausible(believable) reasoning.</a:t>
            </a:r>
          </a:p>
          <a:p>
            <a:pPr lvl="1"/>
            <a:r>
              <a:rPr lang="en-US" i="1" dirty="0" smtClean="0"/>
              <a:t>Example</a:t>
            </a:r>
            <a:r>
              <a:rPr lang="en-US" dirty="0" smtClean="0"/>
              <a:t>: Birds typically fly. </a:t>
            </a:r>
            <a:r>
              <a:rPr lang="en-US" dirty="0" err="1" smtClean="0"/>
              <a:t>Tweety</a:t>
            </a:r>
            <a:r>
              <a:rPr lang="en-US" dirty="0" smtClean="0"/>
              <a:t> is a bird……….</a:t>
            </a:r>
          </a:p>
          <a:p>
            <a:pPr lvl="1">
              <a:buNone/>
            </a:pPr>
            <a:r>
              <a:rPr lang="en-US" dirty="0" smtClean="0"/>
              <a:t>                     </a:t>
            </a:r>
            <a:r>
              <a:rPr lang="en-US" dirty="0" err="1" smtClean="0"/>
              <a:t>Tweety</a:t>
            </a:r>
            <a:r>
              <a:rPr lang="en-US" dirty="0" smtClean="0"/>
              <a:t>( presumably) flies.</a:t>
            </a:r>
          </a:p>
          <a:p>
            <a:pPr marL="234950" lvl="1" indent="-234950">
              <a:buFont typeface="Arial" pitchFamily="34" charset="0"/>
              <a:buChar char="•"/>
            </a:pPr>
            <a:r>
              <a:rPr lang="en-US" sz="2400" dirty="0" smtClean="0"/>
              <a:t> Conclusion of non- monotonic argument may not be correct .</a:t>
            </a:r>
          </a:p>
          <a:p>
            <a:pPr marL="635000" lvl="2" indent="-234950"/>
            <a:r>
              <a:rPr lang="en-US" i="1" dirty="0" smtClean="0"/>
              <a:t>Example-2  :</a:t>
            </a:r>
            <a:r>
              <a:rPr lang="en-US" dirty="0" smtClean="0"/>
              <a:t> if </a:t>
            </a:r>
            <a:r>
              <a:rPr lang="en-US" dirty="0" err="1" smtClean="0"/>
              <a:t>Tweety</a:t>
            </a:r>
            <a:r>
              <a:rPr lang="en-US" dirty="0" smtClean="0"/>
              <a:t> is a penguin, it is incorrect to conclude that </a:t>
            </a:r>
            <a:r>
              <a:rPr lang="en-US" dirty="0" err="1" smtClean="0"/>
              <a:t>Tweety</a:t>
            </a:r>
            <a:r>
              <a:rPr lang="en-US" dirty="0" smtClean="0"/>
              <a:t> flies.</a:t>
            </a:r>
            <a:endParaRPr lang="en-US" i="1" dirty="0" smtClean="0"/>
          </a:p>
          <a:p>
            <a:pPr marL="234950" lvl="1" indent="-234950">
              <a:buFont typeface="Arial" pitchFamily="34" charset="0"/>
              <a:buChar char="•"/>
            </a:pPr>
            <a:r>
              <a:rPr lang="en-US" dirty="0" smtClean="0"/>
              <a:t>All non-monotonic reasoning are concerned with consistency.</a:t>
            </a:r>
          </a:p>
          <a:p>
            <a:pPr marL="234950" lvl="1" indent="-234950">
              <a:buNone/>
            </a:pPr>
            <a:r>
              <a:rPr lang="en-US" dirty="0" smtClean="0"/>
              <a:t>   Inconsistency is resolved, by removing the relevant conclusion(s) derived by default rules.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463</TotalTime>
  <Words>839</Words>
  <Application>Microsoft Office PowerPoint</Application>
  <PresentationFormat>On-screen Show (4:3)</PresentationFormat>
  <Paragraphs>196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Introduction to Non monotonic reasoning</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Non monotonic reasoning</dc:title>
  <dc:creator>Dr.JENA</dc:creator>
  <cp:lastModifiedBy>Dr.JENA</cp:lastModifiedBy>
  <cp:revision>87</cp:revision>
  <dcterms:created xsi:type="dcterms:W3CDTF">2020-04-23T16:19:41Z</dcterms:created>
  <dcterms:modified xsi:type="dcterms:W3CDTF">2020-04-28T16:22:10Z</dcterms:modified>
</cp:coreProperties>
</file>