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7" r:id="rId3"/>
    <p:sldId id="298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70" r:id="rId17"/>
    <p:sldId id="269" r:id="rId18"/>
    <p:sldId id="271" r:id="rId19"/>
    <p:sldId id="272" r:id="rId20"/>
    <p:sldId id="273" r:id="rId21"/>
    <p:sldId id="274" r:id="rId22"/>
    <p:sldId id="275" r:id="rId23"/>
    <p:sldId id="276" r:id="rId24"/>
    <p:sldId id="278" r:id="rId25"/>
    <p:sldId id="279" r:id="rId26"/>
    <p:sldId id="277" r:id="rId27"/>
    <p:sldId id="280" r:id="rId28"/>
    <p:sldId id="281" r:id="rId29"/>
    <p:sldId id="282" r:id="rId30"/>
    <p:sldId id="283" r:id="rId31"/>
    <p:sldId id="285" r:id="rId32"/>
    <p:sldId id="286" r:id="rId33"/>
    <p:sldId id="284" r:id="rId34"/>
    <p:sldId id="288" r:id="rId35"/>
    <p:sldId id="287" r:id="rId36"/>
    <p:sldId id="289" r:id="rId37"/>
    <p:sldId id="290" r:id="rId38"/>
    <p:sldId id="291" r:id="rId39"/>
    <p:sldId id="296" r:id="rId40"/>
    <p:sldId id="295" r:id="rId41"/>
    <p:sldId id="294" r:id="rId42"/>
    <p:sldId id="293" r:id="rId43"/>
    <p:sldId id="292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0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A457D-5EDF-49D4-A84F-B90F9685D1E0}" type="datetimeFigureOut">
              <a:rPr lang="en-US" smtClean="0"/>
              <a:pPr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73B4F-C100-4430-93F3-00828B4334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A457D-5EDF-49D4-A84F-B90F9685D1E0}" type="datetimeFigureOut">
              <a:rPr lang="en-US" smtClean="0"/>
              <a:pPr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73B4F-C100-4430-93F3-00828B4334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A457D-5EDF-49D4-A84F-B90F9685D1E0}" type="datetimeFigureOut">
              <a:rPr lang="en-US" smtClean="0"/>
              <a:pPr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73B4F-C100-4430-93F3-00828B4334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A457D-5EDF-49D4-A84F-B90F9685D1E0}" type="datetimeFigureOut">
              <a:rPr lang="en-US" smtClean="0"/>
              <a:pPr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73B4F-C100-4430-93F3-00828B4334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A457D-5EDF-49D4-A84F-B90F9685D1E0}" type="datetimeFigureOut">
              <a:rPr lang="en-US" smtClean="0"/>
              <a:pPr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73B4F-C100-4430-93F3-00828B4334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A457D-5EDF-49D4-A84F-B90F9685D1E0}" type="datetimeFigureOut">
              <a:rPr lang="en-US" smtClean="0"/>
              <a:pPr/>
              <a:t>5/6/2020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73B4F-C100-4430-93F3-00828B4334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A457D-5EDF-49D4-A84F-B90F9685D1E0}" type="datetimeFigureOut">
              <a:rPr lang="en-US" smtClean="0"/>
              <a:pPr/>
              <a:t>5/6/2020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73B4F-C100-4430-93F3-00828B4334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A457D-5EDF-49D4-A84F-B90F9685D1E0}" type="datetimeFigureOut">
              <a:rPr lang="en-US" smtClean="0"/>
              <a:pPr/>
              <a:t>5/6/2020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73B4F-C100-4430-93F3-00828B4334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A457D-5EDF-49D4-A84F-B90F9685D1E0}" type="datetimeFigureOut">
              <a:rPr lang="en-US" smtClean="0"/>
              <a:pPr/>
              <a:t>5/6/2020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73B4F-C100-4430-93F3-00828B4334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A457D-5EDF-49D4-A84F-B90F9685D1E0}" type="datetimeFigureOut">
              <a:rPr lang="en-US" smtClean="0"/>
              <a:pPr/>
              <a:t>5/6/2020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73B4F-C100-4430-93F3-00828B4334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A457D-5EDF-49D4-A84F-B90F9685D1E0}" type="datetimeFigureOut">
              <a:rPr lang="en-US" smtClean="0"/>
              <a:pPr/>
              <a:t>5/6/2020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73B4F-C100-4430-93F3-00828B4334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BA457D-5EDF-49D4-A84F-B90F9685D1E0}" type="datetimeFigureOut">
              <a:rPr lang="en-US" smtClean="0"/>
              <a:pPr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473B4F-C100-4430-93F3-00828B4334D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Knowledge Representation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1000" y="152400"/>
            <a:ext cx="8305800" cy="4887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81200" y="5181600"/>
            <a:ext cx="51054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839200" cy="6553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/>
              <a:t>Quantifiers in </a:t>
            </a:r>
            <a:r>
              <a:rPr lang="en-US" b="1" dirty="0" smtClean="0"/>
              <a:t>Predicate </a:t>
            </a:r>
            <a:r>
              <a:rPr lang="en-US" b="1" dirty="0"/>
              <a:t>logic:</a:t>
            </a:r>
          </a:p>
          <a:p>
            <a:r>
              <a:rPr lang="en-US" sz="2400" dirty="0"/>
              <a:t>A quantifier is a language element which generates quantification, and quantification specifies the quantity of specimen in the universe of discourse.</a:t>
            </a:r>
          </a:p>
          <a:p>
            <a:r>
              <a:rPr lang="en-US" sz="2400" dirty="0"/>
              <a:t>These are the symbols that permit to determine or identify the range and scope of the variable in the logical expression. There are two types of quantifier:</a:t>
            </a:r>
          </a:p>
          <a:p>
            <a:pPr lvl="1"/>
            <a:r>
              <a:rPr lang="en-US" sz="2000" b="1" dirty="0"/>
              <a:t>Universal Quantifier, (for all, everyone, everything)</a:t>
            </a:r>
            <a:endParaRPr lang="en-US" sz="2000" dirty="0"/>
          </a:p>
          <a:p>
            <a:pPr lvl="1"/>
            <a:r>
              <a:rPr lang="en-US" sz="2000" b="1" dirty="0"/>
              <a:t>Existential quantifier, (for some, at least one).</a:t>
            </a:r>
            <a:endParaRPr lang="en-US" sz="2000" dirty="0"/>
          </a:p>
          <a:p>
            <a:pPr>
              <a:buNone/>
            </a:pPr>
            <a:r>
              <a:rPr lang="en-US" dirty="0"/>
              <a:t>Example:</a:t>
            </a:r>
          </a:p>
          <a:p>
            <a:r>
              <a:rPr lang="en-US" sz="2000" b="1" dirty="0"/>
              <a:t>All man drink coffee</a:t>
            </a:r>
            <a:r>
              <a:rPr lang="en-US" sz="2000" b="1" dirty="0" smtClean="0"/>
              <a:t>.  </a:t>
            </a:r>
            <a:r>
              <a:rPr lang="en-US" sz="2000" b="1" dirty="0"/>
              <a:t> </a:t>
            </a:r>
            <a:r>
              <a:rPr lang="en-US" sz="2000" b="1" dirty="0" smtClean="0"/>
              <a:t>   	∀</a:t>
            </a:r>
            <a:r>
              <a:rPr lang="en-US" sz="2000" b="1" dirty="0"/>
              <a:t>x man(x) → drink (x, coffee</a:t>
            </a:r>
            <a:r>
              <a:rPr lang="en-US" sz="2000" b="1" dirty="0" smtClean="0"/>
              <a:t>)</a:t>
            </a:r>
          </a:p>
          <a:p>
            <a:pPr>
              <a:buNone/>
            </a:pPr>
            <a:r>
              <a:rPr lang="en-US" sz="2000" b="1" dirty="0"/>
              <a:t>	</a:t>
            </a:r>
            <a:r>
              <a:rPr lang="en-US" sz="2000" b="1" dirty="0" smtClean="0"/>
              <a:t>	</a:t>
            </a:r>
            <a:r>
              <a:rPr lang="en-US" sz="2000" dirty="0" smtClean="0"/>
              <a:t> </a:t>
            </a:r>
            <a:r>
              <a:rPr lang="en-US" sz="2000" dirty="0"/>
              <a:t>It will be read as: There are all x where x is a man who drink coffee.</a:t>
            </a:r>
            <a:endParaRPr lang="en-US" sz="2000" b="1" dirty="0" smtClean="0"/>
          </a:p>
          <a:p>
            <a:r>
              <a:rPr lang="en-US" sz="2000" b="1" dirty="0"/>
              <a:t>Some boys are </a:t>
            </a:r>
            <a:r>
              <a:rPr lang="en-US" sz="2000" b="1" dirty="0" smtClean="0"/>
              <a:t>intelligent.	</a:t>
            </a:r>
            <a:r>
              <a:rPr lang="en-US" sz="2000" b="1" dirty="0"/>
              <a:t> ∃x: boys(x) ∧ intelligent(x</a:t>
            </a:r>
            <a:r>
              <a:rPr lang="en-US" sz="2000" b="1" dirty="0" smtClean="0"/>
              <a:t>)</a:t>
            </a:r>
          </a:p>
          <a:p>
            <a:pPr>
              <a:buNone/>
            </a:pPr>
            <a:r>
              <a:rPr lang="en-US" sz="2000" dirty="0" smtClean="0"/>
              <a:t>	It </a:t>
            </a:r>
            <a:r>
              <a:rPr lang="en-US" sz="2000" dirty="0"/>
              <a:t>will be read as: There are some x where x is a boy who is intelligent</a:t>
            </a:r>
            <a:r>
              <a:rPr lang="en-US" sz="2000" dirty="0" smtClean="0"/>
              <a:t>.</a:t>
            </a:r>
          </a:p>
          <a:p>
            <a:pPr>
              <a:buNone/>
            </a:pPr>
            <a:r>
              <a:rPr lang="en-US" sz="2000" dirty="0" smtClean="0"/>
              <a:t>Notes:	 1. The </a:t>
            </a:r>
            <a:r>
              <a:rPr lang="en-US" sz="2000" dirty="0"/>
              <a:t>main connective for universal quantifier </a:t>
            </a:r>
            <a:r>
              <a:rPr lang="en-US" sz="2000" b="1" dirty="0"/>
              <a:t>∀</a:t>
            </a:r>
            <a:r>
              <a:rPr lang="en-US" sz="2000" dirty="0"/>
              <a:t> is implication </a:t>
            </a:r>
            <a:r>
              <a:rPr lang="en-US" sz="2000" b="1" dirty="0"/>
              <a:t>→</a:t>
            </a:r>
            <a:r>
              <a:rPr lang="en-US" sz="2000" dirty="0"/>
              <a:t>.</a:t>
            </a:r>
          </a:p>
          <a:p>
            <a:pPr lvl="2">
              <a:buNone/>
            </a:pPr>
            <a:r>
              <a:rPr lang="en-US" sz="1800" dirty="0" smtClean="0"/>
              <a:t> 2. The main connective for existential quantifier </a:t>
            </a:r>
            <a:r>
              <a:rPr lang="en-US" sz="1800" b="1" dirty="0" smtClean="0"/>
              <a:t>∃</a:t>
            </a:r>
            <a:r>
              <a:rPr lang="en-US" sz="1800" dirty="0" smtClean="0"/>
              <a:t> is and </a:t>
            </a:r>
            <a:r>
              <a:rPr lang="en-US" sz="1800" b="1" dirty="0" smtClean="0"/>
              <a:t>∧</a:t>
            </a:r>
            <a:r>
              <a:rPr lang="en-US" sz="1800" dirty="0" smtClean="0"/>
              <a:t>.</a:t>
            </a:r>
            <a:endParaRPr lang="en-US" sz="1800" dirty="0"/>
          </a:p>
          <a:p>
            <a:pPr>
              <a:buNone/>
            </a:pPr>
            <a:endParaRPr lang="en-US" sz="2000" dirty="0"/>
          </a:p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2057400"/>
            <a:ext cx="73914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4800600"/>
            <a:ext cx="7848600" cy="186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228600" y="0"/>
            <a:ext cx="87630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57200" y="1295400"/>
            <a:ext cx="7620000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"/>
            <a:ext cx="8686800" cy="6705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b="1" dirty="0" smtClean="0"/>
              <a:t>Examples </a:t>
            </a:r>
            <a:r>
              <a:rPr lang="en-US" sz="2000" b="1" dirty="0"/>
              <a:t>of FOL using quantifier:</a:t>
            </a:r>
          </a:p>
          <a:p>
            <a:r>
              <a:rPr lang="en-US" sz="2000" b="1" dirty="0" smtClean="0"/>
              <a:t> </a:t>
            </a:r>
            <a:r>
              <a:rPr lang="en-US" sz="2000" dirty="0"/>
              <a:t>All birds fly.</a:t>
            </a:r>
            <a:br>
              <a:rPr lang="en-US" sz="2000" dirty="0"/>
            </a:br>
            <a:r>
              <a:rPr lang="en-US" sz="2000" dirty="0"/>
              <a:t>              </a:t>
            </a:r>
            <a:r>
              <a:rPr lang="en-US" sz="2000" b="1" dirty="0"/>
              <a:t>∀x bird(x) →fly(x)</a:t>
            </a:r>
            <a:r>
              <a:rPr lang="en-US" sz="2000" dirty="0"/>
              <a:t>.</a:t>
            </a:r>
          </a:p>
          <a:p>
            <a:r>
              <a:rPr lang="en-US" sz="2000" dirty="0" smtClean="0"/>
              <a:t>Every </a:t>
            </a:r>
            <a:r>
              <a:rPr lang="en-US" sz="2000" dirty="0"/>
              <a:t>man respects his parent</a:t>
            </a:r>
            <a:r>
              <a:rPr lang="en-US" sz="2000" b="1" dirty="0"/>
              <a:t>.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              </a:t>
            </a:r>
            <a:r>
              <a:rPr lang="en-US" sz="2000" b="1" dirty="0"/>
              <a:t>∀x man(x) → respects (x, parent)</a:t>
            </a:r>
            <a:r>
              <a:rPr lang="en-US" sz="2000" dirty="0"/>
              <a:t>.</a:t>
            </a:r>
          </a:p>
          <a:p>
            <a:r>
              <a:rPr lang="en-US" sz="2000" dirty="0" smtClean="0"/>
              <a:t>Some </a:t>
            </a:r>
            <a:r>
              <a:rPr lang="en-US" sz="2000" dirty="0"/>
              <a:t>boys play cricket.</a:t>
            </a:r>
            <a:br>
              <a:rPr lang="en-US" sz="2000" dirty="0"/>
            </a:br>
            <a:r>
              <a:rPr lang="en-US" sz="2000" dirty="0" smtClean="0"/>
              <a:t>Here,  </a:t>
            </a:r>
            <a:r>
              <a:rPr lang="en-US" sz="2000" dirty="0"/>
              <a:t>the predicate is "</a:t>
            </a:r>
            <a:r>
              <a:rPr lang="en-US" sz="2000" b="1" dirty="0"/>
              <a:t>play(x, y)</a:t>
            </a:r>
            <a:r>
              <a:rPr lang="en-US" sz="2000" dirty="0"/>
              <a:t>," where x= boys, and y= game. Since there are some boys so we will use </a:t>
            </a:r>
            <a:r>
              <a:rPr lang="en-US" sz="2000" b="1" dirty="0"/>
              <a:t>∃, </a:t>
            </a:r>
            <a:r>
              <a:rPr lang="en-US" sz="2000" dirty="0"/>
              <a:t>and it will be represented as:</a:t>
            </a:r>
            <a:br>
              <a:rPr lang="en-US" sz="2000" dirty="0"/>
            </a:br>
            <a:r>
              <a:rPr lang="en-US" sz="2000" dirty="0"/>
              <a:t>              </a:t>
            </a:r>
            <a:r>
              <a:rPr lang="en-US" sz="2000" b="1" dirty="0"/>
              <a:t>∃x boys(x) → play(x, cricket</a:t>
            </a:r>
            <a:r>
              <a:rPr lang="en-US" sz="2000" b="1" dirty="0" smtClean="0"/>
              <a:t>)</a:t>
            </a:r>
            <a:r>
              <a:rPr lang="en-US" sz="2000" dirty="0" smtClean="0"/>
              <a:t>.</a:t>
            </a:r>
          </a:p>
          <a:p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3581400"/>
            <a:ext cx="77724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2400" y="0"/>
            <a:ext cx="8991600" cy="670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839200" cy="64770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3600" b="1" dirty="0"/>
              <a:t>Isa and instance relationships</a:t>
            </a:r>
          </a:p>
          <a:p>
            <a:r>
              <a:rPr lang="en-US" dirty="0"/>
              <a:t>Two attributes </a:t>
            </a:r>
            <a:r>
              <a:rPr lang="en-US" i="1" dirty="0" err="1"/>
              <a:t>isa</a:t>
            </a:r>
            <a:r>
              <a:rPr lang="en-US" dirty="0"/>
              <a:t> and </a:t>
            </a:r>
            <a:r>
              <a:rPr lang="en-US" i="1" dirty="0"/>
              <a:t>instance</a:t>
            </a:r>
            <a:r>
              <a:rPr lang="en-US" dirty="0"/>
              <a:t> play an important role in many aspects of knowledge representation.</a:t>
            </a:r>
          </a:p>
          <a:p>
            <a:r>
              <a:rPr lang="en-US" dirty="0"/>
              <a:t>The reason for this is that they support </a:t>
            </a:r>
            <a:r>
              <a:rPr lang="en-US" i="1" dirty="0"/>
              <a:t>property inheritance</a:t>
            </a:r>
            <a:r>
              <a:rPr lang="en-US" dirty="0"/>
              <a:t>.</a:t>
            </a:r>
          </a:p>
          <a:p>
            <a:r>
              <a:rPr lang="en-US" b="1" dirty="0" err="1" smtClean="0"/>
              <a:t>isa</a:t>
            </a:r>
            <a:r>
              <a:rPr lang="en-US" dirty="0" smtClean="0"/>
              <a:t>-- used to show class inclusion, </a:t>
            </a:r>
            <a:r>
              <a:rPr lang="en-US" i="1" dirty="0" smtClean="0"/>
              <a:t>e.g.</a:t>
            </a:r>
            <a:r>
              <a:rPr lang="en-US" dirty="0" smtClean="0"/>
              <a:t> </a:t>
            </a:r>
            <a:r>
              <a:rPr lang="en-US" i="1" dirty="0" err="1" smtClean="0"/>
              <a:t>isa</a:t>
            </a:r>
            <a:r>
              <a:rPr lang="en-US" i="1" dirty="0" smtClean="0"/>
              <a:t>(</a:t>
            </a:r>
            <a:r>
              <a:rPr lang="en-US" i="1" dirty="0" err="1" smtClean="0"/>
              <a:t>mega_star,rich</a:t>
            </a:r>
            <a:r>
              <a:rPr lang="en-US" i="1" dirty="0" smtClean="0"/>
              <a:t>)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instance</a:t>
            </a:r>
            <a:r>
              <a:rPr lang="en-US" dirty="0" smtClean="0"/>
              <a:t>-- used to show class membership, </a:t>
            </a:r>
            <a:r>
              <a:rPr lang="en-US" i="1" dirty="0" smtClean="0"/>
              <a:t>e.g.</a:t>
            </a:r>
            <a:r>
              <a:rPr lang="en-US" dirty="0" smtClean="0"/>
              <a:t> </a:t>
            </a:r>
            <a:r>
              <a:rPr lang="en-US" i="1" dirty="0" smtClean="0"/>
              <a:t>instance(</a:t>
            </a:r>
            <a:r>
              <a:rPr lang="en-US" i="1" dirty="0" err="1" smtClean="0"/>
              <a:t>prince,mega_star</a:t>
            </a:r>
            <a:r>
              <a:rPr lang="en-US" i="1" dirty="0" smtClean="0"/>
              <a:t>)</a:t>
            </a:r>
            <a:r>
              <a:rPr lang="en-US" dirty="0" smtClean="0"/>
              <a:t>.</a:t>
            </a:r>
          </a:p>
          <a:p>
            <a:r>
              <a:rPr lang="en-US" dirty="0"/>
              <a:t>From the above it should be simple to see how to represent these in predicate logic.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3400" y="304800"/>
            <a:ext cx="838200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3200400"/>
            <a:ext cx="81534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2400"/>
            <a:ext cx="9144000" cy="6477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900" b="1" dirty="0"/>
              <a:t>Resolution</a:t>
            </a:r>
          </a:p>
          <a:p>
            <a:r>
              <a:rPr lang="en-US" sz="2400" dirty="0"/>
              <a:t>Resolution is a theorem proving technique that proceeds by building refutation proofs, i.e., proofs by contradictions. It was invented by a Mathematician John Alan Robinson in the year 1965.</a:t>
            </a:r>
          </a:p>
          <a:p>
            <a:r>
              <a:rPr lang="en-US" sz="2400" dirty="0"/>
              <a:t>Resolution is used, if there are various statements are given, and we need to prove a conclusion of those statements. </a:t>
            </a:r>
            <a:endParaRPr lang="en-US" sz="2400" dirty="0" smtClean="0"/>
          </a:p>
          <a:p>
            <a:r>
              <a:rPr lang="en-US" sz="2400" dirty="0" smtClean="0"/>
              <a:t>Unification </a:t>
            </a:r>
            <a:r>
              <a:rPr lang="en-US" sz="2400" dirty="0"/>
              <a:t>is a key concept in proofs by resolutions. Resolution is a single inference rule which can efficiently operate on </a:t>
            </a:r>
            <a:r>
              <a:rPr lang="en-US" sz="2400" dirty="0" smtClean="0"/>
              <a:t>the</a:t>
            </a:r>
            <a:r>
              <a:rPr lang="en-US" sz="2400" dirty="0"/>
              <a:t> </a:t>
            </a:r>
            <a:r>
              <a:rPr lang="en-US" sz="2400" b="1" dirty="0"/>
              <a:t>conjunctive normal form or clausal form</a:t>
            </a:r>
            <a:r>
              <a:rPr lang="en-US" sz="2400" dirty="0"/>
              <a:t>.</a:t>
            </a:r>
          </a:p>
          <a:p>
            <a:r>
              <a:rPr lang="en-US" sz="2400" b="1" dirty="0"/>
              <a:t>Clause</a:t>
            </a:r>
            <a:r>
              <a:rPr lang="en-US" sz="2400" dirty="0"/>
              <a:t>: Disjunction of literals (an atomic sentence) is called a </a:t>
            </a:r>
            <a:r>
              <a:rPr lang="en-US" sz="2400" b="1" dirty="0"/>
              <a:t>clause</a:t>
            </a:r>
            <a:r>
              <a:rPr lang="en-US" sz="2400" dirty="0"/>
              <a:t>. It is also known as a unit clause.</a:t>
            </a:r>
          </a:p>
          <a:p>
            <a:r>
              <a:rPr lang="en-US" sz="2400" b="1" dirty="0"/>
              <a:t>Conjunctive Normal Form</a:t>
            </a:r>
            <a:r>
              <a:rPr lang="en-US" sz="2400" dirty="0"/>
              <a:t>: A sentence represented as a conjunction of clauses is said to be </a:t>
            </a:r>
            <a:r>
              <a:rPr lang="en-US" sz="2400" b="1" dirty="0"/>
              <a:t>conjunctive normal form</a:t>
            </a:r>
            <a:r>
              <a:rPr lang="en-US" sz="2400" dirty="0"/>
              <a:t> or </a:t>
            </a:r>
            <a:r>
              <a:rPr lang="en-US" sz="2400" b="1" dirty="0"/>
              <a:t>CNF</a:t>
            </a:r>
            <a:r>
              <a:rPr lang="en-US" sz="2400" dirty="0"/>
              <a:t>.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763000" cy="64770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0"/>
            <a:ext cx="8991600" cy="64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"/>
            <a:ext cx="8686800" cy="64008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8534400" cy="632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355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228600"/>
            <a:ext cx="9144000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3400" y="0"/>
            <a:ext cx="8305800" cy="400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4114800"/>
            <a:ext cx="80772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8600" y="152400"/>
            <a:ext cx="8915400" cy="670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3400" y="152400"/>
            <a:ext cx="8153400" cy="283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3219450"/>
            <a:ext cx="8229600" cy="363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0"/>
            <a:ext cx="80010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4438650"/>
            <a:ext cx="7848600" cy="2419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9600" y="304800"/>
            <a:ext cx="8229600" cy="617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8600" y="0"/>
            <a:ext cx="8686800" cy="59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3400" y="228600"/>
            <a:ext cx="8305800" cy="617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304800"/>
            <a:ext cx="85344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4572000"/>
            <a:ext cx="76962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9600" y="152400"/>
            <a:ext cx="78486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3400" y="0"/>
            <a:ext cx="815340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3505200"/>
            <a:ext cx="79248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457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4800" y="304800"/>
            <a:ext cx="8610600" cy="60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38200" y="228600"/>
            <a:ext cx="723900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2971800"/>
            <a:ext cx="81534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3400" y="304800"/>
            <a:ext cx="8077200" cy="60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8600" y="228600"/>
            <a:ext cx="8534400" cy="640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4800" y="304800"/>
            <a:ext cx="8610600" cy="6324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4800" y="228600"/>
            <a:ext cx="8610600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741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2400" y="457200"/>
            <a:ext cx="88392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843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1000" y="304800"/>
            <a:ext cx="8458200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945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4800" y="304800"/>
            <a:ext cx="8458200" cy="60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48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1000" y="304800"/>
            <a:ext cx="8382000" cy="60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839200" cy="65532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304800"/>
            <a:ext cx="8458200" cy="624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839200" cy="65532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sz="3600" b="1" dirty="0"/>
              <a:t>What is knowledge representation</a:t>
            </a:r>
            <a:r>
              <a:rPr lang="en-US" sz="3600" dirty="0"/>
              <a:t>?</a:t>
            </a:r>
            <a:endParaRPr lang="en-US" sz="3600" b="1" dirty="0"/>
          </a:p>
          <a:p>
            <a:pPr algn="just"/>
            <a:r>
              <a:rPr lang="en-US" dirty="0"/>
              <a:t>Humans are best at understanding, reasoning, and interpreting knowledge. </a:t>
            </a:r>
            <a:endParaRPr lang="en-US" dirty="0" smtClean="0"/>
          </a:p>
          <a:p>
            <a:pPr algn="just"/>
            <a:r>
              <a:rPr lang="en-US" dirty="0" smtClean="0"/>
              <a:t>Human </a:t>
            </a:r>
            <a:r>
              <a:rPr lang="en-US" dirty="0"/>
              <a:t>knows things, which is knowledge and as per their knowledge they perform various actions in the real world. </a:t>
            </a:r>
            <a:endParaRPr lang="en-US" dirty="0" smtClean="0"/>
          </a:p>
          <a:p>
            <a:pPr algn="just"/>
            <a:r>
              <a:rPr lang="en-US" b="1" dirty="0" smtClean="0"/>
              <a:t>But </a:t>
            </a:r>
            <a:r>
              <a:rPr lang="en-US" b="1" dirty="0"/>
              <a:t>how machines do all these things comes under knowledge representation and reasoning</a:t>
            </a:r>
            <a:r>
              <a:rPr lang="en-US" dirty="0" smtClean="0"/>
              <a:t>.</a:t>
            </a:r>
          </a:p>
          <a:p>
            <a:pPr algn="just">
              <a:buNone/>
            </a:pPr>
            <a:r>
              <a:rPr lang="en-US" dirty="0" smtClean="0"/>
              <a:t>Hence </a:t>
            </a:r>
            <a:r>
              <a:rPr lang="en-US" dirty="0"/>
              <a:t>we can describe Knowledge representation as following:</a:t>
            </a:r>
          </a:p>
          <a:p>
            <a:pPr lvl="0" algn="just"/>
            <a:r>
              <a:rPr lang="en-US" dirty="0" smtClean="0"/>
              <a:t>It </a:t>
            </a:r>
            <a:r>
              <a:rPr lang="en-US" dirty="0"/>
              <a:t>is responsible for representing information about the real world so that a computer can understand and can utilize this knowledge to solve the complex real world problems such as diagnosis a medical condition or communicating with humans in natural language.</a:t>
            </a:r>
          </a:p>
          <a:p>
            <a:pPr lvl="0" algn="just"/>
            <a:r>
              <a:rPr lang="en-US" dirty="0"/>
              <a:t>It is also a way which describes how we can represent knowledge in artificial intelligence. </a:t>
            </a:r>
            <a:endParaRPr lang="en-US" dirty="0" smtClean="0"/>
          </a:p>
          <a:p>
            <a:pPr lvl="0" algn="just"/>
            <a:r>
              <a:rPr lang="en-US" dirty="0" smtClean="0"/>
              <a:t>Knowledge </a:t>
            </a:r>
            <a:r>
              <a:rPr lang="en-US" dirty="0"/>
              <a:t>representation is not just storing data into some database, but it also enables an intelligent machine to learn from that knowledge and experiences so that it can behave intelligently like a human.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253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9600" y="1066800"/>
            <a:ext cx="8305800" cy="345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839200" cy="655320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839200" cy="655320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"/>
            <a:ext cx="8763000" cy="6553200"/>
          </a:xfrm>
        </p:spPr>
        <p:txBody>
          <a:bodyPr/>
          <a:lstStyle/>
          <a:p>
            <a:pPr>
              <a:buNone/>
            </a:pPr>
            <a:r>
              <a:rPr lang="en-US" b="1" dirty="0"/>
              <a:t>Propositional logic in Artificial intelligence</a:t>
            </a:r>
          </a:p>
          <a:p>
            <a:r>
              <a:rPr lang="en-US" sz="2800" dirty="0"/>
              <a:t>Propositional logic (PL) is the simplest form of logic where all the statements are made by propositions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 </a:t>
            </a:r>
            <a:r>
              <a:rPr lang="en-US" sz="2800" dirty="0"/>
              <a:t>A </a:t>
            </a:r>
            <a:r>
              <a:rPr lang="en-US" sz="2800" dirty="0" smtClean="0"/>
              <a:t>proposition </a:t>
            </a:r>
            <a:r>
              <a:rPr lang="en-US" sz="2800" dirty="0"/>
              <a:t>is a declarative statement which is either true or false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 </a:t>
            </a:r>
            <a:r>
              <a:rPr lang="en-US" sz="2800" dirty="0"/>
              <a:t>It is a technique of knowledge representation in logical and mathematical form.</a:t>
            </a:r>
          </a:p>
          <a:p>
            <a:pPr>
              <a:buNone/>
            </a:pPr>
            <a:r>
              <a:rPr lang="en-US" dirty="0"/>
              <a:t>Example:</a:t>
            </a:r>
            <a:endParaRPr lang="en-US" b="1" dirty="0"/>
          </a:p>
          <a:p>
            <a:pPr lvl="1">
              <a:buNone/>
            </a:pPr>
            <a:r>
              <a:rPr lang="en-US" dirty="0"/>
              <a:t>a) It is Sunday.  </a:t>
            </a:r>
          </a:p>
          <a:p>
            <a:pPr lvl="1">
              <a:buNone/>
            </a:pPr>
            <a:r>
              <a:rPr lang="en-US" dirty="0"/>
              <a:t>b) The Sun rises from West (False proposition)  </a:t>
            </a:r>
          </a:p>
          <a:p>
            <a:pPr lvl="1">
              <a:buNone/>
            </a:pPr>
            <a:r>
              <a:rPr lang="en-US" dirty="0"/>
              <a:t>c) 3+3= 7(False proposition)  </a:t>
            </a:r>
          </a:p>
          <a:p>
            <a:pPr lvl="1">
              <a:buNone/>
            </a:pPr>
            <a:r>
              <a:rPr lang="en-US" dirty="0"/>
              <a:t>d) 5 is a prime number.   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2400"/>
            <a:ext cx="9144000" cy="6477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4000" b="1" dirty="0" smtClean="0"/>
              <a:t>Basic </a:t>
            </a:r>
            <a:r>
              <a:rPr lang="en-US" sz="4000" b="1" dirty="0"/>
              <a:t>facts about propositional logic:</a:t>
            </a:r>
            <a:endParaRPr lang="en-US" sz="4000" dirty="0"/>
          </a:p>
          <a:p>
            <a:pPr lvl="0"/>
            <a:r>
              <a:rPr lang="en-US" sz="2000" dirty="0"/>
              <a:t>Propositional logic is also called Boolean logic as it works on 0 and 1.</a:t>
            </a:r>
          </a:p>
          <a:p>
            <a:pPr lvl="0"/>
            <a:r>
              <a:rPr lang="en-US" sz="2000" dirty="0"/>
              <a:t>In propositional logic, we use symbolic variables to represent the logic, and we can use any symbol for a representing a proposition, such A, B, C, P, Q, R, etc.</a:t>
            </a:r>
          </a:p>
          <a:p>
            <a:pPr lvl="0"/>
            <a:r>
              <a:rPr lang="en-US" sz="2000" dirty="0"/>
              <a:t>Propositions can be either true or false, but it cannot be both.</a:t>
            </a:r>
          </a:p>
          <a:p>
            <a:pPr lvl="0"/>
            <a:r>
              <a:rPr lang="en-US" sz="2000" dirty="0"/>
              <a:t>Propositional logic consists of an object, relations or function, and </a:t>
            </a:r>
            <a:r>
              <a:rPr lang="en-US" sz="2000" b="1" dirty="0"/>
              <a:t>logical connectives</a:t>
            </a:r>
            <a:r>
              <a:rPr lang="en-US" sz="2000" dirty="0"/>
              <a:t>.</a:t>
            </a:r>
          </a:p>
          <a:p>
            <a:pPr lvl="0"/>
            <a:r>
              <a:rPr lang="en-US" sz="2000" dirty="0"/>
              <a:t>These connectives are also called logical operators.</a:t>
            </a:r>
          </a:p>
          <a:p>
            <a:pPr lvl="0"/>
            <a:r>
              <a:rPr lang="en-US" sz="2000" dirty="0"/>
              <a:t>The propositions and connectives are the basic elements of the propositional logic.</a:t>
            </a:r>
          </a:p>
          <a:p>
            <a:endParaRPr lang="en-US" dirty="0"/>
          </a:p>
        </p:txBody>
      </p:sp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3581400"/>
            <a:ext cx="64770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763000" cy="6477000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sz="5100" b="1" dirty="0"/>
              <a:t>Logical Connectives</a:t>
            </a:r>
            <a:r>
              <a:rPr lang="en-US" dirty="0"/>
              <a:t>:</a:t>
            </a:r>
            <a:endParaRPr lang="en-US" b="1" dirty="0"/>
          </a:p>
          <a:p>
            <a:r>
              <a:rPr lang="en-US" dirty="0"/>
              <a:t>Logical connectives are used to connect two simpler propositions or representing a sentence logically.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There are </a:t>
            </a:r>
            <a:r>
              <a:rPr lang="en-US" dirty="0"/>
              <a:t>mainly five connectives, which are given as follows:</a:t>
            </a:r>
          </a:p>
          <a:p>
            <a:pPr lvl="0"/>
            <a:r>
              <a:rPr lang="en-US" b="1" dirty="0"/>
              <a:t>Negation:</a:t>
            </a:r>
            <a:r>
              <a:rPr lang="en-US" dirty="0"/>
              <a:t> A sentence such as ¬ P is called negation of P. A literal can be either Positive literal or negative literal.</a:t>
            </a:r>
          </a:p>
          <a:p>
            <a:pPr lvl="0"/>
            <a:r>
              <a:rPr lang="en-US" b="1" dirty="0"/>
              <a:t>Conjunction:</a:t>
            </a:r>
            <a:r>
              <a:rPr lang="en-US" dirty="0"/>
              <a:t> A sentence which has </a:t>
            </a:r>
            <a:r>
              <a:rPr lang="en-US" b="1" dirty="0"/>
              <a:t>∧ </a:t>
            </a:r>
            <a:r>
              <a:rPr lang="en-US" dirty="0"/>
              <a:t>connective such as, </a:t>
            </a:r>
            <a:r>
              <a:rPr lang="en-US" b="1" dirty="0"/>
              <a:t>P ∧ Q</a:t>
            </a:r>
            <a:r>
              <a:rPr lang="en-US" dirty="0"/>
              <a:t> is called a conjunction.</a:t>
            </a:r>
            <a:br>
              <a:rPr lang="en-US" dirty="0"/>
            </a:br>
            <a:r>
              <a:rPr lang="en-US" b="1" dirty="0"/>
              <a:t>Example:</a:t>
            </a:r>
            <a:r>
              <a:rPr lang="en-US" dirty="0"/>
              <a:t> </a:t>
            </a:r>
            <a:r>
              <a:rPr lang="en-US" dirty="0" err="1"/>
              <a:t>Rohan</a:t>
            </a:r>
            <a:r>
              <a:rPr lang="en-US" dirty="0"/>
              <a:t> is intelligent and hardworking. It can be written as,</a:t>
            </a:r>
            <a:br>
              <a:rPr lang="en-US" dirty="0"/>
            </a:br>
            <a:r>
              <a:rPr lang="en-US" dirty="0" smtClean="0"/>
              <a:t>	</a:t>
            </a:r>
            <a:r>
              <a:rPr lang="en-US" b="1" dirty="0" smtClean="0"/>
              <a:t>P= </a:t>
            </a:r>
            <a:r>
              <a:rPr lang="en-US" b="1" dirty="0" err="1" smtClean="0"/>
              <a:t>Rohan</a:t>
            </a:r>
            <a:r>
              <a:rPr lang="en-US" b="1" dirty="0" smtClean="0"/>
              <a:t> is intelligent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b="1" dirty="0" smtClean="0"/>
              <a:t>Q= </a:t>
            </a:r>
            <a:r>
              <a:rPr lang="en-US" b="1" dirty="0" err="1" smtClean="0"/>
              <a:t>Rohan</a:t>
            </a:r>
            <a:r>
              <a:rPr lang="en-US" b="1" dirty="0" smtClean="0"/>
              <a:t> is hardworking. → P∧ Q</a:t>
            </a:r>
            <a:r>
              <a:rPr lang="en-US" dirty="0" smtClean="0"/>
              <a:t>.</a:t>
            </a:r>
            <a:endParaRPr lang="en-US" dirty="0"/>
          </a:p>
          <a:p>
            <a:pPr lvl="0"/>
            <a:r>
              <a:rPr lang="en-US" b="1" dirty="0"/>
              <a:t>Disjunction:</a:t>
            </a:r>
            <a:r>
              <a:rPr lang="en-US" dirty="0"/>
              <a:t> A sentence which has ∨ connective, such as </a:t>
            </a:r>
            <a:r>
              <a:rPr lang="en-US" b="1" dirty="0"/>
              <a:t>P ∨ Q</a:t>
            </a:r>
            <a:r>
              <a:rPr lang="en-US" dirty="0"/>
              <a:t>. is called disjunction, where P and Q are the propositions.</a:t>
            </a:r>
            <a:br>
              <a:rPr lang="en-US" dirty="0"/>
            </a:br>
            <a:r>
              <a:rPr lang="en-US" b="1" dirty="0"/>
              <a:t>Example: "</a:t>
            </a:r>
            <a:r>
              <a:rPr lang="en-US" b="1" dirty="0" err="1"/>
              <a:t>Ritika</a:t>
            </a:r>
            <a:r>
              <a:rPr lang="en-US" b="1" dirty="0"/>
              <a:t> is a doctor or Engineer"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Here P= </a:t>
            </a:r>
            <a:r>
              <a:rPr lang="en-US" dirty="0" err="1"/>
              <a:t>Ritika</a:t>
            </a:r>
            <a:r>
              <a:rPr lang="en-US" dirty="0"/>
              <a:t> is Doctor. Q= </a:t>
            </a:r>
            <a:r>
              <a:rPr lang="en-US" dirty="0" err="1"/>
              <a:t>Ritika</a:t>
            </a:r>
            <a:r>
              <a:rPr lang="en-US" dirty="0"/>
              <a:t> is Doctor, so we can write it as </a:t>
            </a:r>
            <a:r>
              <a:rPr lang="en-US" b="1" dirty="0"/>
              <a:t>P ∨ Q</a:t>
            </a:r>
            <a:r>
              <a:rPr lang="en-US" dirty="0"/>
              <a:t>.</a:t>
            </a:r>
          </a:p>
          <a:p>
            <a:pPr lvl="0"/>
            <a:r>
              <a:rPr lang="en-US" b="1" dirty="0"/>
              <a:t>Implication:</a:t>
            </a:r>
            <a:r>
              <a:rPr lang="en-US" dirty="0"/>
              <a:t> A sentence such as P → Q, is called an implication. Implications are also known as if-then rules. It can be represented as</a:t>
            </a:r>
            <a:br>
              <a:rPr lang="en-US" dirty="0"/>
            </a:br>
            <a:r>
              <a:rPr lang="en-US" dirty="0"/>
              <a:t>            </a:t>
            </a:r>
            <a:r>
              <a:rPr lang="en-US" b="1" dirty="0"/>
              <a:t>If</a:t>
            </a:r>
            <a:r>
              <a:rPr lang="en-US" dirty="0"/>
              <a:t> it is raining, then the street is wet.</a:t>
            </a:r>
            <a:br>
              <a:rPr lang="en-US" dirty="0"/>
            </a:br>
            <a:r>
              <a:rPr lang="en-US" dirty="0"/>
              <a:t>        Let P= It is raining, and Q= Street is wet, so it is represented as P → Q</a:t>
            </a:r>
          </a:p>
          <a:p>
            <a:pPr lvl="0"/>
            <a:r>
              <a:rPr lang="en-US" b="1" dirty="0" err="1"/>
              <a:t>Biconditional</a:t>
            </a:r>
            <a:r>
              <a:rPr lang="en-US" b="1" dirty="0"/>
              <a:t>:</a:t>
            </a:r>
            <a:r>
              <a:rPr lang="en-US" dirty="0"/>
              <a:t> A sentence such as </a:t>
            </a:r>
            <a:r>
              <a:rPr lang="en-US" b="1" dirty="0"/>
              <a:t>P⇔ Q is a </a:t>
            </a:r>
            <a:r>
              <a:rPr lang="en-US" b="1" dirty="0" err="1"/>
              <a:t>Biconditional</a:t>
            </a:r>
            <a:r>
              <a:rPr lang="en-US" b="1" dirty="0"/>
              <a:t> sentence, example If I am breathing, then I am alive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           P= I am breathing, Q= I am alive, it can be represented as P ⇔ Q.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0"/>
            <a:ext cx="8839200" cy="6705600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US" b="1" dirty="0"/>
              <a:t>Limitations of Propositional logic</a:t>
            </a:r>
            <a:r>
              <a:rPr lang="en-US" dirty="0"/>
              <a:t>:</a:t>
            </a:r>
            <a:endParaRPr lang="en-US" sz="2800" b="1" dirty="0"/>
          </a:p>
          <a:p>
            <a:pPr lvl="0"/>
            <a:r>
              <a:rPr lang="en-US" dirty="0"/>
              <a:t>We cannot represent relations like ALL, some, or none with propositional logic. Example:</a:t>
            </a:r>
            <a:endParaRPr lang="en-US" sz="4000" dirty="0"/>
          </a:p>
          <a:p>
            <a:pPr lvl="1"/>
            <a:r>
              <a:rPr lang="en-US" b="1" dirty="0"/>
              <a:t>All the girls are intelligent.</a:t>
            </a:r>
            <a:endParaRPr lang="en-US" sz="3600" dirty="0"/>
          </a:p>
          <a:p>
            <a:pPr lvl="1"/>
            <a:r>
              <a:rPr lang="en-US" b="1" dirty="0"/>
              <a:t>Some apples are sweet</a:t>
            </a:r>
            <a:r>
              <a:rPr lang="en-US" b="1" dirty="0" smtClean="0"/>
              <a:t>.</a:t>
            </a:r>
          </a:p>
          <a:p>
            <a:pPr lvl="1"/>
            <a:r>
              <a:rPr lang="en-US" sz="3600" b="1" dirty="0" smtClean="0"/>
              <a:t> </a:t>
            </a:r>
            <a:r>
              <a:rPr lang="en-US" b="1" dirty="0" err="1" smtClean="0"/>
              <a:t>Sachin</a:t>
            </a:r>
            <a:r>
              <a:rPr lang="en-US" b="1" dirty="0" smtClean="0"/>
              <a:t> likes cricket.</a:t>
            </a:r>
            <a:endParaRPr lang="en-US" sz="3600" dirty="0"/>
          </a:p>
          <a:p>
            <a:pPr lvl="0"/>
            <a:r>
              <a:rPr lang="en-US" dirty="0"/>
              <a:t>Propositional logic has limited expressive power.</a:t>
            </a:r>
            <a:endParaRPr lang="en-US" sz="4000" dirty="0"/>
          </a:p>
          <a:p>
            <a:pPr lvl="0"/>
            <a:r>
              <a:rPr lang="en-US" dirty="0"/>
              <a:t>In propositional logic, we cannot describe statements in terms of their properties or logical relationships</a:t>
            </a:r>
            <a:r>
              <a:rPr lang="en-US" dirty="0" smtClean="0"/>
              <a:t>.</a:t>
            </a:r>
          </a:p>
          <a:p>
            <a:r>
              <a:rPr lang="en-US" sz="3500" dirty="0" smtClean="0"/>
              <a:t>To </a:t>
            </a:r>
            <a:r>
              <a:rPr lang="en-US" sz="3500" dirty="0"/>
              <a:t>represent the above statements, PL logic is not sufficient, so we required some more powerful logic, such as </a:t>
            </a:r>
            <a:r>
              <a:rPr lang="en-US" sz="3500" dirty="0" smtClean="0"/>
              <a:t>Predicate logic (first-order logic).</a:t>
            </a:r>
            <a:endParaRPr lang="en-US" sz="3500" dirty="0"/>
          </a:p>
          <a:p>
            <a:pPr lvl="0"/>
            <a:endParaRPr lang="en-US" sz="4000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534400" cy="609600"/>
          </a:xfrm>
        </p:spPr>
        <p:txBody>
          <a:bodyPr>
            <a:normAutofit fontScale="90000"/>
          </a:bodyPr>
          <a:lstStyle/>
          <a:p>
            <a:r>
              <a:rPr lang="en-US" sz="3600" b="1" dirty="0"/>
              <a:t>K</a:t>
            </a:r>
            <a:r>
              <a:rPr lang="en-US" sz="3600" b="1" dirty="0" smtClean="0"/>
              <a:t>nowledge representation Predicate logic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762000"/>
            <a:ext cx="8610600" cy="6096000"/>
          </a:xfrm>
        </p:spPr>
        <p:txBody>
          <a:bodyPr>
            <a:normAutofit fontScale="40000" lnSpcReduction="20000"/>
          </a:bodyPr>
          <a:lstStyle/>
          <a:p>
            <a:r>
              <a:rPr lang="en-US" sz="5100" dirty="0"/>
              <a:t>It is an extension to propositional logic.</a:t>
            </a:r>
          </a:p>
          <a:p>
            <a:r>
              <a:rPr lang="en-US" sz="5100" dirty="0"/>
              <a:t>FOL is sufficiently expressive to represent the natural language statements in a concise way.</a:t>
            </a:r>
          </a:p>
          <a:p>
            <a:r>
              <a:rPr lang="en-US" sz="5100" dirty="0"/>
              <a:t>First-order logic is also known as </a:t>
            </a:r>
            <a:r>
              <a:rPr lang="en-US" sz="5100" b="1" dirty="0"/>
              <a:t>Predicate logic or First-order predicate logic</a:t>
            </a:r>
            <a:r>
              <a:rPr lang="en-US" sz="5100" dirty="0"/>
              <a:t>. </a:t>
            </a:r>
            <a:endParaRPr lang="en-US" sz="5100" dirty="0" smtClean="0"/>
          </a:p>
          <a:p>
            <a:r>
              <a:rPr lang="en-US" sz="5100" dirty="0" smtClean="0"/>
              <a:t>First-order </a:t>
            </a:r>
            <a:r>
              <a:rPr lang="en-US" sz="5100" dirty="0"/>
              <a:t>logic is a powerful language that develops information about the objects in a more easy way and can also express the relationship between those objects.</a:t>
            </a:r>
          </a:p>
          <a:p>
            <a:pPr>
              <a:buNone/>
            </a:pPr>
            <a:r>
              <a:rPr lang="en-US" sz="5100" b="1" dirty="0"/>
              <a:t>First-order logic statements can be divided into two parts:</a:t>
            </a:r>
            <a:endParaRPr lang="en-US" sz="5100" dirty="0"/>
          </a:p>
          <a:p>
            <a:r>
              <a:rPr lang="en-US" sz="5100" b="1" dirty="0"/>
              <a:t>Subject:</a:t>
            </a:r>
            <a:r>
              <a:rPr lang="en-US" sz="5100" dirty="0"/>
              <a:t> Subject is the main part of the statement.</a:t>
            </a:r>
          </a:p>
          <a:p>
            <a:r>
              <a:rPr lang="en-US" sz="5100" b="1" dirty="0"/>
              <a:t>Predicate:</a:t>
            </a:r>
            <a:r>
              <a:rPr lang="en-US" sz="5100" dirty="0"/>
              <a:t> A predicate can be defined as a relation, which binds two atoms together in a statement.</a:t>
            </a:r>
          </a:p>
          <a:p>
            <a:pPr>
              <a:buNone/>
            </a:pPr>
            <a:r>
              <a:rPr lang="en-US" sz="5100" b="1" dirty="0"/>
              <a:t>Consider the statement: "x is an integer</a:t>
            </a:r>
            <a:r>
              <a:rPr lang="en-US" sz="5100" b="1" dirty="0" smtClean="0"/>
              <a:t>."</a:t>
            </a:r>
            <a:r>
              <a:rPr lang="en-US" sz="5100" dirty="0" smtClean="0"/>
              <a:t>,                                                                           </a:t>
            </a:r>
          </a:p>
          <a:p>
            <a:endParaRPr lang="en-US" sz="5100" dirty="0" smtClean="0"/>
          </a:p>
          <a:p>
            <a:endParaRPr lang="en-US" sz="5100" dirty="0" smtClean="0"/>
          </a:p>
          <a:p>
            <a:endParaRPr lang="en-US" sz="5100" dirty="0"/>
          </a:p>
          <a:p>
            <a:endParaRPr lang="en-US" sz="5100" dirty="0" smtClean="0"/>
          </a:p>
          <a:p>
            <a:r>
              <a:rPr lang="en-US" sz="5100" dirty="0" smtClean="0"/>
              <a:t>It </a:t>
            </a:r>
            <a:r>
              <a:rPr lang="en-US" sz="5100" dirty="0"/>
              <a:t>consists of two parts, the first part x is the </a:t>
            </a:r>
            <a:r>
              <a:rPr lang="en-US" sz="5100" b="1" dirty="0"/>
              <a:t>subject</a:t>
            </a:r>
            <a:r>
              <a:rPr lang="en-US" sz="5100" dirty="0"/>
              <a:t> of the statement and second part "is an integer," is known as </a:t>
            </a:r>
            <a:r>
              <a:rPr lang="en-US" sz="5100" b="1" dirty="0"/>
              <a:t>a predicate</a:t>
            </a:r>
            <a:r>
              <a:rPr lang="en-US" sz="5100" dirty="0"/>
              <a:t>.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1026" name="Picture 2" descr="C:\Users\Dr.JENA\Desktop\first-order-logic-in-artificial-intelligenc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0" y="4191000"/>
            <a:ext cx="3038475" cy="11239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</TotalTime>
  <Words>516</Words>
  <Application>Microsoft Office PowerPoint</Application>
  <PresentationFormat>On-screen Show (4:3)</PresentationFormat>
  <Paragraphs>84</Paragraphs>
  <Slides>43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Office Theme</vt:lpstr>
      <vt:lpstr>Knowledge Representation </vt:lpstr>
      <vt:lpstr>Slide 2</vt:lpstr>
      <vt:lpstr>Slide 3</vt:lpstr>
      <vt:lpstr>Slide 4</vt:lpstr>
      <vt:lpstr>Slide 5</vt:lpstr>
      <vt:lpstr>Slide 6</vt:lpstr>
      <vt:lpstr>Slide 7</vt:lpstr>
      <vt:lpstr>Slide 8</vt:lpstr>
      <vt:lpstr>Knowledge representation Predicate logic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Knowledge Representation </dc:title>
  <dc:creator>Dr.JENA</dc:creator>
  <cp:lastModifiedBy>Dr.JENA</cp:lastModifiedBy>
  <cp:revision>61</cp:revision>
  <dcterms:created xsi:type="dcterms:W3CDTF">2020-05-05T06:12:54Z</dcterms:created>
  <dcterms:modified xsi:type="dcterms:W3CDTF">2020-05-06T02:59:20Z</dcterms:modified>
</cp:coreProperties>
</file>