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70" r:id="rId14"/>
    <p:sldId id="271" r:id="rId15"/>
    <p:sldId id="272" r:id="rId16"/>
    <p:sldId id="273" r:id="rId17"/>
    <p:sldId id="275" r:id="rId18"/>
    <p:sldId id="276" r:id="rId19"/>
    <p:sldId id="277" r:id="rId20"/>
    <p:sldId id="278" r:id="rId21"/>
    <p:sldId id="279" r:id="rId22"/>
    <p:sldId id="28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7" d="100"/>
          <a:sy n="77"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623DE0-F3A7-4B08-9AF5-B5055301E3C2}"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0BD26-183E-4150-8A3C-C94633BB3CC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623DE0-F3A7-4B08-9AF5-B5055301E3C2}"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0BD26-183E-4150-8A3C-C94633BB3C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623DE0-F3A7-4B08-9AF5-B5055301E3C2}"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0BD26-183E-4150-8A3C-C94633BB3C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623DE0-F3A7-4B08-9AF5-B5055301E3C2}"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0BD26-183E-4150-8A3C-C94633BB3C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623DE0-F3A7-4B08-9AF5-B5055301E3C2}"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0BD26-183E-4150-8A3C-C94633BB3CC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623DE0-F3A7-4B08-9AF5-B5055301E3C2}" type="datetimeFigureOut">
              <a:rPr lang="en-US" smtClean="0"/>
              <a:pPr/>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00BD26-183E-4150-8A3C-C94633BB3C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623DE0-F3A7-4B08-9AF5-B5055301E3C2}" type="datetimeFigureOut">
              <a:rPr lang="en-US" smtClean="0"/>
              <a:pPr/>
              <a:t>9/14/2020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00BD26-183E-4150-8A3C-C94633BB3C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623DE0-F3A7-4B08-9AF5-B5055301E3C2}" type="datetimeFigureOut">
              <a:rPr lang="en-US" smtClean="0"/>
              <a:pPr/>
              <a:t>9/14/2020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00BD26-183E-4150-8A3C-C94633BB3C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623DE0-F3A7-4B08-9AF5-B5055301E3C2}" type="datetimeFigureOut">
              <a:rPr lang="en-US" smtClean="0"/>
              <a:pPr/>
              <a:t>9/14/2020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00BD26-183E-4150-8A3C-C94633BB3C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623DE0-F3A7-4B08-9AF5-B5055301E3C2}" type="datetimeFigureOut">
              <a:rPr lang="en-US" smtClean="0"/>
              <a:pPr/>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00BD26-183E-4150-8A3C-C94633BB3CC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623DE0-F3A7-4B08-9AF5-B5055301E3C2}" type="datetimeFigureOut">
              <a:rPr lang="en-US" smtClean="0"/>
              <a:pPr/>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00BD26-183E-4150-8A3C-C94633BB3CC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623DE0-F3A7-4B08-9AF5-B5055301E3C2}" type="datetimeFigureOut">
              <a:rPr lang="en-US" smtClean="0"/>
              <a:pPr/>
              <a:t>9/14/2020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0BD26-183E-4150-8A3C-C94633BB3CC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30425"/>
            <a:ext cx="8382000" cy="1470025"/>
          </a:xfrm>
        </p:spPr>
        <p:txBody>
          <a:bodyPr/>
          <a:lstStyle/>
          <a:p>
            <a:r>
              <a:rPr lang="en-US" b="1" dirty="0"/>
              <a:t>Representing Knowledge Using</a:t>
            </a:r>
            <a:br>
              <a:rPr lang="en-US" b="1" dirty="0"/>
            </a:br>
            <a:r>
              <a:rPr lang="en-US" b="1" dirty="0"/>
              <a:t>Rules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228600" y="457200"/>
            <a:ext cx="8229599" cy="579119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0" y="228600"/>
            <a:ext cx="8839200" cy="624839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0" y="152400"/>
            <a:ext cx="8915399" cy="62484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52400"/>
            <a:ext cx="8839200" cy="6705600"/>
          </a:xfrm>
        </p:spPr>
        <p:txBody>
          <a:bodyPr>
            <a:normAutofit fontScale="85000" lnSpcReduction="20000"/>
          </a:bodyPr>
          <a:lstStyle/>
          <a:p>
            <a:pPr>
              <a:buNone/>
            </a:pPr>
            <a:r>
              <a:rPr lang="en-US" b="1" dirty="0" smtClean="0"/>
              <a:t>Forward  versus Backward Reasoning </a:t>
            </a:r>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lgn="just">
              <a:buNone/>
            </a:pPr>
            <a:endParaRPr lang="en-US" dirty="0" smtClean="0"/>
          </a:p>
          <a:p>
            <a:pPr algn="just">
              <a:buNone/>
            </a:pPr>
            <a:endParaRPr lang="en-US" dirty="0" smtClean="0"/>
          </a:p>
          <a:p>
            <a:pPr algn="just"/>
            <a:r>
              <a:rPr lang="en-US" dirty="0" smtClean="0"/>
              <a:t>In </a:t>
            </a:r>
            <a:r>
              <a:rPr lang="en-US" dirty="0" smtClean="0"/>
              <a:t>Artificial intelligence, the purpose of the search is to find the path through a problem space. </a:t>
            </a:r>
            <a:endParaRPr lang="en-US" dirty="0" smtClean="0"/>
          </a:p>
          <a:p>
            <a:pPr algn="just"/>
            <a:r>
              <a:rPr lang="en-US" dirty="0" smtClean="0"/>
              <a:t>There </a:t>
            </a:r>
            <a:r>
              <a:rPr lang="en-US" dirty="0" smtClean="0"/>
              <a:t>are two ways to pursue such a search that are forward and backward reasoning. </a:t>
            </a:r>
            <a:endParaRPr lang="en-US" dirty="0" smtClean="0"/>
          </a:p>
          <a:p>
            <a:pPr algn="just"/>
            <a:r>
              <a:rPr lang="en-US" dirty="0" smtClean="0"/>
              <a:t>The </a:t>
            </a:r>
            <a:r>
              <a:rPr lang="en-US" dirty="0" smtClean="0"/>
              <a:t>significant difference between both of them is that </a:t>
            </a:r>
            <a:r>
              <a:rPr lang="en-US" b="1" dirty="0" smtClean="0"/>
              <a:t>forward reasoning </a:t>
            </a:r>
            <a:r>
              <a:rPr lang="en-US" dirty="0" smtClean="0"/>
              <a:t>starts with the initial data towards the goal. Conversely, </a:t>
            </a:r>
            <a:r>
              <a:rPr lang="en-US" b="1" dirty="0" smtClean="0"/>
              <a:t>backward reasoning </a:t>
            </a:r>
            <a:r>
              <a:rPr lang="en-US" dirty="0" smtClean="0"/>
              <a:t>works in opposite fashion where the purpose is to determine the initial facts and information with the help of the given results.</a:t>
            </a:r>
          </a:p>
          <a:p>
            <a:pPr>
              <a:buNone/>
            </a:pPr>
            <a:endParaRPr lang="en-US" b="1" dirty="0" smtClean="0"/>
          </a:p>
          <a:p>
            <a:pPr>
              <a:buNone/>
            </a:pPr>
            <a:endParaRPr lang="en-US" b="1" dirty="0"/>
          </a:p>
        </p:txBody>
      </p:sp>
      <p:pic>
        <p:nvPicPr>
          <p:cNvPr id="4" name="Picture 3" descr="forward reasoning Vs backward reasoning"/>
          <p:cNvPicPr/>
          <p:nvPr/>
        </p:nvPicPr>
        <p:blipFill>
          <a:blip r:embed="rId2"/>
          <a:srcRect/>
          <a:stretch>
            <a:fillRect/>
          </a:stretch>
        </p:blipFill>
        <p:spPr bwMode="auto">
          <a:xfrm>
            <a:off x="1447800" y="685800"/>
            <a:ext cx="5486400" cy="25717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52400"/>
            <a:ext cx="8839200" cy="6553200"/>
          </a:xfrm>
        </p:spPr>
        <p:txBody>
          <a:bodyPr>
            <a:normAutofit fontScale="92500" lnSpcReduction="10000"/>
          </a:bodyPr>
          <a:lstStyle/>
          <a:p>
            <a:pPr>
              <a:buNone/>
            </a:pPr>
            <a:r>
              <a:rPr lang="en-US" b="1" dirty="0" smtClean="0"/>
              <a:t>Definition of Forward Reasoning</a:t>
            </a:r>
          </a:p>
          <a:p>
            <a:pPr algn="just"/>
            <a:r>
              <a:rPr lang="en-US" dirty="0" smtClean="0"/>
              <a:t>The solution of a problem generally includes the initial data and facts in order to arrive at the solution. These unknown facts and information is used to deduce the result. </a:t>
            </a:r>
            <a:endParaRPr lang="en-US" dirty="0" smtClean="0"/>
          </a:p>
          <a:p>
            <a:pPr algn="just"/>
            <a:r>
              <a:rPr lang="en-US" dirty="0" smtClean="0"/>
              <a:t>For </a:t>
            </a:r>
            <a:r>
              <a:rPr lang="en-US" dirty="0" smtClean="0"/>
              <a:t>example, while diagnosing a patient the doctor first check the symptoms and medical condition of the body such as temperature, blood pressure, pulse, eye </a:t>
            </a:r>
            <a:r>
              <a:rPr lang="en-US" dirty="0" err="1" smtClean="0"/>
              <a:t>colour</a:t>
            </a:r>
            <a:r>
              <a:rPr lang="en-US" dirty="0" smtClean="0"/>
              <a:t>, blood, etcetera</a:t>
            </a:r>
            <a:r>
              <a:rPr lang="en-US" dirty="0" smtClean="0"/>
              <a:t>.</a:t>
            </a:r>
          </a:p>
          <a:p>
            <a:pPr algn="just"/>
            <a:r>
              <a:rPr lang="en-US" dirty="0" smtClean="0"/>
              <a:t> </a:t>
            </a:r>
            <a:r>
              <a:rPr lang="en-US" dirty="0" smtClean="0"/>
              <a:t>After that, the patient symptoms are </a:t>
            </a:r>
            <a:r>
              <a:rPr lang="en-US" dirty="0" err="1" smtClean="0"/>
              <a:t>analysed</a:t>
            </a:r>
            <a:r>
              <a:rPr lang="en-US" dirty="0" smtClean="0"/>
              <a:t> and compared against the predetermined symptoms. Then the doctor is able to provide the medicines according to the symptoms of the patient. So, when a solution employs this manner of reasoning, it is known as </a:t>
            </a:r>
            <a:r>
              <a:rPr lang="en-US" b="1" dirty="0" smtClean="0"/>
              <a:t>forward reasoning</a:t>
            </a:r>
            <a:r>
              <a:rPr lang="en-US" dirty="0" smtClean="0"/>
              <a: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52400"/>
            <a:ext cx="8839200" cy="6553200"/>
          </a:xfrm>
        </p:spPr>
        <p:txBody>
          <a:bodyPr>
            <a:normAutofit fontScale="92500" lnSpcReduction="20000"/>
          </a:bodyPr>
          <a:lstStyle/>
          <a:p>
            <a:pPr>
              <a:buNone/>
            </a:pPr>
            <a:r>
              <a:rPr lang="en-US" b="1" dirty="0" smtClean="0"/>
              <a:t>Steps that are followed in the forward reasoning</a:t>
            </a:r>
            <a:endParaRPr lang="en-US" dirty="0" smtClean="0"/>
          </a:p>
          <a:p>
            <a:pPr algn="just"/>
            <a:r>
              <a:rPr lang="en-US" dirty="0" smtClean="0"/>
              <a:t>The inference engine explores the knowledge base with the provided information for constraints whose precedence matches the given current state.</a:t>
            </a:r>
          </a:p>
          <a:p>
            <a:pPr lvl="0" algn="just"/>
            <a:r>
              <a:rPr lang="en-US" dirty="0" smtClean="0"/>
              <a:t>In the first step, the system is given one or more than one constraints.</a:t>
            </a:r>
          </a:p>
          <a:p>
            <a:pPr lvl="0" algn="just"/>
            <a:r>
              <a:rPr lang="en-US" dirty="0" smtClean="0"/>
              <a:t>Then the rules are searched in the knowledge base for each constraint. The rules that </a:t>
            </a:r>
            <a:r>
              <a:rPr lang="en-US" dirty="0" err="1" smtClean="0"/>
              <a:t>fulfil</a:t>
            </a:r>
            <a:r>
              <a:rPr lang="en-US" dirty="0" smtClean="0"/>
              <a:t> the condition are selected(i.e., IF part).</a:t>
            </a:r>
          </a:p>
          <a:p>
            <a:pPr lvl="0" algn="just"/>
            <a:r>
              <a:rPr lang="en-US" dirty="0" smtClean="0"/>
              <a:t>Now each rule is able to produce new conditions from the conclusion of the invoked one. As a result, THEN part is again included in the existing one.</a:t>
            </a:r>
          </a:p>
          <a:p>
            <a:pPr lvl="0" algn="just"/>
            <a:r>
              <a:rPr lang="en-US" dirty="0" smtClean="0"/>
              <a:t>The added conditions are processed again by repeating step 2. The process will end if there is no new conditions exist.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52400"/>
            <a:ext cx="8839200" cy="6553200"/>
          </a:xfrm>
        </p:spPr>
        <p:txBody>
          <a:bodyPr/>
          <a:lstStyle/>
          <a:p>
            <a:pPr>
              <a:buNone/>
            </a:pPr>
            <a:r>
              <a:rPr lang="en-US" b="1" dirty="0" smtClean="0"/>
              <a:t>Definition of Backward Reasoning</a:t>
            </a:r>
          </a:p>
          <a:p>
            <a:pPr algn="just"/>
            <a:r>
              <a:rPr lang="en-US" dirty="0" smtClean="0"/>
              <a:t>The </a:t>
            </a:r>
            <a:r>
              <a:rPr lang="en-US" b="1" dirty="0" smtClean="0"/>
              <a:t>backward reasoning</a:t>
            </a:r>
            <a:r>
              <a:rPr lang="en-US" dirty="0" smtClean="0"/>
              <a:t> is inverse of forward reasoning in which goal is </a:t>
            </a:r>
            <a:r>
              <a:rPr lang="en-US" dirty="0" err="1" smtClean="0"/>
              <a:t>analysed</a:t>
            </a:r>
            <a:r>
              <a:rPr lang="en-US" dirty="0" smtClean="0"/>
              <a:t> in order to deduce the rules, initial facts and data. </a:t>
            </a:r>
            <a:endParaRPr lang="en-US" dirty="0" smtClean="0"/>
          </a:p>
          <a:p>
            <a:pPr algn="just"/>
            <a:r>
              <a:rPr lang="en-US" dirty="0" smtClean="0"/>
              <a:t>We </a:t>
            </a:r>
            <a:r>
              <a:rPr lang="en-US" dirty="0" smtClean="0"/>
              <a:t>can understand the concept by the similar example given in the above definition, where the doctor is trying to diagnose the patient with the help of the inceptive data such as symptoms</a:t>
            </a:r>
            <a:r>
              <a:rPr lang="en-US" dirty="0" smtClean="0"/>
              <a:t>.</a:t>
            </a:r>
          </a:p>
          <a:p>
            <a:pPr algn="just"/>
            <a:r>
              <a:rPr lang="en-US" dirty="0" smtClean="0"/>
              <a:t> </a:t>
            </a:r>
            <a:r>
              <a:rPr lang="en-US" dirty="0" smtClean="0"/>
              <a:t>However, in this case, the patient is experiencing a problem in his body, on the basis of which the doctor is going to prove the symptoms. This kind of reasoning comes under backward reasoning.</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52400"/>
            <a:ext cx="8839200" cy="6553200"/>
          </a:xfrm>
        </p:spPr>
        <p:txBody>
          <a:bodyPr>
            <a:normAutofit fontScale="92500" lnSpcReduction="20000"/>
          </a:bodyPr>
          <a:lstStyle/>
          <a:p>
            <a:pPr>
              <a:buNone/>
            </a:pPr>
            <a:r>
              <a:rPr lang="en-US" b="1" dirty="0" smtClean="0"/>
              <a:t>Steps that are followed in the backward reasoning</a:t>
            </a:r>
            <a:endParaRPr lang="en-US" dirty="0" smtClean="0"/>
          </a:p>
          <a:p>
            <a:pPr algn="just"/>
            <a:r>
              <a:rPr lang="en-US" dirty="0" smtClean="0"/>
              <a:t>In this type of reasoning, the system chooses a goal state and reasons in the backward direction. Now, let’s understand how does it happens and what steps are followed.</a:t>
            </a:r>
          </a:p>
          <a:p>
            <a:pPr lvl="0" algn="just"/>
            <a:r>
              <a:rPr lang="en-US" dirty="0" smtClean="0"/>
              <a:t>Firstly, the goal state and the rules are selected where the goal state reside in the THEN part as the conclusion.</a:t>
            </a:r>
          </a:p>
          <a:p>
            <a:pPr lvl="0" algn="just"/>
            <a:r>
              <a:rPr lang="en-US" dirty="0" smtClean="0"/>
              <a:t>From the IF part of the selected rule the </a:t>
            </a:r>
            <a:r>
              <a:rPr lang="en-US" dirty="0" err="1" smtClean="0"/>
              <a:t>subgoals</a:t>
            </a:r>
            <a:r>
              <a:rPr lang="en-US" dirty="0" smtClean="0"/>
              <a:t> are made to be satisfied for the goal state to be true.</a:t>
            </a:r>
          </a:p>
          <a:p>
            <a:pPr lvl="0" algn="just"/>
            <a:r>
              <a:rPr lang="en-US" dirty="0" smtClean="0"/>
              <a:t>Set initial conditions important to satisfy all the </a:t>
            </a:r>
            <a:r>
              <a:rPr lang="en-US" dirty="0" err="1" smtClean="0"/>
              <a:t>subgoals</a:t>
            </a:r>
            <a:r>
              <a:rPr lang="en-US" dirty="0" smtClean="0"/>
              <a:t>.</a:t>
            </a:r>
          </a:p>
          <a:p>
            <a:pPr lvl="0" algn="just"/>
            <a:r>
              <a:rPr lang="en-US" dirty="0" smtClean="0"/>
              <a:t>Verify whether the provided initial state matches with the established states. If it fulfils the condition then the goal is the solution otherwise other goal state is selected.</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52400"/>
            <a:ext cx="8839200" cy="6553200"/>
          </a:xfrm>
        </p:spPr>
        <p:txBody>
          <a:bodyPr>
            <a:normAutofit fontScale="77500" lnSpcReduction="20000"/>
          </a:bodyPr>
          <a:lstStyle/>
          <a:p>
            <a:pPr>
              <a:buNone/>
            </a:pPr>
            <a:r>
              <a:rPr lang="en-US" b="1" dirty="0" smtClean="0"/>
              <a:t>Key Differences Between Forward and Backward Reasoning in AI</a:t>
            </a:r>
          </a:p>
          <a:p>
            <a:pPr>
              <a:buNone/>
            </a:pPr>
            <a:r>
              <a:rPr lang="en-US" b="1" dirty="0" smtClean="0"/>
              <a:t>Reasoning </a:t>
            </a:r>
            <a:r>
              <a:rPr lang="en-US" b="1" dirty="0" smtClean="0"/>
              <a:t>in AI</a:t>
            </a:r>
          </a:p>
          <a:p>
            <a:pPr lvl="0" algn="just"/>
            <a:r>
              <a:rPr lang="en-US" dirty="0" smtClean="0"/>
              <a:t>The forward reasoning is data-driven approach while backward reasoning is a goal driven.</a:t>
            </a:r>
          </a:p>
          <a:p>
            <a:pPr lvl="0" algn="just"/>
            <a:r>
              <a:rPr lang="en-US" dirty="0" smtClean="0"/>
              <a:t>The process starts with new data and facts in the forward reasoning. Conversely, backward reasoning begins with the results.</a:t>
            </a:r>
          </a:p>
          <a:p>
            <a:pPr lvl="0" algn="just"/>
            <a:r>
              <a:rPr lang="en-US" dirty="0" smtClean="0"/>
              <a:t>Forward reasoning aims to determine the result followed by some sequences. On the other hand, backward reasoning emphasis on the acts that support the conclusion.</a:t>
            </a:r>
          </a:p>
          <a:p>
            <a:pPr lvl="0" algn="just"/>
            <a:r>
              <a:rPr lang="en-US" dirty="0" smtClean="0"/>
              <a:t>The forward reasoning is an opportunistic approach because it could produce different results. As against, in backward reasoning, a specific goal can only have certain predetermined initial data which makes it restricted.</a:t>
            </a:r>
          </a:p>
          <a:p>
            <a:pPr lvl="0" algn="just"/>
            <a:r>
              <a:rPr lang="en-US" dirty="0" smtClean="0"/>
              <a:t>The flow of the forward reasoning is from the antecedent to consequent while backward reasoning works in reverse order in which it starts from conclusion to incipient.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52400"/>
            <a:ext cx="8839200" cy="6553200"/>
          </a:xfrm>
        </p:spPr>
        <p:txBody>
          <a:bodyPr/>
          <a:lstStyle/>
          <a:p>
            <a:pPr>
              <a:buNone/>
            </a:pPr>
            <a:r>
              <a:rPr lang="en-US" b="1" dirty="0" smtClean="0"/>
              <a:t>Conclusion</a:t>
            </a:r>
          </a:p>
          <a:p>
            <a:pPr algn="just"/>
            <a:r>
              <a:rPr lang="en-US" dirty="0" smtClean="0"/>
              <a:t>The production system structure of the search process facilitates in the interpretation of the forward and backward reasoning. </a:t>
            </a:r>
            <a:endParaRPr lang="en-US" dirty="0" smtClean="0"/>
          </a:p>
          <a:p>
            <a:pPr algn="just"/>
            <a:r>
              <a:rPr lang="en-US" dirty="0" smtClean="0"/>
              <a:t>The </a:t>
            </a:r>
            <a:r>
              <a:rPr lang="en-US" dirty="0" smtClean="0"/>
              <a:t>forward and backward reasoning are differentiated on the basis of their purpose and process, in which forward reasoning is directed by the initial data and intended to find the goal while the backward reasoning is governed by goal instead of the data and aims to discover the basic data and facts.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52400"/>
            <a:ext cx="8991600" cy="6553200"/>
          </a:xfrm>
        </p:spPr>
        <p:txBody>
          <a:bodyPr/>
          <a:lstStyle/>
          <a:p>
            <a:pPr>
              <a:buNone/>
            </a:pPr>
            <a:r>
              <a:rPr lang="en-US" sz="3600" b="1" dirty="0"/>
              <a:t>Procedural and Declarative Knowledge</a:t>
            </a:r>
          </a:p>
          <a:p>
            <a:pPr>
              <a:buNone/>
            </a:pPr>
            <a:r>
              <a:rPr lang="en-US" b="1" dirty="0"/>
              <a:t>Procedural </a:t>
            </a:r>
            <a:r>
              <a:rPr lang="en-US" b="1" dirty="0" smtClean="0"/>
              <a:t>Knowledge </a:t>
            </a:r>
            <a:r>
              <a:rPr lang="en-US" dirty="0" smtClean="0"/>
              <a:t>is</a:t>
            </a:r>
            <a:r>
              <a:rPr lang="en-US" b="1" dirty="0" smtClean="0"/>
              <a:t> </a:t>
            </a:r>
            <a:r>
              <a:rPr lang="en-US" sz="2800" dirty="0" smtClean="0"/>
              <a:t>also </a:t>
            </a:r>
            <a:r>
              <a:rPr lang="en-US" sz="2800" dirty="0"/>
              <a:t>known as Interpretive knowledge, is the type of knowledge in which it clarifies how a particular thing can be accomplished</a:t>
            </a:r>
            <a:r>
              <a:rPr lang="en-US" sz="2800" dirty="0" smtClean="0"/>
              <a:t>.</a:t>
            </a:r>
          </a:p>
          <a:p>
            <a:r>
              <a:rPr lang="en-US" sz="2800" dirty="0" smtClean="0"/>
              <a:t> </a:t>
            </a:r>
            <a:r>
              <a:rPr lang="en-US" sz="2800" dirty="0"/>
              <a:t>It is not so popular because it is generally not used</a:t>
            </a:r>
            <a:r>
              <a:rPr lang="en-US" sz="2800" dirty="0" smtClean="0"/>
              <a:t>.</a:t>
            </a:r>
          </a:p>
          <a:p>
            <a:r>
              <a:rPr lang="en-US" sz="2800" dirty="0" smtClean="0"/>
              <a:t>It </a:t>
            </a:r>
            <a:r>
              <a:rPr lang="en-US" sz="2800" dirty="0"/>
              <a:t>emphasize </a:t>
            </a:r>
            <a:r>
              <a:rPr lang="en-US" sz="2800" b="1" dirty="0"/>
              <a:t>how to do</a:t>
            </a:r>
            <a:r>
              <a:rPr lang="en-US" sz="2800" dirty="0"/>
              <a:t> something to solve a given problem</a:t>
            </a:r>
            <a:r>
              <a:rPr lang="en-US" sz="2800" dirty="0" smtClean="0"/>
              <a:t>.</a:t>
            </a:r>
          </a:p>
          <a:p>
            <a:pPr lvl="0"/>
            <a:r>
              <a:rPr lang="en-US" sz="2800" dirty="0"/>
              <a:t>Procedural knowledge derives the information on the basis of rules, strategies, agendas and procedure.</a:t>
            </a:r>
          </a:p>
          <a:p>
            <a:pPr lvl="0"/>
            <a:r>
              <a:rPr lang="en-US" sz="2800" dirty="0"/>
              <a:t>It describes how a problem can be solved.</a:t>
            </a:r>
          </a:p>
          <a:p>
            <a:pPr lvl="0"/>
            <a:r>
              <a:rPr lang="en-US" sz="2800" dirty="0"/>
              <a:t>Procedural knowledge directs the steps on how to perform something.</a:t>
            </a:r>
            <a:br>
              <a:rPr lang="en-US" sz="2800" dirty="0"/>
            </a:br>
            <a:r>
              <a:rPr lang="en-US" sz="2800" b="1" dirty="0"/>
              <a:t>For example:</a:t>
            </a:r>
            <a:r>
              <a:rPr lang="en-US" sz="2800" dirty="0"/>
              <a:t> Computer program.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52400"/>
            <a:ext cx="8839200" cy="6553200"/>
          </a:xfrm>
        </p:spPr>
        <p:txBody>
          <a:bodyPr>
            <a:normAutofit fontScale="77500" lnSpcReduction="20000"/>
          </a:bodyPr>
          <a:lstStyle/>
          <a:p>
            <a:pPr algn="just">
              <a:buNone/>
            </a:pPr>
            <a:r>
              <a:rPr lang="en-US" dirty="0" smtClean="0"/>
              <a:t> </a:t>
            </a:r>
            <a:r>
              <a:rPr lang="en-US" sz="3600" b="1" dirty="0" smtClean="0"/>
              <a:t>Forward Chaining</a:t>
            </a:r>
            <a:endParaRPr lang="en-US" b="1" dirty="0" smtClean="0"/>
          </a:p>
          <a:p>
            <a:pPr algn="just"/>
            <a:r>
              <a:rPr lang="en-US" dirty="0" smtClean="0"/>
              <a:t>Forward chaining is also known as a forward deduction or forward reasoning method when using an inference engine. Forward chaining is a form of reasoning which start with atomic sentences in the knowledge base and applies inference rules (Modus Ponens) in the forward direction to extract more data until a goal is reached.</a:t>
            </a:r>
          </a:p>
          <a:p>
            <a:pPr algn="just"/>
            <a:r>
              <a:rPr lang="en-US" dirty="0" smtClean="0"/>
              <a:t>The Forward-chaining algorithm starts from known facts, triggers all rules whose premises are satisfied, and add their conclusion to the known facts. This process repeats until the problem is solved.</a:t>
            </a:r>
          </a:p>
          <a:p>
            <a:pPr algn="just">
              <a:buNone/>
            </a:pPr>
            <a:r>
              <a:rPr lang="en-US" b="1" dirty="0" smtClean="0"/>
              <a:t>Properties of Forward-Chaining:</a:t>
            </a:r>
            <a:endParaRPr lang="en-US" dirty="0" smtClean="0"/>
          </a:p>
          <a:p>
            <a:pPr lvl="0" algn="just"/>
            <a:r>
              <a:rPr lang="en-US" dirty="0" smtClean="0"/>
              <a:t>It is a down-up approach, as it moves from bottom to top.</a:t>
            </a:r>
          </a:p>
          <a:p>
            <a:pPr lvl="0" algn="just"/>
            <a:r>
              <a:rPr lang="en-US" dirty="0" smtClean="0"/>
              <a:t>It is a process of making a conclusion based on known facts or data, by starting from the initial state and reaches the goal state.</a:t>
            </a:r>
          </a:p>
          <a:p>
            <a:pPr lvl="0" algn="just"/>
            <a:r>
              <a:rPr lang="en-US" dirty="0" smtClean="0"/>
              <a:t>Forward-chaining approach is also called as data-driven as we reach to the goal using available data.</a:t>
            </a:r>
          </a:p>
          <a:p>
            <a:pPr lvl="0" algn="just"/>
            <a:r>
              <a:rPr lang="en-US" dirty="0" smtClean="0"/>
              <a:t>Forward -chaining approach is commonly used in the expert system, such as CLIPS, business, and production rule systems.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52400"/>
            <a:ext cx="8839200" cy="6553200"/>
          </a:xfrm>
        </p:spPr>
        <p:txBody>
          <a:bodyPr>
            <a:normAutofit fontScale="77500" lnSpcReduction="20000"/>
          </a:bodyPr>
          <a:lstStyle/>
          <a:p>
            <a:pPr algn="just">
              <a:buNone/>
            </a:pPr>
            <a:r>
              <a:rPr lang="en-US" sz="3600" b="1" dirty="0" smtClean="0"/>
              <a:t>Backward Chaining:</a:t>
            </a:r>
          </a:p>
          <a:p>
            <a:pPr algn="just"/>
            <a:r>
              <a:rPr lang="en-US" dirty="0" smtClean="0"/>
              <a:t>Backward-chaining is also known as a backward deduction or backward reasoning method when using an inference engine</a:t>
            </a:r>
            <a:r>
              <a:rPr lang="en-US" dirty="0" smtClean="0"/>
              <a:t>.</a:t>
            </a:r>
          </a:p>
          <a:p>
            <a:pPr algn="just"/>
            <a:r>
              <a:rPr lang="en-US" dirty="0" smtClean="0"/>
              <a:t> </a:t>
            </a:r>
            <a:r>
              <a:rPr lang="en-US" dirty="0" smtClean="0"/>
              <a:t>A backward chaining algorithm is a form of reasoning, which starts with the goal and works backward, chaining through rules to find known facts that support the goal.</a:t>
            </a:r>
          </a:p>
          <a:p>
            <a:pPr algn="just">
              <a:buNone/>
            </a:pPr>
            <a:r>
              <a:rPr lang="en-US" b="1" dirty="0" smtClean="0"/>
              <a:t>Properties of backward chaining:</a:t>
            </a:r>
            <a:endParaRPr lang="en-US" dirty="0" smtClean="0"/>
          </a:p>
          <a:p>
            <a:pPr lvl="0" algn="just"/>
            <a:r>
              <a:rPr lang="en-US" dirty="0" smtClean="0"/>
              <a:t>It is known as a top-down approach.</a:t>
            </a:r>
          </a:p>
          <a:p>
            <a:pPr lvl="0" algn="just"/>
            <a:r>
              <a:rPr lang="en-US" dirty="0" smtClean="0"/>
              <a:t>Backward-chaining is based on modus ponens inference rule.</a:t>
            </a:r>
          </a:p>
          <a:p>
            <a:pPr lvl="0" algn="just"/>
            <a:r>
              <a:rPr lang="en-US" dirty="0" smtClean="0"/>
              <a:t>In backward chaining, the goal is broken into sub-goal or sub-goals to prove the facts true.</a:t>
            </a:r>
          </a:p>
          <a:p>
            <a:pPr lvl="0" algn="just"/>
            <a:r>
              <a:rPr lang="en-US" dirty="0" smtClean="0"/>
              <a:t>It is called a goal-driven approach, as a list of goals decides which rules are selected and used.</a:t>
            </a:r>
          </a:p>
          <a:p>
            <a:pPr lvl="0" algn="just"/>
            <a:r>
              <a:rPr lang="en-US" dirty="0" smtClean="0"/>
              <a:t>Backward -chaining algorithm is used in game theory, automated theorem proving tools, inference engines, proof assistants, and various AI applications.</a:t>
            </a:r>
          </a:p>
          <a:p>
            <a:pPr lvl="0" algn="just"/>
            <a:r>
              <a:rPr lang="en-US" dirty="0" smtClean="0"/>
              <a:t>The backward-chaining method mostly used a </a:t>
            </a:r>
            <a:r>
              <a:rPr lang="en-US" b="1" dirty="0" smtClean="0"/>
              <a:t>depth-first search</a:t>
            </a:r>
            <a:r>
              <a:rPr lang="en-US" dirty="0" smtClean="0"/>
              <a:t> strategy for proof.</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52400"/>
            <a:ext cx="8763000" cy="6553200"/>
          </a:xfrm>
        </p:spPr>
        <p:txBody>
          <a:bodyPr>
            <a:normAutofit fontScale="55000" lnSpcReduction="20000"/>
          </a:bodyPr>
          <a:lstStyle/>
          <a:p>
            <a:pPr algn="ctr">
              <a:buNone/>
            </a:pPr>
            <a:r>
              <a:rPr lang="en-US" sz="5000" b="1" dirty="0" smtClean="0"/>
              <a:t>Forward Chaining  Vs. Backward </a:t>
            </a:r>
            <a:r>
              <a:rPr lang="en-US" sz="5000" b="1" dirty="0" smtClean="0"/>
              <a:t>Chaining</a:t>
            </a:r>
          </a:p>
          <a:p>
            <a:pPr>
              <a:buNone/>
            </a:pPr>
            <a:r>
              <a:rPr lang="en-US" sz="3600" smtClean="0"/>
              <a:t>1.  </a:t>
            </a:r>
            <a:r>
              <a:rPr lang="en-US" sz="3600" dirty="0" smtClean="0"/>
              <a:t>Forward </a:t>
            </a:r>
            <a:r>
              <a:rPr lang="en-US" sz="3600" dirty="0" smtClean="0"/>
              <a:t>chaining starts from known facts and applies inference rule to extract more data unit it reaches to the goal</a:t>
            </a:r>
            <a:r>
              <a:rPr lang="en-US" sz="3600" dirty="0" smtClean="0"/>
              <a:t>.</a:t>
            </a:r>
          </a:p>
          <a:p>
            <a:pPr lvl="1"/>
            <a:r>
              <a:rPr lang="en-US" sz="2900" dirty="0" smtClean="0"/>
              <a:t>Backward </a:t>
            </a:r>
            <a:r>
              <a:rPr lang="en-US" sz="2900" dirty="0" smtClean="0"/>
              <a:t>chaining starts from the goal and works backward through inference rules to find the required facts that support the goal.</a:t>
            </a:r>
          </a:p>
          <a:p>
            <a:pPr>
              <a:buNone/>
            </a:pPr>
            <a:r>
              <a:rPr lang="en-US" sz="3600" dirty="0" smtClean="0"/>
              <a:t>2.	It </a:t>
            </a:r>
            <a:r>
              <a:rPr lang="en-US" sz="3600" dirty="0" smtClean="0"/>
              <a:t>is a bottom-up approach</a:t>
            </a:r>
          </a:p>
          <a:p>
            <a:pPr lvl="1"/>
            <a:r>
              <a:rPr lang="en-US" sz="2900" dirty="0" smtClean="0"/>
              <a:t>It is a top-down approach</a:t>
            </a:r>
          </a:p>
          <a:p>
            <a:pPr>
              <a:buNone/>
            </a:pPr>
            <a:r>
              <a:rPr lang="en-US" sz="3600" dirty="0" smtClean="0"/>
              <a:t>3</a:t>
            </a:r>
            <a:r>
              <a:rPr lang="en-US" sz="3600" dirty="0" smtClean="0"/>
              <a:t>. Forward </a:t>
            </a:r>
            <a:r>
              <a:rPr lang="en-US" sz="3600" dirty="0" smtClean="0"/>
              <a:t>chaining is known as data-driven inference technique as we reach to the goal using the available data.</a:t>
            </a:r>
          </a:p>
          <a:p>
            <a:pPr lvl="1"/>
            <a:r>
              <a:rPr lang="en-US" sz="2900" dirty="0" smtClean="0"/>
              <a:t>Backward chaining is known as goal-driven technique as we start from the goal and divide into sub-goal to extract the facts.</a:t>
            </a:r>
          </a:p>
          <a:p>
            <a:pPr>
              <a:buNone/>
            </a:pPr>
            <a:r>
              <a:rPr lang="en-US" sz="3600" dirty="0" smtClean="0"/>
              <a:t>4</a:t>
            </a:r>
            <a:r>
              <a:rPr lang="en-US" sz="3600" dirty="0" smtClean="0"/>
              <a:t>. Forward </a:t>
            </a:r>
            <a:r>
              <a:rPr lang="en-US" sz="3600" dirty="0" smtClean="0"/>
              <a:t>chaining reasoning applies a breadth-first search strategy.</a:t>
            </a:r>
          </a:p>
          <a:p>
            <a:pPr lvl="1"/>
            <a:r>
              <a:rPr lang="en-US" sz="2900" dirty="0" smtClean="0"/>
              <a:t>Backward chaining reasoning applies a depth-first search strategy.</a:t>
            </a:r>
          </a:p>
          <a:p>
            <a:pPr>
              <a:buNone/>
            </a:pPr>
            <a:r>
              <a:rPr lang="en-US" sz="3600" dirty="0" smtClean="0"/>
              <a:t>5</a:t>
            </a:r>
            <a:r>
              <a:rPr lang="en-US" sz="3600" dirty="0" smtClean="0"/>
              <a:t>. Forward </a:t>
            </a:r>
            <a:r>
              <a:rPr lang="en-US" sz="3600" dirty="0" smtClean="0"/>
              <a:t>chaining tests for all the available rules</a:t>
            </a:r>
          </a:p>
          <a:p>
            <a:pPr lvl="1"/>
            <a:r>
              <a:rPr lang="en-US" sz="2900" dirty="0" smtClean="0"/>
              <a:t>Backward chaining only tests for few required rules.</a:t>
            </a:r>
          </a:p>
          <a:p>
            <a:pPr>
              <a:buNone/>
            </a:pPr>
            <a:r>
              <a:rPr lang="en-US" sz="3600" dirty="0" smtClean="0"/>
              <a:t>6.Forward </a:t>
            </a:r>
            <a:r>
              <a:rPr lang="en-US" sz="3600" dirty="0" smtClean="0"/>
              <a:t>chaining is suitable for the planning, monitoring, control, and interpretation application.</a:t>
            </a:r>
          </a:p>
          <a:p>
            <a:pPr lvl="1"/>
            <a:r>
              <a:rPr lang="en-US" sz="2900" dirty="0" smtClean="0"/>
              <a:t>Backward chaining is suitable for diagnostic, prescription, and debugging application.</a:t>
            </a:r>
          </a:p>
          <a:p>
            <a:pPr>
              <a:buNone/>
            </a:pPr>
            <a:r>
              <a:rPr lang="en-US" sz="3600" dirty="0" smtClean="0"/>
              <a:t>7.Forward </a:t>
            </a:r>
            <a:r>
              <a:rPr lang="en-US" sz="3600" dirty="0" smtClean="0"/>
              <a:t>chaining can generate an infinite number of possible conclusions.</a:t>
            </a:r>
          </a:p>
          <a:p>
            <a:pPr lvl="1"/>
            <a:r>
              <a:rPr lang="en-US" sz="2900" dirty="0" smtClean="0"/>
              <a:t>Backward chaining generates a finite number of possible conclusions.</a:t>
            </a:r>
          </a:p>
          <a:p>
            <a:pPr>
              <a:buNone/>
            </a:pPr>
            <a:r>
              <a:rPr lang="en-US" sz="3600" dirty="0" smtClean="0"/>
              <a:t>8.It </a:t>
            </a:r>
            <a:r>
              <a:rPr lang="en-US" sz="3600" dirty="0" smtClean="0"/>
              <a:t>operates in the forward direction.</a:t>
            </a:r>
          </a:p>
          <a:p>
            <a:pPr lvl="1"/>
            <a:r>
              <a:rPr lang="en-US" sz="2900" dirty="0" smtClean="0"/>
              <a:t>It operates in the backward direction.</a:t>
            </a:r>
          </a:p>
          <a:p>
            <a:pPr>
              <a:buNone/>
            </a:pPr>
            <a:r>
              <a:rPr lang="en-US" sz="3600" dirty="0" smtClean="0"/>
              <a:t>9</a:t>
            </a:r>
            <a:r>
              <a:rPr lang="en-US" sz="3600" dirty="0" smtClean="0"/>
              <a:t>. Forward </a:t>
            </a:r>
            <a:r>
              <a:rPr lang="en-US" sz="3600" dirty="0" smtClean="0"/>
              <a:t>chaining is aimed for any conclusion.</a:t>
            </a:r>
          </a:p>
          <a:p>
            <a:pPr lvl="1"/>
            <a:r>
              <a:rPr lang="en-US" sz="2900" dirty="0" smtClean="0"/>
              <a:t>Backward chaining is only aimed for the required data.</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52400"/>
            <a:ext cx="8839200" cy="6553200"/>
          </a:xfrm>
        </p:spPr>
        <p:txBody>
          <a:bodyPr>
            <a:normAutofit fontScale="92500" lnSpcReduction="10000"/>
          </a:bodyPr>
          <a:lstStyle/>
          <a:p>
            <a:r>
              <a:rPr lang="en-US" b="1" dirty="0"/>
              <a:t>Declarative Knowledge </a:t>
            </a:r>
            <a:r>
              <a:rPr lang="en-US" dirty="0"/>
              <a:t>also known as Descriptive knowledge, is the type of knowledge which tells the basic knowledge about something and it is more popular than Procedural Knowledge.</a:t>
            </a:r>
            <a:r>
              <a:rPr lang="en-US" dirty="0" smtClean="0"/>
              <a:t/>
            </a:r>
            <a:br>
              <a:rPr lang="en-US" dirty="0" smtClean="0"/>
            </a:br>
            <a:r>
              <a:rPr lang="en-US" dirty="0"/>
              <a:t>It emphasize </a:t>
            </a:r>
            <a:r>
              <a:rPr lang="en-US" b="1" dirty="0"/>
              <a:t>what to do</a:t>
            </a:r>
            <a:r>
              <a:rPr lang="en-US" dirty="0"/>
              <a:t> something to solve a given problem</a:t>
            </a:r>
            <a:r>
              <a:rPr lang="en-US" dirty="0" smtClean="0"/>
              <a:t>.</a:t>
            </a:r>
          </a:p>
          <a:p>
            <a:pPr lvl="0"/>
            <a:r>
              <a:rPr lang="en-US" dirty="0"/>
              <a:t>The knowledge which is based on concepts, facts and objects, is termed as 'Declarative Knowledge'.</a:t>
            </a:r>
          </a:p>
          <a:p>
            <a:pPr lvl="0"/>
            <a:r>
              <a:rPr lang="en-US" dirty="0"/>
              <a:t>It provides all the necessary information about the problem in terms of  simple statements, either true or false</a:t>
            </a:r>
            <a:r>
              <a:rPr lang="en-US" dirty="0" smtClean="0"/>
              <a:t>.</a:t>
            </a:r>
          </a:p>
          <a:p>
            <a:pPr lvl="0"/>
            <a:r>
              <a:rPr lang="en-US" dirty="0"/>
              <a:t> Declarative knowledge is </a:t>
            </a:r>
            <a:r>
              <a:rPr lang="en-US" b="1" dirty="0"/>
              <a:t>explicit</a:t>
            </a:r>
            <a:r>
              <a:rPr lang="en-US" dirty="0"/>
              <a:t>, which means you know that you know it. You are consciously aware of your understanding of declarative information.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52400"/>
            <a:ext cx="8839200" cy="6553200"/>
          </a:xfrm>
        </p:spPr>
        <p:txBody>
          <a:bodyPr>
            <a:normAutofit/>
          </a:bodyPr>
          <a:lstStyle/>
          <a:p>
            <a:pPr>
              <a:buNone/>
            </a:pPr>
            <a:r>
              <a:rPr lang="en-US" sz="2400" b="1" dirty="0"/>
              <a:t>Difference between Procedural and Declarative Knowledge</a:t>
            </a:r>
          </a:p>
          <a:p>
            <a:endParaRPr lang="en-US" sz="3600" dirty="0"/>
          </a:p>
        </p:txBody>
      </p:sp>
      <p:graphicFrame>
        <p:nvGraphicFramePr>
          <p:cNvPr id="4" name="Table 3"/>
          <p:cNvGraphicFramePr>
            <a:graphicFrameLocks noGrp="1"/>
          </p:cNvGraphicFramePr>
          <p:nvPr/>
        </p:nvGraphicFramePr>
        <p:xfrm>
          <a:off x="457200" y="685800"/>
          <a:ext cx="8153401" cy="6036087"/>
        </p:xfrm>
        <a:graphic>
          <a:graphicData uri="http://schemas.openxmlformats.org/drawingml/2006/table">
            <a:tbl>
              <a:tblPr firstRow="1" bandRow="1">
                <a:tableStyleId>{5C22544A-7EE6-4342-B048-85BDC9FD1C3A}</a:tableStyleId>
              </a:tblPr>
              <a:tblGrid>
                <a:gridCol w="1019175"/>
                <a:gridCol w="3567113"/>
                <a:gridCol w="3567113"/>
              </a:tblGrid>
              <a:tr h="593507">
                <a:tc>
                  <a:txBody>
                    <a:bodyPr/>
                    <a:lstStyle/>
                    <a:p>
                      <a:r>
                        <a:rPr lang="en-US" dirty="0" smtClean="0"/>
                        <a:t>S. No.</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Procedural Knowledge</a:t>
                      </a:r>
                      <a:endParaRPr lang="en-US" dirty="0" smtClean="0"/>
                    </a:p>
                    <a:p>
                      <a:endParaRPr lang="en-US" dirty="0"/>
                    </a:p>
                  </a:txBody>
                  <a:tcPr/>
                </a:tc>
                <a:tc>
                  <a:txBody>
                    <a:bodyPr/>
                    <a:lstStyle/>
                    <a:p>
                      <a:r>
                        <a:rPr lang="en-US" b="1" dirty="0" smtClean="0"/>
                        <a:t>Declarative Knowledge</a:t>
                      </a:r>
                      <a:endParaRPr lang="en-US" dirty="0"/>
                    </a:p>
                  </a:txBody>
                  <a:tcPr/>
                </a:tc>
              </a:tr>
              <a:tr h="1163097">
                <a:tc>
                  <a:txBody>
                    <a:bodyPr/>
                    <a:lstStyle/>
                    <a:p>
                      <a:endParaRPr lang="en-US" dirty="0" smtClean="0"/>
                    </a:p>
                    <a:p>
                      <a:r>
                        <a:rPr lang="en-US" dirty="0" smtClean="0"/>
                        <a:t>1</a:t>
                      </a:r>
                      <a:endParaRPr lang="en-US" dirty="0"/>
                    </a:p>
                  </a:txBody>
                  <a:tcPr/>
                </a:tc>
                <a:tc>
                  <a:txBody>
                    <a:bodyPr/>
                    <a:lstStyle/>
                    <a:p>
                      <a:pPr algn="l" fontAlgn="base"/>
                      <a:r>
                        <a:rPr lang="en-US" b="0" dirty="0"/>
                        <a:t>It is also known as Interpretive knowledge.</a:t>
                      </a:r>
                    </a:p>
                  </a:txBody>
                  <a:tcPr marL="133350" marR="133350" marT="66675" marB="66675" anchor="ctr"/>
                </a:tc>
                <a:tc>
                  <a:txBody>
                    <a:bodyPr/>
                    <a:lstStyle/>
                    <a:p>
                      <a:pPr algn="l" fontAlgn="base"/>
                      <a:r>
                        <a:rPr lang="en-US" b="0" dirty="0"/>
                        <a:t>It is also known as Descriptive knowledge.</a:t>
                      </a:r>
                    </a:p>
                  </a:txBody>
                  <a:tcPr marL="133350" marR="133350" marT="66675" marB="66675" anchor="ctr"/>
                </a:tc>
              </a:tr>
              <a:tr h="896202">
                <a:tc>
                  <a:txBody>
                    <a:bodyPr/>
                    <a:lstStyle/>
                    <a:p>
                      <a:r>
                        <a:rPr lang="en-US" dirty="0" smtClean="0"/>
                        <a:t>2</a:t>
                      </a:r>
                      <a:endParaRPr lang="en-US" dirty="0"/>
                    </a:p>
                  </a:txBody>
                  <a:tcPr/>
                </a:tc>
                <a:tc>
                  <a:txBody>
                    <a:bodyPr/>
                    <a:lstStyle/>
                    <a:p>
                      <a:pPr algn="l" fontAlgn="base"/>
                      <a:r>
                        <a:rPr lang="en-US" b="0" dirty="0"/>
                        <a:t>Procedural Knowledge means how a particular thing can be accomplished.</a:t>
                      </a:r>
                    </a:p>
                  </a:txBody>
                  <a:tcPr marL="133350" marR="133350" marT="66675" marB="66675" anchor="ctr"/>
                </a:tc>
                <a:tc>
                  <a:txBody>
                    <a:bodyPr/>
                    <a:lstStyle/>
                    <a:p>
                      <a:pPr algn="l" fontAlgn="base"/>
                      <a:r>
                        <a:rPr lang="en-US" b="0" dirty="0"/>
                        <a:t>While Declarative Knowledge means basic knowledge about something.</a:t>
                      </a:r>
                    </a:p>
                  </a:txBody>
                  <a:tcPr marL="133350" marR="133350" marT="66675" marB="66675" anchor="ctr"/>
                </a:tc>
              </a:tr>
              <a:tr h="632447">
                <a:tc>
                  <a:txBody>
                    <a:bodyPr/>
                    <a:lstStyle/>
                    <a:p>
                      <a:pPr algn="l" fontAlgn="base"/>
                      <a:r>
                        <a:rPr lang="en-US" b="0" dirty="0"/>
                        <a:t>3.</a:t>
                      </a:r>
                    </a:p>
                  </a:txBody>
                  <a:tcPr marL="133350" marR="133350" marT="66675" marB="66675" anchor="ctr"/>
                </a:tc>
                <a:tc>
                  <a:txBody>
                    <a:bodyPr/>
                    <a:lstStyle/>
                    <a:p>
                      <a:pPr algn="l" fontAlgn="base"/>
                      <a:r>
                        <a:rPr lang="en-US" b="0" dirty="0"/>
                        <a:t>Procedural Knowledge is generally not used means it is not more popular.</a:t>
                      </a:r>
                    </a:p>
                  </a:txBody>
                  <a:tcPr marL="133350" marR="133350" marT="66675" marB="66675" anchor="ctr"/>
                </a:tc>
                <a:tc>
                  <a:txBody>
                    <a:bodyPr/>
                    <a:lstStyle/>
                    <a:p>
                      <a:pPr algn="l" fontAlgn="base"/>
                      <a:r>
                        <a:rPr lang="en-US" b="0"/>
                        <a:t>Declarative Knowledge is more popular.</a:t>
                      </a:r>
                    </a:p>
                  </a:txBody>
                  <a:tcPr marL="133350" marR="133350" marT="66675" marB="66675" anchor="ctr"/>
                </a:tc>
              </a:tr>
              <a:tr h="632447">
                <a:tc>
                  <a:txBody>
                    <a:bodyPr/>
                    <a:lstStyle/>
                    <a:p>
                      <a:pPr algn="l" fontAlgn="base"/>
                      <a:r>
                        <a:rPr lang="en-US" b="0"/>
                        <a:t>4.</a:t>
                      </a:r>
                    </a:p>
                  </a:txBody>
                  <a:tcPr marL="133350" marR="133350" marT="66675" marB="66675" anchor="ctr"/>
                </a:tc>
                <a:tc>
                  <a:txBody>
                    <a:bodyPr/>
                    <a:lstStyle/>
                    <a:p>
                      <a:pPr algn="l" fontAlgn="base"/>
                      <a:r>
                        <a:rPr lang="en-US" b="0"/>
                        <a:t>Procedural Knowledge can’t be easily communicate.</a:t>
                      </a:r>
                    </a:p>
                  </a:txBody>
                  <a:tcPr marL="133350" marR="133350" marT="66675" marB="66675" anchor="ctr"/>
                </a:tc>
                <a:tc>
                  <a:txBody>
                    <a:bodyPr/>
                    <a:lstStyle/>
                    <a:p>
                      <a:pPr algn="l" fontAlgn="base"/>
                      <a:r>
                        <a:rPr lang="en-US" b="0"/>
                        <a:t>Declarative Knowledge can be easily communicate.</a:t>
                      </a:r>
                    </a:p>
                  </a:txBody>
                  <a:tcPr marL="133350" marR="133350" marT="66675" marB="66675" anchor="ctr"/>
                </a:tc>
              </a:tr>
              <a:tr h="632447">
                <a:tc>
                  <a:txBody>
                    <a:bodyPr/>
                    <a:lstStyle/>
                    <a:p>
                      <a:pPr algn="l" fontAlgn="base"/>
                      <a:r>
                        <a:rPr lang="en-US" b="0"/>
                        <a:t>5.</a:t>
                      </a:r>
                    </a:p>
                  </a:txBody>
                  <a:tcPr marL="133350" marR="133350" marT="66675" marB="66675" anchor="ctr"/>
                </a:tc>
                <a:tc>
                  <a:txBody>
                    <a:bodyPr/>
                    <a:lstStyle/>
                    <a:p>
                      <a:pPr algn="l" fontAlgn="base"/>
                      <a:r>
                        <a:rPr lang="en-US" b="0"/>
                        <a:t>Procedural Knowledge is generally process oriented in nature.</a:t>
                      </a:r>
                    </a:p>
                  </a:txBody>
                  <a:tcPr marL="133350" marR="133350" marT="66675" marB="66675" anchor="ctr"/>
                </a:tc>
                <a:tc>
                  <a:txBody>
                    <a:bodyPr/>
                    <a:lstStyle/>
                    <a:p>
                      <a:pPr algn="l" fontAlgn="base"/>
                      <a:r>
                        <a:rPr lang="en-US" b="0"/>
                        <a:t>Declarative Knowledge is data oriented in nature.</a:t>
                      </a:r>
                    </a:p>
                  </a:txBody>
                  <a:tcPr marL="133350" marR="133350" marT="66675" marB="66675" anchor="ctr"/>
                </a:tc>
              </a:tr>
              <a:tr h="632447">
                <a:tc>
                  <a:txBody>
                    <a:bodyPr/>
                    <a:lstStyle/>
                    <a:p>
                      <a:pPr algn="l" fontAlgn="base"/>
                      <a:r>
                        <a:rPr lang="en-US" b="0"/>
                        <a:t>6.</a:t>
                      </a:r>
                    </a:p>
                  </a:txBody>
                  <a:tcPr marL="133350" marR="133350" marT="66675" marB="66675" anchor="ctr"/>
                </a:tc>
                <a:tc>
                  <a:txBody>
                    <a:bodyPr/>
                    <a:lstStyle/>
                    <a:p>
                      <a:pPr algn="l" fontAlgn="base"/>
                      <a:r>
                        <a:rPr lang="en-US" b="0"/>
                        <a:t>In Procedural Knowledge debugging and validation is not easy.</a:t>
                      </a:r>
                    </a:p>
                  </a:txBody>
                  <a:tcPr marL="133350" marR="133350" marT="66675" marB="66675" anchor="ctr"/>
                </a:tc>
                <a:tc>
                  <a:txBody>
                    <a:bodyPr/>
                    <a:lstStyle/>
                    <a:p>
                      <a:pPr algn="l" fontAlgn="base"/>
                      <a:r>
                        <a:rPr lang="en-US" b="0" dirty="0"/>
                        <a:t>In Declarative Knowledge debugging and validation is easy.</a:t>
                      </a:r>
                    </a:p>
                  </a:txBody>
                  <a:tcPr marL="133350" marR="133350" marT="66675" marB="66675"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0" y="152400"/>
            <a:ext cx="9144000" cy="6705599"/>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0" y="228600"/>
            <a:ext cx="9144000" cy="66294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304800" y="228600"/>
            <a:ext cx="8382000" cy="6477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0" y="0"/>
            <a:ext cx="9143999" cy="6857999"/>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304800" y="152400"/>
            <a:ext cx="8839199" cy="60960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1142</Words>
  <Application>Microsoft Office PowerPoint</Application>
  <PresentationFormat>On-screen Show (4:3)</PresentationFormat>
  <Paragraphs>113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Representing Knowledge Using Rules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Representing Knowledge Using Rules</dc:title>
  <dc:creator>Dr.JENA</dc:creator>
  <cp:lastModifiedBy>Dr.JENA</cp:lastModifiedBy>
  <cp:revision>44</cp:revision>
  <dcterms:created xsi:type="dcterms:W3CDTF">2020-05-07T06:24:29Z</dcterms:created>
  <dcterms:modified xsi:type="dcterms:W3CDTF">2020-09-14T14:43:03Z</dcterms:modified>
</cp:coreProperties>
</file>