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85" r:id="rId10"/>
    <p:sldId id="286" r:id="rId11"/>
    <p:sldId id="287" r:id="rId12"/>
    <p:sldId id="288" r:id="rId13"/>
    <p:sldId id="289" r:id="rId14"/>
    <p:sldId id="290" r:id="rId15"/>
    <p:sldId id="291" r:id="rId16"/>
    <p:sldId id="292" r:id="rId17"/>
    <p:sldId id="275" r:id="rId18"/>
    <p:sldId id="276" r:id="rId19"/>
    <p:sldId id="277" r:id="rId20"/>
    <p:sldId id="278" r:id="rId21"/>
    <p:sldId id="279" r:id="rId22"/>
    <p:sldId id="281"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4F3A31-351B-414A-95A8-16C5337FF1BB}"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F3A31-351B-414A-95A8-16C5337FF1BB}"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F3A31-351B-414A-95A8-16C5337FF1BB}"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F3A31-351B-414A-95A8-16C5337FF1BB}"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F3A31-351B-414A-95A8-16C5337FF1BB}"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F3A31-351B-414A-95A8-16C5337FF1BB}"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4F3A31-351B-414A-95A8-16C5337FF1BB}" type="datetimeFigureOut">
              <a:rPr lang="en-US" smtClean="0"/>
              <a:pPr/>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4F3A31-351B-414A-95A8-16C5337FF1BB}" type="datetimeFigureOut">
              <a:rPr lang="en-US" smtClean="0"/>
              <a:pPr/>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F3A31-351B-414A-95A8-16C5337FF1BB}" type="datetimeFigureOut">
              <a:rPr lang="en-US" smtClean="0"/>
              <a:pPr/>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F3A31-351B-414A-95A8-16C5337FF1BB}"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F3A31-351B-414A-95A8-16C5337FF1BB}"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7F234-8DA6-4C70-B1E3-D12845A0F4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F3A31-351B-414A-95A8-16C5337FF1BB}" type="datetimeFigureOut">
              <a:rPr lang="en-US" smtClean="0"/>
              <a:pPr/>
              <a:t>4/27/2020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7F234-8DA6-4C70-B1E3-D12845A0F4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Strong Slot and Filler Structures</a:t>
            </a:r>
            <a:br>
              <a:rPr lang="en-US" b="1"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152400"/>
            <a:ext cx="8686800" cy="6400800"/>
          </a:xfrm>
        </p:spPr>
        <p:txBody>
          <a:bodyPr/>
          <a:lstStyle/>
          <a:p>
            <a:r>
              <a:rPr lang="en-US" dirty="0" smtClean="0"/>
              <a:t>Rule-3: It  describes the relationship between two PPs, one of which belongs to the set defined by the other.</a:t>
            </a:r>
          </a:p>
          <a:p>
            <a:endParaRPr lang="en-US" dirty="0" smtClean="0"/>
          </a:p>
          <a:p>
            <a:endParaRPr lang="en-US" dirty="0" smtClean="0"/>
          </a:p>
          <a:p>
            <a:r>
              <a:rPr lang="en-US" dirty="0" smtClean="0"/>
              <a:t>Rule-4: It describes the relationship between a PP and an attribute that has already been predicated of it.</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609600" y="1981200"/>
            <a:ext cx="8001000" cy="38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55613" y="4495800"/>
            <a:ext cx="8530370" cy="990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52400"/>
            <a:ext cx="8763000" cy="6553200"/>
          </a:xfrm>
        </p:spPr>
        <p:txBody>
          <a:bodyPr/>
          <a:lstStyle/>
          <a:p>
            <a:r>
              <a:rPr lang="en-US" dirty="0" smtClean="0"/>
              <a:t>Rule-5: It describes the relationship between two PPs, one of which provides particular kind of information about the other. The three most common types of information to be provided in this way are:</a:t>
            </a:r>
          </a:p>
          <a:p>
            <a:pPr marL="514350" indent="-514350">
              <a:buAutoNum type="arabicPeriod"/>
            </a:pPr>
            <a:r>
              <a:rPr lang="en-US" dirty="0" smtClean="0"/>
              <a:t>Possession - POSS-BY</a:t>
            </a:r>
          </a:p>
          <a:p>
            <a:pPr marL="514350" indent="-514350">
              <a:buAutoNum type="arabicPeriod"/>
            </a:pPr>
            <a:r>
              <a:rPr lang="en-US" dirty="0" smtClean="0"/>
              <a:t> Location – LOC</a:t>
            </a:r>
          </a:p>
          <a:p>
            <a:pPr marL="514350" indent="-514350">
              <a:buAutoNum type="arabicPeriod"/>
            </a:pPr>
            <a:r>
              <a:rPr lang="en-US" dirty="0" smtClean="0"/>
              <a:t> Physical Containment – CONT</a:t>
            </a:r>
          </a:p>
          <a:p>
            <a:pPr marL="514350" indent="-514350">
              <a:buAutoNum type="arabicPeriod"/>
            </a:pPr>
            <a:endParaRPr lang="en-US" dirty="0"/>
          </a:p>
        </p:txBody>
      </p:sp>
      <p:pic>
        <p:nvPicPr>
          <p:cNvPr id="3074" name="Picture 2"/>
          <p:cNvPicPr>
            <a:picLocks noChangeAspect="1" noChangeArrowheads="1"/>
          </p:cNvPicPr>
          <p:nvPr/>
        </p:nvPicPr>
        <p:blipFill>
          <a:blip r:embed="rId2"/>
          <a:srcRect/>
          <a:stretch>
            <a:fillRect/>
          </a:stretch>
        </p:blipFill>
        <p:spPr bwMode="auto">
          <a:xfrm>
            <a:off x="762000" y="4648200"/>
            <a:ext cx="7162800" cy="838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152400" y="228600"/>
            <a:ext cx="8991600" cy="6477000"/>
          </a:xfrm>
        </p:spPr>
        <p:txBody>
          <a:bodyPr/>
          <a:lstStyle/>
          <a:p>
            <a:r>
              <a:rPr lang="en-US" dirty="0" smtClean="0"/>
              <a:t>Rule-6: It describes the relationship between an ACT and the PP that is the object of that ACT.</a:t>
            </a:r>
          </a:p>
          <a:p>
            <a:endParaRPr lang="en-US" dirty="0" smtClean="0"/>
          </a:p>
          <a:p>
            <a:endParaRPr lang="en-US" dirty="0" smtClean="0"/>
          </a:p>
          <a:p>
            <a:endParaRPr lang="en-US" dirty="0" smtClean="0"/>
          </a:p>
          <a:p>
            <a:endParaRPr lang="en-US" dirty="0" smtClean="0"/>
          </a:p>
          <a:p>
            <a:r>
              <a:rPr lang="en-US" dirty="0" smtClean="0"/>
              <a:t>Rule-7: It describes the relationship between an ACT and the source and, the recipient of the ACT.</a:t>
            </a:r>
          </a:p>
          <a:p>
            <a:endParaRPr lang="en-US" dirty="0" smtClean="0"/>
          </a:p>
          <a:p>
            <a:endParaRPr lang="en-US" dirty="0" smtClean="0"/>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533400" y="2209800"/>
            <a:ext cx="7391400" cy="762001"/>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762000" y="4876800"/>
            <a:ext cx="7086600" cy="1295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lstStyle/>
          <a:p>
            <a:r>
              <a:rPr lang="en-US" dirty="0" smtClean="0"/>
              <a:t>Rule-8:  It describes the relationship between an ACT and the instrument with which it is performed.</a:t>
            </a:r>
          </a:p>
          <a:p>
            <a:endParaRPr lang="en-US" dirty="0" smtClean="0"/>
          </a:p>
          <a:p>
            <a:endParaRPr lang="en-US" dirty="0" smtClean="0"/>
          </a:p>
          <a:p>
            <a:endParaRPr lang="en-US" dirty="0" smtClean="0"/>
          </a:p>
          <a:p>
            <a:r>
              <a:rPr lang="en-US" dirty="0" smtClean="0"/>
              <a:t>Rule-9: It describes the relationship between an ACT and its physical source and destination.</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370480" y="4724400"/>
            <a:ext cx="8392520" cy="1093966"/>
          </a:xfrm>
          <a:prstGeom prst="rect">
            <a:avLst/>
          </a:prstGeom>
          <a:noFill/>
          <a:ln w="9525">
            <a:noFill/>
            <a:miter lim="800000"/>
            <a:headEnd/>
            <a:tailEnd/>
          </a:ln>
          <a:effectLst/>
        </p:spPr>
      </p:pic>
      <p:pic>
        <p:nvPicPr>
          <p:cNvPr id="9" name="Picture 8"/>
          <p:cNvPicPr/>
          <p:nvPr/>
        </p:nvPicPr>
        <p:blipFill>
          <a:blip r:embed="rId3"/>
          <a:srcRect/>
          <a:stretch>
            <a:fillRect/>
          </a:stretch>
        </p:blipFill>
        <p:spPr bwMode="auto">
          <a:xfrm>
            <a:off x="685800" y="1981200"/>
            <a:ext cx="7467600" cy="114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0"/>
            <a:ext cx="8839200" cy="6705600"/>
          </a:xfrm>
        </p:spPr>
        <p:txBody>
          <a:bodyPr/>
          <a:lstStyle/>
          <a:p>
            <a:r>
              <a:rPr lang="en-US" dirty="0" smtClean="0"/>
              <a:t>Rule-10: It represents the relationship between a PP and a state in which it started and another in which it ended.</a:t>
            </a:r>
          </a:p>
          <a:p>
            <a:endParaRPr lang="en-US" dirty="0" smtClean="0"/>
          </a:p>
          <a:p>
            <a:endParaRPr lang="en-US" dirty="0" smtClean="0"/>
          </a:p>
          <a:p>
            <a:r>
              <a:rPr lang="en-US" dirty="0" smtClean="0"/>
              <a:t>Rule-11: It describes the relationship between one conceptualization and another that causes it.</a:t>
            </a:r>
          </a:p>
          <a:p>
            <a:endParaRPr lang="en-US" dirty="0"/>
          </a:p>
        </p:txBody>
      </p:sp>
      <p:pic>
        <p:nvPicPr>
          <p:cNvPr id="6147" name="Picture 3"/>
          <p:cNvPicPr>
            <a:picLocks noChangeAspect="1" noChangeArrowheads="1"/>
          </p:cNvPicPr>
          <p:nvPr/>
        </p:nvPicPr>
        <p:blipFill>
          <a:blip r:embed="rId2"/>
          <a:srcRect/>
          <a:stretch>
            <a:fillRect/>
          </a:stretch>
        </p:blipFill>
        <p:spPr bwMode="auto">
          <a:xfrm>
            <a:off x="533400" y="1905000"/>
            <a:ext cx="8001000" cy="9144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609600" y="4267200"/>
            <a:ext cx="7848600" cy="1600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553200"/>
          </a:xfrm>
        </p:spPr>
        <p:txBody>
          <a:bodyPr>
            <a:normAutofit/>
          </a:bodyPr>
          <a:lstStyle/>
          <a:p>
            <a:r>
              <a:rPr lang="en-US" dirty="0" smtClean="0"/>
              <a:t>Rule-12: It describes the relationship between a conceptualization and the time at which the event it describes occurred.</a:t>
            </a:r>
          </a:p>
          <a:p>
            <a:endParaRPr lang="en-US" dirty="0" smtClean="0"/>
          </a:p>
          <a:p>
            <a:endParaRPr lang="en-US" dirty="0" smtClean="0"/>
          </a:p>
          <a:p>
            <a:endParaRPr lang="en-US" dirty="0" smtClean="0"/>
          </a:p>
          <a:p>
            <a:r>
              <a:rPr lang="en-US" dirty="0" smtClean="0"/>
              <a:t>Rule-13: It describes the relationship between one conceptualization and another that is the time of the first.</a:t>
            </a:r>
          </a:p>
          <a:p>
            <a:endParaRPr lang="en-US" dirty="0" smtClean="0"/>
          </a:p>
        </p:txBody>
      </p:sp>
      <p:pic>
        <p:nvPicPr>
          <p:cNvPr id="10" name="Picture 9"/>
          <p:cNvPicPr/>
          <p:nvPr/>
        </p:nvPicPr>
        <p:blipFill>
          <a:blip r:embed="rId2"/>
          <a:srcRect/>
          <a:stretch>
            <a:fillRect/>
          </a:stretch>
        </p:blipFill>
        <p:spPr bwMode="auto">
          <a:xfrm>
            <a:off x="990600" y="5105400"/>
            <a:ext cx="7391400" cy="1524000"/>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685800" y="1828800"/>
            <a:ext cx="7543800" cy="1295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228600"/>
            <a:ext cx="8686800" cy="6400800"/>
          </a:xfrm>
        </p:spPr>
        <p:txBody>
          <a:bodyPr/>
          <a:lstStyle/>
          <a:p>
            <a:r>
              <a:rPr lang="en-US" dirty="0" smtClean="0"/>
              <a:t>Rule-14: It describes the relationship between a conceptualization and the place at which it occurred. </a:t>
            </a:r>
          </a:p>
          <a:p>
            <a:endParaRPr lang="en-US" dirty="0" smtClean="0"/>
          </a:p>
          <a:p>
            <a:endParaRPr lang="en-US" dirty="0"/>
          </a:p>
        </p:txBody>
      </p:sp>
      <p:pic>
        <p:nvPicPr>
          <p:cNvPr id="4" name="Picture 3"/>
          <p:cNvPicPr/>
          <p:nvPr/>
        </p:nvPicPr>
        <p:blipFill>
          <a:blip r:embed="rId2"/>
          <a:srcRect/>
          <a:stretch>
            <a:fillRect/>
          </a:stretch>
        </p:blipFill>
        <p:spPr bwMode="auto">
          <a:xfrm>
            <a:off x="685800" y="1905000"/>
            <a:ext cx="7391400" cy="1219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descr="C:\Users\Dr.JENA\Desktop\conceptual-dependency-23-638.jpg"/>
          <p:cNvPicPr>
            <a:picLocks noGrp="1" noChangeAspect="1" noChangeArrowheads="1"/>
          </p:cNvPicPr>
          <p:nvPr>
            <p:ph idx="1"/>
          </p:nvPr>
        </p:nvPicPr>
        <p:blipFill>
          <a:blip r:embed="rId2"/>
          <a:srcRect/>
          <a:stretch>
            <a:fillRect/>
          </a:stretch>
        </p:blipFill>
        <p:spPr bwMode="auto">
          <a:xfrm>
            <a:off x="304800" y="381000"/>
            <a:ext cx="8534400" cy="6096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C:\Users\Dr.JENA\Desktop\conceptual-dependency-24-638.jpg"/>
          <p:cNvPicPr>
            <a:picLocks noGrp="1" noChangeAspect="1" noChangeArrowheads="1"/>
          </p:cNvPicPr>
          <p:nvPr>
            <p:ph idx="1"/>
          </p:nvPr>
        </p:nvPicPr>
        <p:blipFill>
          <a:blip r:embed="rId2"/>
          <a:srcRect/>
          <a:stretch>
            <a:fillRect/>
          </a:stretch>
        </p:blipFill>
        <p:spPr bwMode="auto">
          <a:xfrm>
            <a:off x="381000" y="304800"/>
            <a:ext cx="8305800" cy="6248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Scripts</a:t>
            </a:r>
            <a:endParaRPr lang="en-US" dirty="0"/>
          </a:p>
        </p:txBody>
      </p:sp>
      <p:pic>
        <p:nvPicPr>
          <p:cNvPr id="19458" name="Picture 2" descr="C:\Users\Dr.JENA\Desktop\script-4-728.jpg"/>
          <p:cNvPicPr>
            <a:picLocks noGrp="1" noChangeAspect="1" noChangeArrowheads="1"/>
          </p:cNvPicPr>
          <p:nvPr>
            <p:ph idx="1"/>
          </p:nvPr>
        </p:nvPicPr>
        <p:blipFill>
          <a:blip r:embed="rId2"/>
          <a:srcRect/>
          <a:stretch>
            <a:fillRect/>
          </a:stretch>
        </p:blipFill>
        <p:spPr bwMode="auto">
          <a:xfrm>
            <a:off x="457200" y="990600"/>
            <a:ext cx="8229599" cy="5486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458200" cy="4830763"/>
          </a:xfrm>
        </p:spPr>
        <p:txBody>
          <a:bodyPr>
            <a:normAutofit fontScale="85000" lnSpcReduction="10000"/>
          </a:bodyPr>
          <a:lstStyle/>
          <a:p>
            <a:r>
              <a:rPr lang="en-US" i="1" dirty="0" smtClean="0"/>
              <a:t>The main problem with semantic networks and frames is that they lack formality; there is no specific guideline on how to use the representations.</a:t>
            </a:r>
          </a:p>
          <a:p>
            <a:pPr>
              <a:buNone/>
            </a:pPr>
            <a:r>
              <a:rPr lang="en-US" b="1" i="1" dirty="0" smtClean="0"/>
              <a:t>Strong </a:t>
            </a:r>
            <a:r>
              <a:rPr lang="en-US" b="1" i="1" dirty="0"/>
              <a:t>Slot and Filler Structures</a:t>
            </a:r>
            <a:r>
              <a:rPr lang="en-US" dirty="0"/>
              <a:t> typically:</a:t>
            </a:r>
          </a:p>
          <a:p>
            <a:r>
              <a:rPr lang="en-US" sz="2800" dirty="0"/>
              <a:t>Represent links between objects according </a:t>
            </a:r>
            <a:r>
              <a:rPr lang="en-US" sz="2800" dirty="0" smtClean="0"/>
              <a:t>to more</a:t>
            </a:r>
            <a:r>
              <a:rPr lang="en-US" sz="2800" dirty="0"/>
              <a:t> </a:t>
            </a:r>
            <a:r>
              <a:rPr lang="en-US" sz="2800" i="1" dirty="0"/>
              <a:t>rigid</a:t>
            </a:r>
            <a:r>
              <a:rPr lang="en-US" sz="2800" dirty="0"/>
              <a:t> rules.</a:t>
            </a:r>
          </a:p>
          <a:p>
            <a:r>
              <a:rPr lang="en-US" sz="2800" dirty="0"/>
              <a:t>Specific notions of what types of object and relations between them are provided.</a:t>
            </a:r>
          </a:p>
          <a:p>
            <a:r>
              <a:rPr lang="en-US" sz="2800" dirty="0"/>
              <a:t>Represent knowledge about common situations.</a:t>
            </a:r>
          </a:p>
          <a:p>
            <a:pPr marL="61913" indent="-61913">
              <a:buNone/>
            </a:pPr>
            <a:r>
              <a:rPr lang="en-US" dirty="0"/>
              <a:t>There are two types of strong slots and their filler structures – </a:t>
            </a:r>
            <a:r>
              <a:rPr lang="en-US" b="1" dirty="0"/>
              <a:t>C</a:t>
            </a:r>
            <a:r>
              <a:rPr lang="en-US" b="1" dirty="0" smtClean="0"/>
              <a:t>onceptual </a:t>
            </a:r>
            <a:r>
              <a:rPr lang="en-US" b="1" dirty="0"/>
              <a:t>dependencies </a:t>
            </a:r>
            <a:r>
              <a:rPr lang="en-US" dirty="0"/>
              <a:t>and </a:t>
            </a:r>
            <a:r>
              <a:rPr lang="en-US" b="1" dirty="0"/>
              <a:t>S</a:t>
            </a:r>
            <a:r>
              <a:rPr lang="en-US" b="1" dirty="0" smtClean="0"/>
              <a:t>cripts</a:t>
            </a:r>
            <a:r>
              <a:rPr lang="en-US" dirty="0" smtClean="0"/>
              <a:t>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Autofit/>
          </a:bodyPr>
          <a:lstStyle/>
          <a:p>
            <a:r>
              <a:rPr lang="en-US" sz="3600" dirty="0" smtClean="0"/>
              <a:t>Script for Super market</a:t>
            </a:r>
            <a:endParaRPr lang="en-US" sz="3600" dirty="0"/>
          </a:p>
        </p:txBody>
      </p:sp>
      <p:pic>
        <p:nvPicPr>
          <p:cNvPr id="20482" name="Picture 2" descr="C:\Users\Dr.JENA\Desktop\script-5-728.jpg"/>
          <p:cNvPicPr>
            <a:picLocks noGrp="1" noChangeAspect="1" noChangeArrowheads="1"/>
          </p:cNvPicPr>
          <p:nvPr>
            <p:ph idx="1"/>
          </p:nvPr>
        </p:nvPicPr>
        <p:blipFill>
          <a:blip r:embed="rId2"/>
          <a:srcRect/>
          <a:stretch>
            <a:fillRect/>
          </a:stretch>
        </p:blipFill>
        <p:spPr bwMode="auto">
          <a:xfrm>
            <a:off x="533400" y="533400"/>
            <a:ext cx="8229599" cy="6096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descr="C:\Users\Dr.JENA\Desktop\script-6-728.jpg"/>
          <p:cNvPicPr>
            <a:picLocks noGrp="1" noChangeAspect="1" noChangeArrowheads="1"/>
          </p:cNvPicPr>
          <p:nvPr>
            <p:ph idx="1"/>
          </p:nvPr>
        </p:nvPicPr>
        <p:blipFill>
          <a:blip r:embed="rId2"/>
          <a:srcRect/>
          <a:stretch>
            <a:fillRect/>
          </a:stretch>
        </p:blipFill>
        <p:spPr bwMode="auto">
          <a:xfrm>
            <a:off x="381000" y="152400"/>
            <a:ext cx="8534400" cy="6477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r>
              <a:rPr lang="en-US" sz="3600" dirty="0" smtClean="0"/>
              <a:t>Script for Robbing </a:t>
            </a:r>
            <a:r>
              <a:rPr lang="en-US" sz="3600" dirty="0"/>
              <a:t>a bank</a:t>
            </a:r>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a:t>This might involve:</a:t>
            </a:r>
          </a:p>
          <a:p>
            <a:pPr lvl="1"/>
            <a:r>
              <a:rPr lang="en-US" dirty="0"/>
              <a:t>Getting a gun.</a:t>
            </a:r>
          </a:p>
          <a:p>
            <a:pPr lvl="1"/>
            <a:r>
              <a:rPr lang="en-US" dirty="0"/>
              <a:t>Hold up a bank.</a:t>
            </a:r>
          </a:p>
          <a:p>
            <a:pPr lvl="1"/>
            <a:r>
              <a:rPr lang="en-US" dirty="0"/>
              <a:t>Escape with the money.</a:t>
            </a:r>
          </a:p>
          <a:p>
            <a:r>
              <a:rPr lang="en-US" dirty="0"/>
              <a:t>Here the </a:t>
            </a:r>
            <a:r>
              <a:rPr lang="en-US" i="1" dirty="0"/>
              <a:t>Props</a:t>
            </a:r>
            <a:r>
              <a:rPr lang="en-US" dirty="0"/>
              <a:t> might be</a:t>
            </a:r>
          </a:p>
          <a:p>
            <a:pPr lvl="1"/>
            <a:r>
              <a:rPr lang="en-US" dirty="0"/>
              <a:t>Gun, </a:t>
            </a:r>
            <a:r>
              <a:rPr lang="en-US" i="1" dirty="0"/>
              <a:t>G</a:t>
            </a:r>
            <a:r>
              <a:rPr lang="en-US" dirty="0"/>
              <a:t>.</a:t>
            </a:r>
          </a:p>
          <a:p>
            <a:pPr lvl="1"/>
            <a:r>
              <a:rPr lang="en-US" dirty="0"/>
              <a:t>Loot, </a:t>
            </a:r>
            <a:r>
              <a:rPr lang="en-US" i="1" dirty="0"/>
              <a:t>L</a:t>
            </a:r>
            <a:r>
              <a:rPr lang="en-US" dirty="0"/>
              <a:t>.</a:t>
            </a:r>
          </a:p>
          <a:p>
            <a:pPr lvl="1"/>
            <a:r>
              <a:rPr lang="en-US" dirty="0"/>
              <a:t>Bag, </a:t>
            </a:r>
            <a:r>
              <a:rPr lang="en-US" i="1" dirty="0"/>
              <a:t>B</a:t>
            </a:r>
            <a:endParaRPr lang="en-US" dirty="0"/>
          </a:p>
          <a:p>
            <a:pPr lvl="1"/>
            <a:r>
              <a:rPr lang="en-US" dirty="0"/>
              <a:t>Get away car, </a:t>
            </a:r>
            <a:r>
              <a:rPr lang="en-US" i="1" dirty="0"/>
              <a:t>C</a:t>
            </a:r>
            <a:r>
              <a:rPr lang="en-US" dirty="0" smtClean="0"/>
              <a:t>.</a:t>
            </a:r>
          </a:p>
          <a:p>
            <a:r>
              <a:rPr lang="en-US" dirty="0"/>
              <a:t>The </a:t>
            </a:r>
            <a:r>
              <a:rPr lang="en-US" sz="2800" i="1" dirty="0"/>
              <a:t>Roles</a:t>
            </a:r>
            <a:r>
              <a:rPr lang="en-US" dirty="0"/>
              <a:t> might be:</a:t>
            </a:r>
            <a:endParaRPr lang="en-US" sz="2800" dirty="0"/>
          </a:p>
          <a:p>
            <a:pPr lvl="1"/>
            <a:r>
              <a:rPr lang="en-US" dirty="0"/>
              <a:t>Robber, </a:t>
            </a:r>
            <a:r>
              <a:rPr lang="en-US" i="1" dirty="0"/>
              <a:t>S</a:t>
            </a:r>
            <a:r>
              <a:rPr lang="en-US" dirty="0"/>
              <a:t>.</a:t>
            </a:r>
            <a:endParaRPr lang="en-US" sz="2000" dirty="0"/>
          </a:p>
          <a:p>
            <a:pPr lvl="1"/>
            <a:r>
              <a:rPr lang="en-US" dirty="0"/>
              <a:t>Cashier, </a:t>
            </a:r>
            <a:r>
              <a:rPr lang="en-US" i="1" dirty="0"/>
              <a:t>M</a:t>
            </a:r>
            <a:r>
              <a:rPr lang="en-US" dirty="0"/>
              <a:t>.</a:t>
            </a:r>
            <a:endParaRPr lang="en-US" sz="2000" dirty="0"/>
          </a:p>
          <a:p>
            <a:pPr lvl="1"/>
            <a:r>
              <a:rPr lang="en-US" dirty="0"/>
              <a:t>Bank Manager, </a:t>
            </a:r>
            <a:r>
              <a:rPr lang="en-US" i="1" dirty="0"/>
              <a:t>O</a:t>
            </a:r>
            <a:r>
              <a:rPr lang="en-US" dirty="0"/>
              <a:t>.</a:t>
            </a:r>
            <a:endParaRPr lang="en-US" sz="2000" dirty="0"/>
          </a:p>
          <a:p>
            <a:pPr lvl="1"/>
            <a:r>
              <a:rPr lang="en-US" dirty="0"/>
              <a:t>Policeman, </a:t>
            </a:r>
            <a:r>
              <a:rPr lang="en-US" i="1" dirty="0"/>
              <a:t>P</a:t>
            </a:r>
            <a:r>
              <a:rPr lang="en-US" dirty="0"/>
              <a:t>.</a:t>
            </a:r>
            <a:endParaRPr lang="en-US" sz="2000" dirty="0"/>
          </a:p>
          <a:p>
            <a:pPr lvl="1"/>
            <a:endParaRPr lang="en-US" dirty="0" smtClean="0"/>
          </a:p>
          <a:p>
            <a:pPr lvl="1"/>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r>
              <a:rPr lang="en-US" dirty="0"/>
              <a:t>The </a:t>
            </a:r>
            <a:r>
              <a:rPr lang="en-US" i="1" dirty="0"/>
              <a:t>Entry Conditions</a:t>
            </a:r>
            <a:r>
              <a:rPr lang="en-US" dirty="0"/>
              <a:t> might be:</a:t>
            </a:r>
          </a:p>
          <a:p>
            <a:pPr lvl="1"/>
            <a:r>
              <a:rPr lang="en-US" i="1" dirty="0"/>
              <a:t>S</a:t>
            </a:r>
            <a:r>
              <a:rPr lang="en-US" dirty="0"/>
              <a:t> is poor.</a:t>
            </a:r>
          </a:p>
          <a:p>
            <a:pPr lvl="1"/>
            <a:r>
              <a:rPr lang="en-US" i="1" dirty="0"/>
              <a:t>S</a:t>
            </a:r>
            <a:r>
              <a:rPr lang="en-US" dirty="0"/>
              <a:t> is destitute.</a:t>
            </a:r>
          </a:p>
          <a:p>
            <a:r>
              <a:rPr lang="en-US" dirty="0"/>
              <a:t>The </a:t>
            </a:r>
            <a:r>
              <a:rPr lang="en-US" i="1" dirty="0"/>
              <a:t>Results</a:t>
            </a:r>
            <a:r>
              <a:rPr lang="en-US" dirty="0"/>
              <a:t> might be:</a:t>
            </a:r>
          </a:p>
          <a:p>
            <a:pPr lvl="1"/>
            <a:r>
              <a:rPr lang="en-US" i="1" dirty="0"/>
              <a:t>S</a:t>
            </a:r>
            <a:r>
              <a:rPr lang="en-US" dirty="0"/>
              <a:t> has more money.</a:t>
            </a:r>
          </a:p>
          <a:p>
            <a:pPr lvl="1"/>
            <a:r>
              <a:rPr lang="en-US" i="1" dirty="0"/>
              <a:t>O</a:t>
            </a:r>
            <a:r>
              <a:rPr lang="en-US" dirty="0"/>
              <a:t> is angry.</a:t>
            </a:r>
          </a:p>
          <a:p>
            <a:pPr lvl="1"/>
            <a:r>
              <a:rPr lang="en-US" i="1" dirty="0"/>
              <a:t>M</a:t>
            </a:r>
            <a:r>
              <a:rPr lang="en-US" dirty="0"/>
              <a:t> is in a state of shock.</a:t>
            </a:r>
          </a:p>
          <a:p>
            <a:pPr lvl="1"/>
            <a:r>
              <a:rPr lang="en-US" i="1" dirty="0"/>
              <a:t>P</a:t>
            </a:r>
            <a:r>
              <a:rPr lang="en-US" dirty="0"/>
              <a:t> is shot.</a:t>
            </a:r>
          </a:p>
          <a:p>
            <a:r>
              <a:rPr lang="en-US" dirty="0"/>
              <a:t>There are 3 scenes: obtaining the gun, robbing the bank and the getaway.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Dr.JENA\Desktop\bank.gif"/>
          <p:cNvPicPr>
            <a:picLocks noGrp="1"/>
          </p:cNvPicPr>
          <p:nvPr>
            <p:ph idx="1"/>
          </p:nvPr>
        </p:nvPicPr>
        <p:blipFill>
          <a:blip r:embed="rId2"/>
          <a:srcRect/>
          <a:stretch>
            <a:fillRect/>
          </a:stretch>
        </p:blipFill>
        <p:spPr bwMode="auto">
          <a:xfrm>
            <a:off x="1600200" y="0"/>
            <a:ext cx="5867400" cy="6858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r>
              <a:rPr lang="en-US" b="1" dirty="0"/>
              <a:t>Advantages of Scripts:</a:t>
            </a:r>
          </a:p>
          <a:p>
            <a:pPr lvl="1"/>
            <a:r>
              <a:rPr lang="en-US" dirty="0"/>
              <a:t>Ability to predict events.</a:t>
            </a:r>
          </a:p>
          <a:p>
            <a:pPr lvl="1"/>
            <a:r>
              <a:rPr lang="en-US" dirty="0"/>
              <a:t>A single coherent interpretation may be build up from a collection of observations</a:t>
            </a:r>
            <a:r>
              <a:rPr lang="en-US" dirty="0" smtClean="0"/>
              <a:t>.</a:t>
            </a:r>
          </a:p>
          <a:p>
            <a:pPr lvl="1"/>
            <a:r>
              <a:rPr lang="en-US" dirty="0" smtClean="0"/>
              <a:t>Causal relationships between events exist.</a:t>
            </a:r>
          </a:p>
          <a:p>
            <a:pPr lvl="1">
              <a:buNone/>
            </a:pPr>
            <a:endParaRPr lang="en-US" dirty="0"/>
          </a:p>
          <a:p>
            <a:r>
              <a:rPr lang="en-US" b="1" dirty="0"/>
              <a:t>Disadvantages:</a:t>
            </a:r>
          </a:p>
          <a:p>
            <a:pPr lvl="1"/>
            <a:r>
              <a:rPr lang="en-US" dirty="0"/>
              <a:t>Less general than frames.</a:t>
            </a:r>
          </a:p>
          <a:p>
            <a:pPr lvl="1"/>
            <a:r>
              <a:rPr lang="en-US" dirty="0"/>
              <a:t>May not be suitable to represent all kinds of knowledge.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228600"/>
            <a:ext cx="8763000" cy="6477000"/>
          </a:xfrm>
        </p:spPr>
        <p:txBody>
          <a:bodyPr>
            <a:normAutofit fontScale="92500" lnSpcReduction="20000"/>
          </a:bodyPr>
          <a:lstStyle/>
          <a:p>
            <a:pPr lvl="0" algn="ctr">
              <a:buNone/>
            </a:pPr>
            <a:r>
              <a:rPr lang="en-US" sz="3900" b="1" dirty="0" smtClean="0"/>
              <a:t>Conceptual Dependency</a:t>
            </a:r>
            <a:endParaRPr lang="en-US" sz="3900" dirty="0" smtClean="0"/>
          </a:p>
          <a:p>
            <a:pPr algn="just"/>
            <a:r>
              <a:rPr lang="en-US" dirty="0" smtClean="0"/>
              <a:t>Conceptual </a:t>
            </a:r>
            <a:r>
              <a:rPr lang="en-US" dirty="0"/>
              <a:t>dependency (CD) is a theory of natural language processing which mainly deals with representation of </a:t>
            </a:r>
            <a:r>
              <a:rPr lang="en-US" b="1" dirty="0"/>
              <a:t>semantics</a:t>
            </a:r>
            <a:r>
              <a:rPr lang="en-US" dirty="0"/>
              <a:t> of a language.</a:t>
            </a:r>
          </a:p>
          <a:p>
            <a:r>
              <a:rPr lang="en-US" dirty="0" smtClean="0"/>
              <a:t>Conceptual Dependency originally developed to represent knowledge acquired from natural language input.</a:t>
            </a:r>
          </a:p>
          <a:p>
            <a:r>
              <a:rPr lang="en-US" dirty="0" smtClean="0"/>
              <a:t>The goals of this theory are:</a:t>
            </a:r>
          </a:p>
          <a:p>
            <a:pPr lvl="1"/>
            <a:r>
              <a:rPr lang="en-US" dirty="0" smtClean="0"/>
              <a:t>To help in the drawing of inference from sentences.</a:t>
            </a:r>
          </a:p>
          <a:p>
            <a:pPr lvl="1"/>
            <a:r>
              <a:rPr lang="en-US" dirty="0" smtClean="0"/>
              <a:t>To be independent of the words used in the original input.</a:t>
            </a:r>
          </a:p>
          <a:p>
            <a:pPr lvl="1"/>
            <a:r>
              <a:rPr lang="en-US" dirty="0" smtClean="0"/>
              <a:t>That is to say: </a:t>
            </a:r>
            <a:r>
              <a:rPr lang="en-US" i="1" dirty="0" smtClean="0"/>
              <a:t>For any 2 (or more) sentences that are identical in meaning there should be only one representation of that meaning.</a:t>
            </a:r>
            <a:endParaRPr lang="en-US" dirty="0" smtClean="0"/>
          </a:p>
          <a:p>
            <a:pPr algn="just"/>
            <a:r>
              <a:rPr lang="en-US" dirty="0" smtClean="0"/>
              <a:t>To </a:t>
            </a:r>
            <a:r>
              <a:rPr lang="en-US" dirty="0"/>
              <a:t>provide facilities for the system to take part in dialogues and answer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Dr.JENA\Desktop\conceptual-dependency-3-638.jpg"/>
          <p:cNvPicPr>
            <a:picLocks noGrp="1" noChangeAspect="1" noChangeArrowheads="1"/>
          </p:cNvPicPr>
          <p:nvPr>
            <p:ph idx="1"/>
          </p:nvPr>
        </p:nvPicPr>
        <p:blipFill>
          <a:blip r:embed="rId2"/>
          <a:srcRect/>
          <a:stretch>
            <a:fillRect/>
          </a:stretch>
        </p:blipFill>
        <p:spPr bwMode="auto">
          <a:xfrm>
            <a:off x="228600" y="228600"/>
            <a:ext cx="8610600" cy="6324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r.JENA\Desktop\conceptual-dependency-4-638.jpg"/>
          <p:cNvPicPr>
            <a:picLocks noGrp="1" noChangeAspect="1" noChangeArrowheads="1"/>
          </p:cNvPicPr>
          <p:nvPr>
            <p:ph idx="1"/>
          </p:nvPr>
        </p:nvPicPr>
        <p:blipFill>
          <a:blip r:embed="rId2"/>
          <a:srcRect/>
          <a:stretch>
            <a:fillRect/>
          </a:stretch>
        </p:blipFill>
        <p:spPr bwMode="auto">
          <a:xfrm>
            <a:off x="228600" y="0"/>
            <a:ext cx="8305800" cy="6705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Dr.JENA\Desktop\conceptual-dependency-5-638.jpg"/>
          <p:cNvPicPr>
            <a:picLocks noGrp="1" noChangeAspect="1" noChangeArrowheads="1"/>
          </p:cNvPicPr>
          <p:nvPr>
            <p:ph idx="1"/>
          </p:nvPr>
        </p:nvPicPr>
        <p:blipFill>
          <a:blip r:embed="rId2"/>
          <a:srcRect/>
          <a:stretch>
            <a:fillRect/>
          </a:stretch>
        </p:blipFill>
        <p:spPr bwMode="auto">
          <a:xfrm>
            <a:off x="228600" y="304800"/>
            <a:ext cx="8534400" cy="6172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Dr.JENA\Desktop\conceptual-dependency-6-638.jpg"/>
          <p:cNvPicPr>
            <a:picLocks noGrp="1" noChangeAspect="1" noChangeArrowheads="1"/>
          </p:cNvPicPr>
          <p:nvPr>
            <p:ph idx="1"/>
          </p:nvPr>
        </p:nvPicPr>
        <p:blipFill>
          <a:blip r:embed="rId2"/>
          <a:srcRect/>
          <a:stretch>
            <a:fillRect/>
          </a:stretch>
        </p:blipFill>
        <p:spPr bwMode="auto">
          <a:xfrm>
            <a:off x="533400" y="152400"/>
            <a:ext cx="8153400" cy="6096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descr="C:\Users\Dr.JENA\Desktop\conceptual-dependency-7-638.jpg"/>
          <p:cNvPicPr>
            <a:picLocks noGrp="1" noChangeAspect="1" noChangeArrowheads="1"/>
          </p:cNvPicPr>
          <p:nvPr>
            <p:ph idx="1"/>
          </p:nvPr>
        </p:nvPicPr>
        <p:blipFill>
          <a:blip r:embed="rId2"/>
          <a:srcRect/>
          <a:stretch>
            <a:fillRect/>
          </a:stretch>
        </p:blipFill>
        <p:spPr bwMode="auto">
          <a:xfrm>
            <a:off x="304800" y="228600"/>
            <a:ext cx="8458200" cy="6324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Conceptual Dependency Rules</a:t>
            </a:r>
            <a:endParaRPr lang="en-US" dirty="0"/>
          </a:p>
        </p:txBody>
      </p:sp>
      <p:sp>
        <p:nvSpPr>
          <p:cNvPr id="3" name="Content Placeholder 2"/>
          <p:cNvSpPr>
            <a:spLocks noGrp="1"/>
          </p:cNvSpPr>
          <p:nvPr>
            <p:ph idx="1"/>
          </p:nvPr>
        </p:nvSpPr>
        <p:spPr>
          <a:xfrm>
            <a:off x="228600" y="1676400"/>
            <a:ext cx="8686800" cy="4449763"/>
          </a:xfrm>
        </p:spPr>
        <p:txBody>
          <a:bodyPr/>
          <a:lstStyle/>
          <a:p>
            <a:r>
              <a:rPr lang="en-US" sz="2800" dirty="0" smtClean="0"/>
              <a:t>Rule-1: It describes the relationship between and the actor and the event he or she causes.</a:t>
            </a:r>
          </a:p>
          <a:p>
            <a:endParaRPr lang="en-US" dirty="0" smtClean="0"/>
          </a:p>
          <a:p>
            <a:endParaRPr lang="en-US" dirty="0" smtClean="0"/>
          </a:p>
          <a:p>
            <a:r>
              <a:rPr lang="en-US" dirty="0" smtClean="0"/>
              <a:t>Rule-2: It describes the relationship between a PP and a PA that is being asserted to describe it.</a:t>
            </a:r>
            <a:endParaRPr lang="en-US" dirty="0"/>
          </a:p>
        </p:txBody>
      </p:sp>
      <p:pic>
        <p:nvPicPr>
          <p:cNvPr id="1028" name="Picture 4"/>
          <p:cNvPicPr>
            <a:picLocks noChangeAspect="1" noChangeArrowheads="1"/>
          </p:cNvPicPr>
          <p:nvPr/>
        </p:nvPicPr>
        <p:blipFill>
          <a:blip r:embed="rId2"/>
          <a:srcRect/>
          <a:stretch>
            <a:fillRect/>
          </a:stretch>
        </p:blipFill>
        <p:spPr bwMode="auto">
          <a:xfrm>
            <a:off x="685800" y="4953000"/>
            <a:ext cx="7848600" cy="762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990600" y="2590800"/>
            <a:ext cx="6629400" cy="609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486</Words>
  <Application>Microsoft Office PowerPoint</Application>
  <PresentationFormat>On-screen Show (4:3)</PresentationFormat>
  <Paragraphs>85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Strong Slot and Filler Structures </vt:lpstr>
      <vt:lpstr>Slide 2</vt:lpstr>
      <vt:lpstr>Slide 3</vt:lpstr>
      <vt:lpstr>Slide 4</vt:lpstr>
      <vt:lpstr>Slide 5</vt:lpstr>
      <vt:lpstr>Slide 6</vt:lpstr>
      <vt:lpstr>Slide 7</vt:lpstr>
      <vt:lpstr>Slide 8</vt:lpstr>
      <vt:lpstr>Conceptual Dependency Rules</vt:lpstr>
      <vt:lpstr>Slide 10</vt:lpstr>
      <vt:lpstr>Slide 11</vt:lpstr>
      <vt:lpstr>Slide 12</vt:lpstr>
      <vt:lpstr>Slide 13</vt:lpstr>
      <vt:lpstr>Slide 14</vt:lpstr>
      <vt:lpstr>Slide 15</vt:lpstr>
      <vt:lpstr>Slide 16</vt:lpstr>
      <vt:lpstr>Slide 17</vt:lpstr>
      <vt:lpstr>Slide 18</vt:lpstr>
      <vt:lpstr>Scripts</vt:lpstr>
      <vt:lpstr>Script for Super market</vt:lpstr>
      <vt:lpstr>Slide 21</vt:lpstr>
      <vt:lpstr>Script for Robbing a bank</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Slot and Filler Structures</dc:title>
  <dc:creator>Dr.JENA</dc:creator>
  <cp:lastModifiedBy>Dr.JENA</cp:lastModifiedBy>
  <cp:revision>58</cp:revision>
  <dcterms:created xsi:type="dcterms:W3CDTF">2020-04-23T02:48:44Z</dcterms:created>
  <dcterms:modified xsi:type="dcterms:W3CDTF">2020-04-27T00:57:39Z</dcterms:modified>
</cp:coreProperties>
</file>