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9" r:id="rId5"/>
    <p:sldId id="275" r:id="rId6"/>
    <p:sldId id="261" r:id="rId7"/>
    <p:sldId id="260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6" r:id="rId18"/>
    <p:sldId id="279" r:id="rId19"/>
    <p:sldId id="278" r:id="rId20"/>
    <p:sldId id="271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0C8C-C8D9-41BF-B960-43C7E94B034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A386D-ECE4-42EB-BE6D-56012C733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0C8C-C8D9-41BF-B960-43C7E94B034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A386D-ECE4-42EB-BE6D-56012C733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0C8C-C8D9-41BF-B960-43C7E94B034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A386D-ECE4-42EB-BE6D-56012C733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0C8C-C8D9-41BF-B960-43C7E94B034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A386D-ECE4-42EB-BE6D-56012C733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0C8C-C8D9-41BF-B960-43C7E94B034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A386D-ECE4-42EB-BE6D-56012C733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0C8C-C8D9-41BF-B960-43C7E94B034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A386D-ECE4-42EB-BE6D-56012C733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0C8C-C8D9-41BF-B960-43C7E94B034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A386D-ECE4-42EB-BE6D-56012C733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0C8C-C8D9-41BF-B960-43C7E94B034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A386D-ECE4-42EB-BE6D-56012C733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0C8C-C8D9-41BF-B960-43C7E94B034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A386D-ECE4-42EB-BE6D-56012C733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0C8C-C8D9-41BF-B960-43C7E94B034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A386D-ECE4-42EB-BE6D-56012C733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0C8C-C8D9-41BF-B960-43C7E94B034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A386D-ECE4-42EB-BE6D-56012C733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30C8C-C8D9-41BF-B960-43C7E94B034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A386D-ECE4-42EB-BE6D-56012C733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Weak slot- and- </a:t>
            </a:r>
            <a:r>
              <a:rPr lang="en-US" b="1" dirty="0"/>
              <a:t>Filter </a:t>
            </a:r>
            <a:r>
              <a:rPr lang="en-US" b="1" dirty="0" smtClean="0"/>
              <a:t>structures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r.JENA\Desktop\weak-slot-and-filler-structure-1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763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Dr.JENA\Desktop\weak-slot-and-filler-structure-1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44000" cy="670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Dr.JENA\Desktop\weak-slot-and-filler-structure-1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8915400" cy="62285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Dr.JENA\Desktop\weak-slot-and-filler-structure-1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0"/>
            <a:ext cx="838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Dr.JENA\Desktop\weak-slot-and-filler-structure-2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"/>
            <a:ext cx="8534400" cy="632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Dr.JENA\Desktop\weak-slot-and-filler-structure-2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8458200" cy="655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Frames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867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Frames can also be regarded as an extension to Semantic nets. </a:t>
            </a:r>
          </a:p>
          <a:p>
            <a:r>
              <a:rPr lang="en-US" dirty="0" smtClean="0"/>
              <a:t>Semantic nets initially we used to represent labeled connections between objects. </a:t>
            </a:r>
          </a:p>
          <a:p>
            <a:r>
              <a:rPr lang="en-US" dirty="0" smtClean="0"/>
              <a:t>As tasks become more complex the representation needs to be more structured. </a:t>
            </a:r>
          </a:p>
          <a:p>
            <a:r>
              <a:rPr lang="en-US" dirty="0" smtClean="0"/>
              <a:t>The more structured the system it becomes more beneficial to use frames. </a:t>
            </a:r>
          </a:p>
          <a:p>
            <a:r>
              <a:rPr lang="en-US" dirty="0" smtClean="0"/>
              <a:t>Frames are general record-like structures which consist of a collection of slots and slot values.</a:t>
            </a:r>
          </a:p>
          <a:p>
            <a:r>
              <a:rPr lang="en-US" dirty="0" smtClean="0"/>
              <a:t>Slots may be of any size and type.</a:t>
            </a:r>
          </a:p>
          <a:p>
            <a:r>
              <a:rPr lang="en-US" dirty="0" smtClean="0"/>
              <a:t>Slots typically have names and values or subfields called facets.</a:t>
            </a:r>
          </a:p>
          <a:p>
            <a:r>
              <a:rPr lang="en-US" dirty="0" smtClean="0"/>
              <a:t>Facets may also have names and any number of values.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SYNTAX</a:t>
            </a:r>
            <a:br>
              <a:rPr lang="en-US" dirty="0" smtClean="0"/>
            </a:br>
            <a:r>
              <a:rPr lang="en-US" sz="3600" dirty="0" smtClean="0"/>
              <a:t>A general frame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(&lt;frame name&gt;</a:t>
            </a:r>
          </a:p>
          <a:p>
            <a:r>
              <a:rPr lang="en-US" dirty="0" smtClean="0"/>
              <a:t>        (&lt;slot1&gt; (&lt;facet1&gt;&lt;value1&gt;…..&lt;valuek1&gt;)</a:t>
            </a:r>
          </a:p>
          <a:p>
            <a:r>
              <a:rPr lang="en-US" dirty="0" smtClean="0"/>
              <a:t>                        (&lt;facet2&gt;&lt;value2&gt;…..&lt;valuek2&gt;)</a:t>
            </a:r>
          </a:p>
          <a:p>
            <a:r>
              <a:rPr lang="en-US" dirty="0" smtClean="0"/>
              <a:t>     				.</a:t>
            </a:r>
          </a:p>
          <a:p>
            <a:r>
              <a:rPr lang="en-US" dirty="0" smtClean="0"/>
              <a:t> 				.</a:t>
            </a:r>
          </a:p>
          <a:p>
            <a:r>
              <a:rPr lang="en-US" dirty="0" smtClean="0"/>
              <a:t> 				.</a:t>
            </a:r>
          </a:p>
          <a:p>
            <a:r>
              <a:rPr lang="en-US" dirty="0" smtClean="0"/>
              <a:t>        (&lt;slot2&gt; (&lt;facet1&gt;&lt;value1&gt;…..&lt;</a:t>
            </a:r>
            <a:r>
              <a:rPr lang="en-US" dirty="0" err="1" smtClean="0"/>
              <a:t>valuekm</a:t>
            </a:r>
            <a:r>
              <a:rPr lang="en-US" dirty="0" smtClean="0"/>
              <a:t>&gt;)</a:t>
            </a:r>
          </a:p>
          <a:p>
            <a:r>
              <a:rPr lang="en-US" dirty="0" smtClean="0"/>
              <a:t>             			.</a:t>
            </a:r>
          </a:p>
          <a:p>
            <a:r>
              <a:rPr lang="en-US" dirty="0" smtClean="0"/>
              <a:t>       			            .</a:t>
            </a:r>
          </a:p>
          <a:p>
            <a:r>
              <a:rPr lang="en-US" dirty="0" smtClean="0"/>
              <a:t>    				.  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8991600" cy="6400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Example</a:t>
            </a:r>
          </a:p>
          <a:p>
            <a:pPr>
              <a:buNone/>
            </a:pPr>
            <a:r>
              <a:rPr lang="en-US" dirty="0" smtClean="0"/>
              <a:t>Bob is a professor. His age is 42. His wife’s name is Sandy. His children’s names are Sue and Joe. His address is Street 100, Dallas City, TX State, ZIP 75000.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(bob</a:t>
            </a:r>
          </a:p>
          <a:p>
            <a:pPr>
              <a:buNone/>
            </a:pPr>
            <a:r>
              <a:rPr lang="en-US" dirty="0" smtClean="0"/>
              <a:t>     (PROFESSION (VALUE professor))</a:t>
            </a:r>
          </a:p>
          <a:p>
            <a:pPr>
              <a:buNone/>
            </a:pPr>
            <a:r>
              <a:rPr lang="en-US" dirty="0" smtClean="0"/>
              <a:t>	     (AGE (VALUE 42))</a:t>
            </a:r>
          </a:p>
          <a:p>
            <a:pPr>
              <a:buNone/>
            </a:pPr>
            <a:r>
              <a:rPr lang="en-US" dirty="0" smtClean="0"/>
              <a:t>	     (WIFE (VALUE sandy))   </a:t>
            </a:r>
          </a:p>
          <a:p>
            <a:pPr>
              <a:buNone/>
            </a:pPr>
            <a:r>
              <a:rPr lang="en-US" dirty="0" smtClean="0"/>
              <a:t>         (CHILDREN (VALUE sue </a:t>
            </a:r>
            <a:r>
              <a:rPr lang="en-US" dirty="0" err="1" smtClean="0"/>
              <a:t>joe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         (ADDRESS (STREET (VALUE 100 elm))</a:t>
            </a:r>
          </a:p>
          <a:p>
            <a:pPr>
              <a:buNone/>
            </a:pPr>
            <a:r>
              <a:rPr lang="en-US" dirty="0" smtClean="0"/>
              <a:t>                      (CITY (VALUE </a:t>
            </a:r>
            <a:r>
              <a:rPr lang="en-US" dirty="0" err="1" smtClean="0"/>
              <a:t>dallas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                       (STATE (VALUE </a:t>
            </a:r>
            <a:r>
              <a:rPr lang="en-US" dirty="0" err="1" smtClean="0"/>
              <a:t>tx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                       (ZIP (VALUE 75000))))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Example</a:t>
            </a:r>
          </a:p>
          <a:p>
            <a:r>
              <a:rPr lang="en-US" dirty="0" smtClean="0"/>
              <a:t>Ford is a car. Its color is silver. It has 4 doors. Its gas mileage is 90 km/h. Its weight is 2600kg. Its fuel capacity is 18L. </a:t>
            </a:r>
          </a:p>
          <a:p>
            <a:pPr>
              <a:buNone/>
            </a:pPr>
            <a:r>
              <a:rPr lang="en-US" dirty="0" smtClean="0"/>
              <a:t>      (ford (AKO (VALUE car))</a:t>
            </a:r>
          </a:p>
          <a:p>
            <a:pPr>
              <a:buNone/>
            </a:pPr>
            <a:r>
              <a:rPr lang="en-US" dirty="0" smtClean="0"/>
              <a:t>                (COLOR (VALUE silver))</a:t>
            </a:r>
          </a:p>
          <a:p>
            <a:pPr>
              <a:buNone/>
            </a:pPr>
            <a:r>
              <a:rPr lang="en-US" dirty="0" smtClean="0"/>
              <a:t>                (MODEL (VALUE 4-door))</a:t>
            </a:r>
          </a:p>
          <a:p>
            <a:pPr>
              <a:buNone/>
            </a:pPr>
            <a:r>
              <a:rPr lang="en-US" dirty="0" smtClean="0"/>
              <a:t>                (GAS-MILEAGE (DEFAULT </a:t>
            </a:r>
            <a:r>
              <a:rPr lang="en-US" dirty="0" err="1" smtClean="0"/>
              <a:t>fget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                (WEIGHT (VALUE 2600))</a:t>
            </a:r>
          </a:p>
          <a:p>
            <a:pPr>
              <a:buNone/>
            </a:pPr>
            <a:r>
              <a:rPr lang="en-US" dirty="0" smtClean="0"/>
              <a:t>                (FUEL-CAPACITY (VALUE 18))</a:t>
            </a:r>
          </a:p>
          <a:p>
            <a:pPr>
              <a:buNone/>
            </a:pPr>
            <a:r>
              <a:rPr lang="en-US" dirty="0" smtClean="0"/>
              <a:t>                              .</a:t>
            </a:r>
          </a:p>
          <a:p>
            <a:pPr>
              <a:buNone/>
            </a:pPr>
            <a:r>
              <a:rPr lang="en-US" dirty="0" smtClean="0"/>
              <a:t>                              .</a:t>
            </a:r>
          </a:p>
          <a:p>
            <a:pPr>
              <a:buNone/>
            </a:pPr>
            <a:r>
              <a:rPr lang="en-US" dirty="0" smtClean="0"/>
              <a:t>                              . 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10600" cy="6705600"/>
          </a:xfrm>
        </p:spPr>
        <p:txBody>
          <a:bodyPr>
            <a:normAutofit fontScale="25000" lnSpcReduction="20000"/>
          </a:bodyPr>
          <a:lstStyle/>
          <a:p>
            <a:endParaRPr lang="en-US" sz="4400" dirty="0" smtClean="0"/>
          </a:p>
          <a:p>
            <a:pPr>
              <a:buNone/>
            </a:pPr>
            <a:r>
              <a:rPr lang="en-US" sz="9600" b="1" dirty="0" smtClean="0"/>
              <a:t>Slot- and- Filter structures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8000" b="1" dirty="0" smtClean="0"/>
              <a:t>Weak </a:t>
            </a:r>
            <a:r>
              <a:rPr lang="en-US" sz="8000" b="1" dirty="0" smtClean="0"/>
              <a:t>slot- and- Filter structures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8000" b="1" dirty="0" smtClean="0"/>
              <a:t>Strong slot- and- Filter </a:t>
            </a:r>
            <a:r>
              <a:rPr lang="en-US" sz="8000" b="1" dirty="0" smtClean="0"/>
              <a:t>structures</a:t>
            </a:r>
          </a:p>
          <a:p>
            <a:pPr marL="61913" lvl="1" indent="0">
              <a:buNone/>
            </a:pPr>
            <a:r>
              <a:rPr lang="en-US" sz="8000" b="1" dirty="0" smtClean="0"/>
              <a:t>Slot</a:t>
            </a:r>
            <a:r>
              <a:rPr lang="en-US" sz="8000" dirty="0" smtClean="0"/>
              <a:t> is an attribute value pair in its simplest form. </a:t>
            </a:r>
            <a:r>
              <a:rPr lang="en-US" sz="8000" b="1" dirty="0" smtClean="0"/>
              <a:t>Filter</a:t>
            </a:r>
            <a:r>
              <a:rPr lang="en-US" sz="8000" dirty="0" smtClean="0"/>
              <a:t> is a value that slot can take . It could be numeric, string value or a pointer to another slot.</a:t>
            </a:r>
          </a:p>
          <a:p>
            <a:pPr marL="346075" lvl="1" indent="-284163">
              <a:buFont typeface="Arial" pitchFamily="34" charset="0"/>
              <a:buChar char="•"/>
            </a:pPr>
            <a:r>
              <a:rPr lang="en-US" sz="8000" b="1" dirty="0" smtClean="0"/>
              <a:t>Example  - </a:t>
            </a:r>
            <a:endParaRPr lang="en-US" sz="8000" b="1" dirty="0" smtClean="0"/>
          </a:p>
          <a:p>
            <a:pPr marL="346075" lvl="1" indent="-284163">
              <a:buNone/>
            </a:pPr>
            <a:endParaRPr lang="en-US" sz="8000" dirty="0" smtClean="0"/>
          </a:p>
          <a:p>
            <a:pPr marL="346075" lvl="1" indent="-284163">
              <a:buNone/>
            </a:pPr>
            <a:r>
              <a:rPr lang="en-US" sz="8000" dirty="0" smtClean="0"/>
              <a:t>	The knowledge  in slot and filter systems consist of structures  as a set of entities and their attributes.</a:t>
            </a:r>
          </a:p>
          <a:p>
            <a:pPr>
              <a:buNone/>
            </a:pPr>
            <a:r>
              <a:rPr lang="en-US" sz="8000" dirty="0" smtClean="0"/>
              <a:t>	These </a:t>
            </a:r>
            <a:r>
              <a:rPr lang="en-US" sz="8000" dirty="0" smtClean="0"/>
              <a:t>structures have the form of ordered triples</a:t>
            </a:r>
          </a:p>
          <a:p>
            <a:pPr>
              <a:buNone/>
            </a:pPr>
            <a:r>
              <a:rPr lang="en-US" sz="8000" dirty="0" smtClean="0"/>
              <a:t> 			</a:t>
            </a:r>
            <a:r>
              <a:rPr lang="en-US" sz="8000" b="1" dirty="0" smtClean="0"/>
              <a:t>OBJECTS x ATTRIBUTES x VALUE</a:t>
            </a:r>
            <a:endParaRPr lang="en-US" sz="7200" b="1" dirty="0" smtClean="0"/>
          </a:p>
          <a:p>
            <a:pPr marL="346075" lvl="1" indent="-284163">
              <a:buNone/>
            </a:pPr>
            <a:r>
              <a:rPr lang="en-US" sz="8000" dirty="0" smtClean="0"/>
              <a:t>The </a:t>
            </a:r>
            <a:r>
              <a:rPr lang="en-US" sz="8000" dirty="0" smtClean="0"/>
              <a:t>following are the four declarative mechanisms, used for representing knowledge:</a:t>
            </a:r>
          </a:p>
          <a:p>
            <a:pPr marL="346075" lvl="1" indent="-284163">
              <a:buFont typeface="Arial" pitchFamily="34" charset="0"/>
              <a:buChar char="•"/>
            </a:pPr>
            <a:r>
              <a:rPr lang="en-US" sz="9600" b="1" dirty="0" smtClean="0"/>
              <a:t>Weak </a:t>
            </a:r>
            <a:r>
              <a:rPr lang="en-US" sz="9600" b="1" dirty="0" smtClean="0"/>
              <a:t>slot- and- Filter structures</a:t>
            </a:r>
          </a:p>
          <a:p>
            <a:pPr marL="746125" lvl="2" indent="-284163">
              <a:buNone/>
            </a:pPr>
            <a:r>
              <a:rPr lang="en-US" sz="7200" dirty="0" smtClean="0"/>
              <a:t>	</a:t>
            </a:r>
            <a:r>
              <a:rPr lang="en-US" sz="8000" b="1" dirty="0" smtClean="0"/>
              <a:t>1</a:t>
            </a:r>
            <a:r>
              <a:rPr lang="en-US" sz="8000" b="1" dirty="0" smtClean="0"/>
              <a:t>.  Semantic Nets </a:t>
            </a:r>
            <a:r>
              <a:rPr lang="en-US" sz="7200" dirty="0" smtClean="0"/>
              <a:t>:</a:t>
            </a:r>
            <a:r>
              <a:rPr lang="en-US" sz="7200" b="1" dirty="0" smtClean="0"/>
              <a:t> </a:t>
            </a:r>
            <a:r>
              <a:rPr lang="en-US" sz="8000" dirty="0" smtClean="0"/>
              <a:t>These describe </a:t>
            </a:r>
            <a:r>
              <a:rPr lang="en-US" sz="8000" b="1" dirty="0" smtClean="0"/>
              <a:t>both objects and events in general</a:t>
            </a:r>
            <a:endParaRPr lang="en-US" sz="7200" b="1" dirty="0" smtClean="0"/>
          </a:p>
          <a:p>
            <a:pPr lvl="1">
              <a:buNone/>
            </a:pPr>
            <a:r>
              <a:rPr lang="en-US" sz="8000" b="1" dirty="0" smtClean="0"/>
              <a:t>	2</a:t>
            </a:r>
            <a:r>
              <a:rPr lang="en-US" sz="8000" b="1" dirty="0" smtClean="0"/>
              <a:t>.  Frames:    </a:t>
            </a:r>
            <a:r>
              <a:rPr lang="en-US" sz="8000" dirty="0" smtClean="0"/>
              <a:t>A general structure to represent </a:t>
            </a:r>
            <a:r>
              <a:rPr lang="en-US" sz="8000" b="1" dirty="0" smtClean="0"/>
              <a:t>complex objects from several different points of view.</a:t>
            </a:r>
            <a:endParaRPr lang="en-US" sz="7200" b="1" dirty="0" smtClean="0"/>
          </a:p>
          <a:p>
            <a:pPr marL="346075" lvl="1" indent="-284163">
              <a:buFont typeface="Arial" pitchFamily="34" charset="0"/>
              <a:buChar char="•"/>
            </a:pPr>
            <a:r>
              <a:rPr lang="en-US" sz="9600" b="1" dirty="0" smtClean="0"/>
              <a:t>Strong </a:t>
            </a:r>
            <a:r>
              <a:rPr lang="en-US" sz="9600" b="1" dirty="0" smtClean="0"/>
              <a:t>slot- and- Filter structures</a:t>
            </a:r>
          </a:p>
          <a:p>
            <a:pPr>
              <a:buNone/>
            </a:pPr>
            <a:r>
              <a:rPr lang="en-US" sz="8000" dirty="0" smtClean="0"/>
              <a:t>	</a:t>
            </a:r>
            <a:r>
              <a:rPr lang="en-US" sz="8000" b="1" dirty="0" smtClean="0"/>
              <a:t>1</a:t>
            </a:r>
            <a:r>
              <a:rPr lang="en-US" sz="8000" dirty="0" smtClean="0"/>
              <a:t>.  </a:t>
            </a:r>
            <a:r>
              <a:rPr lang="en-US" sz="8000" b="1" dirty="0" smtClean="0"/>
              <a:t>Conceptual Dependencies </a:t>
            </a:r>
            <a:r>
              <a:rPr lang="en-US" sz="8000" dirty="0" smtClean="0"/>
              <a:t>:Provides a way of representing </a:t>
            </a:r>
            <a:r>
              <a:rPr lang="en-US" sz="8000" b="1" dirty="0" smtClean="0"/>
              <a:t>relationships </a:t>
            </a:r>
            <a:r>
              <a:rPr lang="en-US" sz="8000" b="1" dirty="0" smtClean="0"/>
              <a:t> 		among </a:t>
            </a:r>
            <a:r>
              <a:rPr lang="en-US" sz="8000" b="1" dirty="0" smtClean="0"/>
              <a:t>components of an action.</a:t>
            </a:r>
          </a:p>
          <a:p>
            <a:pPr>
              <a:buNone/>
            </a:pPr>
            <a:r>
              <a:rPr lang="en-US" sz="8000" dirty="0" smtClean="0"/>
              <a:t>	</a:t>
            </a:r>
            <a:r>
              <a:rPr lang="en-US" sz="8000" b="1" dirty="0" smtClean="0"/>
              <a:t>2</a:t>
            </a:r>
            <a:r>
              <a:rPr lang="en-US" sz="8000" dirty="0" smtClean="0"/>
              <a:t>.  </a:t>
            </a:r>
            <a:r>
              <a:rPr lang="en-US" sz="8000" b="1" dirty="0" smtClean="0"/>
              <a:t>Scripts</a:t>
            </a:r>
            <a:r>
              <a:rPr lang="en-US" sz="8000" dirty="0" smtClean="0"/>
              <a:t>:</a:t>
            </a:r>
            <a:r>
              <a:rPr lang="en-US" sz="8000" b="1" dirty="0" smtClean="0"/>
              <a:t> </a:t>
            </a:r>
            <a:r>
              <a:rPr lang="en-US" sz="8000" dirty="0" smtClean="0"/>
              <a:t>A sophisticated structure use to </a:t>
            </a:r>
            <a:r>
              <a:rPr lang="en-US" sz="8000" b="1" dirty="0" smtClean="0"/>
              <a:t>re</a:t>
            </a:r>
            <a:r>
              <a:rPr lang="en-US" sz="7200" b="1" dirty="0" smtClean="0"/>
              <a:t>present common sequence of events.</a:t>
            </a:r>
          </a:p>
          <a:p>
            <a:pPr>
              <a:buNone/>
            </a:pPr>
            <a:r>
              <a:rPr lang="en-US" sz="7200" dirty="0" smtClean="0"/>
              <a:t>		</a:t>
            </a:r>
            <a:endParaRPr lang="en-US" dirty="0" smtClean="0"/>
          </a:p>
          <a:p>
            <a:pPr marL="346075" lvl="1" indent="-284163">
              <a:buFont typeface="Arial" pitchFamily="34" charset="0"/>
              <a:buChar char="•"/>
            </a:pPr>
            <a:endParaRPr lang="en-US" dirty="0" smtClean="0"/>
          </a:p>
          <a:p>
            <a:pPr marL="346075" lvl="1" indent="-284163">
              <a:buFont typeface="Arial" pitchFamily="34" charset="0"/>
              <a:buChar char="•"/>
            </a:pPr>
            <a:endParaRPr lang="en-US" dirty="0" smtClean="0"/>
          </a:p>
          <a:p>
            <a:pPr marL="346075" lvl="1" indent="-284163">
              <a:buNone/>
            </a:pPr>
            <a:endParaRPr lang="en-US" dirty="0" smtClean="0"/>
          </a:p>
          <a:p>
            <a:pPr marL="971550" lvl="1" indent="-51435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05000" y="2133600"/>
            <a:ext cx="3276600" cy="304800"/>
            <a:chOff x="1905000" y="2133600"/>
            <a:chExt cx="3276600" cy="304800"/>
          </a:xfrm>
        </p:grpSpPr>
        <p:sp>
          <p:nvSpPr>
            <p:cNvPr id="4" name="Rectangle 3"/>
            <p:cNvSpPr/>
            <p:nvPr/>
          </p:nvSpPr>
          <p:spPr>
            <a:xfrm>
              <a:off x="1905000" y="2133600"/>
              <a:ext cx="1143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India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38600" y="2133600"/>
              <a:ext cx="1143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</a:t>
              </a:r>
              <a:r>
                <a:rPr lang="en-US" dirty="0" smtClean="0"/>
                <a:t>D</a:t>
              </a:r>
              <a:r>
                <a:rPr lang="en-US" dirty="0" smtClean="0"/>
                <a:t>elhi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4" idx="3"/>
            </p:cNvCxnSpPr>
            <p:nvPr/>
          </p:nvCxnSpPr>
          <p:spPr>
            <a:xfrm>
              <a:off x="3048000" y="2286000"/>
              <a:ext cx="99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Dr.JENA\Desktop\weak-slot-and-filler-structure-2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7841" y="1600200"/>
            <a:ext cx="6028318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Dr.JENA\Desktop\weak-slot-and-filler-structure-2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7841" y="1600200"/>
            <a:ext cx="6028318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686800" cy="6400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A </a:t>
            </a:r>
            <a:r>
              <a:rPr lang="en-US" b="1" dirty="0" smtClean="0"/>
              <a:t>'weak slot' and filler structure </a:t>
            </a:r>
            <a:r>
              <a:rPr lang="en-US" dirty="0" smtClean="0"/>
              <a:t>does not deal with the representation of the content.</a:t>
            </a:r>
          </a:p>
          <a:p>
            <a:r>
              <a:rPr lang="en-US" dirty="0" smtClean="0"/>
              <a:t>The 'weak slot-and-filler' structure ('semantic networks' and frames) does not describe any hard and fast rules about what kinds of objects and links are good in general for knowledge representation.</a:t>
            </a:r>
          </a:p>
          <a:p>
            <a:r>
              <a:rPr lang="en-US" dirty="0" smtClean="0"/>
              <a:t>A weak slot helps in easy retrieval of attribute values. </a:t>
            </a:r>
          </a:p>
          <a:p>
            <a:r>
              <a:rPr lang="en-US" dirty="0" smtClean="0"/>
              <a:t>It helps in describing the properties of relations very easily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b="1" dirty="0" smtClean="0"/>
              <a:t>strong slot-and-filler structures</a:t>
            </a:r>
            <a:r>
              <a:rPr lang="en-US" dirty="0" smtClean="0"/>
              <a:t>, on the other hand, provide specific notions of what kinds of objects and relations are permitted.</a:t>
            </a:r>
          </a:p>
          <a:p>
            <a:r>
              <a:rPr lang="en-US" dirty="0" smtClean="0"/>
              <a:t>This represents links between objects according to more rigid rules. This represents knowledge about common situations.</a:t>
            </a:r>
          </a:p>
          <a:p>
            <a:pPr>
              <a:buNone/>
            </a:pPr>
            <a:r>
              <a:rPr lang="en-US" dirty="0" smtClean="0"/>
              <a:t>There are two types of Weak slots and their filler structures – </a:t>
            </a:r>
            <a:r>
              <a:rPr lang="en-US" b="1" dirty="0" smtClean="0"/>
              <a:t>Semantic Nets </a:t>
            </a:r>
            <a:r>
              <a:rPr lang="en-US" dirty="0" smtClean="0"/>
              <a:t>and </a:t>
            </a:r>
            <a:r>
              <a:rPr lang="en-US" b="1" dirty="0" smtClean="0"/>
              <a:t>Frames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Semantic Nets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019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a semantic net, information represented as a set of nodes connected to each other by a set of labeled arcs, which represents relationships among the nodes.</a:t>
            </a:r>
          </a:p>
          <a:p>
            <a:r>
              <a:rPr lang="en-US" sz="2400" dirty="0" smtClean="0"/>
              <a:t>	The </a:t>
            </a:r>
            <a:r>
              <a:rPr lang="en-US" sz="2400" dirty="0"/>
              <a:t>physical attributes of a person can be represented </a:t>
            </a:r>
            <a:r>
              <a:rPr lang="en-US" sz="2400" dirty="0" smtClean="0"/>
              <a:t>a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000" dirty="0" smtClean="0"/>
              <a:t>				</a:t>
            </a:r>
            <a:r>
              <a:rPr lang="en-US" sz="1800" b="1" dirty="0" smtClean="0"/>
              <a:t>(A </a:t>
            </a:r>
            <a:r>
              <a:rPr lang="en-US" sz="1800" b="1" dirty="0"/>
              <a:t>Semantic Network</a:t>
            </a:r>
            <a:r>
              <a:rPr lang="en-US" sz="1800" b="1" dirty="0" smtClean="0"/>
              <a:t>   )</a:t>
            </a:r>
          </a:p>
          <a:p>
            <a:pPr>
              <a:buNone/>
            </a:pPr>
            <a:r>
              <a:rPr lang="en-US" sz="2000" dirty="0"/>
              <a:t>These values can also be represented in logic as: </a:t>
            </a:r>
            <a:r>
              <a:rPr lang="en-US" sz="2000" b="1" i="1" dirty="0" err="1"/>
              <a:t>isa</a:t>
            </a:r>
            <a:r>
              <a:rPr lang="en-US" sz="2000" b="1" i="1" dirty="0"/>
              <a:t>(person, mammal), </a:t>
            </a:r>
            <a:r>
              <a:rPr lang="en-US" sz="2000" b="1" i="1" dirty="0" smtClean="0"/>
              <a:t>				instance(Mike-Hall</a:t>
            </a:r>
            <a:r>
              <a:rPr lang="en-US" sz="2000" b="1" i="1" dirty="0"/>
              <a:t>, person) team(Mike-Hall, Cardiff)</a:t>
            </a:r>
            <a:endParaRPr lang="en-US" sz="2000" b="1" dirty="0" smtClean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7" name="Picture 3" descr="C:\Users\Dr.JENA\Desktop\semantic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14600"/>
            <a:ext cx="64008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Semantic Nets….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semantic network is a directed graphs with labeled nodes and arrows.</a:t>
            </a:r>
          </a:p>
          <a:p>
            <a:r>
              <a:rPr lang="en-US" dirty="0" smtClean="0"/>
              <a:t>Nodes are commonly used for objects and the arrows for relations.</a:t>
            </a:r>
          </a:p>
          <a:p>
            <a:r>
              <a:rPr lang="en-US" dirty="0" smtClean="0"/>
              <a:t>The pictorial representation of objects, their attributes and relationships between them and other entities make them better than any other representation schemes.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763000" cy="6172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600" b="1" dirty="0" smtClean="0"/>
              <a:t>Representing Non-binary Predicates Semantic Nets</a:t>
            </a:r>
            <a:endParaRPr lang="en-US" sz="2400" b="1" dirty="0" smtClean="0"/>
          </a:p>
          <a:p>
            <a:pPr algn="just">
              <a:buNone/>
            </a:pPr>
            <a:r>
              <a:rPr lang="en-US" sz="2400" dirty="0" smtClean="0"/>
              <a:t>1. Simple binary predicates like </a:t>
            </a:r>
            <a:r>
              <a:rPr lang="en-US" sz="2400" dirty="0" err="1" smtClean="0"/>
              <a:t>isa</a:t>
            </a:r>
            <a:r>
              <a:rPr lang="en-US" sz="2400" dirty="0" smtClean="0"/>
              <a:t>(Person, Mammal) can represent easily by semantic nets but other non-binary predicates can also represent by using general-purpose predicates such as </a:t>
            </a:r>
            <a:r>
              <a:rPr lang="en-US" sz="2400" b="1" i="1" dirty="0" err="1" smtClean="0"/>
              <a:t>isa</a:t>
            </a:r>
            <a:r>
              <a:rPr lang="en-US" sz="2400" b="1" i="1" dirty="0" smtClean="0"/>
              <a:t> and instance.</a:t>
            </a:r>
            <a:endParaRPr lang="en-US" sz="2400" b="1" dirty="0" smtClean="0"/>
          </a:p>
          <a:p>
            <a:pPr algn="just">
              <a:buNone/>
            </a:pPr>
            <a:endParaRPr lang="en-US" sz="2400" b="1" dirty="0" smtClean="0"/>
          </a:p>
          <a:p>
            <a:pPr algn="just">
              <a:buNone/>
            </a:pPr>
            <a:r>
              <a:rPr lang="en-US" sz="2400" dirty="0" smtClean="0"/>
              <a:t>2. Three or more predicates can also be converted to a binary form by creating  one new object representing the entire predicate statement</a:t>
            </a:r>
          </a:p>
          <a:p>
            <a:pPr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1800" dirty="0" smtClean="0"/>
              <a:t>			</a:t>
            </a:r>
            <a:r>
              <a:rPr lang="en-US" sz="1900" b="1" dirty="0" smtClean="0"/>
              <a:t>Score(India,Srilanka,160-7)</a:t>
            </a:r>
            <a:endParaRPr lang="en-US" sz="1800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</a:p>
          <a:p>
            <a:pPr>
              <a:buNone/>
            </a:pPr>
            <a:r>
              <a:rPr lang="en-US" sz="1800" dirty="0" smtClean="0"/>
              <a:t>			(A </a:t>
            </a:r>
            <a:r>
              <a:rPr lang="en-US" sz="1800" dirty="0"/>
              <a:t>Semantic Network for </a:t>
            </a:r>
            <a:r>
              <a:rPr lang="en-US" sz="1800" i="1" dirty="0"/>
              <a:t>n</a:t>
            </a:r>
            <a:r>
              <a:rPr lang="en-US" sz="1800" dirty="0"/>
              <a:t>-Place </a:t>
            </a:r>
            <a:r>
              <a:rPr lang="en-US" sz="1800" dirty="0" smtClean="0"/>
              <a:t>Predicate)</a:t>
            </a:r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286000" y="3581400"/>
            <a:ext cx="4800599" cy="2362200"/>
            <a:chOff x="2819400" y="4267200"/>
            <a:chExt cx="4800599" cy="2362200"/>
          </a:xfrm>
        </p:grpSpPr>
        <p:sp>
          <p:nvSpPr>
            <p:cNvPr id="6" name="Rectangle 5"/>
            <p:cNvSpPr/>
            <p:nvPr/>
          </p:nvSpPr>
          <p:spPr>
            <a:xfrm>
              <a:off x="4693356" y="5279571"/>
              <a:ext cx="1262474" cy="4338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20-20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65511" y="4267200"/>
              <a:ext cx="918163" cy="385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Game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80281" y="6243735"/>
              <a:ext cx="918163" cy="385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dirty="0" smtClean="0"/>
                <a:t>ndia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19400" y="5257800"/>
              <a:ext cx="918163" cy="385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Srilanka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01836" y="5279571"/>
              <a:ext cx="918163" cy="385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160-7</a:t>
              </a:r>
              <a:endParaRPr lang="en-US" sz="1600" dirty="0"/>
            </a:p>
          </p:txBody>
        </p:sp>
        <p:cxnSp>
          <p:nvCxnSpPr>
            <p:cNvPr id="11" name="Straight Arrow Connector 10"/>
            <p:cNvCxnSpPr>
              <a:stCxn id="6" idx="2"/>
            </p:cNvCxnSpPr>
            <p:nvPr/>
          </p:nvCxnSpPr>
          <p:spPr>
            <a:xfrm rot="5400000">
              <a:off x="5083552" y="5954390"/>
              <a:ext cx="482083" cy="11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013215" y="5472404"/>
              <a:ext cx="631237" cy="10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 flipV="1">
              <a:off x="3810000" y="5473410"/>
              <a:ext cx="825970" cy="129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0"/>
            </p:cNvCxnSpPr>
            <p:nvPr/>
          </p:nvCxnSpPr>
          <p:spPr>
            <a:xfrm rot="5400000" flipH="1" flipV="1">
              <a:off x="5035619" y="4990227"/>
              <a:ext cx="578498" cy="11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486400" y="579120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Home Team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43600" y="51054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Score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86200" y="4876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Visiting Team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10200" y="4800600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isa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15400" cy="6858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 :</a:t>
            </a:r>
          </a:p>
          <a:p>
            <a:pPr lvl="1"/>
            <a:r>
              <a:rPr lang="en-US" sz="2000" i="1" dirty="0" smtClean="0"/>
              <a:t>John </a:t>
            </a:r>
            <a:r>
              <a:rPr lang="en-US" sz="2000" i="1" dirty="0"/>
              <a:t>gave Mary the book</a:t>
            </a:r>
            <a:r>
              <a:rPr lang="en-US" sz="2000" dirty="0"/>
              <a:t>. </a:t>
            </a:r>
            <a:endParaRPr lang="en-US" sz="2000" dirty="0" smtClean="0"/>
          </a:p>
          <a:p>
            <a:pPr lvl="2"/>
            <a:r>
              <a:rPr lang="en-US" sz="2000" dirty="0"/>
              <a:t>g</a:t>
            </a:r>
            <a:r>
              <a:rPr lang="en-US" sz="2000" dirty="0" smtClean="0"/>
              <a:t>ive(</a:t>
            </a:r>
            <a:r>
              <a:rPr lang="en-US" sz="2000" dirty="0" err="1" smtClean="0"/>
              <a:t>john,mary,book</a:t>
            </a:r>
            <a:r>
              <a:rPr lang="en-US" sz="2000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2400" dirty="0"/>
              <a:t>	</a:t>
            </a:r>
            <a:r>
              <a:rPr lang="en-US" sz="2400" dirty="0" smtClean="0"/>
              <a:t>			</a:t>
            </a:r>
            <a:r>
              <a:rPr lang="en-US" sz="2000" dirty="0"/>
              <a:t>	</a:t>
            </a:r>
            <a:r>
              <a:rPr lang="en-US" sz="2000" dirty="0" smtClean="0"/>
              <a:t>				(A </a:t>
            </a:r>
            <a:r>
              <a:rPr lang="en-US" sz="2000" dirty="0"/>
              <a:t>Semantic </a:t>
            </a:r>
            <a:r>
              <a:rPr lang="en-US" sz="2000" dirty="0" smtClean="0"/>
              <a:t>Network </a:t>
            </a:r>
            <a:r>
              <a:rPr lang="en-US" sz="2000" dirty="0"/>
              <a:t>for a </a:t>
            </a:r>
            <a:r>
              <a:rPr lang="en-US" sz="2000" dirty="0" smtClean="0"/>
              <a:t>Sentence)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pic>
        <p:nvPicPr>
          <p:cNvPr id="2050" name="Picture 2" descr="C:\Users\Dr.JENA\Desktop\sentenc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81200"/>
            <a:ext cx="56388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we will also need to </a:t>
            </a:r>
            <a:r>
              <a:rPr lang="en-US" sz="2400" i="1" dirty="0" smtClean="0"/>
              <a:t>distinguish </a:t>
            </a:r>
            <a:r>
              <a:rPr lang="en-US" sz="2000" i="1" dirty="0" smtClean="0"/>
              <a:t>between the link that defines a new entity and holds its value and the other kind of link that relates two existing entities</a:t>
            </a:r>
            <a:endParaRPr lang="en-US" sz="2400" dirty="0"/>
          </a:p>
        </p:txBody>
      </p:sp>
      <p:pic>
        <p:nvPicPr>
          <p:cNvPr id="9218" name="Picture 2" descr="C:\Users\Dr.JENA\Desktop\weak-slot-and-filler-structure-1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534400" cy="5135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Partitioned Semantic 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is used to represent quantified expressions in semantic nets</a:t>
            </a:r>
          </a:p>
          <a:p>
            <a:r>
              <a:rPr lang="en-US" sz="2400" b="1" dirty="0" smtClean="0"/>
              <a:t>Notes: </a:t>
            </a:r>
            <a:r>
              <a:rPr lang="en-US" sz="2400" dirty="0" smtClean="0"/>
              <a:t> </a:t>
            </a:r>
            <a:r>
              <a:rPr lang="en-US" sz="2400" i="1" dirty="0" smtClean="0"/>
              <a:t>Break network into </a:t>
            </a:r>
            <a:r>
              <a:rPr lang="en-US" sz="2400" b="1" i="1" dirty="0" smtClean="0"/>
              <a:t>spaces</a:t>
            </a:r>
            <a:r>
              <a:rPr lang="en-US" sz="2400" i="1" dirty="0" smtClean="0"/>
              <a:t> which consist of groups of nodes and arcs and regard each </a:t>
            </a:r>
            <a:r>
              <a:rPr lang="en-US" sz="2400" b="1" i="1" dirty="0" smtClean="0"/>
              <a:t>space</a:t>
            </a:r>
            <a:r>
              <a:rPr lang="en-US" sz="2400" i="1" dirty="0" smtClean="0"/>
              <a:t> as a node.</a:t>
            </a:r>
            <a:endParaRPr lang="en-US" sz="2400" dirty="0" smtClean="0"/>
          </a:p>
          <a:p>
            <a:r>
              <a:rPr lang="en-US" sz="2400" dirty="0" smtClean="0"/>
              <a:t>Example   - “the dog bit the mail carrier” (Partitioned not required)</a:t>
            </a:r>
            <a:endParaRPr lang="en-US" sz="24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1143000" y="3886200"/>
            <a:ext cx="5791200" cy="1676400"/>
            <a:chOff x="990600" y="2133600"/>
            <a:chExt cx="5791200" cy="1676400"/>
          </a:xfrm>
        </p:grpSpPr>
        <p:sp>
          <p:nvSpPr>
            <p:cNvPr id="7" name="Rectangle 6"/>
            <p:cNvSpPr/>
            <p:nvPr/>
          </p:nvSpPr>
          <p:spPr>
            <a:xfrm>
              <a:off x="990600" y="3276600"/>
              <a:ext cx="1066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0200" y="3276600"/>
              <a:ext cx="1066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76600" y="3276600"/>
              <a:ext cx="1066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9" idx="1"/>
              <a:endCxn id="7" idx="3"/>
            </p:cNvCxnSpPr>
            <p:nvPr/>
          </p:nvCxnSpPr>
          <p:spPr>
            <a:xfrm rot="10800000">
              <a:off x="2057400" y="3543300"/>
              <a:ext cx="1219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286000" y="3200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Assailant</a:t>
              </a:r>
              <a:endParaRPr lang="en-US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600" y="220980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dogs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10200" y="2133600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Mail carrier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6600" y="220980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bite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stCxn id="8" idx="1"/>
              <a:endCxn id="9" idx="3"/>
            </p:cNvCxnSpPr>
            <p:nvPr/>
          </p:nvCxnSpPr>
          <p:spPr>
            <a:xfrm rot="10800000">
              <a:off x="4343400" y="3543300"/>
              <a:ext cx="1066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7" idx="0"/>
            </p:cNvCxnSpPr>
            <p:nvPr/>
          </p:nvCxnSpPr>
          <p:spPr>
            <a:xfrm rot="5400000" flipH="1" flipV="1">
              <a:off x="1181100" y="29337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9" idx="0"/>
            </p:cNvCxnSpPr>
            <p:nvPr/>
          </p:nvCxnSpPr>
          <p:spPr>
            <a:xfrm rot="5400000" flipH="1" flipV="1">
              <a:off x="3467100" y="29337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8" idx="0"/>
            </p:cNvCxnSpPr>
            <p:nvPr/>
          </p:nvCxnSpPr>
          <p:spPr>
            <a:xfrm rot="5400000" flipH="1" flipV="1">
              <a:off x="5600700" y="29337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524000" y="2743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isa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19800" y="2743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isa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10000" y="2743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isa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95800" y="3200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Victim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582</Words>
  <Application>Microsoft Office PowerPoint</Application>
  <PresentationFormat>On-screen Show (4:3)</PresentationFormat>
  <Paragraphs>140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Weak slot- and- Filter structures</vt:lpstr>
      <vt:lpstr>Slide 2</vt:lpstr>
      <vt:lpstr>Slide 3</vt:lpstr>
      <vt:lpstr>Semantic Nets </vt:lpstr>
      <vt:lpstr>Semantic Nets…. </vt:lpstr>
      <vt:lpstr>Slide 6</vt:lpstr>
      <vt:lpstr>Slide 7</vt:lpstr>
      <vt:lpstr>we will also need to distinguish between the link that defines a new entity and holds its value and the other kind of link that relates two existing entities</vt:lpstr>
      <vt:lpstr>Partitioned Semantic Nets</vt:lpstr>
      <vt:lpstr>Slide 10</vt:lpstr>
      <vt:lpstr>Slide 11</vt:lpstr>
      <vt:lpstr>Slide 12</vt:lpstr>
      <vt:lpstr>Slide 13</vt:lpstr>
      <vt:lpstr>Slide 14</vt:lpstr>
      <vt:lpstr>Slide 15</vt:lpstr>
      <vt:lpstr>Frames </vt:lpstr>
      <vt:lpstr>SYNTAX A general frame structure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slot and Filter structures</dc:title>
  <dc:creator>Dr.JENA</dc:creator>
  <cp:lastModifiedBy>Dr.JENA</cp:lastModifiedBy>
  <cp:revision>75</cp:revision>
  <dcterms:created xsi:type="dcterms:W3CDTF">2020-04-22T14:44:30Z</dcterms:created>
  <dcterms:modified xsi:type="dcterms:W3CDTF">2020-04-24T10:54:16Z</dcterms:modified>
</cp:coreProperties>
</file>