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6" r:id="rId18"/>
    <p:sldId id="275" r:id="rId19"/>
    <p:sldId id="271" r:id="rId20"/>
  </p:sldIdLst>
  <p:sldSz cx="9144000" cy="5143500" type="screen16x9"/>
  <p:notesSz cx="6858000" cy="9144000"/>
  <p:embeddedFontLst>
    <p:embeddedFont>
      <p:font typeface="Maven Pro" pitchFamily="2" charset="77"/>
      <p:regular r:id="rId22"/>
    </p:embeddedFont>
    <p:embeddedFont>
      <p:font typeface="Nunito" pitchFamily="2"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7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7"/>
  </p:normalViewPr>
  <p:slideViewPr>
    <p:cSldViewPr snapToGrid="0" showGuides="1">
      <p:cViewPr varScale="1">
        <p:scale>
          <a:sx n="144" d="100"/>
          <a:sy n="144" d="100"/>
        </p:scale>
        <p:origin x="728" y="192"/>
      </p:cViewPr>
      <p:guideLst>
        <p:guide orient="horz" pos="162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ff56df78b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ff56df78b1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ff56df78b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ff56df78b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ff56df78b1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ff56df78b1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ff56df78b1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ff56df78b1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ff56df78b1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ff56df78b1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ff56df78b1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ff56df78b1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f56df78b1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f56df78b1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764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f56df78b1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f56df78b1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7760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f56df78b1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f56df78b1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7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ff56df78b1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ff56df78b1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ff56df78b1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f56df78b1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ff56df78b1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ff56df78b1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f56df78b1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f56df78b1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ff56df78b1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ff56df78b1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ff56df78b1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ff56df78b1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ff56df78b1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ff56df78b1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90500" lvl="0" indent="0" algn="l" rtl="0">
              <a:lnSpc>
                <a:spcPct val="115000"/>
              </a:lnSpc>
              <a:spcBef>
                <a:spcPts val="0"/>
              </a:spcBef>
              <a:spcAft>
                <a:spcPts val="0"/>
              </a:spcAft>
              <a:buNone/>
            </a:pPr>
            <a:r>
              <a:rPr lang="en-GB" dirty="0">
                <a:solidFill>
                  <a:schemeClr val="lt1"/>
                </a:solidFill>
                <a:sym typeface="+mn-ea"/>
              </a:rPr>
              <a:t>Dataset 1 contains basic demographic information of more than 120,000 adolescent respondents, each person identified by a unique ID number.</a:t>
            </a:r>
          </a:p>
          <a:p>
            <a:pPr marL="0" marR="190500" lvl="0" indent="0" algn="l" defTabSz="914400" rtl="0" eaLnBrk="1" fontAlgn="auto" latinLnBrk="0" hangingPunct="1">
              <a:lnSpc>
                <a:spcPct val="115000"/>
              </a:lnSpc>
              <a:spcBef>
                <a:spcPts val="0"/>
              </a:spcBef>
              <a:spcAft>
                <a:spcPts val="0"/>
              </a:spcAft>
              <a:buClr>
                <a:srgbClr val="000000"/>
              </a:buClr>
              <a:buSzPts val="1100"/>
              <a:buFont typeface="Arial" panose="020B0604020202020204"/>
              <a:buNone/>
              <a:tabLst/>
              <a:defRPr/>
            </a:pPr>
            <a:r>
              <a:rPr lang="en-GB" dirty="0">
                <a:solidFill>
                  <a:schemeClr val="lt1"/>
                </a:solidFill>
                <a:sym typeface="+mn-ea"/>
              </a:rPr>
              <a:t>Dataset 2 shows the </a:t>
            </a:r>
            <a:r>
              <a:rPr lang="en-GB" dirty="0" err="1">
                <a:solidFill>
                  <a:schemeClr val="lt1"/>
                </a:solidFill>
                <a:sym typeface="+mn-ea"/>
              </a:rPr>
              <a:t>watchtime</a:t>
            </a:r>
            <a:r>
              <a:rPr lang="en-GB" dirty="0">
                <a:solidFill>
                  <a:schemeClr val="lt1"/>
                </a:solidFill>
                <a:sym typeface="+mn-ea"/>
              </a:rPr>
              <a:t> for the person by the ID from dataset 1</a:t>
            </a:r>
            <a:r>
              <a:rPr lang="en-US" altLang="en-GB" dirty="0">
                <a:solidFill>
                  <a:schemeClr val="lt1"/>
                </a:solidFill>
                <a:sym typeface="+mn-ea"/>
              </a:rPr>
              <a:t>.</a:t>
            </a:r>
            <a:endParaRPr lang="en-GB" dirty="0">
              <a:solidFill>
                <a:schemeClr val="lt1"/>
              </a:solidFill>
              <a:sym typeface="+mn-ea"/>
            </a:endParaRPr>
          </a:p>
          <a:p>
            <a:pPr marL="0" marR="190500" lvl="0" indent="0" algn="l" rtl="0">
              <a:lnSpc>
                <a:spcPct val="115000"/>
              </a:lnSpc>
              <a:spcBef>
                <a:spcPts val="0"/>
              </a:spcBef>
              <a:spcAft>
                <a:spcPts val="0"/>
              </a:spcAft>
              <a:buNone/>
            </a:pPr>
            <a:r>
              <a:rPr lang="en-GB" dirty="0">
                <a:solidFill>
                  <a:schemeClr val="lt1"/>
                </a:solidFill>
                <a:sym typeface="+mn-ea"/>
              </a:rPr>
              <a:t>Dataset 3 provide well being score for the individual in some categories.</a:t>
            </a:r>
          </a:p>
          <a:p>
            <a:pPr marL="0" marR="190500" lvl="0" indent="0" algn="l" rtl="0">
              <a:lnSpc>
                <a:spcPct val="115000"/>
              </a:lnSpc>
              <a:spcBef>
                <a:spcPts val="0"/>
              </a:spcBef>
              <a:spcAft>
                <a:spcPts val="0"/>
              </a:spcAft>
              <a:buNone/>
            </a:pPr>
            <a:r>
              <a:rPr lang="en-US" dirty="0">
                <a:solidFill>
                  <a:schemeClr val="lt1"/>
                </a:solidFill>
              </a:rPr>
              <a:t>All of those three data sets have </a:t>
            </a:r>
            <a:r>
              <a:rPr lang="en-GB" dirty="0">
                <a:solidFill>
                  <a:schemeClr val="lt1"/>
                </a:solidFill>
                <a:sym typeface="+mn-ea"/>
              </a:rPr>
              <a:t>ID</a:t>
            </a:r>
            <a:r>
              <a:rPr lang="en-US" altLang="en-GB" dirty="0">
                <a:solidFill>
                  <a:schemeClr val="lt1"/>
                </a:solidFill>
                <a:sym typeface="+mn-ea"/>
              </a:rPr>
              <a:t> column, which is</a:t>
            </a:r>
            <a:r>
              <a:rPr lang="en-GB" dirty="0">
                <a:solidFill>
                  <a:schemeClr val="lt1"/>
                </a:solidFill>
                <a:sym typeface="+mn-ea"/>
              </a:rPr>
              <a:t> </a:t>
            </a:r>
            <a:r>
              <a:rPr lang="en-US" dirty="0">
                <a:solidFill>
                  <a:schemeClr val="lt1"/>
                </a:solidFill>
                <a:sym typeface="+mn-ea"/>
              </a:rPr>
              <a:t>the connection for all those datasets</a:t>
            </a:r>
            <a:endParaRPr dirty="0">
              <a:solidFill>
                <a:schemeClr val="lt1"/>
              </a:solidFill>
            </a:endParaRPr>
          </a:p>
          <a:p>
            <a:pPr marL="0" marR="190500" lvl="0" indent="0" algn="l" rtl="0">
              <a:lnSpc>
                <a:spcPct val="115000"/>
              </a:lnSpc>
              <a:spcBef>
                <a:spcPts val="0"/>
              </a:spcBef>
              <a:spcAft>
                <a:spcPts val="0"/>
              </a:spcAft>
              <a:buNone/>
            </a:pPr>
            <a:endParaRPr dirty="0">
              <a:solidFill>
                <a:schemeClr val="lt1"/>
              </a:solidFill>
            </a:endParaRPr>
          </a:p>
          <a:p>
            <a:pPr marL="0" marR="190500" lvl="0" indent="0" algn="l" rtl="0">
              <a:lnSpc>
                <a:spcPct val="115000"/>
              </a:lnSpc>
              <a:spcBef>
                <a:spcPts val="0"/>
              </a:spcBef>
              <a:spcAft>
                <a:spcPts val="0"/>
              </a:spcAft>
              <a:buNone/>
            </a:pPr>
            <a:endParaRPr dirty="0">
              <a:solidFill>
                <a:schemeClr val="lt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ff56df78b1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ff56df78b1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ff56df78b1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ff56df78b1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24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a:xfrm>
            <a:off x="459000" y="4735800"/>
            <a:ext cx="2025000" cy="237600"/>
          </a:xfrm>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a:xfrm>
            <a:off x="3087000" y="4735800"/>
            <a:ext cx="2970000" cy="237600"/>
          </a:xfrm>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42900" y="495300"/>
            <a:ext cx="8382000" cy="2247900"/>
          </a:xfrm>
          <a:prstGeom prst="rect">
            <a:avLst/>
          </a:prstGeom>
        </p:spPr>
        <p:txBody>
          <a:bodyPr spcFirstLastPara="1" wrap="square" lIns="91425" tIns="91425" rIns="91425" bIns="91425" anchor="ctr" anchorCtr="0">
            <a:normAutofit fontScale="90000"/>
          </a:bodyPr>
          <a:lstStyle/>
          <a:p>
            <a:pPr marL="0" lvl="0" indent="0" algn="l" rtl="0">
              <a:lnSpc>
                <a:spcPct val="150000"/>
              </a:lnSpc>
              <a:spcBef>
                <a:spcPts val="0"/>
              </a:spcBef>
              <a:spcAft>
                <a:spcPts val="0"/>
              </a:spcAft>
              <a:buNone/>
            </a:pPr>
            <a:r>
              <a:rPr lang="en-GB" sz="4000">
                <a:latin typeface="Times New Roman" panose="02020603050405020304"/>
                <a:ea typeface="Times New Roman" panose="02020603050405020304"/>
                <a:cs typeface="Times New Roman" panose="02020603050405020304"/>
                <a:sym typeface="Times New Roman" panose="02020603050405020304"/>
              </a:rPr>
              <a:t>HIT140 FOUNDATIONS OF DATA SCIENCE</a:t>
            </a:r>
            <a:endParaRPr sz="4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710">
                <a:latin typeface="Times New Roman" panose="02020603050405020304"/>
                <a:ea typeface="Times New Roman" panose="02020603050405020304"/>
                <a:cs typeface="Times New Roman" panose="02020603050405020304"/>
                <a:sym typeface="Times New Roman" panose="02020603050405020304"/>
              </a:rPr>
              <a:t>Assessment 2: Group Project Presentation</a:t>
            </a:r>
            <a:endParaRPr sz="271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0"/>
          <p:cNvSpPr txBox="1"/>
          <p:nvPr/>
        </p:nvSpPr>
        <p:spPr>
          <a:xfrm>
            <a:off x="457835" y="3182620"/>
            <a:ext cx="3597910" cy="953135"/>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sym typeface="+mn-ea"/>
              </a:rPr>
              <a:t>Pranjol Koirala (s382898)</a:t>
            </a:r>
            <a:endParaRPr lang="en-US" b="1" dirty="0">
              <a:solidFill>
                <a:schemeClr val="bg1"/>
              </a:solidFill>
              <a:latin typeface="Times New Roman" panose="02020603050405020304" pitchFamily="18" charset="0"/>
              <a:cs typeface="Times New Roman" panose="02020603050405020304" pitchFamily="18" charset="0"/>
            </a:endParaRPr>
          </a:p>
          <a:p>
            <a:r>
              <a:rPr lang="en-US" b="1">
                <a:solidFill>
                  <a:schemeClr val="bg1"/>
                </a:solidFill>
                <a:latin typeface="Times New Roman" panose="02020603050405020304" pitchFamily="18" charset="0"/>
                <a:cs typeface="Times New Roman" panose="02020603050405020304" pitchFamily="18" charset="0"/>
                <a:sym typeface="+mn-ea"/>
              </a:rPr>
              <a:t>Komalpreet Kaur(s377793)</a:t>
            </a:r>
          </a:p>
          <a:p>
            <a:r>
              <a:rPr lang="en-US" b="1" dirty="0">
                <a:solidFill>
                  <a:schemeClr val="bg1"/>
                </a:solidFill>
                <a:latin typeface="Times New Roman" panose="02020603050405020304" pitchFamily="18" charset="0"/>
                <a:cs typeface="Times New Roman" panose="02020603050405020304" pitchFamily="18" charset="0"/>
                <a:sym typeface="+mn-ea"/>
              </a:rPr>
              <a:t>Li Yue(s382597)</a:t>
            </a:r>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title"/>
          </p:nvPr>
        </p:nvSpPr>
        <p:spPr>
          <a:xfrm>
            <a:off x="498400" y="254750"/>
            <a:ext cx="7547400" cy="99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Descriptive Statistical Analysis</a:t>
            </a:r>
          </a:p>
        </p:txBody>
      </p:sp>
      <p:pic>
        <p:nvPicPr>
          <p:cNvPr id="329" name="Google Shape;329;p22"/>
          <p:cNvPicPr preferRelativeResize="0"/>
          <p:nvPr/>
        </p:nvPicPr>
        <p:blipFill>
          <a:blip r:embed="rId3"/>
          <a:stretch>
            <a:fillRect/>
          </a:stretch>
        </p:blipFill>
        <p:spPr>
          <a:xfrm>
            <a:off x="1178600" y="751475"/>
            <a:ext cx="3179872" cy="4340798"/>
          </a:xfrm>
          <a:prstGeom prst="rect">
            <a:avLst/>
          </a:prstGeom>
          <a:noFill/>
          <a:ln>
            <a:noFill/>
          </a:ln>
        </p:spPr>
      </p:pic>
      <p:pic>
        <p:nvPicPr>
          <p:cNvPr id="330" name="Google Shape;330;p22"/>
          <p:cNvPicPr preferRelativeResize="0"/>
          <p:nvPr/>
        </p:nvPicPr>
        <p:blipFill rotWithShape="1">
          <a:blip r:embed="rId4"/>
          <a:srcRect t="5177"/>
          <a:stretch>
            <a:fillRect/>
          </a:stretch>
        </p:blipFill>
        <p:spPr>
          <a:xfrm>
            <a:off x="6625175" y="0"/>
            <a:ext cx="2444099" cy="2531374"/>
          </a:xfrm>
          <a:prstGeom prst="rect">
            <a:avLst/>
          </a:prstGeom>
          <a:noFill/>
          <a:ln>
            <a:noFill/>
          </a:ln>
        </p:spPr>
      </p:pic>
      <p:pic>
        <p:nvPicPr>
          <p:cNvPr id="331" name="Google Shape;331;p22"/>
          <p:cNvPicPr preferRelativeResize="0"/>
          <p:nvPr/>
        </p:nvPicPr>
        <p:blipFill>
          <a:blip r:embed="rId5"/>
          <a:stretch>
            <a:fillRect/>
          </a:stretch>
        </p:blipFill>
        <p:spPr>
          <a:xfrm>
            <a:off x="4625268" y="2430320"/>
            <a:ext cx="4497273" cy="26619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3"/>
          <p:cNvPicPr preferRelativeResize="0"/>
          <p:nvPr/>
        </p:nvPicPr>
        <p:blipFill>
          <a:blip r:embed="rId3"/>
          <a:stretch>
            <a:fillRect/>
          </a:stretch>
        </p:blipFill>
        <p:spPr>
          <a:xfrm>
            <a:off x="387950" y="152400"/>
            <a:ext cx="8307449" cy="4862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4"/>
          <p:cNvPicPr preferRelativeResize="0"/>
          <p:nvPr/>
        </p:nvPicPr>
        <p:blipFill>
          <a:blip r:embed="rId3"/>
          <a:stretch>
            <a:fillRect/>
          </a:stretch>
        </p:blipFill>
        <p:spPr>
          <a:xfrm>
            <a:off x="342900" y="152400"/>
            <a:ext cx="8369300"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25"/>
          <p:cNvPicPr preferRelativeResize="0"/>
          <p:nvPr/>
        </p:nvPicPr>
        <p:blipFill>
          <a:blip r:embed="rId3"/>
          <a:stretch>
            <a:fillRect/>
          </a:stretch>
        </p:blipFill>
        <p:spPr>
          <a:xfrm>
            <a:off x="-50100" y="0"/>
            <a:ext cx="897750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6"/>
          <p:cNvSpPr txBox="1">
            <a:spLocks noGrp="1"/>
          </p:cNvSpPr>
          <p:nvPr>
            <p:ph type="title"/>
          </p:nvPr>
        </p:nvSpPr>
        <p:spPr>
          <a:xfrm>
            <a:off x="498400" y="88900"/>
            <a:ext cx="7547400" cy="116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Inferential Statistical Analysis</a:t>
            </a:r>
          </a:p>
        </p:txBody>
      </p:sp>
      <p:pic>
        <p:nvPicPr>
          <p:cNvPr id="352" name="Google Shape;352;p26"/>
          <p:cNvPicPr preferRelativeResize="0"/>
          <p:nvPr/>
        </p:nvPicPr>
        <p:blipFill>
          <a:blip r:embed="rId3"/>
          <a:stretch>
            <a:fillRect/>
          </a:stretch>
        </p:blipFill>
        <p:spPr>
          <a:xfrm>
            <a:off x="498400" y="670300"/>
            <a:ext cx="7886701" cy="4247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7"/>
          <p:cNvPicPr preferRelativeResize="0"/>
          <p:nvPr/>
        </p:nvPicPr>
        <p:blipFill>
          <a:blip r:embed="rId3"/>
          <a:stretch>
            <a:fillRect/>
          </a:stretch>
        </p:blipFill>
        <p:spPr>
          <a:xfrm>
            <a:off x="2387600" y="152400"/>
            <a:ext cx="392610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274650" y="0"/>
            <a:ext cx="8594700" cy="115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Relation Between </a:t>
            </a:r>
            <a:r>
              <a:rPr lang="en-GB" dirty="0" err="1"/>
              <a:t>DataSets</a:t>
            </a:r>
            <a:endParaRPr lang="en-GB" dirty="0"/>
          </a:p>
        </p:txBody>
      </p:sp>
      <p:sp>
        <p:nvSpPr>
          <p:cNvPr id="295" name="Google Shape;295;p16"/>
          <p:cNvSpPr txBox="1"/>
          <p:nvPr/>
        </p:nvSpPr>
        <p:spPr>
          <a:xfrm>
            <a:off x="394411" y="962848"/>
            <a:ext cx="4452798" cy="3854400"/>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SzTx/>
            </a:pPr>
            <a:r>
              <a:rPr lang="en-GB" sz="1800" dirty="0">
                <a:solidFill>
                  <a:schemeClr val="dk2"/>
                </a:solidFill>
                <a:latin typeface="Nunito"/>
                <a:ea typeface="Nunito"/>
                <a:cs typeface="Nunito"/>
                <a:sym typeface="Nunito"/>
              </a:rPr>
              <a:t>We combined data from two datasets to calculate each person's total screen time by adding their device usage for weekdays and weekends. Then, we merged this with information about whether they were part of a minority group or deprived background. After grouping the data by these factors, we found the average screen time for each group. Lastly, we created a bar plot to show how screen time varies based on minority and deprivation status.</a:t>
            </a:r>
          </a:p>
        </p:txBody>
      </p:sp>
      <p:pic>
        <p:nvPicPr>
          <p:cNvPr id="2" name="Picture 1">
            <a:extLst>
              <a:ext uri="{FF2B5EF4-FFF2-40B4-BE49-F238E27FC236}">
                <a16:creationId xmlns:a16="http://schemas.microsoft.com/office/drawing/2014/main" id="{07C7EE6C-CC0B-35B3-C9EE-6C0C0BD9AA37}"/>
              </a:ext>
            </a:extLst>
          </p:cNvPr>
          <p:cNvPicPr>
            <a:picLocks noChangeAspect="1"/>
          </p:cNvPicPr>
          <p:nvPr/>
        </p:nvPicPr>
        <p:blipFill>
          <a:blip r:embed="rId3"/>
          <a:stretch>
            <a:fillRect/>
          </a:stretch>
        </p:blipFill>
        <p:spPr>
          <a:xfrm>
            <a:off x="5002619" y="1151700"/>
            <a:ext cx="4141381" cy="2549260"/>
          </a:xfrm>
          <a:prstGeom prst="rect">
            <a:avLst/>
          </a:prstGeom>
        </p:spPr>
      </p:pic>
    </p:spTree>
    <p:extLst>
      <p:ext uri="{BB962C8B-B14F-4D97-AF65-F5344CB8AC3E}">
        <p14:creationId xmlns:p14="http://schemas.microsoft.com/office/powerpoint/2010/main" val="426232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274650" y="0"/>
            <a:ext cx="8594700" cy="115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Relation Between </a:t>
            </a:r>
            <a:r>
              <a:rPr lang="en-GB" dirty="0" err="1"/>
              <a:t>DataSets</a:t>
            </a:r>
            <a:endParaRPr lang="en-GB" dirty="0"/>
          </a:p>
        </p:txBody>
      </p:sp>
      <p:sp>
        <p:nvSpPr>
          <p:cNvPr id="295" name="Google Shape;295;p16"/>
          <p:cNvSpPr txBox="1"/>
          <p:nvPr/>
        </p:nvSpPr>
        <p:spPr>
          <a:xfrm>
            <a:off x="363984" y="878889"/>
            <a:ext cx="4385569" cy="3938359"/>
          </a:xfrm>
          <a:prstGeom prst="rect">
            <a:avLst/>
          </a:prstGeom>
          <a:noFill/>
          <a:ln>
            <a:noFill/>
          </a:ln>
        </p:spPr>
        <p:txBody>
          <a:bodyPr spcFirstLastPara="1" wrap="square" lIns="91425" tIns="91425" rIns="91425" bIns="91425" anchor="t" anchorCtr="0">
            <a:noAutofit/>
          </a:bodyPr>
          <a:lstStyle/>
          <a:p>
            <a:pPr lvl="0" algn="just" rtl="0">
              <a:spcBef>
                <a:spcPts val="0"/>
              </a:spcBef>
              <a:spcAft>
                <a:spcPts val="0"/>
              </a:spcAft>
              <a:buSzTx/>
            </a:pPr>
            <a:r>
              <a:rPr lang="en-GB" sz="1800" dirty="0">
                <a:solidFill>
                  <a:schemeClr val="dk2"/>
                </a:solidFill>
                <a:latin typeface="Nunito"/>
                <a:ea typeface="Nunito"/>
                <a:cs typeface="Nunito"/>
                <a:sym typeface="Nunito"/>
              </a:rPr>
              <a:t>We calculated the total screen time for each individual by summing their screen usage across various devices from weekdays and weekends. Similarly, we computed the mean wellbeing score by averaging multiple wellbeing-related factors. The data from both datasets was merged, and a random sample of 10 individuals was selected. Finally, we plotted the relationship between total screen time and mean wellbeing for these 10 individuals to visually </a:t>
            </a:r>
            <a:r>
              <a:rPr lang="en-GB" sz="1800" dirty="0" err="1">
                <a:solidFill>
                  <a:schemeClr val="dk2"/>
                </a:solidFill>
                <a:latin typeface="Nunito"/>
                <a:ea typeface="Nunito"/>
                <a:cs typeface="Nunito"/>
                <a:sym typeface="Nunito"/>
              </a:rPr>
              <a:t>analyze</a:t>
            </a:r>
            <a:r>
              <a:rPr lang="en-GB" sz="1800" dirty="0">
                <a:solidFill>
                  <a:schemeClr val="dk2"/>
                </a:solidFill>
                <a:latin typeface="Nunito"/>
                <a:ea typeface="Nunito"/>
                <a:cs typeface="Nunito"/>
                <a:sym typeface="Nunito"/>
              </a:rPr>
              <a:t> the connection between these two variables.</a:t>
            </a:r>
          </a:p>
        </p:txBody>
      </p:sp>
      <p:pic>
        <p:nvPicPr>
          <p:cNvPr id="3" name="Picture 2">
            <a:extLst>
              <a:ext uri="{FF2B5EF4-FFF2-40B4-BE49-F238E27FC236}">
                <a16:creationId xmlns:a16="http://schemas.microsoft.com/office/drawing/2014/main" id="{6A5305DB-0FB1-C987-C7CD-B932E02C2C5C}"/>
              </a:ext>
            </a:extLst>
          </p:cNvPr>
          <p:cNvPicPr>
            <a:picLocks noChangeAspect="1"/>
          </p:cNvPicPr>
          <p:nvPr/>
        </p:nvPicPr>
        <p:blipFill>
          <a:blip r:embed="rId3"/>
          <a:stretch>
            <a:fillRect/>
          </a:stretch>
        </p:blipFill>
        <p:spPr>
          <a:xfrm>
            <a:off x="4944861" y="1473693"/>
            <a:ext cx="4035860" cy="2521258"/>
          </a:xfrm>
          <a:prstGeom prst="rect">
            <a:avLst/>
          </a:prstGeom>
        </p:spPr>
      </p:pic>
    </p:spTree>
    <p:extLst>
      <p:ext uri="{BB962C8B-B14F-4D97-AF65-F5344CB8AC3E}">
        <p14:creationId xmlns:p14="http://schemas.microsoft.com/office/powerpoint/2010/main" val="261496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274650" y="230820"/>
            <a:ext cx="8594700" cy="115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CONCLUSION</a:t>
            </a:r>
          </a:p>
        </p:txBody>
      </p:sp>
      <p:sp>
        <p:nvSpPr>
          <p:cNvPr id="295" name="Google Shape;295;p16"/>
          <p:cNvSpPr txBox="1"/>
          <p:nvPr/>
        </p:nvSpPr>
        <p:spPr>
          <a:xfrm>
            <a:off x="394410" y="909580"/>
            <a:ext cx="8207100" cy="38544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The gender distribution is relatively balanced.</a:t>
            </a:r>
          </a:p>
          <a:p>
            <a:pPr marL="342900" lvl="0" indent="-34290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Individuals from minority and disadvantaged backgrounds tend to spend more time on screens.</a:t>
            </a:r>
          </a:p>
          <a:p>
            <a:pPr marL="342900" lvl="0" indent="-34290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People generally spend more time on smartphones and TV, though we will calculate the average screen time for both weekdays and weekends.</a:t>
            </a:r>
          </a:p>
          <a:p>
            <a:pPr marL="342900" lvl="0" indent="-34290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Average screen time has a direct impact on an individual's wellbeing, with lower screen time correlating to higher wellbeing.</a:t>
            </a:r>
          </a:p>
          <a:p>
            <a:pPr marL="342900" lvl="0" indent="-34290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By comparing screen time and wellbeing, we can assess an individual's overall condition.</a:t>
            </a:r>
          </a:p>
          <a:p>
            <a:pPr marL="342900" lvl="0" indent="-34290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Applying a regression model allows us to determine the accuracy of the dataset.</a:t>
            </a:r>
          </a:p>
        </p:txBody>
      </p:sp>
    </p:spTree>
    <p:extLst>
      <p:ext uri="{BB962C8B-B14F-4D97-AF65-F5344CB8AC3E}">
        <p14:creationId xmlns:p14="http://schemas.microsoft.com/office/powerpoint/2010/main" val="27930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title"/>
          </p:nvPr>
        </p:nvSpPr>
        <p:spPr>
          <a:xfrm>
            <a:off x="1388625" y="153472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274650" y="0"/>
            <a:ext cx="8594700" cy="115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INTRODUCTION</a:t>
            </a:r>
          </a:p>
        </p:txBody>
      </p:sp>
      <p:sp>
        <p:nvSpPr>
          <p:cNvPr id="283" name="Google Shape;283;p14"/>
          <p:cNvSpPr txBox="1"/>
          <p:nvPr/>
        </p:nvSpPr>
        <p:spPr>
          <a:xfrm>
            <a:off x="454025" y="1208405"/>
            <a:ext cx="8361045" cy="35140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Tx/>
              <a:buFont typeface="Arial" panose="020B0604020202020204" pitchFamily="34" charset="0"/>
              <a:buNone/>
            </a:pPr>
            <a:r>
              <a:rPr lang="en-GB" sz="2400" dirty="0">
                <a:solidFill>
                  <a:schemeClr val="dk2"/>
                </a:solidFill>
                <a:latin typeface="Nunito"/>
                <a:ea typeface="Nunito"/>
                <a:cs typeface="Nunito"/>
                <a:sym typeface="Nunito"/>
              </a:rPr>
              <a:t>In this presentation, we </a:t>
            </a:r>
            <a:r>
              <a:rPr lang="en-US" altLang="en-GB" sz="2400" dirty="0">
                <a:solidFill>
                  <a:schemeClr val="dk2"/>
                </a:solidFill>
                <a:latin typeface="Nunito"/>
                <a:ea typeface="Nunito"/>
                <a:cs typeface="Nunito"/>
                <a:sym typeface="Nunito"/>
              </a:rPr>
              <a:t>will </a:t>
            </a:r>
            <a:r>
              <a:rPr lang="en-GB" sz="2400" dirty="0">
                <a:solidFill>
                  <a:schemeClr val="dk2"/>
                </a:solidFill>
                <a:latin typeface="Nunito"/>
                <a:ea typeface="Nunito"/>
                <a:cs typeface="Nunito"/>
                <a:sym typeface="Nunito"/>
              </a:rPr>
              <a:t>discuss the relationship between </a:t>
            </a:r>
          </a:p>
          <a:p>
            <a:pPr marL="342900" lvl="0" indent="-342900" algn="l" rtl="0">
              <a:spcBef>
                <a:spcPts val="0"/>
              </a:spcBef>
              <a:spcAft>
                <a:spcPts val="0"/>
              </a:spcAft>
              <a:buSzTx/>
              <a:buFont typeface="Arial" panose="020B0604020202020204" pitchFamily="34" charset="0"/>
              <a:buChar char="•"/>
            </a:pPr>
            <a:r>
              <a:rPr lang="en-GB" sz="2400" dirty="0">
                <a:solidFill>
                  <a:schemeClr val="dk2"/>
                </a:solidFill>
                <a:latin typeface="Nunito"/>
                <a:ea typeface="Nunito"/>
                <a:cs typeface="Nunito"/>
                <a:sym typeface="Nunito"/>
              </a:rPr>
              <a:t>demographic factors,</a:t>
            </a:r>
          </a:p>
          <a:p>
            <a:pPr marL="342900" lvl="0" indent="-342900" algn="l" rtl="0">
              <a:spcBef>
                <a:spcPts val="0"/>
              </a:spcBef>
              <a:spcAft>
                <a:spcPts val="0"/>
              </a:spcAft>
              <a:buSzTx/>
              <a:buFont typeface="Arial" panose="020B0604020202020204" pitchFamily="34" charset="0"/>
              <a:buChar char="•"/>
            </a:pPr>
            <a:r>
              <a:rPr lang="en-GB" sz="2400" dirty="0">
                <a:solidFill>
                  <a:schemeClr val="dk2"/>
                </a:solidFill>
                <a:latin typeface="Nunito"/>
                <a:ea typeface="Nunito"/>
                <a:cs typeface="Nunito"/>
                <a:sym typeface="Nunito"/>
              </a:rPr>
              <a:t>technology use (screen time), </a:t>
            </a:r>
          </a:p>
          <a:p>
            <a:pPr marL="342900" lvl="0" indent="-342900" algn="l" rtl="0">
              <a:spcBef>
                <a:spcPts val="0"/>
              </a:spcBef>
              <a:spcAft>
                <a:spcPts val="0"/>
              </a:spcAft>
              <a:buSzTx/>
              <a:buFont typeface="Arial" panose="020B0604020202020204" pitchFamily="34" charset="0"/>
              <a:buChar char="•"/>
            </a:pPr>
            <a:r>
              <a:rPr lang="en-GB" sz="2400" dirty="0">
                <a:solidFill>
                  <a:schemeClr val="dk2"/>
                </a:solidFill>
                <a:latin typeface="Nunito"/>
                <a:ea typeface="Nunito"/>
                <a:cs typeface="Nunito"/>
                <a:sym typeface="Nunito"/>
              </a:rPr>
              <a:t>and well-being among adolescents </a:t>
            </a:r>
          </a:p>
          <a:p>
            <a:pPr marL="0" lvl="0" indent="0" algn="l" rtl="0">
              <a:spcBef>
                <a:spcPts val="0"/>
              </a:spcBef>
              <a:spcAft>
                <a:spcPts val="0"/>
              </a:spcAft>
              <a:buSzTx/>
              <a:buFont typeface="Arial" panose="020B0604020202020204" pitchFamily="34" charset="0"/>
              <a:buNone/>
            </a:pPr>
            <a:r>
              <a:rPr lang="en-GB" sz="2400" dirty="0">
                <a:solidFill>
                  <a:schemeClr val="dk2"/>
                </a:solidFill>
                <a:latin typeface="Nunito"/>
                <a:ea typeface="Nunito"/>
                <a:cs typeface="Nunito"/>
                <a:sym typeface="Nunito"/>
              </a:rPr>
              <a:t>base on </a:t>
            </a:r>
            <a:r>
              <a:rPr lang="en-GB" sz="2400" dirty="0">
                <a:solidFill>
                  <a:schemeClr val="dk2"/>
                </a:solidFill>
                <a:latin typeface="Nunito"/>
                <a:ea typeface="Nunito"/>
                <a:cs typeface="Nunito"/>
                <a:sym typeface="+mn-ea"/>
              </a:rPr>
              <a:t>Descriptive Statistical Analysis and Inferential Statistical Analysis.</a:t>
            </a:r>
          </a:p>
          <a:p>
            <a:pPr marL="0" lvl="0" indent="0" algn="l" rtl="0">
              <a:spcBef>
                <a:spcPts val="0"/>
              </a:spcBef>
              <a:spcAft>
                <a:spcPts val="0"/>
              </a:spcAft>
              <a:buSzTx/>
              <a:buFont typeface="Arial" panose="020B0604020202020204" pitchFamily="34" charset="0"/>
              <a:buNone/>
            </a:pPr>
            <a:r>
              <a:rPr lang="en-US" altLang="en-GB" sz="2400" dirty="0">
                <a:solidFill>
                  <a:schemeClr val="dk2"/>
                </a:solidFill>
                <a:latin typeface="Nunito"/>
                <a:ea typeface="Nunito"/>
                <a:cs typeface="Nunito"/>
              </a:rPr>
              <a:t>At the end, we will come to an conclusion based on the </a:t>
            </a:r>
            <a:r>
              <a:rPr lang="en-US" sz="2400" dirty="0">
                <a:solidFill>
                  <a:schemeClr val="dk2"/>
                </a:solidFill>
                <a:latin typeface="Nunito"/>
                <a:ea typeface="Nunito"/>
                <a:cs typeface="Nunito"/>
              </a:rPr>
              <a:t>our research.</a:t>
            </a:r>
            <a:endParaRPr lang="en-GB" sz="1300" dirty="0"/>
          </a:p>
          <a:p>
            <a:pPr marL="0" lvl="0" indent="0" algn="l" rtl="0">
              <a:spcBef>
                <a:spcPts val="0"/>
              </a:spcBef>
              <a:spcAft>
                <a:spcPts val="0"/>
              </a:spcAft>
              <a:buNone/>
            </a:pPr>
            <a:endParaRPr sz="1300" dirty="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274650" y="0"/>
            <a:ext cx="8594700" cy="115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Descriptive Statistics</a:t>
            </a:r>
          </a:p>
        </p:txBody>
      </p:sp>
      <p:sp>
        <p:nvSpPr>
          <p:cNvPr id="289" name="Google Shape;289;p15"/>
          <p:cNvSpPr txBox="1"/>
          <p:nvPr/>
        </p:nvSpPr>
        <p:spPr>
          <a:xfrm>
            <a:off x="367740" y="962920"/>
            <a:ext cx="8207100" cy="3854400"/>
          </a:xfrm>
          <a:prstGeom prst="rect">
            <a:avLst/>
          </a:prstGeom>
          <a:noFill/>
          <a:ln>
            <a:noFill/>
          </a:ln>
        </p:spPr>
        <p:txBody>
          <a:bodyPr spcFirstLastPara="1" wrap="square" lIns="91425" tIns="91425" rIns="91425" bIns="91425" anchor="t" anchorCtr="0">
            <a:noAutofit/>
          </a:bodyPr>
          <a:lstStyle/>
          <a:p>
            <a:pPr lvl="0" algn="l">
              <a:buSzTx/>
              <a:buFont typeface="Arial" panose="020B0604020202020204" pitchFamily="34" charset="0"/>
            </a:pPr>
            <a:r>
              <a:rPr lang="en-GB" sz="2000" dirty="0">
                <a:solidFill>
                  <a:schemeClr val="dk2"/>
                </a:solidFill>
                <a:latin typeface="Nunito"/>
                <a:ea typeface="Nunito"/>
                <a:cs typeface="Nunito"/>
                <a:sym typeface="Nunito"/>
              </a:rPr>
              <a:t>Descriptive statistics help summarize large amounts of data in a meaningful way. Common measures include:</a:t>
            </a:r>
          </a:p>
          <a:p>
            <a:pPr marL="285750" lvl="0" indent="-285750" algn="l">
              <a:buSzTx/>
              <a:buFont typeface="Arial" panose="020B0604020202020204" pitchFamily="34" charset="0"/>
              <a:buChar char="•"/>
            </a:pPr>
            <a:r>
              <a:rPr lang="en-GB" sz="2000" dirty="0">
                <a:solidFill>
                  <a:schemeClr val="dk2"/>
                </a:solidFill>
                <a:latin typeface="Nunito"/>
                <a:ea typeface="Nunito"/>
                <a:cs typeface="Nunito"/>
                <a:sym typeface="Nunito"/>
              </a:rPr>
              <a:t>Measures of Central Tendency: such as mean (average), median (middle value), and mode (most frequent value), which describe the </a:t>
            </a:r>
            <a:r>
              <a:rPr lang="en-GB" sz="2000" dirty="0" err="1">
                <a:solidFill>
                  <a:schemeClr val="dk2"/>
                </a:solidFill>
                <a:latin typeface="Nunito"/>
                <a:ea typeface="Nunito"/>
                <a:cs typeface="Nunito"/>
                <a:sym typeface="Nunito"/>
              </a:rPr>
              <a:t>center</a:t>
            </a:r>
            <a:r>
              <a:rPr lang="en-GB" sz="2000" dirty="0">
                <a:solidFill>
                  <a:schemeClr val="dk2"/>
                </a:solidFill>
                <a:latin typeface="Nunito"/>
                <a:ea typeface="Nunito"/>
                <a:cs typeface="Nunito"/>
                <a:sym typeface="Nunito"/>
              </a:rPr>
              <a:t> of the data.</a:t>
            </a:r>
          </a:p>
          <a:p>
            <a:pPr marL="285750" lvl="0" indent="-285750" algn="l">
              <a:buSzTx/>
              <a:buFont typeface="Arial" panose="020B0604020202020204" pitchFamily="34" charset="0"/>
              <a:buChar char="•"/>
            </a:pPr>
            <a:r>
              <a:rPr lang="en-GB" sz="2000" dirty="0">
                <a:solidFill>
                  <a:schemeClr val="dk2"/>
                </a:solidFill>
                <a:latin typeface="Nunito"/>
                <a:ea typeface="Nunito"/>
                <a:cs typeface="Nunito"/>
                <a:sym typeface="Nunito"/>
              </a:rPr>
              <a:t>Measures of Variability: such as range, variance, and standard deviation, which show how spread out or clustered the data points are.</a:t>
            </a:r>
          </a:p>
          <a:p>
            <a:pPr marL="285750" lvl="0" indent="-285750" algn="l">
              <a:buSzTx/>
              <a:buFont typeface="Arial" panose="020B0604020202020204" pitchFamily="34" charset="0"/>
              <a:buChar char="•"/>
            </a:pPr>
            <a:r>
              <a:rPr lang="en-GB" sz="2000" dirty="0">
                <a:solidFill>
                  <a:schemeClr val="dk2"/>
                </a:solidFill>
                <a:latin typeface="Nunito"/>
                <a:ea typeface="Nunito"/>
                <a:cs typeface="Nunito"/>
                <a:sym typeface="Nunito"/>
              </a:rPr>
              <a:t>Data Distribution: can also be visualized using histograms, pie charts, or box plots to identify trends, patterns, and outliers in the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274650" y="0"/>
            <a:ext cx="8594700" cy="115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Inferential Statistics</a:t>
            </a:r>
          </a:p>
        </p:txBody>
      </p:sp>
      <p:sp>
        <p:nvSpPr>
          <p:cNvPr id="295" name="Google Shape;295;p16"/>
          <p:cNvSpPr txBox="1"/>
          <p:nvPr/>
        </p:nvSpPr>
        <p:spPr>
          <a:xfrm>
            <a:off x="394410" y="909580"/>
            <a:ext cx="8207100" cy="38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Tx/>
              <a:buFont typeface="Arial" panose="020B0604020202020204" pitchFamily="34" charset="0"/>
              <a:buNone/>
            </a:pPr>
            <a:r>
              <a:rPr lang="en-GB" sz="2000" dirty="0">
                <a:solidFill>
                  <a:schemeClr val="dk2"/>
                </a:solidFill>
                <a:latin typeface="Nunito"/>
                <a:ea typeface="Nunito"/>
                <a:cs typeface="Nunito"/>
                <a:sym typeface="Nunito"/>
              </a:rPr>
              <a:t>Inferential statistics go beyond the data at hand, allowing us to make </a:t>
            </a:r>
            <a:r>
              <a:rPr lang="en-GB" sz="2000" b="1" dirty="0">
                <a:solidFill>
                  <a:schemeClr val="dk2"/>
                </a:solidFill>
                <a:latin typeface="Nunito"/>
                <a:ea typeface="Nunito"/>
                <a:cs typeface="Nunito"/>
                <a:sym typeface="Nunito"/>
              </a:rPr>
              <a:t>predictions</a:t>
            </a:r>
            <a:r>
              <a:rPr lang="en-GB" sz="2000" dirty="0">
                <a:solidFill>
                  <a:schemeClr val="dk2"/>
                </a:solidFill>
                <a:latin typeface="Nunito"/>
                <a:ea typeface="Nunito"/>
                <a:cs typeface="Nunito"/>
                <a:sym typeface="Nunito"/>
              </a:rPr>
              <a:t> and </a:t>
            </a:r>
            <a:r>
              <a:rPr lang="en-GB" sz="2000" b="1" dirty="0">
                <a:solidFill>
                  <a:schemeClr val="dk2"/>
                </a:solidFill>
                <a:latin typeface="Nunito"/>
                <a:ea typeface="Nunito"/>
                <a:cs typeface="Nunito"/>
                <a:sym typeface="Nunito"/>
              </a:rPr>
              <a:t>generalizations </a:t>
            </a:r>
            <a:r>
              <a:rPr lang="en-GB" sz="2000" dirty="0">
                <a:solidFill>
                  <a:schemeClr val="dk2"/>
                </a:solidFill>
                <a:latin typeface="Nunito"/>
                <a:ea typeface="Nunito"/>
                <a:cs typeface="Nunito"/>
                <a:sym typeface="Nunito"/>
              </a:rPr>
              <a:t>about a population. Key techniques include:</a:t>
            </a:r>
          </a:p>
          <a:p>
            <a:pPr marL="285750" lvl="0" indent="-28575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Hypothesis Testing: determining if a result is statistically significant, typically using p-values to accept or reject a null hypothesis.</a:t>
            </a:r>
          </a:p>
          <a:p>
            <a:pPr marL="285750" lvl="0" indent="-28575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Confidence Intervals: estimating the range within which a population parameter (like the mean) lies with a certain degree of confidence.</a:t>
            </a:r>
          </a:p>
          <a:p>
            <a:pPr marL="285750" lvl="0" indent="-28575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Regression Analysis: examining relationships between variables to make predictions about future outcomes or trends.</a:t>
            </a:r>
          </a:p>
          <a:p>
            <a:pPr marL="285750" lvl="0" indent="-285750" algn="l" rtl="0">
              <a:spcBef>
                <a:spcPts val="0"/>
              </a:spcBef>
              <a:spcAft>
                <a:spcPts val="0"/>
              </a:spcAft>
              <a:buSzTx/>
              <a:buFont typeface="Arial" panose="020B0604020202020204" pitchFamily="34" charset="0"/>
              <a:buChar char="•"/>
            </a:pPr>
            <a:r>
              <a:rPr lang="en-GB" sz="2000" dirty="0">
                <a:solidFill>
                  <a:schemeClr val="dk2"/>
                </a:solidFill>
                <a:latin typeface="Nunito"/>
                <a:ea typeface="Nunito"/>
                <a:cs typeface="Nunito"/>
                <a:sym typeface="Nunito"/>
              </a:rPr>
              <a:t>Sampling Methods: using random samples from a population to infer conclusions while accounting for the potential of sampling 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629975" y="1319775"/>
            <a:ext cx="7974300" cy="199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DATA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8"/>
          <p:cNvSpPr txBox="1"/>
          <p:nvPr/>
        </p:nvSpPr>
        <p:spPr>
          <a:xfrm>
            <a:off x="376575" y="221500"/>
            <a:ext cx="8284500" cy="46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latin typeface="Nunito"/>
                <a:ea typeface="Nunito"/>
                <a:cs typeface="Nunito"/>
                <a:sym typeface="Nunito"/>
              </a:rPr>
              <a:t>To analyze the dataset,</a:t>
            </a:r>
            <a:r>
              <a:rPr lang="en-US" altLang="en-GB">
                <a:solidFill>
                  <a:schemeClr val="dk2"/>
                </a:solidFill>
                <a:latin typeface="Nunito"/>
                <a:ea typeface="Nunito"/>
                <a:cs typeface="Nunito"/>
                <a:sym typeface="Nunito"/>
              </a:rPr>
              <a:t> </a:t>
            </a:r>
          </a:p>
          <a:p>
            <a:pPr marL="285750" lvl="0" indent="-285750" algn="l" rtl="0">
              <a:spcBef>
                <a:spcPts val="0"/>
              </a:spcBef>
              <a:spcAft>
                <a:spcPts val="0"/>
              </a:spcAft>
              <a:buFont typeface="Arial" panose="020B0604020202020204" pitchFamily="34" charset="0"/>
              <a:buChar char="•"/>
            </a:pPr>
            <a:r>
              <a:rPr lang="en-GB">
                <a:solidFill>
                  <a:schemeClr val="dk2"/>
                </a:solidFill>
                <a:latin typeface="Nunito"/>
                <a:ea typeface="Nunito"/>
                <a:cs typeface="Nunito"/>
                <a:sym typeface="Nunito"/>
              </a:rPr>
              <a:t>the three given datasets were imported</a:t>
            </a:r>
            <a:r>
              <a:rPr lang="en-US" altLang="en-GB">
                <a:solidFill>
                  <a:schemeClr val="dk2"/>
                </a:solidFill>
                <a:latin typeface="Nunito"/>
                <a:ea typeface="Nunito"/>
                <a:cs typeface="Nunito"/>
                <a:sym typeface="Nunito"/>
              </a:rPr>
              <a:t>;</a:t>
            </a:r>
          </a:p>
          <a:p>
            <a:pPr marL="285750" lvl="0" indent="-285750" algn="l" rtl="0">
              <a:spcBef>
                <a:spcPts val="0"/>
              </a:spcBef>
              <a:spcAft>
                <a:spcPts val="0"/>
              </a:spcAft>
              <a:buFont typeface="Arial" panose="020B0604020202020204" pitchFamily="34" charset="0"/>
              <a:buChar char="•"/>
            </a:pPr>
            <a:r>
              <a:rPr lang="en-GB">
                <a:solidFill>
                  <a:schemeClr val="dk2"/>
                </a:solidFill>
                <a:latin typeface="Nunito"/>
                <a:ea typeface="Nunito"/>
                <a:cs typeface="Nunito"/>
                <a:sym typeface="Nunito"/>
              </a:rPr>
              <a:t>the column names were derived</a:t>
            </a:r>
            <a:r>
              <a:rPr lang="en-US" altLang="en-GB">
                <a:solidFill>
                  <a:schemeClr val="dk2"/>
                </a:solidFill>
                <a:latin typeface="Nunito"/>
                <a:ea typeface="Nunito"/>
                <a:cs typeface="Nunito"/>
                <a:sym typeface="Nunito"/>
              </a:rPr>
              <a:t>;</a:t>
            </a:r>
            <a:endParaRPr lang="en-GB">
              <a:solidFill>
                <a:schemeClr val="dk2"/>
              </a:solidFill>
              <a:latin typeface="Nunito"/>
              <a:ea typeface="Nunito"/>
              <a:cs typeface="Nunito"/>
              <a:sym typeface="Nunito"/>
            </a:endParaRPr>
          </a:p>
          <a:p>
            <a:pPr marL="285750" lvl="0" indent="-285750" algn="l" rtl="0">
              <a:spcBef>
                <a:spcPts val="0"/>
              </a:spcBef>
              <a:spcAft>
                <a:spcPts val="0"/>
              </a:spcAft>
              <a:buFont typeface="Arial" panose="020B0604020202020204" pitchFamily="34" charset="0"/>
              <a:buChar char="•"/>
            </a:pPr>
            <a:r>
              <a:rPr lang="en-GB">
                <a:solidFill>
                  <a:schemeClr val="dk2"/>
                </a:solidFill>
                <a:latin typeface="Nunito"/>
                <a:ea typeface="Nunito"/>
                <a:cs typeface="Nunito"/>
                <a:sym typeface="Nunito"/>
              </a:rPr>
              <a:t>and the datasets were merged together.</a:t>
            </a:r>
            <a:br>
              <a:rPr lang="en-GB">
                <a:solidFill>
                  <a:schemeClr val="dk2"/>
                </a:solidFill>
                <a:latin typeface="Nunito"/>
                <a:ea typeface="Nunito"/>
                <a:cs typeface="Nunito"/>
                <a:sym typeface="Nunito"/>
              </a:rPr>
            </a:br>
            <a:endParaRPr>
              <a:solidFill>
                <a:schemeClr val="dk2"/>
              </a:solidFill>
              <a:latin typeface="Nunito"/>
              <a:ea typeface="Nunito"/>
              <a:cs typeface="Nunito"/>
              <a:sym typeface="Nunito"/>
            </a:endParaRPr>
          </a:p>
        </p:txBody>
      </p:sp>
      <p:pic>
        <p:nvPicPr>
          <p:cNvPr id="306" name="Google Shape;306;p18"/>
          <p:cNvPicPr preferRelativeResize="0"/>
          <p:nvPr/>
        </p:nvPicPr>
        <p:blipFill>
          <a:blip r:embed="rId3"/>
          <a:stretch>
            <a:fillRect/>
          </a:stretch>
        </p:blipFill>
        <p:spPr>
          <a:xfrm>
            <a:off x="0" y="1490074"/>
            <a:ext cx="9143998" cy="21199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19"/>
          <p:cNvPicPr preferRelativeResize="0"/>
          <p:nvPr/>
        </p:nvPicPr>
        <p:blipFill>
          <a:blip r:embed="rId3"/>
          <a:stretch>
            <a:fillRect/>
          </a:stretch>
        </p:blipFill>
        <p:spPr>
          <a:xfrm>
            <a:off x="686700" y="188300"/>
            <a:ext cx="7428377" cy="459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0"/>
          <p:cNvSpPr txBox="1"/>
          <p:nvPr/>
        </p:nvSpPr>
        <p:spPr>
          <a:xfrm>
            <a:off x="0" y="76200"/>
            <a:ext cx="4959900" cy="5514685"/>
          </a:xfrm>
          <a:prstGeom prst="rect">
            <a:avLst/>
          </a:prstGeom>
          <a:noFill/>
          <a:ln>
            <a:noFill/>
          </a:ln>
        </p:spPr>
        <p:txBody>
          <a:bodyPr spcFirstLastPara="1" wrap="square" lIns="91425" tIns="91425" rIns="91425" bIns="91425" anchor="t" anchorCtr="0">
            <a:spAutoFit/>
          </a:bodyPr>
          <a:lstStyle/>
          <a:p>
            <a:pPr marL="0" marR="190500" lvl="0" indent="0" algn="l" rtl="0">
              <a:lnSpc>
                <a:spcPct val="115000"/>
              </a:lnSpc>
              <a:spcBef>
                <a:spcPts val="0"/>
              </a:spcBef>
              <a:spcAft>
                <a:spcPts val="0"/>
              </a:spcAft>
              <a:buNone/>
            </a:pPr>
            <a:r>
              <a:rPr lang="en-GB" sz="1100" dirty="0">
                <a:solidFill>
                  <a:schemeClr val="lt1"/>
                </a:solidFill>
                <a:latin typeface="Nunito" pitchFamily="2" charset="77"/>
              </a:rPr>
              <a:t>Dataset 1 contains basic demographic information of more than 120,000 adolescent respondents, each person identified by a unique ID number.</a:t>
            </a:r>
            <a:endParaRPr sz="1100" dirty="0">
              <a:solidFill>
                <a:schemeClr val="lt1"/>
              </a:solidFill>
              <a:latin typeface="Nunito" pitchFamily="2" charset="77"/>
            </a:endParaRPr>
          </a:p>
          <a:p>
            <a:pPr marL="457200" marR="190500" lvl="0" indent="-298450" algn="l" rtl="0">
              <a:lnSpc>
                <a:spcPct val="115000"/>
              </a:lnSpc>
              <a:spcBef>
                <a:spcPts val="1200"/>
              </a:spcBef>
              <a:spcAft>
                <a:spcPts val="0"/>
              </a:spcAft>
              <a:buClr>
                <a:schemeClr val="lt1"/>
              </a:buClr>
              <a:buSzPts val="1100"/>
              <a:buChar char="●"/>
            </a:pPr>
            <a:r>
              <a:rPr lang="en-GB" sz="1100" dirty="0">
                <a:solidFill>
                  <a:schemeClr val="lt1"/>
                </a:solidFill>
                <a:latin typeface="Nunito" pitchFamily="2" charset="77"/>
              </a:rPr>
              <a:t>ID: A unique number identifying a respondent</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a:solidFill>
                  <a:schemeClr val="lt1"/>
                </a:solidFill>
                <a:latin typeface="Nunito" pitchFamily="2" charset="77"/>
              </a:rPr>
              <a:t>gender: Self-reported gender (1 for male and 0 otherwise)</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a:solidFill>
                  <a:schemeClr val="lt1"/>
                </a:solidFill>
                <a:latin typeface="Nunito" pitchFamily="2" charset="77"/>
              </a:rPr>
              <a:t>minority: 0 as belonging to the majority ethnic group of the country; 1 otherwise</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a:solidFill>
                  <a:schemeClr val="lt1"/>
                </a:solidFill>
                <a:latin typeface="Nunito" pitchFamily="2" charset="77"/>
              </a:rPr>
              <a:t>deprived: 1 as residing in localities with high deprivation indices i.e. an area with high scores on unemployment, crime, poor public services, and barriers to housing etc.; 0 otherwise</a:t>
            </a:r>
            <a:endParaRPr sz="1100" dirty="0">
              <a:solidFill>
                <a:schemeClr val="lt1"/>
              </a:solidFill>
              <a:latin typeface="Nunito" pitchFamily="2" charset="77"/>
            </a:endParaRPr>
          </a:p>
          <a:p>
            <a:pPr marL="0" marR="190500" lvl="0" indent="0" algn="l" rtl="0">
              <a:lnSpc>
                <a:spcPct val="115000"/>
              </a:lnSpc>
              <a:spcBef>
                <a:spcPts val="600"/>
              </a:spcBef>
              <a:spcAft>
                <a:spcPts val="0"/>
              </a:spcAft>
              <a:buNone/>
            </a:pPr>
            <a:r>
              <a:rPr lang="en-GB" sz="1100" dirty="0">
                <a:solidFill>
                  <a:schemeClr val="lt1"/>
                </a:solidFill>
                <a:latin typeface="Nunito" pitchFamily="2" charset="77"/>
              </a:rPr>
              <a:t>Dataset 2 shows the </a:t>
            </a:r>
            <a:r>
              <a:rPr lang="en-GB" sz="1100" dirty="0" err="1">
                <a:solidFill>
                  <a:schemeClr val="lt1"/>
                </a:solidFill>
                <a:latin typeface="Nunito" pitchFamily="2" charset="77"/>
              </a:rPr>
              <a:t>watchtime</a:t>
            </a:r>
            <a:r>
              <a:rPr lang="en-GB" sz="1100" dirty="0">
                <a:solidFill>
                  <a:schemeClr val="lt1"/>
                </a:solidFill>
                <a:latin typeface="Nunito" pitchFamily="2" charset="77"/>
              </a:rPr>
              <a:t> for the person by the ID from dataset 1</a:t>
            </a:r>
            <a:endParaRPr sz="1100" dirty="0">
              <a:solidFill>
                <a:schemeClr val="lt1"/>
              </a:solidFill>
              <a:latin typeface="Nunito" pitchFamily="2" charset="77"/>
            </a:endParaRPr>
          </a:p>
          <a:p>
            <a:pPr marL="457200" marR="190500" lvl="0" indent="-298450" algn="l" rtl="0">
              <a:lnSpc>
                <a:spcPct val="115000"/>
              </a:lnSpc>
              <a:spcBef>
                <a:spcPts val="1200"/>
              </a:spcBef>
              <a:spcAft>
                <a:spcPts val="0"/>
              </a:spcAft>
              <a:buClr>
                <a:schemeClr val="lt1"/>
              </a:buClr>
              <a:buSzPts val="1100"/>
              <a:buChar char="●"/>
            </a:pPr>
            <a:r>
              <a:rPr lang="en-GB" sz="1100" dirty="0">
                <a:solidFill>
                  <a:schemeClr val="lt1"/>
                </a:solidFill>
                <a:latin typeface="Nunito" pitchFamily="2" charset="77"/>
              </a:rPr>
              <a:t>ID (A unique number identifying a respondent),</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C_we</a:t>
            </a:r>
            <a:r>
              <a:rPr lang="en-GB" sz="1100" dirty="0">
                <a:solidFill>
                  <a:schemeClr val="lt1"/>
                </a:solidFill>
                <a:latin typeface="Nunito" pitchFamily="2" charset="77"/>
              </a:rPr>
              <a:t> (Number of hours using computers per day on weekends),</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C_wk</a:t>
            </a:r>
            <a:r>
              <a:rPr lang="en-GB" sz="1100" dirty="0">
                <a:solidFill>
                  <a:schemeClr val="lt1"/>
                </a:solidFill>
                <a:latin typeface="Nunito" pitchFamily="2" charset="77"/>
              </a:rPr>
              <a:t> (Number of hours using computers per day on weekdays),</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G_we</a:t>
            </a:r>
            <a:r>
              <a:rPr lang="en-GB" sz="1100" dirty="0">
                <a:solidFill>
                  <a:schemeClr val="lt1"/>
                </a:solidFill>
                <a:latin typeface="Nunito" pitchFamily="2" charset="77"/>
              </a:rPr>
              <a:t> (Number of hours playing video games per day on weekends),</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G_wk</a:t>
            </a:r>
            <a:r>
              <a:rPr lang="en-GB" sz="1100" dirty="0">
                <a:solidFill>
                  <a:schemeClr val="lt1"/>
                </a:solidFill>
                <a:latin typeface="Nunito" pitchFamily="2" charset="77"/>
              </a:rPr>
              <a:t> (Number of hours playing video games per day on weekdays),</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S_we</a:t>
            </a:r>
            <a:r>
              <a:rPr lang="en-GB" sz="1100" dirty="0">
                <a:solidFill>
                  <a:schemeClr val="lt1"/>
                </a:solidFill>
                <a:latin typeface="Nunito" pitchFamily="2" charset="77"/>
              </a:rPr>
              <a:t> (Number of hours using a smartphone per day on weekends),</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S_wk</a:t>
            </a:r>
            <a:r>
              <a:rPr lang="en-GB" sz="1100" dirty="0">
                <a:solidFill>
                  <a:schemeClr val="lt1"/>
                </a:solidFill>
                <a:latin typeface="Nunito" pitchFamily="2" charset="77"/>
              </a:rPr>
              <a:t> (Number of hours using a smartphone per day on weekdays),</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T_we</a:t>
            </a:r>
            <a:r>
              <a:rPr lang="en-GB" sz="1100" dirty="0">
                <a:solidFill>
                  <a:schemeClr val="lt1"/>
                </a:solidFill>
                <a:latin typeface="Nunito" pitchFamily="2" charset="77"/>
              </a:rPr>
              <a:t> (Number of hours watching TV per day on weekends),</a:t>
            </a:r>
            <a:endParaRPr sz="1100" dirty="0">
              <a:solidFill>
                <a:schemeClr val="lt1"/>
              </a:solidFill>
              <a:latin typeface="Nunito" pitchFamily="2" charset="77"/>
            </a:endParaRPr>
          </a:p>
          <a:p>
            <a:pPr marL="457200" marR="190500" lvl="0" indent="-298450" algn="l" rtl="0">
              <a:lnSpc>
                <a:spcPct val="115000"/>
              </a:lnSpc>
              <a:spcBef>
                <a:spcPts val="0"/>
              </a:spcBef>
              <a:spcAft>
                <a:spcPts val="0"/>
              </a:spcAft>
              <a:buClr>
                <a:schemeClr val="lt1"/>
              </a:buClr>
              <a:buSzPts val="1100"/>
              <a:buChar char="●"/>
            </a:pPr>
            <a:r>
              <a:rPr lang="en-GB" sz="1100" dirty="0" err="1">
                <a:solidFill>
                  <a:schemeClr val="lt1"/>
                </a:solidFill>
                <a:latin typeface="Nunito" pitchFamily="2" charset="77"/>
              </a:rPr>
              <a:t>T_wk</a:t>
            </a:r>
            <a:r>
              <a:rPr lang="en-GB" sz="1100" dirty="0">
                <a:solidFill>
                  <a:schemeClr val="lt1"/>
                </a:solidFill>
                <a:latin typeface="Nunito" pitchFamily="2" charset="77"/>
              </a:rPr>
              <a:t> (Number of hours watching TV per day on weekdays);</a:t>
            </a:r>
            <a:endParaRPr sz="1100" dirty="0">
              <a:solidFill>
                <a:schemeClr val="lt1"/>
              </a:solidFill>
              <a:latin typeface="Nunito" pitchFamily="2" charset="77"/>
            </a:endParaRPr>
          </a:p>
          <a:p>
            <a:pPr marL="457200" marR="190500" lvl="0" indent="0" algn="l" rtl="0">
              <a:lnSpc>
                <a:spcPct val="115000"/>
              </a:lnSpc>
              <a:spcBef>
                <a:spcPts val="1100"/>
              </a:spcBef>
              <a:spcAft>
                <a:spcPts val="1100"/>
              </a:spcAft>
              <a:buNone/>
            </a:pPr>
            <a:endParaRPr sz="1050" dirty="0">
              <a:solidFill>
                <a:schemeClr val="lt1"/>
              </a:solidFill>
              <a:highlight>
                <a:srgbClr val="FFFFFF"/>
              </a:highlight>
              <a:latin typeface="Nunito" pitchFamily="2" charset="77"/>
            </a:endParaRPr>
          </a:p>
        </p:txBody>
      </p:sp>
      <p:sp>
        <p:nvSpPr>
          <p:cNvPr id="317" name="Google Shape;317;p20"/>
          <p:cNvSpPr txBox="1"/>
          <p:nvPr/>
        </p:nvSpPr>
        <p:spPr>
          <a:xfrm>
            <a:off x="4832200" y="23225"/>
            <a:ext cx="4311900" cy="5143500"/>
          </a:xfrm>
          <a:prstGeom prst="rect">
            <a:avLst/>
          </a:prstGeom>
          <a:noFill/>
          <a:ln>
            <a:noFill/>
          </a:ln>
        </p:spPr>
        <p:txBody>
          <a:bodyPr spcFirstLastPara="1" wrap="square" lIns="91425" tIns="91425" rIns="91425" bIns="91425" anchor="t" anchorCtr="0">
            <a:noAutofit/>
          </a:bodyPr>
          <a:lstStyle/>
          <a:p>
            <a:pPr marL="0" marR="190500" lvl="0" indent="0" algn="l" rtl="0">
              <a:lnSpc>
                <a:spcPct val="115000"/>
              </a:lnSpc>
              <a:spcBef>
                <a:spcPts val="0"/>
              </a:spcBef>
              <a:spcAft>
                <a:spcPts val="0"/>
              </a:spcAft>
              <a:buNone/>
            </a:pPr>
            <a:r>
              <a:rPr lang="en-GB" sz="1100" dirty="0">
                <a:solidFill>
                  <a:schemeClr val="lt1"/>
                </a:solidFill>
                <a:latin typeface="Nunito" pitchFamily="2" charset="77"/>
              </a:rPr>
              <a:t>Dataset 3 provide well being score for the individual in some categories.</a:t>
            </a:r>
            <a:endParaRPr sz="1100" dirty="0">
              <a:solidFill>
                <a:schemeClr val="lt1"/>
              </a:solidFill>
              <a:latin typeface="Nunito" pitchFamily="2" charset="77"/>
            </a:endParaRPr>
          </a:p>
          <a:p>
            <a:pPr marL="457200" marR="190500" lvl="0" indent="-295275" algn="l" rtl="0">
              <a:lnSpc>
                <a:spcPct val="115000"/>
              </a:lnSpc>
              <a:spcBef>
                <a:spcPts val="1100"/>
              </a:spcBef>
              <a:spcAft>
                <a:spcPts val="0"/>
              </a:spcAft>
              <a:buClr>
                <a:schemeClr val="lt1"/>
              </a:buClr>
              <a:buSzPts val="1050"/>
              <a:buChar char="●"/>
            </a:pPr>
            <a:r>
              <a:rPr lang="en-GB" sz="1100" dirty="0">
                <a:solidFill>
                  <a:schemeClr val="lt1"/>
                </a:solidFill>
                <a:latin typeface="Nunito" pitchFamily="2" charset="77"/>
              </a:rPr>
              <a:t>ID (A unique number identifying a respondent),</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Optm</a:t>
            </a:r>
            <a:r>
              <a:rPr lang="en-GB" sz="1100" dirty="0">
                <a:solidFill>
                  <a:schemeClr val="lt1"/>
                </a:solidFill>
                <a:latin typeface="Nunito" pitchFamily="2" charset="77"/>
              </a:rPr>
              <a:t> (I have been feeling optimistic about the future),</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Usef</a:t>
            </a:r>
            <a:r>
              <a:rPr lang="en-GB" sz="1100" dirty="0">
                <a:solidFill>
                  <a:schemeClr val="lt1"/>
                </a:solidFill>
                <a:latin typeface="Nunito" pitchFamily="2" charset="77"/>
              </a:rPr>
              <a:t> (I have been feeling useful),</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Relx</a:t>
            </a:r>
            <a:r>
              <a:rPr lang="en-GB" sz="1100" dirty="0">
                <a:solidFill>
                  <a:schemeClr val="lt1"/>
                </a:solidFill>
                <a:latin typeface="Nunito" pitchFamily="2" charset="77"/>
              </a:rPr>
              <a:t> (I have been feeling relaxed),</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Intp</a:t>
            </a:r>
            <a:r>
              <a:rPr lang="en-GB" sz="1100" dirty="0">
                <a:solidFill>
                  <a:schemeClr val="lt1"/>
                </a:solidFill>
                <a:latin typeface="Nunito" pitchFamily="2" charset="77"/>
              </a:rPr>
              <a:t> (I have been feeling interested in other people),</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a:solidFill>
                  <a:schemeClr val="lt1"/>
                </a:solidFill>
                <a:latin typeface="Nunito" pitchFamily="2" charset="77"/>
              </a:rPr>
              <a:t>Engs (I have had the energy to spare),</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Dealpr</a:t>
            </a:r>
            <a:r>
              <a:rPr lang="en-GB" sz="1100" dirty="0">
                <a:solidFill>
                  <a:schemeClr val="lt1"/>
                </a:solidFill>
                <a:latin typeface="Nunito" pitchFamily="2" charset="77"/>
              </a:rPr>
              <a:t> (I have been dealing with problems well),</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Thkclr</a:t>
            </a:r>
            <a:r>
              <a:rPr lang="en-GB" sz="1100" dirty="0">
                <a:solidFill>
                  <a:schemeClr val="lt1"/>
                </a:solidFill>
                <a:latin typeface="Nunito" pitchFamily="2" charset="77"/>
              </a:rPr>
              <a:t> (I have been thinking clearly),</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Goodme</a:t>
            </a:r>
            <a:r>
              <a:rPr lang="en-GB" sz="1100" dirty="0">
                <a:solidFill>
                  <a:schemeClr val="lt1"/>
                </a:solidFill>
                <a:latin typeface="Nunito" pitchFamily="2" charset="77"/>
              </a:rPr>
              <a:t> (I have been feeling good about myself),</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Clsep</a:t>
            </a:r>
            <a:r>
              <a:rPr lang="en-GB" sz="1100" dirty="0">
                <a:solidFill>
                  <a:schemeClr val="lt1"/>
                </a:solidFill>
                <a:latin typeface="Nunito" pitchFamily="2" charset="77"/>
              </a:rPr>
              <a:t> (I have been feeling close to other people),</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a:solidFill>
                  <a:schemeClr val="lt1"/>
                </a:solidFill>
                <a:latin typeface="Nunito" pitchFamily="2" charset="77"/>
              </a:rPr>
              <a:t>Conf (I have been feeling confident),</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Mkmind</a:t>
            </a:r>
            <a:r>
              <a:rPr lang="en-GB" sz="1100" dirty="0">
                <a:solidFill>
                  <a:schemeClr val="lt1"/>
                </a:solidFill>
                <a:latin typeface="Nunito" pitchFamily="2" charset="77"/>
              </a:rPr>
              <a:t> (I have been able to make up my own mind about things),</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a:solidFill>
                  <a:schemeClr val="lt1"/>
                </a:solidFill>
                <a:latin typeface="Nunito" pitchFamily="2" charset="77"/>
              </a:rPr>
              <a:t>Loved (I have been feeling loved),</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err="1">
                <a:solidFill>
                  <a:schemeClr val="lt1"/>
                </a:solidFill>
                <a:latin typeface="Nunito" pitchFamily="2" charset="77"/>
              </a:rPr>
              <a:t>Intthg</a:t>
            </a:r>
            <a:r>
              <a:rPr lang="en-GB" sz="1100" dirty="0">
                <a:solidFill>
                  <a:schemeClr val="lt1"/>
                </a:solidFill>
                <a:latin typeface="Nunito" pitchFamily="2" charset="77"/>
              </a:rPr>
              <a:t> (I have been interested in new things),</a:t>
            </a:r>
            <a:endParaRPr sz="1100" dirty="0">
              <a:solidFill>
                <a:schemeClr val="lt1"/>
              </a:solidFill>
              <a:latin typeface="Nunito" pitchFamily="2" charset="77"/>
            </a:endParaRPr>
          </a:p>
          <a:p>
            <a:pPr marL="457200" marR="190500" lvl="0" indent="-295275" algn="l" rtl="0">
              <a:lnSpc>
                <a:spcPct val="115000"/>
              </a:lnSpc>
              <a:spcBef>
                <a:spcPts val="0"/>
              </a:spcBef>
              <a:spcAft>
                <a:spcPts val="0"/>
              </a:spcAft>
              <a:buClr>
                <a:schemeClr val="lt1"/>
              </a:buClr>
              <a:buSzPts val="1050"/>
              <a:buChar char="●"/>
            </a:pPr>
            <a:r>
              <a:rPr lang="en-GB" sz="1100" dirty="0">
                <a:solidFill>
                  <a:schemeClr val="lt1"/>
                </a:solidFill>
                <a:latin typeface="Nunito" pitchFamily="2" charset="77"/>
              </a:rPr>
              <a:t>Cheer (I have been feeling cheerful);</a:t>
            </a:r>
            <a:endParaRPr sz="1100" dirty="0">
              <a:solidFill>
                <a:schemeClr val="lt1"/>
              </a:solidFill>
              <a:latin typeface="Nunito" pitchFamily="2" charset="77"/>
            </a:endParaRPr>
          </a:p>
          <a:p>
            <a:pPr marL="0" marR="190500" lvl="0" indent="0" algn="l" rtl="0">
              <a:lnSpc>
                <a:spcPct val="115000"/>
              </a:lnSpc>
              <a:spcBef>
                <a:spcPts val="1100"/>
              </a:spcBef>
              <a:spcAft>
                <a:spcPts val="0"/>
              </a:spcAft>
              <a:buNone/>
            </a:pPr>
            <a:endParaRPr sz="1100" dirty="0">
              <a:solidFill>
                <a:schemeClr val="lt1"/>
              </a:solidFill>
              <a:highlight>
                <a:srgbClr val="FFFFFF"/>
              </a:highlight>
              <a:latin typeface="Nunito" pitchFamily="2" charset="77"/>
            </a:endParaRPr>
          </a:p>
          <a:p>
            <a:pPr marL="0" lvl="0" indent="0" algn="l" rtl="0">
              <a:spcBef>
                <a:spcPts val="1100"/>
              </a:spcBef>
              <a:spcAft>
                <a:spcPts val="0"/>
              </a:spcAft>
              <a:buNone/>
            </a:pPr>
            <a:endParaRPr sz="1100" dirty="0">
              <a:solidFill>
                <a:schemeClr val="lt1"/>
              </a:solidFill>
              <a:latin typeface="Nunito" pitchFamily="2" charset="77"/>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21"/>
          <p:cNvPicPr preferRelativeResize="0"/>
          <p:nvPr/>
        </p:nvPicPr>
        <p:blipFill>
          <a:blip r:embed="rId3"/>
          <a:stretch>
            <a:fillRect/>
          </a:stretch>
        </p:blipFill>
        <p:spPr>
          <a:xfrm>
            <a:off x="0" y="275825"/>
            <a:ext cx="9144002" cy="1192700"/>
          </a:xfrm>
          <a:prstGeom prst="rect">
            <a:avLst/>
          </a:prstGeom>
          <a:noFill/>
          <a:ln>
            <a:noFill/>
          </a:ln>
        </p:spPr>
      </p:pic>
      <p:pic>
        <p:nvPicPr>
          <p:cNvPr id="323" name="Google Shape;323;p21"/>
          <p:cNvPicPr preferRelativeResize="0"/>
          <p:nvPr/>
        </p:nvPicPr>
        <p:blipFill>
          <a:blip r:embed="rId4"/>
          <a:stretch>
            <a:fillRect/>
          </a:stretch>
        </p:blipFill>
        <p:spPr>
          <a:xfrm>
            <a:off x="0" y="1620925"/>
            <a:ext cx="9144002" cy="3440690"/>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1049</Words>
  <Application>Microsoft Macintosh PowerPoint</Application>
  <PresentationFormat>On-screen Show (16:9)</PresentationFormat>
  <Paragraphs>77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Maven Pro</vt:lpstr>
      <vt:lpstr>Nunito</vt:lpstr>
      <vt:lpstr>Momentum</vt:lpstr>
      <vt:lpstr>HIT140 FOUNDATIONS OF DATA SCIENCE Assessment 2: Group Project Presentation</vt:lpstr>
      <vt:lpstr>INTRODUCTION</vt:lpstr>
      <vt:lpstr>Descriptive Statistics</vt:lpstr>
      <vt:lpstr>Inferential Statistics</vt:lpstr>
      <vt:lpstr>DATA ANALYSIS</vt:lpstr>
      <vt:lpstr>PowerPoint Presentation</vt:lpstr>
      <vt:lpstr>PowerPoint Presentation</vt:lpstr>
      <vt:lpstr>PowerPoint Presentation</vt:lpstr>
      <vt:lpstr>PowerPoint Presentation</vt:lpstr>
      <vt:lpstr>Descriptive Statistical Analysis</vt:lpstr>
      <vt:lpstr>PowerPoint Presentation</vt:lpstr>
      <vt:lpstr>PowerPoint Presentation</vt:lpstr>
      <vt:lpstr>PowerPoint Presentation</vt:lpstr>
      <vt:lpstr>Inferential Statistical Analysis</vt:lpstr>
      <vt:lpstr>PowerPoint Presentation</vt:lpstr>
      <vt:lpstr>Relation Between DataSets</vt:lpstr>
      <vt:lpstr>Relation Between DataSets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HIT140 FOUNDATIONS OF DATA SCIENCE_x000d_Assessment 2: Group Project Presentation</dc:title>
  <dc:creator>Aulakh</dc:creator>
  <cp:lastModifiedBy>Pranjol Koirala</cp:lastModifiedBy>
  <cp:revision>9</cp:revision>
  <dcterms:created xsi:type="dcterms:W3CDTF">2024-09-12T06:06:00Z</dcterms:created>
  <dcterms:modified xsi:type="dcterms:W3CDTF">2024-09-13T03:20:17Z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8F0775656C0D4855AB5C3642226E721E_12</vt:lpwstr>
  </property>
  <property fmtid="{D5CDD505-2E9C-101B-9397-08002B2CF9AE}" pid="3" name="KSOProductBuildVer">
    <vt:lpwstr>1033-12.2.0.18165</vt:lpwstr>
  </property>
</Properties>
</file>