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Dosis Light"/>
      <p:regular r:id="rId19"/>
      <p:bold r:id="rId20"/>
    </p:embeddedFont>
    <p:embeddedFont>
      <p:font typeface="Dosis"/>
      <p:regular r:id="rId21"/>
      <p:bold r:id="rId22"/>
    </p:embeddedFont>
    <p:embeddedFont>
      <p:font typeface="Staatliches"/>
      <p:regular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Abel"/>
      <p:regular r:id="rId28"/>
    </p:embeddedFont>
    <p:embeddedFont>
      <p:font typeface="Squada One"/>
      <p:regular r:id="rId29"/>
    </p:embeddedFont>
    <p:embeddedFont>
      <p:font typeface="Josefin Sans"/>
      <p:regular r:id="rId30"/>
      <p:bold r:id="rId31"/>
      <p:italic r:id="rId32"/>
      <p:boldItalic r:id="rId33"/>
    </p:embeddedFont>
    <p:embeddedFont>
      <p:font typeface="Fira Sans Condensed Extra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Light-bold.fntdata"/><Relationship Id="rId22" Type="http://schemas.openxmlformats.org/officeDocument/2006/relationships/font" Target="fonts/Dosis-bold.fntdata"/><Relationship Id="rId21" Type="http://schemas.openxmlformats.org/officeDocument/2006/relationships/font" Target="fonts/Dosis-regular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Abel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quad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bold.fntdata"/><Relationship Id="rId30" Type="http://schemas.openxmlformats.org/officeDocument/2006/relationships/font" Target="fonts/JosefinSans-regular.fntdata"/><Relationship Id="rId11" Type="http://schemas.openxmlformats.org/officeDocument/2006/relationships/slide" Target="slides/slide6.xml"/><Relationship Id="rId33" Type="http://schemas.openxmlformats.org/officeDocument/2006/relationships/font" Target="fonts/Josefi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JosefinSans-italic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ExtraLight-bold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ExtraLight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Extra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Extra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osis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c7dba225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c7dba22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7971229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7971229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-"/>
            </a:pPr>
            <a:r>
              <a:rPr lang="en"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Studies have shown students sometimes feel threatened by coding environments so an GUI based application with a bluetooth interface seemed like a good idea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7c3715598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7c3715598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010e75d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010e75d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971229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7971229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7971229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7971229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f9530939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f9530939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c7dba22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c7dba22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c7dba22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c7dba22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chemeClr val="accen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chemeClr val="accen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rgbClr val="FAFAFA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rgbClr val="FAFAFA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bel"/>
              <a:buChar char="●"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●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○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■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●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○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■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●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○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Light"/>
              <a:buChar char="■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Matthew Ariho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Reid Beaulieu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Pranjal Biswas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Jagan Lidder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" name="Google Shape;112;p19"/>
          <p:cNvSpPr txBox="1"/>
          <p:nvPr>
            <p:ph type="ctrTitle"/>
          </p:nvPr>
        </p:nvSpPr>
        <p:spPr>
          <a:xfrm>
            <a:off x="1344700" y="1392125"/>
            <a:ext cx="7001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Unlimited IV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Edubot Kit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This project was designed as the final step in the introduction to the basic functionality of the robot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takes it a step further by using practical lessons to illustrate concepts like how analog signals are created by the controller or PWM</a:t>
            </a:r>
            <a:endParaRPr sz="1600"/>
          </a:p>
        </p:txBody>
      </p:sp>
      <p:sp>
        <p:nvSpPr>
          <p:cNvPr id="277" name="Google Shape;277;p28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C: Generate PWM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3" name="Google Shape;283;p29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Total Cost: $31.59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This is the minimum cost for the basic components required for the U4 EduBot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Most of these parts, like the Raspberry Pi Pico are the difficult to outsource or recycle without </a:t>
            </a:r>
            <a:r>
              <a:rPr lang="en" sz="1400">
                <a:latin typeface="Dosis"/>
                <a:ea typeface="Dosis"/>
                <a:cs typeface="Dosis"/>
                <a:sym typeface="Dosis"/>
              </a:rPr>
              <a:t>sacrificing</a:t>
            </a:r>
            <a:r>
              <a:rPr lang="en" sz="1400">
                <a:latin typeface="Dosis"/>
                <a:ea typeface="Dosis"/>
                <a:cs typeface="Dosis"/>
                <a:sym typeface="Dosis"/>
              </a:rPr>
              <a:t> a significant amount of the kit’s overall functionality and modularity.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The design is still built for these components to be user upgradeable for powerful hardware for intense projects. 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Some of these components like the Bluetooth module were added to make the bot more user-friendly. 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12" y="1115675"/>
            <a:ext cx="8005176" cy="9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 flipH="1">
            <a:off x="850074" y="187679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90" name="Google Shape;290;p30"/>
          <p:cNvSpPr txBox="1"/>
          <p:nvPr>
            <p:ph idx="1" type="subTitle"/>
          </p:nvPr>
        </p:nvSpPr>
        <p:spPr>
          <a:xfrm>
            <a:off x="7565400" y="4034975"/>
            <a:ext cx="14106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Ariho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Reid Beaulieu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Pranjal Biswas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Jagan Lidder</a:t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5531300" y="2017650"/>
            <a:ext cx="340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Questions?</a:t>
            </a:r>
            <a:endParaRPr sz="60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" type="subTitle"/>
          </p:nvPr>
        </p:nvSpPr>
        <p:spPr>
          <a:xfrm>
            <a:off x="879725" y="1154902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Dejan Nedelkovski, “Arduino DC Motor Control tutorial - L298N | H-bridge | PWM | robot car,” YouTube, 08-Aug-2017. [Online]. Available: https://www.youtube.com/watch?v=I7IFsQ4tQU8&amp;amp;t=200s. [Accessed: 20-Nov-2021].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“Free CAD designs, Files &amp;amp; 3D models: The grabcad community library,” Free CAD Designs, Files &amp;amp; 3D Models | The GrabCAD Community Library. [Online]. Available: https://grabcad.com/library/tt-motor-wheel-yellow-1. [Accessed: 20-Nov-2021].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“Free CAD designs, Files &amp;amp; 3D models: The grabcad community library,” Free CAD Designs, Files &amp;amp; 3D Models | The GrabCAD Community Library. [Online]. Available: https://grabcad.com/library/yellow-dc-motor-1. [Accessed: 20-Nov-2021].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“Free CAD designs, Files &amp;amp; 3D models: The grabcad community library,” Free CAD Designs, Files &amp;amp; 3D Models | The GrabCAD Community Library. [Online]. Available: https://grabcad.com/library/yellow-dc-motor-1. [Accessed: 20-Nov-2021].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“Raspberry pi documentation,” Raspberry Pi. [Online]. Available: https://www.raspberrypi.com/documentation/. [Accessed: 20-Nov-2021].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" name="Google Shape;118;p20"/>
          <p:cNvSpPr txBox="1"/>
          <p:nvPr>
            <p:ph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9" name="Google Shape;119;p20"/>
          <p:cNvSpPr txBox="1"/>
          <p:nvPr>
            <p:ph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0" name="Google Shape;120;p20"/>
          <p:cNvSpPr txBox="1"/>
          <p:nvPr>
            <p:ph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1" name="Google Shape;121;p20"/>
          <p:cNvSpPr txBox="1"/>
          <p:nvPr>
            <p:ph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2" name="Google Shape;122;p20"/>
          <p:cNvSpPr txBox="1"/>
          <p:nvPr>
            <p:ph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3" name="Google Shape;123;p20"/>
          <p:cNvSpPr txBox="1"/>
          <p:nvPr>
            <p:ph idx="4" type="subTitle"/>
          </p:nvPr>
        </p:nvSpPr>
        <p:spPr>
          <a:xfrm>
            <a:off x="1392150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Google Shape;124;p20"/>
          <p:cNvSpPr txBox="1"/>
          <p:nvPr>
            <p:ph idx="5" type="subTitle"/>
          </p:nvPr>
        </p:nvSpPr>
        <p:spPr>
          <a:xfrm>
            <a:off x="4181075" y="3742225"/>
            <a:ext cx="1280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</a:t>
            </a:r>
            <a:endParaRPr/>
          </a:p>
        </p:txBody>
      </p:sp>
      <p:sp>
        <p:nvSpPr>
          <p:cNvPr id="125" name="Google Shape;125;p20"/>
          <p:cNvSpPr txBox="1"/>
          <p:nvPr>
            <p:ph idx="6" type="subTitle"/>
          </p:nvPr>
        </p:nvSpPr>
        <p:spPr>
          <a:xfrm>
            <a:off x="1392151" y="1969950"/>
            <a:ext cx="1512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6825175" y="3742225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6825175" y="2380050"/>
            <a:ext cx="1632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4189503" y="579250"/>
            <a:ext cx="18060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subTitle"/>
          </p:nvPr>
        </p:nvSpPr>
        <p:spPr>
          <a:xfrm flipH="1">
            <a:off x="62150" y="2713750"/>
            <a:ext cx="2940900" cy="1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are Unlimited IV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Power = (Current x Voltage) = IV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IV = 4 in romal numerals = 4 members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the best name you’ve ever heard</a:t>
            </a:r>
            <a:endParaRPr sz="1400"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856050" y="1295050"/>
            <a:ext cx="3385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5588729" y="1666522"/>
            <a:ext cx="98075" cy="153754"/>
          </a:xfrm>
          <a:custGeom>
            <a:rect b="b" l="l" r="r" t="t"/>
            <a:pathLst>
              <a:path extrusionOk="0" h="3496" w="223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flipH="1">
            <a:off x="8544193" y="3996127"/>
            <a:ext cx="670507" cy="856027"/>
          </a:xfrm>
          <a:custGeom>
            <a:rect b="b" l="l" r="r" t="t"/>
            <a:pathLst>
              <a:path extrusionOk="0" h="4351" w="3408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1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139" name="Google Shape;139;p21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rect b="b" l="l" r="r" t="t"/>
              <a:pathLst>
                <a:path extrusionOk="0" h="3459" w="3651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rect b="b" l="l" r="r" t="t"/>
              <a:pathLst>
                <a:path extrusionOk="0" h="2650" w="2898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8122" l="0" r="0" t="0"/>
          <a:stretch/>
        </p:blipFill>
        <p:spPr>
          <a:xfrm>
            <a:off x="4442850" y="806350"/>
            <a:ext cx="1371600" cy="138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18200" l="0" r="0" t="0"/>
          <a:stretch/>
        </p:blipFill>
        <p:spPr>
          <a:xfrm>
            <a:off x="6597250" y="820150"/>
            <a:ext cx="1371600" cy="1357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5">
            <a:alphaModFix/>
          </a:blip>
          <a:srcRect b="13524" l="8909" r="-1528" t="0"/>
          <a:stretch/>
        </p:blipFill>
        <p:spPr>
          <a:xfrm>
            <a:off x="3223638" y="2993075"/>
            <a:ext cx="1371600" cy="1412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4442850" y="2314225"/>
            <a:ext cx="16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Light"/>
                <a:ea typeface="Dosis Light"/>
                <a:cs typeface="Dosis Light"/>
                <a:sym typeface="Dosis Light"/>
              </a:rPr>
              <a:t>Pranjal</a:t>
            </a:r>
            <a:endParaRPr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Light"/>
                <a:ea typeface="Dosis Light"/>
                <a:cs typeface="Dosis Light"/>
                <a:sym typeface="Dosis Light"/>
              </a:rPr>
              <a:t>4th Year MSE Student</a:t>
            </a:r>
            <a:endParaRPr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096500" y="4405775"/>
            <a:ext cx="16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Light"/>
                <a:ea typeface="Dosis Light"/>
                <a:cs typeface="Dosis Light"/>
                <a:sym typeface="Dosis Light"/>
              </a:rPr>
              <a:t>Matthew</a:t>
            </a:r>
            <a:endParaRPr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Light"/>
                <a:ea typeface="Dosis Light"/>
                <a:cs typeface="Dosis Light"/>
                <a:sym typeface="Dosis Light"/>
              </a:rPr>
              <a:t>4th Year MSE Student</a:t>
            </a:r>
            <a:endParaRPr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047250" y="4405775"/>
            <a:ext cx="16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Light"/>
                <a:ea typeface="Dosis Light"/>
                <a:cs typeface="Dosis Light"/>
                <a:sym typeface="Dosis Light"/>
              </a:rPr>
              <a:t>Jagan</a:t>
            </a:r>
            <a:endParaRPr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Light"/>
                <a:ea typeface="Dosis Light"/>
                <a:cs typeface="Dosis Light"/>
                <a:sym typeface="Dosis Light"/>
              </a:rPr>
              <a:t>4th Year MSE Student</a:t>
            </a:r>
            <a:endParaRPr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498150" y="2314225"/>
            <a:ext cx="16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Light"/>
                <a:ea typeface="Dosis Light"/>
                <a:cs typeface="Dosis Light"/>
                <a:sym typeface="Dosis Light"/>
              </a:rPr>
              <a:t>Reid</a:t>
            </a:r>
            <a:endParaRPr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Light"/>
                <a:ea typeface="Dosis Light"/>
                <a:cs typeface="Dosis Light"/>
                <a:sym typeface="Dosis Light"/>
              </a:rPr>
              <a:t>4th Year MSE Student</a:t>
            </a:r>
            <a:endParaRPr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6">
            <a:alphaModFix/>
          </a:blip>
          <a:srcRect b="13625" l="13250" r="13257" t="13625"/>
          <a:stretch/>
        </p:blipFill>
        <p:spPr>
          <a:xfrm>
            <a:off x="5126550" y="2988900"/>
            <a:ext cx="1371600" cy="1357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osis Light"/>
              <a:buChar char="●"/>
            </a:pPr>
            <a:r>
              <a:rPr lang="en" sz="1400">
                <a:solidFill>
                  <a:schemeClr val="accent3"/>
                </a:solidFill>
                <a:latin typeface="Dosis Light"/>
                <a:ea typeface="Dosis Light"/>
                <a:cs typeface="Dosis Light"/>
                <a:sym typeface="Dosis Light"/>
              </a:rPr>
              <a:t>Create a free, open-sourced, programmable, fun and low-cost educational robot kit</a:t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osis Light"/>
              <a:buChar char="○"/>
            </a:pPr>
            <a:r>
              <a:rPr lang="en" sz="1400">
                <a:solidFill>
                  <a:schemeClr val="accent3"/>
                </a:solidFill>
                <a:latin typeface="Dosis Light"/>
                <a:ea typeface="Dosis Light"/>
                <a:cs typeface="Dosis Light"/>
                <a:sym typeface="Dosis Light"/>
              </a:rPr>
              <a:t>Safe and easy to build</a:t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osis Light"/>
              <a:buChar char="●"/>
            </a:pPr>
            <a:r>
              <a:rPr lang="en" sz="1400">
                <a:solidFill>
                  <a:schemeClr val="accent3"/>
                </a:solidFill>
                <a:latin typeface="Dosis Light"/>
                <a:ea typeface="Dosis Light"/>
                <a:cs typeface="Dosis Light"/>
                <a:sym typeface="Dosis Light"/>
              </a:rPr>
              <a:t>Focus on common STEM lessons in K12 schools</a:t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osis Light"/>
              <a:buChar char="●"/>
            </a:pPr>
            <a:r>
              <a:rPr lang="en" sz="1400">
                <a:solidFill>
                  <a:schemeClr val="accent3"/>
                </a:solidFill>
                <a:latin typeface="Dosis Light"/>
                <a:ea typeface="Dosis Light"/>
                <a:cs typeface="Dosis Light"/>
                <a:sym typeface="Dosis Light"/>
              </a:rPr>
              <a:t>Made from off-the-shelf building materials and recycled materials</a:t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osis Light"/>
              <a:buChar char="○"/>
            </a:pPr>
            <a:r>
              <a:rPr lang="en" sz="1400">
                <a:solidFill>
                  <a:schemeClr val="accent3"/>
                </a:solidFill>
                <a:latin typeface="Dosis Light"/>
                <a:ea typeface="Dosis Light"/>
                <a:cs typeface="Dosis Light"/>
                <a:sym typeface="Dosis Light"/>
              </a:rPr>
              <a:t>Programmable</a:t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osis Light"/>
              <a:buChar char="○"/>
            </a:pPr>
            <a:r>
              <a:rPr lang="en" sz="1400">
                <a:solidFill>
                  <a:schemeClr val="accent3"/>
                </a:solidFill>
                <a:latin typeface="Dosis Light"/>
                <a:ea typeface="Dosis Light"/>
                <a:cs typeface="Dosis Light"/>
                <a:sym typeface="Dosis Light"/>
              </a:rPr>
              <a:t>Microcontroller</a:t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osis Light"/>
              <a:buChar char="○"/>
            </a:pPr>
            <a:r>
              <a:rPr lang="en" sz="1400">
                <a:solidFill>
                  <a:schemeClr val="accent3"/>
                </a:solidFill>
                <a:latin typeface="Dosis Light"/>
                <a:ea typeface="Dosis Light"/>
                <a:cs typeface="Dosis Light"/>
                <a:sym typeface="Dosis Light"/>
              </a:rPr>
              <a:t>Sensors and other features</a:t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osis Light"/>
              <a:buChar char="●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Reusability of Components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Dosis"/>
              <a:buChar char="○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We have chosen to use the Raspberry Pi Pico as our central processor kit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■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The Pi Pico is an off the shelf </a:t>
            </a:r>
            <a:r>
              <a:rPr lang="en" sz="1400">
                <a:latin typeface="Dosis"/>
                <a:ea typeface="Dosis"/>
                <a:cs typeface="Dosis"/>
                <a:sym typeface="Dosis"/>
              </a:rPr>
              <a:t>hobbyist</a:t>
            </a:r>
            <a:r>
              <a:rPr lang="en" sz="1400">
                <a:latin typeface="Dosis"/>
                <a:ea typeface="Dosis"/>
                <a:cs typeface="Dosis"/>
                <a:sym typeface="Dosis"/>
              </a:rPr>
              <a:t> hardware that can be removed and reused in a multitude of other applications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■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Our case is designed to be simple and reusable, with the option to 3D print the body as well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Use of Standards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Dosis"/>
              <a:buChar char="○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Universal Serial Bus (USB) industry standard compliant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Dosis"/>
              <a:buChar char="○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Standard shielding/current limiting circuit for power supply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■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Prevents current spikes and damage to Pi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Assumptions and Constraints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Dosis"/>
              <a:buChar char="○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500mA USB at 5V when in tethered mode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Dosis"/>
              <a:buChar char="○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UART functionality with virtual serial port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Dosis"/>
              <a:buChar char="○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No additional power into system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7" type="subTitle"/>
          </p:nvPr>
        </p:nvSpPr>
        <p:spPr>
          <a:xfrm>
            <a:off x="1455675" y="1844448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functionality, simplicity and efficiency. The design is modular and robust, with upgradeable parts and a a fully customizable chassis. The grid of mounting holes allows for easy installation of a variety of parts, for beginner and </a:t>
            </a:r>
            <a:r>
              <a:rPr lang="en"/>
              <a:t>advanced</a:t>
            </a:r>
            <a:r>
              <a:rPr lang="en"/>
              <a:t> users.</a:t>
            </a:r>
            <a:endParaRPr/>
          </a:p>
        </p:txBody>
      </p:sp>
      <p:sp>
        <p:nvSpPr>
          <p:cNvPr id="166" name="Google Shape;166;p24"/>
          <p:cNvSpPr txBox="1"/>
          <p:nvPr>
            <p:ph idx="2" type="subTitle"/>
          </p:nvPr>
        </p:nvSpPr>
        <p:spPr>
          <a:xfrm>
            <a:off x="5207350" y="1683823"/>
            <a:ext cx="31434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Electronic and Software System</a:t>
            </a:r>
            <a:endParaRPr/>
          </a:p>
        </p:txBody>
      </p:sp>
      <p:sp>
        <p:nvSpPr>
          <p:cNvPr id="167" name="Google Shape;167;p24"/>
          <p:cNvSpPr txBox="1"/>
          <p:nvPr>
            <p:ph idx="3" type="subTitle"/>
          </p:nvPr>
        </p:nvSpPr>
        <p:spPr>
          <a:xfrm>
            <a:off x="5207350" y="1844450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circuit</a:t>
            </a:r>
            <a:r>
              <a:rPr lang="en"/>
              <a:t> was built with considerations for the design parameters. We focused on using simple parts, such as wires, and resistors, as well as some basic </a:t>
            </a:r>
            <a:r>
              <a:rPr lang="en"/>
              <a:t>components</a:t>
            </a:r>
            <a:r>
              <a:rPr lang="en"/>
              <a:t> like the Pi Pico, an Ultrasonic Sensor and some motors</a:t>
            </a:r>
            <a:endParaRPr/>
          </a:p>
        </p:txBody>
      </p:sp>
      <p:sp>
        <p:nvSpPr>
          <p:cNvPr id="168" name="Google Shape;168;p24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bot is designed with two rear wheels and one central free wheel, to reduce the complexity and cost of our design.</a:t>
            </a:r>
            <a:endParaRPr/>
          </a:p>
        </p:txBody>
      </p:sp>
      <p:sp>
        <p:nvSpPr>
          <p:cNvPr id="169" name="Google Shape;169;p24"/>
          <p:cNvSpPr txBox="1"/>
          <p:nvPr>
            <p:ph type="ctrTitle"/>
          </p:nvPr>
        </p:nvSpPr>
        <p:spPr>
          <a:xfrm>
            <a:off x="948600" y="360650"/>
            <a:ext cx="4415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70" name="Google Shape;170;p24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Drive Design</a:t>
            </a:r>
            <a:endParaRPr/>
          </a:p>
        </p:txBody>
      </p:sp>
      <p:sp>
        <p:nvSpPr>
          <p:cNvPr id="171" name="Google Shape;171;p24"/>
          <p:cNvSpPr txBox="1"/>
          <p:nvPr>
            <p:ph idx="6" type="subTitle"/>
          </p:nvPr>
        </p:nvSpPr>
        <p:spPr>
          <a:xfrm>
            <a:off x="1455675" y="1683823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Chassis</a:t>
            </a:r>
            <a:r>
              <a:rPr lang="en"/>
              <a:t> Design</a:t>
            </a:r>
            <a:endParaRPr/>
          </a:p>
        </p:txBody>
      </p:sp>
      <p:grpSp>
        <p:nvGrpSpPr>
          <p:cNvPr id="172" name="Google Shape;172;p24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173" name="Google Shape;173;p24"/>
            <p:cNvSpPr/>
            <p:nvPr/>
          </p:nvSpPr>
          <p:spPr>
            <a:xfrm>
              <a:off x="5834100" y="-125075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5896575" y="-107050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5746200" y="18375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2849" l="2923" r="2460" t="-2850"/>
          <a:stretch/>
        </p:blipFill>
        <p:spPr>
          <a:xfrm>
            <a:off x="5622800" y="3010925"/>
            <a:ext cx="2056600" cy="177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4"/>
          <p:cNvGrpSpPr/>
          <p:nvPr/>
        </p:nvGrpSpPr>
        <p:grpSpPr>
          <a:xfrm>
            <a:off x="1545173" y="3340214"/>
            <a:ext cx="337523" cy="337680"/>
            <a:chOff x="2508373" y="2779889"/>
            <a:chExt cx="337523" cy="337680"/>
          </a:xfrm>
        </p:grpSpPr>
        <p:sp>
          <p:nvSpPr>
            <p:cNvPr id="184" name="Google Shape;184;p24"/>
            <p:cNvSpPr/>
            <p:nvPr/>
          </p:nvSpPr>
          <p:spPr>
            <a:xfrm>
              <a:off x="2508373" y="2779889"/>
              <a:ext cx="256971" cy="256971"/>
            </a:xfrm>
            <a:custGeom>
              <a:rect b="b" l="l" r="r" t="t"/>
              <a:pathLst>
                <a:path extrusionOk="0" h="9781" w="9781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2561391" y="2852034"/>
              <a:ext cx="131783" cy="112814"/>
            </a:xfrm>
            <a:custGeom>
              <a:rect b="b" l="l" r="r" t="t"/>
              <a:pathLst>
                <a:path extrusionOk="0" h="4294" w="5016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2599302" y="2880277"/>
              <a:ext cx="65629" cy="56223"/>
            </a:xfrm>
            <a:custGeom>
              <a:rect b="b" l="l" r="r" t="t"/>
              <a:pathLst>
                <a:path extrusionOk="0" h="2140" w="2498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2677121" y="2948611"/>
              <a:ext cx="168775" cy="168958"/>
            </a:xfrm>
            <a:custGeom>
              <a:rect b="b" l="l" r="r" t="t"/>
              <a:pathLst>
                <a:path extrusionOk="0" h="6431" w="6424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705180" y="2990910"/>
              <a:ext cx="98601" cy="84466"/>
            </a:xfrm>
            <a:custGeom>
              <a:rect b="b" l="l" r="r" t="t"/>
              <a:pathLst>
                <a:path extrusionOk="0" h="3215" w="3753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rgbClr val="BAC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2727774" y="3007856"/>
              <a:ext cx="59061" cy="50601"/>
            </a:xfrm>
            <a:custGeom>
              <a:rect b="b" l="l" r="r" t="t"/>
              <a:pathLst>
                <a:path extrusionOk="0" h="1926" w="2248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4"/>
          <p:cNvGrpSpPr/>
          <p:nvPr/>
        </p:nvGrpSpPr>
        <p:grpSpPr>
          <a:xfrm>
            <a:off x="1545183" y="1265773"/>
            <a:ext cx="417128" cy="269162"/>
            <a:chOff x="5728383" y="4221698"/>
            <a:chExt cx="417128" cy="269162"/>
          </a:xfrm>
        </p:grpSpPr>
        <p:sp>
          <p:nvSpPr>
            <p:cNvPr id="191" name="Google Shape;191;p24"/>
            <p:cNvSpPr/>
            <p:nvPr/>
          </p:nvSpPr>
          <p:spPr>
            <a:xfrm>
              <a:off x="5728383" y="4221698"/>
              <a:ext cx="417128" cy="225260"/>
            </a:xfrm>
            <a:custGeom>
              <a:rect b="b" l="l" r="r" t="t"/>
              <a:pathLst>
                <a:path extrusionOk="0" h="8574" w="15877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rgbClr val="415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728383" y="4226059"/>
              <a:ext cx="417128" cy="220899"/>
            </a:xfrm>
            <a:custGeom>
              <a:rect b="b" l="l" r="r" t="t"/>
              <a:pathLst>
                <a:path extrusionOk="0" h="8408" w="15877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822964" y="4246657"/>
              <a:ext cx="100440" cy="75271"/>
            </a:xfrm>
            <a:custGeom>
              <a:rect b="b" l="l" r="r" t="t"/>
              <a:pathLst>
                <a:path extrusionOk="0" h="2865" w="3823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948336" y="4246657"/>
              <a:ext cx="109924" cy="75271"/>
            </a:xfrm>
            <a:custGeom>
              <a:rect b="b" l="l" r="r" t="t"/>
              <a:pathLst>
                <a:path extrusionOk="0" h="2865" w="4184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5738787" y="4403057"/>
              <a:ext cx="102436" cy="87803"/>
            </a:xfrm>
            <a:custGeom>
              <a:rect b="b" l="l" r="r" t="t"/>
              <a:pathLst>
                <a:path extrusionOk="0" h="3342" w="3899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5754445" y="4404108"/>
              <a:ext cx="98443" cy="86673"/>
            </a:xfrm>
            <a:custGeom>
              <a:rect b="b" l="l" r="r" t="t"/>
              <a:pathLst>
                <a:path extrusionOk="0" h="3299" w="3747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772311" y="4428147"/>
              <a:ext cx="43744" cy="37648"/>
            </a:xfrm>
            <a:custGeom>
              <a:rect b="b" l="l" r="r" t="t"/>
              <a:pathLst>
                <a:path extrusionOk="0" h="1433" w="1665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000277" y="4403057"/>
              <a:ext cx="102436" cy="87803"/>
            </a:xfrm>
            <a:custGeom>
              <a:rect b="b" l="l" r="r" t="t"/>
              <a:pathLst>
                <a:path extrusionOk="0" h="3342" w="3899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016119" y="4404108"/>
              <a:ext cx="98443" cy="86673"/>
            </a:xfrm>
            <a:custGeom>
              <a:rect b="b" l="l" r="r" t="t"/>
              <a:pathLst>
                <a:path extrusionOk="0" h="3299" w="3747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6033801" y="4428147"/>
              <a:ext cx="43954" cy="37648"/>
            </a:xfrm>
            <a:custGeom>
              <a:rect b="b" l="l" r="r" t="t"/>
              <a:pathLst>
                <a:path extrusionOk="0" h="1433" w="1673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5728567" y="4328469"/>
              <a:ext cx="39382" cy="49051"/>
            </a:xfrm>
            <a:custGeom>
              <a:rect b="b" l="l" r="r" t="t"/>
              <a:pathLst>
                <a:path extrusionOk="0" h="1867" w="1499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AD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109071" y="4346886"/>
              <a:ext cx="28821" cy="24985"/>
            </a:xfrm>
            <a:custGeom>
              <a:rect b="b" l="l" r="r" t="t"/>
              <a:pathLst>
                <a:path extrusionOk="0" h="951" w="1097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8C9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5317146" y="1171146"/>
            <a:ext cx="371487" cy="366826"/>
            <a:chOff x="3513796" y="2882084"/>
            <a:chExt cx="371487" cy="366826"/>
          </a:xfrm>
        </p:grpSpPr>
        <p:sp>
          <p:nvSpPr>
            <p:cNvPr id="204" name="Google Shape;204;p24"/>
            <p:cNvSpPr/>
            <p:nvPr/>
          </p:nvSpPr>
          <p:spPr>
            <a:xfrm>
              <a:off x="3696384" y="2890725"/>
              <a:ext cx="11024" cy="60409"/>
            </a:xfrm>
            <a:custGeom>
              <a:rect b="b" l="l" r="r" t="t"/>
              <a:pathLst>
                <a:path extrusionOk="0" h="2307" w="421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11"/>
                    <a:pt x="96" y="2307"/>
                    <a:pt x="211" y="2307"/>
                  </a:cubicBezTo>
                  <a:cubicBezTo>
                    <a:pt x="325" y="2307"/>
                    <a:pt x="421" y="2211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682899" y="2882084"/>
              <a:ext cx="32993" cy="28332"/>
            </a:xfrm>
            <a:custGeom>
              <a:rect b="b" l="l" r="r" t="t"/>
              <a:pathLst>
                <a:path extrusionOk="0" h="1082" w="1260">
                  <a:moveTo>
                    <a:pt x="720" y="1"/>
                  </a:moveTo>
                  <a:cubicBezTo>
                    <a:pt x="589" y="1"/>
                    <a:pt x="455" y="49"/>
                    <a:pt x="344" y="156"/>
                  </a:cubicBezTo>
                  <a:cubicBezTo>
                    <a:pt x="1" y="500"/>
                    <a:pt x="249" y="1082"/>
                    <a:pt x="726" y="1082"/>
                  </a:cubicBezTo>
                  <a:cubicBezTo>
                    <a:pt x="1021" y="1082"/>
                    <a:pt x="1260" y="834"/>
                    <a:pt x="1260" y="538"/>
                  </a:cubicBezTo>
                  <a:cubicBezTo>
                    <a:pt x="1260" y="215"/>
                    <a:pt x="997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754357" y="2890725"/>
              <a:ext cx="10762" cy="60409"/>
            </a:xfrm>
            <a:custGeom>
              <a:rect b="b" l="l" r="r" t="t"/>
              <a:pathLst>
                <a:path extrusionOk="0" h="2307" w="411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86" y="2307"/>
                    <a:pt x="200" y="2307"/>
                  </a:cubicBezTo>
                  <a:cubicBezTo>
                    <a:pt x="315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740610" y="2882084"/>
              <a:ext cx="33255" cy="28332"/>
            </a:xfrm>
            <a:custGeom>
              <a:rect b="b" l="l" r="r" t="t"/>
              <a:pathLst>
                <a:path extrusionOk="0" h="1082" w="1270">
                  <a:moveTo>
                    <a:pt x="722" y="1"/>
                  </a:moveTo>
                  <a:cubicBezTo>
                    <a:pt x="590" y="1"/>
                    <a:pt x="454" y="49"/>
                    <a:pt x="344" y="156"/>
                  </a:cubicBezTo>
                  <a:cubicBezTo>
                    <a:pt x="0" y="500"/>
                    <a:pt x="248" y="1082"/>
                    <a:pt x="725" y="1082"/>
                  </a:cubicBezTo>
                  <a:cubicBezTo>
                    <a:pt x="1021" y="1082"/>
                    <a:pt x="1260" y="834"/>
                    <a:pt x="1269" y="538"/>
                  </a:cubicBezTo>
                  <a:cubicBezTo>
                    <a:pt x="1269" y="215"/>
                    <a:pt x="1002" y="1"/>
                    <a:pt x="722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638698" y="2890725"/>
              <a:ext cx="10762" cy="60409"/>
            </a:xfrm>
            <a:custGeom>
              <a:rect b="b" l="l" r="r" t="t"/>
              <a:pathLst>
                <a:path extrusionOk="0" h="2307" w="411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96" y="2307"/>
                    <a:pt x="210" y="2307"/>
                  </a:cubicBezTo>
                  <a:cubicBezTo>
                    <a:pt x="324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625187" y="2882084"/>
              <a:ext cx="33019" cy="28332"/>
            </a:xfrm>
            <a:custGeom>
              <a:rect b="b" l="l" r="r" t="t"/>
              <a:pathLst>
                <a:path extrusionOk="0" h="1082" w="1261">
                  <a:moveTo>
                    <a:pt x="716" y="1"/>
                  </a:moveTo>
                  <a:cubicBezTo>
                    <a:pt x="585" y="1"/>
                    <a:pt x="452" y="49"/>
                    <a:pt x="344" y="156"/>
                  </a:cubicBezTo>
                  <a:cubicBezTo>
                    <a:pt x="1" y="500"/>
                    <a:pt x="239" y="1082"/>
                    <a:pt x="726" y="1082"/>
                  </a:cubicBezTo>
                  <a:cubicBezTo>
                    <a:pt x="1022" y="1082"/>
                    <a:pt x="1260" y="834"/>
                    <a:pt x="1260" y="538"/>
                  </a:cubicBezTo>
                  <a:cubicBezTo>
                    <a:pt x="1260" y="215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696384" y="3179991"/>
              <a:ext cx="10788" cy="60173"/>
            </a:xfrm>
            <a:custGeom>
              <a:rect b="b" l="l" r="r" t="t"/>
              <a:pathLst>
                <a:path extrusionOk="0" h="2298" w="412">
                  <a:moveTo>
                    <a:pt x="206" y="1"/>
                  </a:moveTo>
                  <a:cubicBezTo>
                    <a:pt x="103" y="1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02"/>
                    <a:pt x="96" y="2297"/>
                    <a:pt x="211" y="2297"/>
                  </a:cubicBezTo>
                  <a:cubicBezTo>
                    <a:pt x="325" y="2297"/>
                    <a:pt x="411" y="2212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1"/>
                    <a:pt x="20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3682899" y="3220656"/>
              <a:ext cx="32993" cy="28254"/>
            </a:xfrm>
            <a:custGeom>
              <a:rect b="b" l="l" r="r" t="t"/>
              <a:pathLst>
                <a:path extrusionOk="0" h="1079" w="1260">
                  <a:moveTo>
                    <a:pt x="725" y="1"/>
                  </a:moveTo>
                  <a:cubicBezTo>
                    <a:pt x="592" y="1"/>
                    <a:pt x="456" y="51"/>
                    <a:pt x="344" y="162"/>
                  </a:cubicBezTo>
                  <a:cubicBezTo>
                    <a:pt x="1" y="496"/>
                    <a:pt x="249" y="1078"/>
                    <a:pt x="726" y="1078"/>
                  </a:cubicBezTo>
                  <a:cubicBezTo>
                    <a:pt x="1021" y="1078"/>
                    <a:pt x="1260" y="840"/>
                    <a:pt x="1260" y="544"/>
                  </a:cubicBezTo>
                  <a:cubicBezTo>
                    <a:pt x="1260" y="216"/>
                    <a:pt x="1000" y="1"/>
                    <a:pt x="725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638698" y="3179991"/>
              <a:ext cx="10762" cy="60173"/>
            </a:xfrm>
            <a:custGeom>
              <a:rect b="b" l="l" r="r" t="t"/>
              <a:pathLst>
                <a:path extrusionOk="0" h="2298" w="411">
                  <a:moveTo>
                    <a:pt x="205" y="1"/>
                  </a:moveTo>
                  <a:cubicBezTo>
                    <a:pt x="103" y="1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02"/>
                    <a:pt x="96" y="2297"/>
                    <a:pt x="210" y="2297"/>
                  </a:cubicBezTo>
                  <a:cubicBezTo>
                    <a:pt x="315" y="2297"/>
                    <a:pt x="410" y="2212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1"/>
                    <a:pt x="205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625187" y="3220656"/>
              <a:ext cx="33019" cy="28254"/>
            </a:xfrm>
            <a:custGeom>
              <a:rect b="b" l="l" r="r" t="t"/>
              <a:pathLst>
                <a:path extrusionOk="0" h="1079" w="1261">
                  <a:moveTo>
                    <a:pt x="721" y="1"/>
                  </a:moveTo>
                  <a:cubicBezTo>
                    <a:pt x="588" y="1"/>
                    <a:pt x="453" y="51"/>
                    <a:pt x="344" y="162"/>
                  </a:cubicBezTo>
                  <a:cubicBezTo>
                    <a:pt x="1" y="496"/>
                    <a:pt x="239" y="1078"/>
                    <a:pt x="726" y="1078"/>
                  </a:cubicBezTo>
                  <a:cubicBezTo>
                    <a:pt x="1022" y="1078"/>
                    <a:pt x="1260" y="840"/>
                    <a:pt x="1260" y="544"/>
                  </a:cubicBezTo>
                  <a:cubicBezTo>
                    <a:pt x="1260" y="216"/>
                    <a:pt x="995" y="1"/>
                    <a:pt x="721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3754227" y="3179991"/>
              <a:ext cx="10893" cy="60173"/>
            </a:xfrm>
            <a:custGeom>
              <a:rect b="b" l="l" r="r" t="t"/>
              <a:pathLst>
                <a:path extrusionOk="0" h="2298" w="416">
                  <a:moveTo>
                    <a:pt x="203" y="1"/>
                  </a:moveTo>
                  <a:cubicBezTo>
                    <a:pt x="100" y="1"/>
                    <a:pt x="0" y="70"/>
                    <a:pt x="5" y="208"/>
                  </a:cubicBezTo>
                  <a:lnTo>
                    <a:pt x="5" y="2097"/>
                  </a:lnTo>
                  <a:cubicBezTo>
                    <a:pt x="5" y="2202"/>
                    <a:pt x="91" y="2297"/>
                    <a:pt x="205" y="2297"/>
                  </a:cubicBezTo>
                  <a:cubicBezTo>
                    <a:pt x="320" y="2297"/>
                    <a:pt x="406" y="2212"/>
                    <a:pt x="415" y="2097"/>
                  </a:cubicBezTo>
                  <a:lnTo>
                    <a:pt x="415" y="208"/>
                  </a:lnTo>
                  <a:cubicBezTo>
                    <a:pt x="411" y="70"/>
                    <a:pt x="306" y="1"/>
                    <a:pt x="203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3740610" y="3220656"/>
              <a:ext cx="33255" cy="28254"/>
            </a:xfrm>
            <a:custGeom>
              <a:rect b="b" l="l" r="r" t="t"/>
              <a:pathLst>
                <a:path extrusionOk="0" h="1079" w="1270">
                  <a:moveTo>
                    <a:pt x="727" y="1"/>
                  </a:moveTo>
                  <a:cubicBezTo>
                    <a:pt x="593" y="1"/>
                    <a:pt x="456" y="51"/>
                    <a:pt x="344" y="162"/>
                  </a:cubicBezTo>
                  <a:cubicBezTo>
                    <a:pt x="0" y="496"/>
                    <a:pt x="248" y="1078"/>
                    <a:pt x="725" y="1078"/>
                  </a:cubicBezTo>
                  <a:cubicBezTo>
                    <a:pt x="1021" y="1078"/>
                    <a:pt x="1260" y="840"/>
                    <a:pt x="1269" y="544"/>
                  </a:cubicBezTo>
                  <a:cubicBezTo>
                    <a:pt x="1269" y="216"/>
                    <a:pt x="1004" y="1"/>
                    <a:pt x="72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3814557" y="3060273"/>
              <a:ext cx="63708" cy="10762"/>
            </a:xfrm>
            <a:custGeom>
              <a:rect b="b" l="l" r="r" t="t"/>
              <a:pathLst>
                <a:path extrusionOk="0" h="411" w="2433">
                  <a:moveTo>
                    <a:pt x="277" y="1"/>
                  </a:moveTo>
                  <a:cubicBezTo>
                    <a:pt x="0" y="1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1"/>
                    <a:pt x="215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3852263" y="3051344"/>
              <a:ext cx="33019" cy="28201"/>
            </a:xfrm>
            <a:custGeom>
              <a:rect b="b" l="l" r="r" t="t"/>
              <a:pathLst>
                <a:path extrusionOk="0" h="1077" w="1261">
                  <a:moveTo>
                    <a:pt x="716" y="1"/>
                  </a:moveTo>
                  <a:cubicBezTo>
                    <a:pt x="585" y="1"/>
                    <a:pt x="452" y="50"/>
                    <a:pt x="344" y="160"/>
                  </a:cubicBezTo>
                  <a:cubicBezTo>
                    <a:pt x="1" y="504"/>
                    <a:pt x="239" y="1076"/>
                    <a:pt x="726" y="1076"/>
                  </a:cubicBezTo>
                  <a:cubicBezTo>
                    <a:pt x="1022" y="1076"/>
                    <a:pt x="1260" y="838"/>
                    <a:pt x="1260" y="542"/>
                  </a:cubicBezTo>
                  <a:cubicBezTo>
                    <a:pt x="1260" y="219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3814557" y="3117985"/>
              <a:ext cx="63708" cy="10762"/>
            </a:xfrm>
            <a:custGeom>
              <a:rect b="b" l="l" r="r" t="t"/>
              <a:pathLst>
                <a:path extrusionOk="0" h="411" w="2433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852263" y="3109056"/>
              <a:ext cx="33019" cy="28437"/>
            </a:xfrm>
            <a:custGeom>
              <a:rect b="b" l="l" r="r" t="t"/>
              <a:pathLst>
                <a:path extrusionOk="0" h="1086" w="1261">
                  <a:moveTo>
                    <a:pt x="716" y="0"/>
                  </a:moveTo>
                  <a:cubicBezTo>
                    <a:pt x="585" y="0"/>
                    <a:pt x="452" y="50"/>
                    <a:pt x="344" y="160"/>
                  </a:cubicBezTo>
                  <a:cubicBezTo>
                    <a:pt x="1" y="504"/>
                    <a:pt x="239" y="1086"/>
                    <a:pt x="726" y="1086"/>
                  </a:cubicBezTo>
                  <a:cubicBezTo>
                    <a:pt x="1022" y="1076"/>
                    <a:pt x="1260" y="837"/>
                    <a:pt x="1260" y="542"/>
                  </a:cubicBezTo>
                  <a:cubicBezTo>
                    <a:pt x="1260" y="218"/>
                    <a:pt x="993" y="0"/>
                    <a:pt x="716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814557" y="3002325"/>
              <a:ext cx="63708" cy="10762"/>
            </a:xfrm>
            <a:custGeom>
              <a:rect b="b" l="l" r="r" t="t"/>
              <a:pathLst>
                <a:path extrusionOk="0" h="411" w="2433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852263" y="2993580"/>
              <a:ext cx="33019" cy="28254"/>
            </a:xfrm>
            <a:custGeom>
              <a:rect b="b" l="l" r="r" t="t"/>
              <a:pathLst>
                <a:path extrusionOk="0" h="1079" w="1261">
                  <a:moveTo>
                    <a:pt x="720" y="1"/>
                  </a:moveTo>
                  <a:cubicBezTo>
                    <a:pt x="588" y="1"/>
                    <a:pt x="453" y="51"/>
                    <a:pt x="344" y="163"/>
                  </a:cubicBezTo>
                  <a:cubicBezTo>
                    <a:pt x="1" y="497"/>
                    <a:pt x="239" y="1079"/>
                    <a:pt x="726" y="1079"/>
                  </a:cubicBezTo>
                  <a:cubicBezTo>
                    <a:pt x="1022" y="1079"/>
                    <a:pt x="1260" y="840"/>
                    <a:pt x="1260" y="544"/>
                  </a:cubicBezTo>
                  <a:cubicBezTo>
                    <a:pt x="1260" y="216"/>
                    <a:pt x="995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525265" y="3060273"/>
              <a:ext cx="63996" cy="10762"/>
            </a:xfrm>
            <a:custGeom>
              <a:rect b="b" l="l" r="r" t="t"/>
              <a:pathLst>
                <a:path extrusionOk="0" h="411" w="2444">
                  <a:moveTo>
                    <a:pt x="2176" y="1"/>
                  </a:moveTo>
                  <a:cubicBezTo>
                    <a:pt x="2173" y="1"/>
                    <a:pt x="2170" y="1"/>
                    <a:pt x="2167" y="1"/>
                  </a:cubicBezTo>
                  <a:lnTo>
                    <a:pt x="278" y="1"/>
                  </a:lnTo>
                  <a:cubicBezTo>
                    <a:pt x="1" y="1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0" y="401"/>
                    <a:pt x="2443" y="1"/>
                    <a:pt x="217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513796" y="3051344"/>
              <a:ext cx="32993" cy="28201"/>
            </a:xfrm>
            <a:custGeom>
              <a:rect b="b" l="l" r="r" t="t"/>
              <a:pathLst>
                <a:path extrusionOk="0" h="1077" w="1260">
                  <a:moveTo>
                    <a:pt x="713" y="1"/>
                  </a:moveTo>
                  <a:cubicBezTo>
                    <a:pt x="580" y="1"/>
                    <a:pt x="445" y="50"/>
                    <a:pt x="334" y="160"/>
                  </a:cubicBezTo>
                  <a:cubicBezTo>
                    <a:pt x="0" y="504"/>
                    <a:pt x="239" y="1076"/>
                    <a:pt x="716" y="1076"/>
                  </a:cubicBezTo>
                  <a:cubicBezTo>
                    <a:pt x="1011" y="1076"/>
                    <a:pt x="1259" y="838"/>
                    <a:pt x="1259" y="542"/>
                  </a:cubicBezTo>
                  <a:cubicBezTo>
                    <a:pt x="1259" y="219"/>
                    <a:pt x="992" y="1"/>
                    <a:pt x="713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3525265" y="3002325"/>
              <a:ext cx="63996" cy="10762"/>
            </a:xfrm>
            <a:custGeom>
              <a:rect b="b" l="l" r="r" t="t"/>
              <a:pathLst>
                <a:path extrusionOk="0" h="411" w="2444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513796" y="2993580"/>
              <a:ext cx="32993" cy="28254"/>
            </a:xfrm>
            <a:custGeom>
              <a:rect b="b" l="l" r="r" t="t"/>
              <a:pathLst>
                <a:path extrusionOk="0" h="1079" w="1260">
                  <a:moveTo>
                    <a:pt x="717" y="1"/>
                  </a:moveTo>
                  <a:cubicBezTo>
                    <a:pt x="583" y="1"/>
                    <a:pt x="446" y="51"/>
                    <a:pt x="334" y="163"/>
                  </a:cubicBezTo>
                  <a:cubicBezTo>
                    <a:pt x="0" y="497"/>
                    <a:pt x="239" y="1079"/>
                    <a:pt x="716" y="1079"/>
                  </a:cubicBezTo>
                  <a:cubicBezTo>
                    <a:pt x="1011" y="1079"/>
                    <a:pt x="1259" y="840"/>
                    <a:pt x="1259" y="544"/>
                  </a:cubicBezTo>
                  <a:cubicBezTo>
                    <a:pt x="1259" y="216"/>
                    <a:pt x="995" y="1"/>
                    <a:pt x="71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3525265" y="3117985"/>
              <a:ext cx="63996" cy="10762"/>
            </a:xfrm>
            <a:custGeom>
              <a:rect b="b" l="l" r="r" t="t"/>
              <a:pathLst>
                <a:path extrusionOk="0" h="411" w="2444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3513796" y="3109056"/>
              <a:ext cx="32993" cy="28437"/>
            </a:xfrm>
            <a:custGeom>
              <a:rect b="b" l="l" r="r" t="t"/>
              <a:pathLst>
                <a:path extrusionOk="0" h="1086" w="1260">
                  <a:moveTo>
                    <a:pt x="713" y="0"/>
                  </a:moveTo>
                  <a:cubicBezTo>
                    <a:pt x="580" y="0"/>
                    <a:pt x="445" y="50"/>
                    <a:pt x="334" y="160"/>
                  </a:cubicBezTo>
                  <a:cubicBezTo>
                    <a:pt x="0" y="504"/>
                    <a:pt x="239" y="1086"/>
                    <a:pt x="716" y="1086"/>
                  </a:cubicBezTo>
                  <a:cubicBezTo>
                    <a:pt x="1011" y="1076"/>
                    <a:pt x="1259" y="837"/>
                    <a:pt x="1259" y="542"/>
                  </a:cubicBezTo>
                  <a:cubicBezTo>
                    <a:pt x="1259" y="218"/>
                    <a:pt x="992" y="0"/>
                    <a:pt x="713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3581982" y="2945609"/>
              <a:ext cx="239828" cy="239855"/>
            </a:xfrm>
            <a:custGeom>
              <a:rect b="b" l="l" r="r" t="t"/>
              <a:pathLst>
                <a:path extrusionOk="0" h="9160" w="9159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940"/>
                  </a:lnTo>
                  <a:cubicBezTo>
                    <a:pt x="1" y="9054"/>
                    <a:pt x="96" y="9159"/>
                    <a:pt x="220" y="9159"/>
                  </a:cubicBezTo>
                  <a:lnTo>
                    <a:pt x="8939" y="9159"/>
                  </a:lnTo>
                  <a:cubicBezTo>
                    <a:pt x="9054" y="9159"/>
                    <a:pt x="9159" y="9054"/>
                    <a:pt x="9159" y="8940"/>
                  </a:cubicBezTo>
                  <a:lnTo>
                    <a:pt x="9159" y="220"/>
                  </a:lnTo>
                  <a:cubicBezTo>
                    <a:pt x="9159" y="96"/>
                    <a:pt x="9054" y="1"/>
                    <a:pt x="8939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3599709" y="2963362"/>
              <a:ext cx="204374" cy="204348"/>
            </a:xfrm>
            <a:custGeom>
              <a:rect b="b" l="l" r="r" t="t"/>
              <a:pathLst>
                <a:path extrusionOk="0" h="7804" w="7805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3599709" y="2963362"/>
              <a:ext cx="204374" cy="204348"/>
            </a:xfrm>
            <a:custGeom>
              <a:rect b="b" l="l" r="r" t="t"/>
              <a:pathLst>
                <a:path extrusionOk="0" h="7804" w="7805">
                  <a:moveTo>
                    <a:pt x="7261" y="0"/>
                  </a:moveTo>
                  <a:lnTo>
                    <a:pt x="7261" y="7260"/>
                  </a:lnTo>
                  <a:lnTo>
                    <a:pt x="1" y="7260"/>
                  </a:ln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3649932" y="3013559"/>
              <a:ext cx="104190" cy="103954"/>
            </a:xfrm>
            <a:custGeom>
              <a:rect b="b" l="l" r="r" t="t"/>
              <a:pathLst>
                <a:path extrusionOk="0" h="3970" w="3979">
                  <a:moveTo>
                    <a:pt x="353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26"/>
                  </a:lnTo>
                  <a:cubicBezTo>
                    <a:pt x="0" y="3817"/>
                    <a:pt x="153" y="3969"/>
                    <a:pt x="344" y="3969"/>
                  </a:cubicBezTo>
                  <a:lnTo>
                    <a:pt x="3626" y="3969"/>
                  </a:lnTo>
                  <a:cubicBezTo>
                    <a:pt x="3816" y="3969"/>
                    <a:pt x="3979" y="3817"/>
                    <a:pt x="3979" y="3626"/>
                  </a:cubicBezTo>
                  <a:lnTo>
                    <a:pt x="3979" y="344"/>
                  </a:lnTo>
                  <a:cubicBezTo>
                    <a:pt x="3979" y="153"/>
                    <a:pt x="3816" y="1"/>
                    <a:pt x="36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3665171" y="3028798"/>
              <a:ext cx="73475" cy="73475"/>
            </a:xfrm>
            <a:custGeom>
              <a:rect b="b" l="l" r="r" t="t"/>
              <a:pathLst>
                <a:path extrusionOk="0" h="2806" w="2806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586"/>
                  </a:lnTo>
                  <a:cubicBezTo>
                    <a:pt x="0" y="2700"/>
                    <a:pt x="96" y="2805"/>
                    <a:pt x="220" y="2805"/>
                  </a:cubicBezTo>
                  <a:lnTo>
                    <a:pt x="2586" y="2805"/>
                  </a:lnTo>
                  <a:cubicBezTo>
                    <a:pt x="2710" y="2805"/>
                    <a:pt x="2805" y="2710"/>
                    <a:pt x="2805" y="2586"/>
                  </a:cubicBezTo>
                  <a:lnTo>
                    <a:pt x="2805" y="220"/>
                  </a:lnTo>
                  <a:cubicBezTo>
                    <a:pt x="2805" y="96"/>
                    <a:pt x="2710" y="1"/>
                    <a:pt x="258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3621442" y="2984834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3649670" y="2984834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3677897" y="2984834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706387" y="2984834"/>
              <a:ext cx="19246" cy="19508"/>
            </a:xfrm>
            <a:custGeom>
              <a:rect b="b" l="l" r="r" t="t"/>
              <a:pathLst>
                <a:path extrusionOk="0" h="745" w="735">
                  <a:moveTo>
                    <a:pt x="201" y="1"/>
                  </a:moveTo>
                  <a:cubicBezTo>
                    <a:pt x="8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86" y="745"/>
                    <a:pt x="201" y="745"/>
                  </a:cubicBezTo>
                  <a:lnTo>
                    <a:pt x="535" y="745"/>
                  </a:lnTo>
                  <a:cubicBezTo>
                    <a:pt x="649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3734614" y="2984834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3763077" y="2984834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1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3621442" y="3126469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3649670" y="3126469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3677897" y="3126469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3706387" y="3126730"/>
              <a:ext cx="19246" cy="19508"/>
            </a:xfrm>
            <a:custGeom>
              <a:rect b="b" l="l" r="r" t="t"/>
              <a:pathLst>
                <a:path extrusionOk="0" h="745" w="735">
                  <a:moveTo>
                    <a:pt x="201" y="0"/>
                  </a:moveTo>
                  <a:cubicBezTo>
                    <a:pt x="86" y="0"/>
                    <a:pt x="0" y="96"/>
                    <a:pt x="0" y="210"/>
                  </a:cubicBezTo>
                  <a:lnTo>
                    <a:pt x="0" y="535"/>
                  </a:lnTo>
                  <a:cubicBezTo>
                    <a:pt x="0" y="649"/>
                    <a:pt x="86" y="744"/>
                    <a:pt x="201" y="744"/>
                  </a:cubicBezTo>
                  <a:lnTo>
                    <a:pt x="535" y="744"/>
                  </a:lnTo>
                  <a:cubicBezTo>
                    <a:pt x="649" y="744"/>
                    <a:pt x="735" y="649"/>
                    <a:pt x="735" y="535"/>
                  </a:cubicBezTo>
                  <a:lnTo>
                    <a:pt x="735" y="210"/>
                  </a:lnTo>
                  <a:cubicBezTo>
                    <a:pt x="735" y="96"/>
                    <a:pt x="649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3734614" y="3126469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0" y="1"/>
                  </a:moveTo>
                  <a:cubicBezTo>
                    <a:pt x="96" y="1"/>
                    <a:pt x="0" y="96"/>
                    <a:pt x="0" y="20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0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3763077" y="3126469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3621442" y="3013323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5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3621442" y="3041551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3621442" y="3070014"/>
              <a:ext cx="19272" cy="19272"/>
            </a:xfrm>
            <a:custGeom>
              <a:rect b="b" l="l" r="r" t="t"/>
              <a:pathLst>
                <a:path extrusionOk="0" h="736" w="736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5" y="649"/>
                    <a:pt x="735" y="535"/>
                  </a:cubicBezTo>
                  <a:lnTo>
                    <a:pt x="735" y="201"/>
                  </a:lnTo>
                  <a:cubicBezTo>
                    <a:pt x="735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3621442" y="3098241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3762841" y="3013061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0" y="1"/>
                  </a:moveTo>
                  <a:cubicBezTo>
                    <a:pt x="96" y="1"/>
                    <a:pt x="10" y="96"/>
                    <a:pt x="10" y="211"/>
                  </a:cubicBezTo>
                  <a:lnTo>
                    <a:pt x="10" y="544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44" y="745"/>
                  </a:lnTo>
                  <a:cubicBezTo>
                    <a:pt x="659" y="745"/>
                    <a:pt x="745" y="649"/>
                    <a:pt x="745" y="544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44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3763077" y="3041551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01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01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3763077" y="3069778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10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3763077" y="3098241"/>
              <a:ext cx="19272" cy="19272"/>
            </a:xfrm>
            <a:custGeom>
              <a:rect b="b" l="l" r="r" t="t"/>
              <a:pathLst>
                <a:path extrusionOk="0" h="736" w="736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Chassis Assembly Process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51" y="943075"/>
            <a:ext cx="7360676" cy="39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A: Building and driving a robot</a:t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471" y="1719550"/>
            <a:ext cx="5169879" cy="32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This project was designed as an introduction to the basic functionality of the robot, specifically;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/>
              <a:t>Interfacing with the controller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/>
              <a:t>Working with </a:t>
            </a:r>
            <a:r>
              <a:rPr lang="en" sz="1000"/>
              <a:t>motors</a:t>
            </a:r>
            <a:r>
              <a:rPr lang="en" sz="1000"/>
              <a:t>(speed control)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This project was designed as the next step in the introduction to the basic functionality of the robot, specifically;</a:t>
            </a:r>
            <a:endParaRPr sz="16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Secondary motor control to achieve certain tasks like re-orienting the robot or drawing shapes with the caster </a:t>
            </a:r>
            <a:endParaRPr sz="3300"/>
          </a:p>
        </p:txBody>
      </p:sp>
      <p:sp>
        <p:nvSpPr>
          <p:cNvPr id="271" name="Google Shape;271;p27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B: Drawing Bot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3C78D8"/>
      </a:accent4>
      <a:accent5>
        <a:srgbClr val="6D9EEB"/>
      </a:accent5>
      <a:accent6>
        <a:srgbClr val="A4C2F4"/>
      </a:accent6>
      <a:hlink>
        <a:srgbClr val="C9D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