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73" r:id="rId2"/>
    <p:sldId id="286" r:id="rId3"/>
    <p:sldId id="285" r:id="rId4"/>
    <p:sldId id="270" r:id="rId5"/>
    <p:sldId id="274" r:id="rId6"/>
    <p:sldId id="275" r:id="rId7"/>
    <p:sldId id="276" r:id="rId8"/>
    <p:sldId id="277" r:id="rId9"/>
    <p:sldId id="278" r:id="rId10"/>
    <p:sldId id="280" r:id="rId11"/>
    <p:sldId id="281" r:id="rId12"/>
    <p:sldId id="279" r:id="rId13"/>
    <p:sldId id="267" r:id="rId14"/>
    <p:sldId id="282" r:id="rId15"/>
    <p:sldId id="283" r:id="rId16"/>
    <p:sldId id="288" r:id="rId17"/>
    <p:sldId id="289" r:id="rId18"/>
    <p:sldId id="290" r:id="rId19"/>
    <p:sldId id="291" r:id="rId20"/>
    <p:sldId id="292" r:id="rId21"/>
    <p:sldId id="293" r:id="rId22"/>
    <p:sldId id="294" r:id="rId23"/>
    <p:sldId id="295" r:id="rId24"/>
    <p:sldId id="298" r:id="rId25"/>
    <p:sldId id="29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2C6A233-6382-4CD0-BEA6-317C3209DBDE}" type="datetimeFigureOut">
              <a:rPr lang="en-IN" smtClean="0"/>
              <a:t>30-08-2019</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88959F0-24F5-4BE8-BDEF-9684667CD62E}"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115389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6A233-6382-4CD0-BEA6-317C3209DBDE}"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959F0-24F5-4BE8-BDEF-9684667CD62E}" type="slidenum">
              <a:rPr lang="en-IN" smtClean="0"/>
              <a:t>‹#›</a:t>
            </a:fld>
            <a:endParaRPr lang="en-IN"/>
          </a:p>
        </p:txBody>
      </p:sp>
    </p:spTree>
    <p:extLst>
      <p:ext uri="{BB962C8B-B14F-4D97-AF65-F5344CB8AC3E}">
        <p14:creationId xmlns:p14="http://schemas.microsoft.com/office/powerpoint/2010/main" val="58312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6A233-6382-4CD0-BEA6-317C3209DBDE}"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959F0-24F5-4BE8-BDEF-9684667CD62E}" type="slidenum">
              <a:rPr lang="en-IN" smtClean="0"/>
              <a:t>‹#›</a:t>
            </a:fld>
            <a:endParaRPr lang="en-IN"/>
          </a:p>
        </p:txBody>
      </p:sp>
    </p:spTree>
    <p:extLst>
      <p:ext uri="{BB962C8B-B14F-4D97-AF65-F5344CB8AC3E}">
        <p14:creationId xmlns:p14="http://schemas.microsoft.com/office/powerpoint/2010/main" val="161169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6A233-6382-4CD0-BEA6-317C3209DBDE}" type="datetimeFigureOut">
              <a:rPr lang="en-IN" smtClean="0"/>
              <a:t>30-08-2019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959F0-24F5-4BE8-BDEF-9684667CD62E}" type="slidenum">
              <a:rPr lang="en-IN" smtClean="0"/>
              <a:t>‹#›</a:t>
            </a:fld>
            <a:endParaRPr lang="en-IN"/>
          </a:p>
        </p:txBody>
      </p:sp>
    </p:spTree>
    <p:extLst>
      <p:ext uri="{BB962C8B-B14F-4D97-AF65-F5344CB8AC3E}">
        <p14:creationId xmlns:p14="http://schemas.microsoft.com/office/powerpoint/2010/main" val="163790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2C6A233-6382-4CD0-BEA6-317C3209DBDE}" type="datetimeFigureOut">
              <a:rPr lang="en-IN" smtClean="0"/>
              <a:t>30-08-2019</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88959F0-24F5-4BE8-BDEF-9684667CD62E}"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730358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6A233-6382-4CD0-BEA6-317C3209DBDE}" type="datetimeFigureOut">
              <a:rPr lang="en-IN" smtClean="0"/>
              <a:t>30-08-2019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959F0-24F5-4BE8-BDEF-9684667CD62E}" type="slidenum">
              <a:rPr lang="en-IN" smtClean="0"/>
              <a:t>‹#›</a:t>
            </a:fld>
            <a:endParaRPr lang="en-IN"/>
          </a:p>
        </p:txBody>
      </p:sp>
    </p:spTree>
    <p:extLst>
      <p:ext uri="{BB962C8B-B14F-4D97-AF65-F5344CB8AC3E}">
        <p14:creationId xmlns:p14="http://schemas.microsoft.com/office/powerpoint/2010/main" val="176605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6A233-6382-4CD0-BEA6-317C3209DBDE}" type="datetimeFigureOut">
              <a:rPr lang="en-IN" smtClean="0"/>
              <a:t>30-08-2019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8959F0-24F5-4BE8-BDEF-9684667CD62E}" type="slidenum">
              <a:rPr lang="en-IN" smtClean="0"/>
              <a:t>‹#›</a:t>
            </a:fld>
            <a:endParaRPr lang="en-IN"/>
          </a:p>
        </p:txBody>
      </p:sp>
    </p:spTree>
    <p:extLst>
      <p:ext uri="{BB962C8B-B14F-4D97-AF65-F5344CB8AC3E}">
        <p14:creationId xmlns:p14="http://schemas.microsoft.com/office/powerpoint/2010/main" val="247815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C6A233-6382-4CD0-BEA6-317C3209DBDE}" type="datetimeFigureOut">
              <a:rPr lang="en-IN" smtClean="0"/>
              <a:t>30-08-2019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8959F0-24F5-4BE8-BDEF-9684667CD62E}" type="slidenum">
              <a:rPr lang="en-IN" smtClean="0"/>
              <a:t>‹#›</a:t>
            </a:fld>
            <a:endParaRPr lang="en-IN"/>
          </a:p>
        </p:txBody>
      </p:sp>
    </p:spTree>
    <p:extLst>
      <p:ext uri="{BB962C8B-B14F-4D97-AF65-F5344CB8AC3E}">
        <p14:creationId xmlns:p14="http://schemas.microsoft.com/office/powerpoint/2010/main" val="3156246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A233-6382-4CD0-BEA6-317C3209DBDE}" type="datetimeFigureOut">
              <a:rPr lang="en-IN" smtClean="0"/>
              <a:t>30-08-2019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8959F0-24F5-4BE8-BDEF-9684667CD62E}" type="slidenum">
              <a:rPr lang="en-IN" smtClean="0"/>
              <a:t>‹#›</a:t>
            </a:fld>
            <a:endParaRPr lang="en-IN"/>
          </a:p>
        </p:txBody>
      </p:sp>
    </p:spTree>
    <p:extLst>
      <p:ext uri="{BB962C8B-B14F-4D97-AF65-F5344CB8AC3E}">
        <p14:creationId xmlns:p14="http://schemas.microsoft.com/office/powerpoint/2010/main" val="311876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2C6A233-6382-4CD0-BEA6-317C3209DBDE}" type="datetimeFigureOut">
              <a:rPr lang="en-IN" smtClean="0"/>
              <a:t>30-08-2019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88959F0-24F5-4BE8-BDEF-9684667CD62E}"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065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2C6A233-6382-4CD0-BEA6-317C3209DBDE}" type="datetimeFigureOut">
              <a:rPr lang="en-IN" smtClean="0"/>
              <a:t>30-08-2019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88959F0-24F5-4BE8-BDEF-9684667CD62E}"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175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2C6A233-6382-4CD0-BEA6-317C3209DBDE}" type="datetimeFigureOut">
              <a:rPr lang="en-IN" smtClean="0"/>
              <a:t>30-08-2019</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88959F0-24F5-4BE8-BDEF-9684667CD62E}"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5318743"/>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0C7EE0-D6E6-4CEF-B452-ED677CD52CE8}"/>
              </a:ext>
            </a:extLst>
          </p:cNvPr>
          <p:cNvSpPr txBox="1">
            <a:spLocks/>
          </p:cNvSpPr>
          <p:nvPr/>
        </p:nvSpPr>
        <p:spPr>
          <a:xfrm>
            <a:off x="1066800" y="1543050"/>
            <a:ext cx="10058400" cy="2536607"/>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8000" dirty="0">
                <a:latin typeface="Cambria" panose="02040503050406030204" pitchFamily="18" charset="0"/>
                <a:ea typeface="Cambria" panose="02040503050406030204" pitchFamily="18" charset="0"/>
              </a:rPr>
              <a:t>SUMMER TRAINING PRESENTATION</a:t>
            </a:r>
          </a:p>
        </p:txBody>
      </p:sp>
    </p:spTree>
    <p:extLst>
      <p:ext uri="{BB962C8B-B14F-4D97-AF65-F5344CB8AC3E}">
        <p14:creationId xmlns:p14="http://schemas.microsoft.com/office/powerpoint/2010/main" val="235702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93523EC-6986-4F81-80B6-7CD22F78AD07}"/>
              </a:ext>
            </a:extLst>
          </p:cNvPr>
          <p:cNvSpPr/>
          <p:nvPr/>
        </p:nvSpPr>
        <p:spPr>
          <a:xfrm>
            <a:off x="1028700" y="688509"/>
            <a:ext cx="10639425" cy="4154984"/>
          </a:xfrm>
          <a:prstGeom prst="rect">
            <a:avLst/>
          </a:prstGeom>
        </p:spPr>
        <p:txBody>
          <a:bodyPr wrap="square">
            <a:spAutoFit/>
          </a:bodyPr>
          <a:lstStyle/>
          <a:p>
            <a:r>
              <a:rPr lang="en-IN" sz="3200" b="1" dirty="0">
                <a:latin typeface="Candara" panose="020E0502030303020204" pitchFamily="34" charset="0"/>
              </a:rPr>
              <a:t>TYPES OF HYPERVISOR:</a:t>
            </a:r>
          </a:p>
          <a:p>
            <a:r>
              <a:rPr lang="en-IN" sz="3200" dirty="0">
                <a:latin typeface="Candara" panose="020E0502030303020204" pitchFamily="34" charset="0"/>
              </a:rPr>
              <a:t/>
            </a:r>
            <a:br>
              <a:rPr lang="en-IN" sz="3200" dirty="0">
                <a:latin typeface="Candara" panose="020E0502030303020204" pitchFamily="34" charset="0"/>
              </a:rPr>
            </a:br>
            <a:r>
              <a:rPr lang="en-IN" sz="3200" dirty="0">
                <a:latin typeface="Candara" panose="020E0502030303020204" pitchFamily="34" charset="0"/>
              </a:rPr>
              <a:t/>
            </a:r>
            <a:br>
              <a:rPr lang="en-IN" sz="3200" dirty="0">
                <a:latin typeface="Candara" panose="020E0502030303020204" pitchFamily="34" charset="0"/>
              </a:rPr>
            </a:br>
            <a:r>
              <a:rPr lang="en-IN" sz="2800" b="1" u="sng" dirty="0">
                <a:latin typeface="Candara" panose="020E0502030303020204" pitchFamily="34" charset="0"/>
              </a:rPr>
              <a:t>Type 1 hypervisor: </a:t>
            </a:r>
            <a:r>
              <a:rPr lang="en-IN" sz="2800" dirty="0">
                <a:latin typeface="Candara" panose="020E0502030303020204" pitchFamily="34" charset="0"/>
              </a:rPr>
              <a:t>hypervisors run directly on the system hardware – A “bare metal” embedded hypervisor</a:t>
            </a:r>
          </a:p>
          <a:p>
            <a:endParaRPr lang="en-IN" sz="2800" dirty="0">
              <a:latin typeface="Candara" panose="020E0502030303020204" pitchFamily="34" charset="0"/>
            </a:endParaRPr>
          </a:p>
          <a:p>
            <a:r>
              <a:rPr lang="en-IN" sz="2800" b="1" u="sng" dirty="0">
                <a:latin typeface="Candara" panose="020E0502030303020204" pitchFamily="34" charset="0"/>
              </a:rPr>
              <a:t>Type 2 hypervisor: </a:t>
            </a:r>
            <a:r>
              <a:rPr lang="en-IN" sz="2800" dirty="0">
                <a:latin typeface="Candara" panose="020E0502030303020204" pitchFamily="34" charset="0"/>
              </a:rPr>
              <a:t>hypervisors run on a host operating system that provides virtualization services, such as I/O device support and memory management</a:t>
            </a:r>
          </a:p>
        </p:txBody>
      </p:sp>
    </p:spTree>
    <p:extLst>
      <p:ext uri="{BB962C8B-B14F-4D97-AF65-F5344CB8AC3E}">
        <p14:creationId xmlns:p14="http://schemas.microsoft.com/office/powerpoint/2010/main" val="370281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F5B4B4E-5CFA-422A-BC01-1197A4E949C1}"/>
              </a:ext>
            </a:extLst>
          </p:cNvPr>
          <p:cNvSpPr/>
          <p:nvPr/>
        </p:nvSpPr>
        <p:spPr>
          <a:xfrm>
            <a:off x="776287" y="620346"/>
            <a:ext cx="11210925" cy="4401205"/>
          </a:xfrm>
          <a:prstGeom prst="rect">
            <a:avLst/>
          </a:prstGeom>
        </p:spPr>
        <p:txBody>
          <a:bodyPr wrap="square">
            <a:spAutoFit/>
          </a:bodyPr>
          <a:lstStyle/>
          <a:p>
            <a:pPr algn="ctr"/>
            <a:r>
              <a:rPr lang="en-US" sz="4000" u="sng" dirty="0" smtClean="0">
                <a:latin typeface="Candara" panose="020E0502030303020204" pitchFamily="34" charset="0"/>
              </a:rPr>
              <a:t>VMware </a:t>
            </a:r>
            <a:r>
              <a:rPr lang="en-US" sz="4000" u="sng" dirty="0">
                <a:latin typeface="Candara" panose="020E0502030303020204" pitchFamily="34" charset="0"/>
              </a:rPr>
              <a:t>ESX and ESXi</a:t>
            </a:r>
          </a:p>
          <a:p>
            <a:pPr algn="ctr"/>
            <a:endParaRPr lang="en-US" sz="4000" u="sng" dirty="0">
              <a:latin typeface="Candara" panose="020E0502030303020204" pitchFamily="34" charset="0"/>
            </a:endParaRPr>
          </a:p>
          <a:p>
            <a:pPr algn="ctr"/>
            <a:endParaRPr lang="en-US" sz="3200" u="sng" dirty="0">
              <a:latin typeface="Candara" panose="020E0502030303020204" pitchFamily="34" charset="0"/>
            </a:endParaRPr>
          </a:p>
          <a:p>
            <a:r>
              <a:rPr lang="en-US" sz="2800" dirty="0">
                <a:latin typeface="Candara" panose="020E0502030303020204" pitchFamily="34" charset="0"/>
              </a:rPr>
              <a:t>* These hypervisors offer advanced features and scalability but require licensing, so the costs are higher.</a:t>
            </a:r>
          </a:p>
          <a:p>
            <a:r>
              <a:rPr lang="en-US" sz="2800" dirty="0">
                <a:latin typeface="Candara" panose="020E0502030303020204" pitchFamily="34" charset="0"/>
              </a:rPr>
              <a:t>* There are some lower-cost bundles that VMware </a:t>
            </a:r>
            <a:r>
              <a:rPr lang="en-US" sz="2800" dirty="0" smtClean="0">
                <a:latin typeface="Candara" panose="020E0502030303020204" pitchFamily="34" charset="0"/>
              </a:rPr>
              <a:t>offers </a:t>
            </a:r>
            <a:r>
              <a:rPr lang="en-US" sz="2800" dirty="0">
                <a:latin typeface="Candara" panose="020E0502030303020204" pitchFamily="34" charset="0"/>
              </a:rPr>
              <a:t>and they can make hypervisor technology more affordable for small infrastructures.</a:t>
            </a:r>
          </a:p>
          <a:p>
            <a:r>
              <a:rPr lang="en-US" sz="2800" dirty="0">
                <a:latin typeface="Candara" panose="020E0502030303020204" pitchFamily="34" charset="0"/>
              </a:rPr>
              <a:t>* VMware is the leader in the Type-1 hypervisors. Their vSphere/ESXI product is available in a free edition and 5 commercial editions.</a:t>
            </a:r>
          </a:p>
        </p:txBody>
      </p:sp>
    </p:spTree>
    <p:extLst>
      <p:ext uri="{BB962C8B-B14F-4D97-AF65-F5344CB8AC3E}">
        <p14:creationId xmlns:p14="http://schemas.microsoft.com/office/powerpoint/2010/main" val="96979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76444F-9700-4D60-8194-AD2078695A00}"/>
              </a:ext>
            </a:extLst>
          </p:cNvPr>
          <p:cNvSpPr>
            <a:spLocks noGrp="1"/>
          </p:cNvSpPr>
          <p:nvPr>
            <p:ph type="title"/>
          </p:nvPr>
        </p:nvSpPr>
        <p:spPr>
          <a:xfrm>
            <a:off x="3507105" y="51646"/>
            <a:ext cx="6256020" cy="937260"/>
          </a:xfrm>
        </p:spPr>
        <p:txBody>
          <a:bodyPr>
            <a:noAutofit/>
          </a:bodyPr>
          <a:lstStyle/>
          <a:p>
            <a:r>
              <a:rPr lang="en-IN" sz="6000" dirty="0">
                <a:latin typeface="Cambria" panose="02040503050406030204" pitchFamily="18" charset="0"/>
                <a:ea typeface="Cambria" panose="02040503050406030204" pitchFamily="18" charset="0"/>
              </a:rPr>
              <a:t>IP ADDRESSING</a:t>
            </a:r>
          </a:p>
        </p:txBody>
      </p:sp>
      <p:sp>
        <p:nvSpPr>
          <p:cNvPr id="3" name="Content Placeholder 2">
            <a:extLst>
              <a:ext uri="{FF2B5EF4-FFF2-40B4-BE49-F238E27FC236}">
                <a16:creationId xmlns:a16="http://schemas.microsoft.com/office/drawing/2014/main" xmlns="" id="{95E459B9-C07A-4889-BBA0-2CEB2D32F27B}"/>
              </a:ext>
            </a:extLst>
          </p:cNvPr>
          <p:cNvSpPr>
            <a:spLocks noGrp="1"/>
          </p:cNvSpPr>
          <p:nvPr>
            <p:ph idx="1"/>
          </p:nvPr>
        </p:nvSpPr>
        <p:spPr>
          <a:xfrm>
            <a:off x="1066800" y="2312459"/>
            <a:ext cx="10058400" cy="4023360"/>
          </a:xfrm>
        </p:spPr>
        <p:txBody>
          <a:bodyPr/>
          <a:lstStyle/>
          <a:p>
            <a:r>
              <a:rPr lang="en-US" sz="2400" dirty="0">
                <a:latin typeface="Candara" panose="020E0502030303020204" pitchFamily="34" charset="0"/>
                <a:ea typeface="Cambria" panose="02040503050406030204" pitchFamily="18" charset="0"/>
              </a:rPr>
              <a:t>An </a:t>
            </a:r>
            <a:r>
              <a:rPr lang="en-US" sz="2400" b="1" dirty="0">
                <a:latin typeface="Candara" panose="020E0502030303020204" pitchFamily="34" charset="0"/>
                <a:ea typeface="Cambria" panose="02040503050406030204" pitchFamily="18" charset="0"/>
              </a:rPr>
              <a:t>Internet Protocol address</a:t>
            </a:r>
            <a:r>
              <a:rPr lang="en-US" sz="2400" dirty="0">
                <a:latin typeface="Candara" panose="020E0502030303020204" pitchFamily="34" charset="0"/>
                <a:ea typeface="Cambria" panose="02040503050406030204" pitchFamily="18" charset="0"/>
              </a:rPr>
              <a:t> (</a:t>
            </a:r>
            <a:r>
              <a:rPr lang="en-US" sz="2400" b="1" dirty="0">
                <a:latin typeface="Candara" panose="020E0502030303020204" pitchFamily="34" charset="0"/>
                <a:ea typeface="Cambria" panose="02040503050406030204" pitchFamily="18" charset="0"/>
              </a:rPr>
              <a:t>IP address</a:t>
            </a:r>
            <a:r>
              <a:rPr lang="en-US" sz="2400" dirty="0">
                <a:latin typeface="Candara" panose="020E0502030303020204" pitchFamily="34" charset="0"/>
                <a:ea typeface="Cambria" panose="02040503050406030204" pitchFamily="18" charset="0"/>
              </a:rPr>
              <a:t>) is a numerical label assigned to each device connected to a computer network that uses the Internet Protocol for communication.</a:t>
            </a:r>
          </a:p>
          <a:p>
            <a:endParaRPr lang="en-US" sz="2400" dirty="0">
              <a:latin typeface="Candara" panose="020E0502030303020204" pitchFamily="34" charset="0"/>
              <a:ea typeface="Cambria" panose="02040503050406030204" pitchFamily="18" charset="0"/>
            </a:endParaRPr>
          </a:p>
          <a:p>
            <a:r>
              <a:rPr lang="en-US" sz="2400" dirty="0">
                <a:latin typeface="Candara" panose="020E0502030303020204" pitchFamily="34" charset="0"/>
                <a:ea typeface="Cambria" panose="02040503050406030204" pitchFamily="18" charset="0"/>
              </a:rPr>
              <a:t>An IP address serves two principal functions. It identifies the host, or more specifically its network interface, and it provides the location of the host in the network, and thus the capability of establishing a path to that host.</a:t>
            </a:r>
            <a:r>
              <a:rPr lang="en-US" sz="2800" dirty="0">
                <a:latin typeface="Candara" panose="020E0502030303020204" pitchFamily="34" charset="0"/>
                <a:ea typeface="Cambria" panose="02040503050406030204" pitchFamily="18" charset="0"/>
              </a:rPr>
              <a:t> </a:t>
            </a:r>
            <a:endParaRPr lang="en-IN" sz="2800" dirty="0">
              <a:latin typeface="Candara" panose="020E0502030303020204" pitchFamily="34" charset="0"/>
              <a:ea typeface="Cambria" panose="02040503050406030204" pitchFamily="18" charset="0"/>
            </a:endParaRPr>
          </a:p>
          <a:p>
            <a:endParaRPr lang="en-IN" dirty="0"/>
          </a:p>
        </p:txBody>
      </p:sp>
    </p:spTree>
    <p:extLst>
      <p:ext uri="{BB962C8B-B14F-4D97-AF65-F5344CB8AC3E}">
        <p14:creationId xmlns:p14="http://schemas.microsoft.com/office/powerpoint/2010/main" val="274990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8DDB2563-971E-4183-AF09-3C59A8D22FEB}"/>
              </a:ext>
            </a:extLst>
          </p:cNvPr>
          <p:cNvGraphicFramePr>
            <a:graphicFrameLocks noGrp="1"/>
          </p:cNvGraphicFramePr>
          <p:nvPr>
            <p:extLst>
              <p:ext uri="{D42A27DB-BD31-4B8C-83A1-F6EECF244321}">
                <p14:modId xmlns:p14="http://schemas.microsoft.com/office/powerpoint/2010/main" val="3288953363"/>
              </p:ext>
            </p:extLst>
          </p:nvPr>
        </p:nvGraphicFramePr>
        <p:xfrm>
          <a:off x="1433512" y="1143001"/>
          <a:ext cx="9324975" cy="4914900"/>
        </p:xfrm>
        <a:graphic>
          <a:graphicData uri="http://schemas.openxmlformats.org/drawingml/2006/table">
            <a:tbl>
              <a:tblPr firstRow="1" firstCol="1" bandRow="1">
                <a:tableStyleId>{5C22544A-7EE6-4342-B048-85BDC9FD1C3A}</a:tableStyleId>
              </a:tblPr>
              <a:tblGrid>
                <a:gridCol w="3108325">
                  <a:extLst>
                    <a:ext uri="{9D8B030D-6E8A-4147-A177-3AD203B41FA5}">
                      <a16:colId xmlns:a16="http://schemas.microsoft.com/office/drawing/2014/main" xmlns="" val="799237636"/>
                    </a:ext>
                  </a:extLst>
                </a:gridCol>
                <a:gridCol w="3108325">
                  <a:extLst>
                    <a:ext uri="{9D8B030D-6E8A-4147-A177-3AD203B41FA5}">
                      <a16:colId xmlns:a16="http://schemas.microsoft.com/office/drawing/2014/main" xmlns="" val="938939271"/>
                    </a:ext>
                  </a:extLst>
                </a:gridCol>
                <a:gridCol w="3108325">
                  <a:extLst>
                    <a:ext uri="{9D8B030D-6E8A-4147-A177-3AD203B41FA5}">
                      <a16:colId xmlns:a16="http://schemas.microsoft.com/office/drawing/2014/main" xmlns="" val="2703534352"/>
                    </a:ext>
                  </a:extLst>
                </a:gridCol>
              </a:tblGrid>
              <a:tr h="668717">
                <a:tc>
                  <a:txBody>
                    <a:bodyPr/>
                    <a:lstStyle/>
                    <a:p>
                      <a:pPr algn="ctr">
                        <a:lnSpc>
                          <a:spcPct val="200000"/>
                        </a:lnSpc>
                        <a:spcAft>
                          <a:spcPts val="1200"/>
                        </a:spcAft>
                      </a:pPr>
                      <a:r>
                        <a:rPr lang="en-US" sz="1200" cap="all">
                          <a:effectLst/>
                        </a:rPr>
                        <a:t>BASIS FOR COMPARISON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200000"/>
                        </a:lnSpc>
                        <a:spcAft>
                          <a:spcPts val="1200"/>
                        </a:spcAft>
                      </a:pPr>
                      <a:r>
                        <a:rPr lang="en-US" sz="1200" cap="all">
                          <a:effectLst/>
                        </a:rPr>
                        <a:t>STATIC IP 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200000"/>
                        </a:lnSpc>
                        <a:spcAft>
                          <a:spcPts val="1200"/>
                        </a:spcAft>
                      </a:pPr>
                      <a:r>
                        <a:rPr lang="en-US" sz="1200" cap="all">
                          <a:effectLst/>
                        </a:rPr>
                        <a:t>DYNAMIC IP 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xmlns="" val="752725725"/>
                  </a:ext>
                </a:extLst>
              </a:tr>
              <a:tr h="668717">
                <a:tc>
                  <a:txBody>
                    <a:bodyPr/>
                    <a:lstStyle/>
                    <a:p>
                      <a:pPr>
                        <a:lnSpc>
                          <a:spcPct val="200000"/>
                        </a:lnSpc>
                        <a:spcAft>
                          <a:spcPts val="1200"/>
                        </a:spcAft>
                      </a:pPr>
                      <a:r>
                        <a:rPr lang="en-US" sz="1200">
                          <a:effectLst/>
                        </a:rPr>
                        <a:t>Provided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200000"/>
                        </a:lnSpc>
                        <a:spcAft>
                          <a:spcPts val="1200"/>
                        </a:spcAft>
                      </a:pPr>
                      <a:r>
                        <a:rPr lang="en-US" sz="1200">
                          <a:effectLst/>
                        </a:rPr>
                        <a:t>ISP (For external IP 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200000"/>
                        </a:lnSpc>
                        <a:spcAft>
                          <a:spcPts val="1200"/>
                        </a:spcAft>
                      </a:pPr>
                      <a:r>
                        <a:rPr lang="en-US" sz="1200">
                          <a:effectLst/>
                        </a:rPr>
                        <a:t>DHCP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1223191987"/>
                  </a:ext>
                </a:extLst>
              </a:tr>
              <a:tr h="1716260">
                <a:tc>
                  <a:txBody>
                    <a:bodyPr/>
                    <a:lstStyle/>
                    <a:p>
                      <a:pPr>
                        <a:lnSpc>
                          <a:spcPct val="200000"/>
                        </a:lnSpc>
                        <a:spcAft>
                          <a:spcPts val="1200"/>
                        </a:spcAft>
                      </a:pPr>
                      <a:r>
                        <a:rPr lang="en-US" sz="1200" dirty="0">
                          <a:effectLst/>
                        </a:rPr>
                        <a:t>Change acquirement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200000"/>
                        </a:lnSpc>
                        <a:spcAft>
                          <a:spcPts val="1200"/>
                        </a:spcAft>
                      </a:pPr>
                      <a:r>
                        <a:rPr lang="en-US" sz="1200" dirty="0">
                          <a:effectLst/>
                        </a:rPr>
                        <a:t>Once static IP is assigned, it doesn't change.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200000"/>
                        </a:lnSpc>
                        <a:spcAft>
                          <a:spcPts val="1200"/>
                        </a:spcAft>
                      </a:pPr>
                      <a:r>
                        <a:rPr lang="en-US" sz="1200">
                          <a:effectLst/>
                        </a:rPr>
                        <a:t>Dynamic IP changes each time when a user connects to a network.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3932369348"/>
                  </a:ext>
                </a:extLst>
              </a:tr>
              <a:tr h="1192489">
                <a:tc>
                  <a:txBody>
                    <a:bodyPr/>
                    <a:lstStyle/>
                    <a:p>
                      <a:pPr>
                        <a:lnSpc>
                          <a:spcPct val="200000"/>
                        </a:lnSpc>
                        <a:spcAft>
                          <a:spcPts val="1200"/>
                        </a:spcAft>
                      </a:pPr>
                      <a:r>
                        <a:rPr lang="en-US" sz="1200" dirty="0">
                          <a:effectLst/>
                        </a:rPr>
                        <a:t>Security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200000"/>
                        </a:lnSpc>
                        <a:spcAft>
                          <a:spcPts val="1200"/>
                        </a:spcAft>
                      </a:pPr>
                      <a:r>
                        <a:rPr lang="en-US" sz="1200">
                          <a:effectLst/>
                        </a:rPr>
                        <a:t>Risk is 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200000"/>
                        </a:lnSpc>
                        <a:spcAft>
                          <a:spcPts val="1200"/>
                        </a:spcAft>
                      </a:pPr>
                      <a:r>
                        <a:rPr lang="en-US" sz="1200">
                          <a:effectLst/>
                        </a:rPr>
                        <a:t>More secure than static IP 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4139754238"/>
                  </a:ext>
                </a:extLst>
              </a:tr>
              <a:tr h="668717">
                <a:tc>
                  <a:txBody>
                    <a:bodyPr/>
                    <a:lstStyle/>
                    <a:p>
                      <a:pPr>
                        <a:lnSpc>
                          <a:spcPct val="200000"/>
                        </a:lnSpc>
                        <a:spcAft>
                          <a:spcPts val="1200"/>
                        </a:spcAft>
                      </a:pPr>
                      <a:r>
                        <a:rPr lang="en-US" sz="1200">
                          <a:effectLst/>
                        </a:rPr>
                        <a:t>Device tracking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200000"/>
                        </a:lnSpc>
                        <a:spcAft>
                          <a:spcPts val="1200"/>
                        </a:spcAft>
                      </a:pPr>
                      <a:r>
                        <a:rPr lang="en-US" sz="1200">
                          <a:effectLst/>
                        </a:rPr>
                        <a:t>Trackable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200000"/>
                        </a:lnSpc>
                        <a:spcAft>
                          <a:spcPts val="1200"/>
                        </a:spcAft>
                      </a:pPr>
                      <a:r>
                        <a:rPr lang="en-US" sz="1200" dirty="0">
                          <a:effectLst/>
                        </a:rPr>
                        <a:t>Untraceable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4093638918"/>
                  </a:ext>
                </a:extLst>
              </a:tr>
            </a:tbl>
          </a:graphicData>
        </a:graphic>
      </p:graphicFrame>
      <p:sp>
        <p:nvSpPr>
          <p:cNvPr id="6" name="Subtitle 5">
            <a:extLst>
              <a:ext uri="{FF2B5EF4-FFF2-40B4-BE49-F238E27FC236}">
                <a16:creationId xmlns:a16="http://schemas.microsoft.com/office/drawing/2014/main" xmlns="" id="{03598B84-94C4-4CE5-A31E-3603649A4E19}"/>
              </a:ext>
            </a:extLst>
          </p:cNvPr>
          <p:cNvSpPr>
            <a:spLocks noGrp="1"/>
          </p:cNvSpPr>
          <p:nvPr>
            <p:ph type="subTitle" idx="1"/>
          </p:nvPr>
        </p:nvSpPr>
        <p:spPr>
          <a:xfrm>
            <a:off x="495300" y="171451"/>
            <a:ext cx="10058400" cy="828674"/>
          </a:xfrm>
        </p:spPr>
        <p:txBody>
          <a:bodyPr/>
          <a:lstStyle/>
          <a:p>
            <a:r>
              <a:rPr lang="en-IN" b="1" dirty="0">
                <a:latin typeface="Cambria" panose="02040503050406030204" pitchFamily="18" charset="0"/>
                <a:ea typeface="Cambria" panose="02040503050406030204" pitchFamily="18" charset="0"/>
              </a:rPr>
              <a:t>COMPARISON CHART BETWEEN STATIC AND DYNAMIC IP ADDRESSING</a:t>
            </a:r>
          </a:p>
        </p:txBody>
      </p:sp>
    </p:spTree>
    <p:extLst>
      <p:ext uri="{BB962C8B-B14F-4D97-AF65-F5344CB8AC3E}">
        <p14:creationId xmlns:p14="http://schemas.microsoft.com/office/powerpoint/2010/main" val="43772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D8C6D-AA9E-4846-AC1F-CA251AF9E8C2}"/>
              </a:ext>
            </a:extLst>
          </p:cNvPr>
          <p:cNvSpPr>
            <a:spLocks noGrp="1"/>
          </p:cNvSpPr>
          <p:nvPr>
            <p:ph type="title"/>
          </p:nvPr>
        </p:nvSpPr>
        <p:spPr>
          <a:xfrm>
            <a:off x="3707130" y="0"/>
            <a:ext cx="4446270" cy="1032510"/>
          </a:xfrm>
        </p:spPr>
        <p:txBody>
          <a:bodyPr>
            <a:normAutofit/>
          </a:bodyPr>
          <a:lstStyle/>
          <a:p>
            <a:r>
              <a:rPr lang="en-IN" sz="6000" dirty="0">
                <a:latin typeface="Candara" panose="020E0502030303020204" pitchFamily="34" charset="0"/>
                <a:ea typeface="Cambria" panose="02040503050406030204" pitchFamily="18" charset="0"/>
              </a:rPr>
              <a:t>TOOLS USED</a:t>
            </a:r>
            <a:endParaRPr lang="en-IN" sz="6000" dirty="0">
              <a:latin typeface="Candara" panose="020E0502030303020204" pitchFamily="34" charset="0"/>
            </a:endParaRPr>
          </a:p>
        </p:txBody>
      </p:sp>
      <p:sp>
        <p:nvSpPr>
          <p:cNvPr id="3" name="Content Placeholder 2">
            <a:extLst>
              <a:ext uri="{FF2B5EF4-FFF2-40B4-BE49-F238E27FC236}">
                <a16:creationId xmlns:a16="http://schemas.microsoft.com/office/drawing/2014/main" xmlns="" id="{BA58E19A-39BA-4660-81C0-8AFBD0FA864B}"/>
              </a:ext>
            </a:extLst>
          </p:cNvPr>
          <p:cNvSpPr>
            <a:spLocks noGrp="1"/>
          </p:cNvSpPr>
          <p:nvPr>
            <p:ph idx="1"/>
          </p:nvPr>
        </p:nvSpPr>
        <p:spPr/>
        <p:txBody>
          <a:bodyPr>
            <a:normAutofit/>
          </a:bodyPr>
          <a:lstStyle/>
          <a:p>
            <a:pPr marL="342900" indent="-342900">
              <a:buFont typeface="Arial" panose="020B0604020202020204" pitchFamily="34" charset="0"/>
              <a:buChar char="•"/>
            </a:pPr>
            <a:r>
              <a:rPr lang="en-IN" sz="3200" dirty="0">
                <a:latin typeface="Candara" panose="020E0502030303020204" pitchFamily="34" charset="0"/>
              </a:rPr>
              <a:t>VWware workstation</a:t>
            </a:r>
          </a:p>
          <a:p>
            <a:pPr marL="342900" indent="-342900">
              <a:buFont typeface="Arial" panose="020B0604020202020204" pitchFamily="34" charset="0"/>
              <a:buChar char="•"/>
            </a:pPr>
            <a:r>
              <a:rPr lang="en-IN" sz="3200" dirty="0">
                <a:latin typeface="Candara" panose="020E0502030303020204" pitchFamily="34" charset="0"/>
              </a:rPr>
              <a:t>VMware vSphere client</a:t>
            </a:r>
          </a:p>
          <a:p>
            <a:pPr marL="342900" indent="-342900">
              <a:buFont typeface="Arial" panose="020B0604020202020204" pitchFamily="34" charset="0"/>
              <a:buChar char="•"/>
            </a:pPr>
            <a:r>
              <a:rPr lang="en-IN" sz="3200" dirty="0">
                <a:latin typeface="Candara" panose="020E0502030303020204" pitchFamily="34" charset="0"/>
              </a:rPr>
              <a:t>VMware ESXI</a:t>
            </a:r>
          </a:p>
          <a:p>
            <a:pPr marL="342900" indent="-342900">
              <a:buFont typeface="Arial" panose="020B0604020202020204" pitchFamily="34" charset="0"/>
              <a:buChar char="•"/>
            </a:pPr>
            <a:r>
              <a:rPr lang="en-IN" sz="3200" dirty="0">
                <a:latin typeface="Candara" panose="020E0502030303020204" pitchFamily="34" charset="0"/>
              </a:rPr>
              <a:t>VMware viclient</a:t>
            </a:r>
          </a:p>
        </p:txBody>
      </p:sp>
      <p:pic>
        <p:nvPicPr>
          <p:cNvPr id="5" name="Picture 4">
            <a:extLst>
              <a:ext uri="{FF2B5EF4-FFF2-40B4-BE49-F238E27FC236}">
                <a16:creationId xmlns:a16="http://schemas.microsoft.com/office/drawing/2014/main" xmlns="" id="{7C6131E5-64AC-458E-8947-744EF960A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156" y="1625413"/>
            <a:ext cx="1388108" cy="1014387"/>
          </a:xfrm>
          <a:prstGeom prst="rect">
            <a:avLst/>
          </a:prstGeom>
        </p:spPr>
      </p:pic>
      <p:pic>
        <p:nvPicPr>
          <p:cNvPr id="7" name="Picture 6">
            <a:extLst>
              <a:ext uri="{FF2B5EF4-FFF2-40B4-BE49-F238E27FC236}">
                <a16:creationId xmlns:a16="http://schemas.microsoft.com/office/drawing/2014/main" xmlns="" id="{F2FC40D9-566A-40CF-9A78-D233F72966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8197" y="2514099"/>
            <a:ext cx="1835501" cy="807003"/>
          </a:xfrm>
          <a:prstGeom prst="rect">
            <a:avLst/>
          </a:prstGeom>
        </p:spPr>
      </p:pic>
      <p:pic>
        <p:nvPicPr>
          <p:cNvPr id="9" name="Picture 8">
            <a:extLst>
              <a:ext uri="{FF2B5EF4-FFF2-40B4-BE49-F238E27FC236}">
                <a16:creationId xmlns:a16="http://schemas.microsoft.com/office/drawing/2014/main" xmlns="" id="{A71667E7-B2C7-43B3-A429-AF79898BC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8150" y="4412293"/>
            <a:ext cx="1723352" cy="986431"/>
          </a:xfrm>
          <a:prstGeom prst="rect">
            <a:avLst/>
          </a:prstGeom>
        </p:spPr>
      </p:pic>
      <p:pic>
        <p:nvPicPr>
          <p:cNvPr id="11" name="Picture 10">
            <a:extLst>
              <a:ext uri="{FF2B5EF4-FFF2-40B4-BE49-F238E27FC236}">
                <a16:creationId xmlns:a16="http://schemas.microsoft.com/office/drawing/2014/main" xmlns="" id="{4562DD6C-7455-48A5-899D-B2869BAD64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1031" y="3451731"/>
            <a:ext cx="1576996" cy="883118"/>
          </a:xfrm>
          <a:prstGeom prst="rect">
            <a:avLst/>
          </a:prstGeom>
        </p:spPr>
      </p:pic>
    </p:spTree>
    <p:extLst>
      <p:ext uri="{BB962C8B-B14F-4D97-AF65-F5344CB8AC3E}">
        <p14:creationId xmlns:p14="http://schemas.microsoft.com/office/powerpoint/2010/main" val="361395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EE49ED-788C-443D-876E-B215E59B4EB4}"/>
              </a:ext>
            </a:extLst>
          </p:cNvPr>
          <p:cNvSpPr>
            <a:spLocks noGrp="1"/>
          </p:cNvSpPr>
          <p:nvPr>
            <p:ph type="title"/>
          </p:nvPr>
        </p:nvSpPr>
        <p:spPr>
          <a:xfrm>
            <a:off x="3116580" y="114300"/>
            <a:ext cx="5722620" cy="1051560"/>
          </a:xfrm>
        </p:spPr>
        <p:txBody>
          <a:bodyPr>
            <a:normAutofit/>
          </a:bodyPr>
          <a:lstStyle/>
          <a:p>
            <a:r>
              <a:rPr lang="en-IN" sz="6600" dirty="0">
                <a:latin typeface="Cambria" panose="02040503050406030204" pitchFamily="18" charset="0"/>
                <a:ea typeface="Cambria" panose="02040503050406030204" pitchFamily="18" charset="0"/>
              </a:rPr>
              <a:t>APPLICATIONS</a:t>
            </a:r>
          </a:p>
        </p:txBody>
      </p:sp>
      <p:sp>
        <p:nvSpPr>
          <p:cNvPr id="3" name="Content Placeholder 2">
            <a:extLst>
              <a:ext uri="{FF2B5EF4-FFF2-40B4-BE49-F238E27FC236}">
                <a16:creationId xmlns:a16="http://schemas.microsoft.com/office/drawing/2014/main" xmlns="" id="{DF752A6F-F5C9-4D95-96B3-1DFF77A9FEF1}"/>
              </a:ext>
            </a:extLst>
          </p:cNvPr>
          <p:cNvSpPr>
            <a:spLocks noGrp="1"/>
          </p:cNvSpPr>
          <p:nvPr>
            <p:ph idx="1"/>
          </p:nvPr>
        </p:nvSpPr>
        <p:spPr>
          <a:xfrm>
            <a:off x="1097280" y="1845733"/>
            <a:ext cx="10058400" cy="4393141"/>
          </a:xfrm>
        </p:spPr>
        <p:txBody>
          <a:bodyPr>
            <a:noAutofit/>
          </a:bodyPr>
          <a:lstStyle/>
          <a:p>
            <a:pPr marL="0" indent="0">
              <a:buNone/>
            </a:pPr>
            <a:r>
              <a:rPr lang="en-IN" b="1" dirty="0">
                <a:latin typeface="Calibri Light" pitchFamily="34" charset="0"/>
                <a:cs typeface="Calibri Light" pitchFamily="34" charset="0"/>
              </a:rPr>
              <a:t>1. Run Old Apps</a:t>
            </a:r>
          </a:p>
          <a:p>
            <a:pPr marL="0" indent="0">
              <a:buNone/>
            </a:pPr>
            <a:r>
              <a:rPr lang="en-IN" b="1" dirty="0">
                <a:latin typeface="Calibri Light" pitchFamily="34" charset="0"/>
                <a:cs typeface="Calibri Light" pitchFamily="34" charset="0"/>
              </a:rPr>
              <a:t>2. Access Virus-Infected Data</a:t>
            </a:r>
          </a:p>
          <a:p>
            <a:pPr marL="0" indent="0">
              <a:buNone/>
            </a:pPr>
            <a:r>
              <a:rPr lang="en-US" b="1" dirty="0">
                <a:latin typeface="Calibri Light" pitchFamily="34" charset="0"/>
                <a:cs typeface="Calibri Light" pitchFamily="34" charset="0"/>
              </a:rPr>
              <a:t>3. Browse in Complete Safely</a:t>
            </a:r>
          </a:p>
          <a:p>
            <a:pPr marL="0" indent="0">
              <a:buNone/>
            </a:pPr>
            <a:r>
              <a:rPr lang="en-US" b="1" dirty="0">
                <a:latin typeface="Calibri Light" pitchFamily="34" charset="0"/>
                <a:cs typeface="Calibri Light" pitchFamily="34" charset="0"/>
              </a:rPr>
              <a:t>4. Test Software, Upgrades, or New Configurations</a:t>
            </a:r>
          </a:p>
          <a:p>
            <a:pPr marL="0" indent="0">
              <a:buNone/>
            </a:pPr>
            <a:r>
              <a:rPr lang="en-US" b="1" dirty="0">
                <a:latin typeface="Calibri Light" pitchFamily="34" charset="0"/>
                <a:cs typeface="Calibri Light" pitchFamily="34" charset="0"/>
              </a:rPr>
              <a:t>5. Run Linux on Top of Windows (or vice-versa)</a:t>
            </a:r>
          </a:p>
          <a:p>
            <a:pPr marL="0" indent="0">
              <a:buNone/>
            </a:pPr>
            <a:r>
              <a:rPr lang="en-US" b="1" dirty="0">
                <a:latin typeface="Calibri Light" pitchFamily="34" charset="0"/>
                <a:cs typeface="Calibri Light" pitchFamily="34" charset="0"/>
              </a:rPr>
              <a:t>6. Back Up an Entire Operating System</a:t>
            </a:r>
          </a:p>
          <a:p>
            <a:pPr marL="0" indent="0">
              <a:buNone/>
            </a:pPr>
            <a:r>
              <a:rPr lang="en-IN" b="1" dirty="0">
                <a:latin typeface="Calibri Light" pitchFamily="34" charset="0"/>
                <a:cs typeface="Calibri Light" pitchFamily="34" charset="0"/>
              </a:rPr>
              <a:t>7</a:t>
            </a:r>
            <a:r>
              <a:rPr lang="en-US" b="1" dirty="0">
                <a:latin typeface="Calibri Light" pitchFamily="34" charset="0"/>
                <a:cs typeface="Calibri Light" pitchFamily="34" charset="0"/>
              </a:rPr>
              <a:t> . Create a personal cloud</a:t>
            </a:r>
            <a:endParaRPr lang="en-IN" b="1" dirty="0">
              <a:latin typeface="Calibri Light" pitchFamily="34" charset="0"/>
              <a:cs typeface="Calibri Light" pitchFamily="34" charset="0"/>
            </a:endParaRPr>
          </a:p>
          <a:p>
            <a:pPr marL="0" indent="0">
              <a:buNone/>
            </a:pPr>
            <a:r>
              <a:rPr lang="en-US" b="1" dirty="0">
                <a:latin typeface="Calibri Light" pitchFamily="34" charset="0"/>
                <a:cs typeface="Calibri Light" pitchFamily="34" charset="0"/>
              </a:rPr>
              <a:t>8. Run Headless For Web Development</a:t>
            </a:r>
          </a:p>
          <a:p>
            <a:pPr marL="0" indent="0">
              <a:buNone/>
            </a:pPr>
            <a:r>
              <a:rPr lang="en-US" b="1" dirty="0">
                <a:latin typeface="Calibri Light" pitchFamily="34" charset="0"/>
                <a:cs typeface="Calibri Light" pitchFamily="34" charset="0"/>
              </a:rPr>
              <a:t>9. Make a Backup of Your Server For Emergencies</a:t>
            </a:r>
          </a:p>
          <a:p>
            <a:pPr marL="0" indent="0">
              <a:buNone/>
            </a:pPr>
            <a:r>
              <a:rPr lang="en-IN" b="1" dirty="0">
                <a:latin typeface="Calibri Light" pitchFamily="34" charset="0"/>
                <a:cs typeface="Calibri Light" pitchFamily="34" charset="0"/>
              </a:rPr>
              <a:t>10. Reuse Old Hardware</a:t>
            </a:r>
            <a:endParaRPr lang="en-IN" dirty="0">
              <a:latin typeface="Calibri Light" pitchFamily="34" charset="0"/>
              <a:cs typeface="Calibri Light" pitchFamily="34" charset="0"/>
            </a:endParaRPr>
          </a:p>
        </p:txBody>
      </p:sp>
    </p:spTree>
    <p:extLst>
      <p:ext uri="{BB962C8B-B14F-4D97-AF65-F5344CB8AC3E}">
        <p14:creationId xmlns:p14="http://schemas.microsoft.com/office/powerpoint/2010/main" val="68523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E703D4-329E-499A-B142-5374298C5A76}"/>
              </a:ext>
            </a:extLst>
          </p:cNvPr>
          <p:cNvSpPr txBox="1">
            <a:spLocks/>
          </p:cNvSpPr>
          <p:nvPr/>
        </p:nvSpPr>
        <p:spPr>
          <a:xfrm>
            <a:off x="1335404" y="1447800"/>
            <a:ext cx="9294495" cy="226695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8000" dirty="0">
                <a:latin typeface="+mn-lt"/>
              </a:rPr>
              <a:t>Some Glimpse of Project</a:t>
            </a:r>
          </a:p>
        </p:txBody>
      </p:sp>
    </p:spTree>
    <p:extLst>
      <p:ext uri="{BB962C8B-B14F-4D97-AF65-F5344CB8AC3E}">
        <p14:creationId xmlns:p14="http://schemas.microsoft.com/office/powerpoint/2010/main" val="3617770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9A9BC-5421-4839-A6F8-F9C69DCA0601}"/>
              </a:ext>
            </a:extLst>
          </p:cNvPr>
          <p:cNvSpPr>
            <a:spLocks noGrp="1"/>
          </p:cNvSpPr>
          <p:nvPr>
            <p:ph type="title"/>
          </p:nvPr>
        </p:nvSpPr>
        <p:spPr>
          <a:xfrm>
            <a:off x="840105" y="614838"/>
            <a:ext cx="5646420" cy="748348"/>
          </a:xfrm>
        </p:spPr>
        <p:txBody>
          <a:bodyPr>
            <a:normAutofit/>
          </a:bodyPr>
          <a:lstStyle/>
          <a:p>
            <a:r>
              <a:rPr lang="en-IN" sz="2800" dirty="0">
                <a:latin typeface="+mn-lt"/>
              </a:rPr>
              <a:t>Installation of Windows server 2008</a:t>
            </a:r>
          </a:p>
        </p:txBody>
      </p:sp>
      <p:pic>
        <p:nvPicPr>
          <p:cNvPr id="10" name="Content Placeholder 9">
            <a:extLst>
              <a:ext uri="{FF2B5EF4-FFF2-40B4-BE49-F238E27FC236}">
                <a16:creationId xmlns:a16="http://schemas.microsoft.com/office/drawing/2014/main" xmlns="" id="{84A4D88B-B355-4EC1-8880-0F9F3BC1E2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275" y="2286000"/>
            <a:ext cx="7451850" cy="3581400"/>
          </a:xfrm>
        </p:spPr>
      </p:pic>
    </p:spTree>
    <p:extLst>
      <p:ext uri="{BB962C8B-B14F-4D97-AF65-F5344CB8AC3E}">
        <p14:creationId xmlns:p14="http://schemas.microsoft.com/office/powerpoint/2010/main" val="684859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3363F-DC1A-473D-90B3-8DC590C590A5}"/>
              </a:ext>
            </a:extLst>
          </p:cNvPr>
          <p:cNvSpPr>
            <a:spLocks noGrp="1"/>
          </p:cNvSpPr>
          <p:nvPr>
            <p:ph type="title"/>
          </p:nvPr>
        </p:nvSpPr>
        <p:spPr/>
        <p:txBody>
          <a:bodyPr>
            <a:normAutofit/>
          </a:bodyPr>
          <a:lstStyle/>
          <a:p>
            <a:r>
              <a:rPr lang="en-IN" sz="2400" dirty="0"/>
              <a:t>Windows server 2008 Installed</a:t>
            </a:r>
            <a:br>
              <a:rPr lang="en-IN" sz="2400" dirty="0"/>
            </a:br>
            <a:endParaRPr lang="en-IN" sz="2400" dirty="0"/>
          </a:p>
        </p:txBody>
      </p:sp>
      <p:pic>
        <p:nvPicPr>
          <p:cNvPr id="5" name="Content Placeholder 4">
            <a:extLst>
              <a:ext uri="{FF2B5EF4-FFF2-40B4-BE49-F238E27FC236}">
                <a16:creationId xmlns:a16="http://schemas.microsoft.com/office/drawing/2014/main" xmlns="" id="{B02E3E38-9241-4C06-BFBF-5E9ECD385D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6025" y="1846263"/>
            <a:ext cx="6734175" cy="4022725"/>
          </a:xfrm>
        </p:spPr>
      </p:pic>
    </p:spTree>
    <p:extLst>
      <p:ext uri="{BB962C8B-B14F-4D97-AF65-F5344CB8AC3E}">
        <p14:creationId xmlns:p14="http://schemas.microsoft.com/office/powerpoint/2010/main" val="2684015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CE808E-2666-40EF-B885-74CD3FFE94FE}"/>
              </a:ext>
            </a:extLst>
          </p:cNvPr>
          <p:cNvSpPr>
            <a:spLocks noGrp="1"/>
          </p:cNvSpPr>
          <p:nvPr>
            <p:ph type="title"/>
          </p:nvPr>
        </p:nvSpPr>
        <p:spPr>
          <a:xfrm>
            <a:off x="819150" y="0"/>
            <a:ext cx="10058400" cy="1846263"/>
          </a:xfrm>
        </p:spPr>
        <p:txBody>
          <a:bodyPr>
            <a:normAutofit fontScale="90000"/>
          </a:bodyPr>
          <a:lstStyle/>
          <a:p>
            <a:r>
              <a:rPr lang="en-IN" sz="2700" b="1" dirty="0"/>
              <a:t/>
            </a:r>
            <a:br>
              <a:rPr lang="en-IN" sz="2700" b="1" dirty="0"/>
            </a:br>
            <a:r>
              <a:rPr lang="en-IN" sz="2700" b="1" dirty="0"/>
              <a:t/>
            </a:r>
            <a:br>
              <a:rPr lang="en-IN" sz="2700" b="1" dirty="0"/>
            </a:br>
            <a:r>
              <a:rPr lang="en-IN" sz="2700" b="1" dirty="0"/>
              <a:t/>
            </a:r>
            <a:br>
              <a:rPr lang="en-IN" sz="2700" b="1" dirty="0"/>
            </a:br>
            <a:r>
              <a:rPr lang="en-IN" sz="2700" b="1" dirty="0"/>
              <a:t>You can use FSRM to perform the following tasks</a:t>
            </a:r>
            <a:r>
              <a:rPr lang="en-IN" dirty="0"/>
              <a:t/>
            </a:r>
            <a:br>
              <a:rPr lang="en-IN" dirty="0"/>
            </a:br>
            <a:endParaRPr lang="en-IN" dirty="0"/>
          </a:p>
        </p:txBody>
      </p:sp>
      <p:pic>
        <p:nvPicPr>
          <p:cNvPr id="5" name="Content Placeholder 4">
            <a:extLst>
              <a:ext uri="{FF2B5EF4-FFF2-40B4-BE49-F238E27FC236}">
                <a16:creationId xmlns:a16="http://schemas.microsoft.com/office/drawing/2014/main" xmlns="" id="{E123BE00-5D78-4EE2-95EF-E9C2E8625D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846263"/>
            <a:ext cx="6515100" cy="4268787"/>
          </a:xfrm>
        </p:spPr>
      </p:pic>
    </p:spTree>
    <p:extLst>
      <p:ext uri="{BB962C8B-B14F-4D97-AF65-F5344CB8AC3E}">
        <p14:creationId xmlns:p14="http://schemas.microsoft.com/office/powerpoint/2010/main" val="161271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F97CC4-3946-4471-B4CD-CEAA7DFB1794}"/>
              </a:ext>
            </a:extLst>
          </p:cNvPr>
          <p:cNvSpPr>
            <a:spLocks noGrp="1"/>
          </p:cNvSpPr>
          <p:nvPr>
            <p:ph type="title"/>
          </p:nvPr>
        </p:nvSpPr>
        <p:spPr>
          <a:xfrm>
            <a:off x="1097280" y="527028"/>
            <a:ext cx="10058400" cy="1214938"/>
          </a:xfrm>
        </p:spPr>
        <p:txBody>
          <a:bodyPr>
            <a:normAutofit fontScale="90000"/>
          </a:bodyPr>
          <a:lstStyle/>
          <a:p>
            <a:pPr algn="ctr"/>
            <a:r>
              <a:rPr lang="en-IN" b="1" dirty="0">
                <a:latin typeface="Cambria" panose="02040503050406030204" pitchFamily="18" charset="0"/>
                <a:ea typeface="Cambria" panose="02040503050406030204" pitchFamily="18" charset="0"/>
              </a:rPr>
              <a:t>VIRTUAL MACHINE: INSTALLATION AND</a:t>
            </a:r>
            <a:br>
              <a:rPr lang="en-IN" b="1" dirty="0">
                <a:latin typeface="Cambria" panose="02040503050406030204" pitchFamily="18" charset="0"/>
                <a:ea typeface="Cambria" panose="02040503050406030204" pitchFamily="18" charset="0"/>
              </a:rPr>
            </a:br>
            <a:r>
              <a:rPr lang="en-IN" b="1" dirty="0">
                <a:latin typeface="Cambria" panose="02040503050406030204" pitchFamily="18" charset="0"/>
                <a:ea typeface="Cambria" panose="02040503050406030204" pitchFamily="18" charset="0"/>
              </a:rPr>
              <a:t>CONFIGURATION</a:t>
            </a:r>
          </a:p>
        </p:txBody>
      </p:sp>
      <p:sp>
        <p:nvSpPr>
          <p:cNvPr id="3" name="Content Placeholder 2">
            <a:extLst>
              <a:ext uri="{FF2B5EF4-FFF2-40B4-BE49-F238E27FC236}">
                <a16:creationId xmlns:a16="http://schemas.microsoft.com/office/drawing/2014/main" xmlns="" id="{F8600C35-0678-4257-A99A-9DD15E956E10}"/>
              </a:ext>
            </a:extLst>
          </p:cNvPr>
          <p:cNvSpPr>
            <a:spLocks noGrp="1"/>
          </p:cNvSpPr>
          <p:nvPr>
            <p:ph idx="1"/>
          </p:nvPr>
        </p:nvSpPr>
        <p:spPr>
          <a:xfrm>
            <a:off x="1402080" y="1903351"/>
            <a:ext cx="9846644" cy="4427621"/>
          </a:xfrm>
        </p:spPr>
        <p:txBody>
          <a:bodyPr>
            <a:normAutofit fontScale="70000" lnSpcReduction="20000"/>
          </a:bodyPr>
          <a:lstStyle/>
          <a:p>
            <a:pPr marL="0" indent="0" algn="ctr">
              <a:buNone/>
            </a:pPr>
            <a:r>
              <a:rPr lang="en-IN" sz="2600" b="1" dirty="0">
                <a:latin typeface="Cambria" panose="02040503050406030204" pitchFamily="18" charset="0"/>
                <a:ea typeface="Cambria" panose="02040503050406030204" pitchFamily="18" charset="0"/>
              </a:rPr>
              <a:t>Submitted by</a:t>
            </a:r>
          </a:p>
          <a:p>
            <a:pPr marL="0" indent="0" algn="ctr">
              <a:buNone/>
            </a:pPr>
            <a:r>
              <a:rPr lang="en-IN" sz="2600" dirty="0">
                <a:latin typeface="Cambria" panose="02040503050406030204" pitchFamily="18" charset="0"/>
                <a:ea typeface="Cambria" panose="02040503050406030204" pitchFamily="18" charset="0"/>
              </a:rPr>
              <a:t>Pranjul Singhal</a:t>
            </a:r>
          </a:p>
          <a:p>
            <a:pPr marL="0" indent="0" algn="ctr">
              <a:buNone/>
            </a:pPr>
            <a:r>
              <a:rPr lang="en-IN" sz="2600" dirty="0">
                <a:latin typeface="Cambria" panose="02040503050406030204" pitchFamily="18" charset="0"/>
                <a:ea typeface="Cambria" panose="02040503050406030204" pitchFamily="18" charset="0"/>
              </a:rPr>
              <a:t>171510040</a:t>
            </a:r>
          </a:p>
          <a:p>
            <a:pPr marL="0" indent="0" algn="ctr">
              <a:buNone/>
            </a:pPr>
            <a:r>
              <a:rPr lang="en-IN" sz="3300" dirty="0">
                <a:latin typeface="Cambria" panose="02040503050406030204" pitchFamily="18" charset="0"/>
                <a:ea typeface="Cambria" panose="02040503050406030204" pitchFamily="18" charset="0"/>
              </a:rPr>
              <a:t>Department of Computer Engineering and Applications</a:t>
            </a:r>
          </a:p>
          <a:p>
            <a:pPr marL="0" indent="0" algn="ctr">
              <a:buNone/>
            </a:pPr>
            <a:r>
              <a:rPr lang="en-IN" sz="4100" b="1" dirty="0">
                <a:latin typeface="Cambria" panose="02040503050406030204" pitchFamily="18" charset="0"/>
                <a:ea typeface="Cambria" panose="02040503050406030204" pitchFamily="18" charset="0"/>
              </a:rPr>
              <a:t>Institute of Engineering and Technology</a:t>
            </a:r>
          </a:p>
          <a:p>
            <a:pPr marL="0" indent="0" algn="ctr">
              <a:buNone/>
            </a:pPr>
            <a:endParaRPr lang="en-IN" sz="4100" b="1" dirty="0">
              <a:latin typeface="Cambria" panose="02040503050406030204" pitchFamily="18" charset="0"/>
              <a:ea typeface="Cambria" panose="02040503050406030204" pitchFamily="18" charset="0"/>
            </a:endParaRPr>
          </a:p>
          <a:p>
            <a:pPr algn="ctr"/>
            <a:endParaRPr lang="en-IN" dirty="0"/>
          </a:p>
          <a:p>
            <a:pPr algn="ctr"/>
            <a:endParaRPr lang="en-IN" dirty="0"/>
          </a:p>
          <a:p>
            <a:pPr marL="0" indent="0" algn="ctr">
              <a:buNone/>
            </a:pPr>
            <a:r>
              <a:rPr lang="en-IN" sz="3400" dirty="0">
                <a:latin typeface="Cambria" panose="02040503050406030204" pitchFamily="18" charset="0"/>
                <a:ea typeface="Cambria" panose="02040503050406030204" pitchFamily="18" charset="0"/>
              </a:rPr>
              <a:t>GLA University</a:t>
            </a:r>
          </a:p>
          <a:p>
            <a:pPr marL="0" indent="0" algn="ctr">
              <a:buNone/>
            </a:pPr>
            <a:r>
              <a:rPr lang="en-IN" sz="3400" dirty="0">
                <a:latin typeface="Cambria" panose="02040503050406030204" pitchFamily="18" charset="0"/>
                <a:ea typeface="Cambria" panose="02040503050406030204" pitchFamily="18" charset="0"/>
              </a:rPr>
              <a:t>Mathura-281406,INDIA</a:t>
            </a:r>
          </a:p>
          <a:p>
            <a:pPr marL="0" indent="0" algn="ctr">
              <a:buNone/>
            </a:pPr>
            <a:r>
              <a:rPr lang="en-IN" sz="3400" dirty="0">
                <a:latin typeface="Cambria" panose="02040503050406030204" pitchFamily="18" charset="0"/>
                <a:ea typeface="Cambria" panose="02040503050406030204" pitchFamily="18" charset="0"/>
              </a:rPr>
              <a:t>2019 </a:t>
            </a:r>
          </a:p>
        </p:txBody>
      </p:sp>
      <p:sp>
        <p:nvSpPr>
          <p:cNvPr id="4" name="AutoShape 2" descr="Image result for gla university logo">
            <a:extLst>
              <a:ext uri="{FF2B5EF4-FFF2-40B4-BE49-F238E27FC236}">
                <a16:creationId xmlns:a16="http://schemas.microsoft.com/office/drawing/2014/main" xmlns="" id="{ADFC8C55-9B77-4DE6-BEA6-08DC4D6855ED}"/>
              </a:ext>
            </a:extLst>
          </p:cNvPr>
          <p:cNvSpPr>
            <a:spLocks noChangeAspect="1" noChangeArrowheads="1"/>
          </p:cNvSpPr>
          <p:nvPr/>
        </p:nvSpPr>
        <p:spPr bwMode="auto">
          <a:xfrm>
            <a:off x="5943600" y="2533650"/>
            <a:ext cx="1047750" cy="1047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xmlns="" id="{ED8E8AAE-1314-49AE-B18C-D2FBA8CE82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3070" y="3832070"/>
            <a:ext cx="1165859" cy="1130883"/>
          </a:xfrm>
          <a:prstGeom prst="rect">
            <a:avLst/>
          </a:prstGeom>
        </p:spPr>
      </p:pic>
    </p:spTree>
    <p:extLst>
      <p:ext uri="{BB962C8B-B14F-4D97-AF65-F5344CB8AC3E}">
        <p14:creationId xmlns:p14="http://schemas.microsoft.com/office/powerpoint/2010/main" val="2270418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974AD-6CE9-4E3B-AF24-1392982D2A59}"/>
              </a:ext>
            </a:extLst>
          </p:cNvPr>
          <p:cNvSpPr>
            <a:spLocks noGrp="1"/>
          </p:cNvSpPr>
          <p:nvPr>
            <p:ph type="title"/>
          </p:nvPr>
        </p:nvSpPr>
        <p:spPr/>
        <p:txBody>
          <a:bodyPr>
            <a:normAutofit fontScale="90000"/>
          </a:bodyPr>
          <a:lstStyle/>
          <a:p>
            <a:r>
              <a:rPr lang="en-IN" sz="2700" dirty="0"/>
              <a:t>Click on “Administrative Tools” and select “File Server Resource Manager to launch the FSRM MMC (Microsoft Management Console).</a:t>
            </a:r>
            <a:r>
              <a:rPr lang="en-IN" dirty="0"/>
              <a:t/>
            </a:r>
            <a:br>
              <a:rPr lang="en-IN" dirty="0"/>
            </a:br>
            <a:endParaRPr lang="en-IN" dirty="0"/>
          </a:p>
        </p:txBody>
      </p:sp>
      <p:pic>
        <p:nvPicPr>
          <p:cNvPr id="5" name="Content Placeholder 4">
            <a:extLst>
              <a:ext uri="{FF2B5EF4-FFF2-40B4-BE49-F238E27FC236}">
                <a16:creationId xmlns:a16="http://schemas.microsoft.com/office/drawing/2014/main" xmlns="" id="{55256DB3-DF77-4F17-9B25-F5D721428E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275" y="1846263"/>
            <a:ext cx="7448550" cy="4164012"/>
          </a:xfrm>
        </p:spPr>
      </p:pic>
    </p:spTree>
    <p:extLst>
      <p:ext uri="{BB962C8B-B14F-4D97-AF65-F5344CB8AC3E}">
        <p14:creationId xmlns:p14="http://schemas.microsoft.com/office/powerpoint/2010/main" val="3019497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DE135-30A6-4BB9-A47E-6796E08387BE}"/>
              </a:ext>
            </a:extLst>
          </p:cNvPr>
          <p:cNvSpPr>
            <a:spLocks noGrp="1"/>
          </p:cNvSpPr>
          <p:nvPr>
            <p:ph type="title"/>
          </p:nvPr>
        </p:nvSpPr>
        <p:spPr/>
        <p:txBody>
          <a:bodyPr>
            <a:normAutofit fontScale="90000"/>
          </a:bodyPr>
          <a:lstStyle/>
          <a:p>
            <a:r>
              <a:rPr lang="en-IN" sz="2400" dirty="0"/>
              <a:t>File Screening helps you restrict and/or monitor which file extensions can be used on your file server. FSRM can provide both active screening (block file with certain extensions) or passive screening (monitor file extensions without blocking).</a:t>
            </a:r>
            <a:br>
              <a:rPr lang="en-IN" sz="2400" dirty="0"/>
            </a:br>
            <a:endParaRPr lang="en-IN" sz="2400" dirty="0"/>
          </a:p>
        </p:txBody>
      </p:sp>
      <p:pic>
        <p:nvPicPr>
          <p:cNvPr id="5" name="Content Placeholder 4">
            <a:extLst>
              <a:ext uri="{FF2B5EF4-FFF2-40B4-BE49-F238E27FC236}">
                <a16:creationId xmlns:a16="http://schemas.microsoft.com/office/drawing/2014/main" xmlns="" id="{2CD88E5D-6F8A-4A6A-8926-3F157A45FF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912" y="2171700"/>
            <a:ext cx="6734175" cy="4249737"/>
          </a:xfrm>
        </p:spPr>
      </p:pic>
    </p:spTree>
    <p:extLst>
      <p:ext uri="{BB962C8B-B14F-4D97-AF65-F5344CB8AC3E}">
        <p14:creationId xmlns:p14="http://schemas.microsoft.com/office/powerpoint/2010/main" val="224420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E0B566-35D8-464C-8907-78B909B4A472}"/>
              </a:ext>
            </a:extLst>
          </p:cNvPr>
          <p:cNvSpPr>
            <a:spLocks noGrp="1"/>
          </p:cNvSpPr>
          <p:nvPr>
            <p:ph type="title"/>
          </p:nvPr>
        </p:nvSpPr>
        <p:spPr>
          <a:xfrm>
            <a:off x="1097280" y="809626"/>
            <a:ext cx="10058400" cy="647700"/>
          </a:xfrm>
        </p:spPr>
        <p:txBody>
          <a:bodyPr>
            <a:normAutofit/>
          </a:bodyPr>
          <a:lstStyle/>
          <a:p>
            <a:r>
              <a:rPr lang="en-IN" sz="2400" dirty="0">
                <a:latin typeface="+mn-lt"/>
              </a:rPr>
              <a:t>Configuring Addresses and Services</a:t>
            </a:r>
          </a:p>
        </p:txBody>
      </p:sp>
      <p:pic>
        <p:nvPicPr>
          <p:cNvPr id="5" name="Content Placeholder 4">
            <a:extLst>
              <a:ext uri="{FF2B5EF4-FFF2-40B4-BE49-F238E27FC236}">
                <a16:creationId xmlns:a16="http://schemas.microsoft.com/office/drawing/2014/main" xmlns="" id="{1770409D-7CD3-475F-89AD-BD996C7B14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726" y="2009634"/>
            <a:ext cx="4705349" cy="4022725"/>
          </a:xfrm>
        </p:spPr>
      </p:pic>
      <p:pic>
        <p:nvPicPr>
          <p:cNvPr id="7" name="Picture 6">
            <a:extLst>
              <a:ext uri="{FF2B5EF4-FFF2-40B4-BE49-F238E27FC236}">
                <a16:creationId xmlns:a16="http://schemas.microsoft.com/office/drawing/2014/main" xmlns="" id="{72F9BB40-6D0E-4DA4-9099-683EC5AE4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25" y="1893889"/>
            <a:ext cx="4276725" cy="4254216"/>
          </a:xfrm>
          <a:prstGeom prst="rect">
            <a:avLst/>
          </a:prstGeom>
        </p:spPr>
      </p:pic>
    </p:spTree>
    <p:extLst>
      <p:ext uri="{BB962C8B-B14F-4D97-AF65-F5344CB8AC3E}">
        <p14:creationId xmlns:p14="http://schemas.microsoft.com/office/powerpoint/2010/main" val="3404286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DEF742-1CD9-4975-B4B2-B9E3F01911C8}"/>
              </a:ext>
            </a:extLst>
          </p:cNvPr>
          <p:cNvSpPr>
            <a:spLocks noGrp="1"/>
          </p:cNvSpPr>
          <p:nvPr>
            <p:ph type="title"/>
          </p:nvPr>
        </p:nvSpPr>
        <p:spPr>
          <a:xfrm>
            <a:off x="1066800" y="874712"/>
            <a:ext cx="10058400" cy="594360"/>
          </a:xfrm>
        </p:spPr>
        <p:txBody>
          <a:bodyPr>
            <a:normAutofit/>
          </a:bodyPr>
          <a:lstStyle/>
          <a:p>
            <a:r>
              <a:rPr lang="en-IN" sz="2400" dirty="0"/>
              <a:t>Trouble shooting the DHCP issues</a:t>
            </a:r>
          </a:p>
        </p:txBody>
      </p:sp>
      <p:pic>
        <p:nvPicPr>
          <p:cNvPr id="8" name="Content Placeholder 7">
            <a:extLst>
              <a:ext uri="{FF2B5EF4-FFF2-40B4-BE49-F238E27FC236}">
                <a16:creationId xmlns:a16="http://schemas.microsoft.com/office/drawing/2014/main" xmlns="" id="{7D597FCA-DFAA-4517-84A2-6A16092F34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974" y="1960563"/>
            <a:ext cx="6524625" cy="4022725"/>
          </a:xfrm>
        </p:spPr>
      </p:pic>
    </p:spTree>
    <p:extLst>
      <p:ext uri="{BB962C8B-B14F-4D97-AF65-F5344CB8AC3E}">
        <p14:creationId xmlns:p14="http://schemas.microsoft.com/office/powerpoint/2010/main" val="647760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23198-4D14-48A6-980B-F4756C62E5EC}"/>
              </a:ext>
            </a:extLst>
          </p:cNvPr>
          <p:cNvSpPr>
            <a:spLocks noGrp="1"/>
          </p:cNvSpPr>
          <p:nvPr>
            <p:ph type="ctrTitle"/>
          </p:nvPr>
        </p:nvSpPr>
        <p:spPr>
          <a:xfrm>
            <a:off x="3272790" y="1544749"/>
            <a:ext cx="5646420" cy="1715262"/>
          </a:xfrm>
        </p:spPr>
        <p:txBody>
          <a:bodyPr/>
          <a:lstStyle/>
          <a:p>
            <a:r>
              <a:rPr lang="en-IN" dirty="0">
                <a:latin typeface="+mn-lt"/>
              </a:rPr>
              <a:t>THANK YOU</a:t>
            </a:r>
          </a:p>
        </p:txBody>
      </p:sp>
    </p:spTree>
    <p:extLst>
      <p:ext uri="{BB962C8B-B14F-4D97-AF65-F5344CB8AC3E}">
        <p14:creationId xmlns:p14="http://schemas.microsoft.com/office/powerpoint/2010/main" val="1328402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40CEE-DBB6-4741-90C3-8A32DD70D739}"/>
              </a:ext>
            </a:extLst>
          </p:cNvPr>
          <p:cNvSpPr>
            <a:spLocks noGrp="1"/>
          </p:cNvSpPr>
          <p:nvPr>
            <p:ph type="ctrTitle"/>
          </p:nvPr>
        </p:nvSpPr>
        <p:spPr/>
        <p:txBody>
          <a:bodyPr/>
          <a:lstStyle/>
          <a:p>
            <a:r>
              <a:rPr lang="en-IN" dirty="0"/>
              <a:t>Any Questions?</a:t>
            </a:r>
          </a:p>
        </p:txBody>
      </p:sp>
    </p:spTree>
    <p:extLst>
      <p:ext uri="{BB962C8B-B14F-4D97-AF65-F5344CB8AC3E}">
        <p14:creationId xmlns:p14="http://schemas.microsoft.com/office/powerpoint/2010/main" val="3318217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1E6A3B4-3814-4650-85EC-7FD1E35D2424}"/>
              </a:ext>
            </a:extLst>
          </p:cNvPr>
          <p:cNvSpPr>
            <a:spLocks noGrp="1"/>
          </p:cNvSpPr>
          <p:nvPr>
            <p:ph type="title"/>
          </p:nvPr>
        </p:nvSpPr>
        <p:spPr>
          <a:xfrm>
            <a:off x="2507931" y="304800"/>
            <a:ext cx="7846695" cy="1061085"/>
          </a:xfrm>
        </p:spPr>
        <p:txBody>
          <a:bodyPr>
            <a:normAutofit/>
          </a:bodyPr>
          <a:lstStyle/>
          <a:p>
            <a:r>
              <a:rPr lang="en-IN" sz="6000" dirty="0">
                <a:latin typeface="Cambria" panose="02040503050406030204" pitchFamily="18" charset="0"/>
                <a:ea typeface="Cambria" panose="02040503050406030204" pitchFamily="18" charset="0"/>
              </a:rPr>
              <a:t>ACKNOWLEDGEMENT</a:t>
            </a:r>
          </a:p>
        </p:txBody>
      </p:sp>
      <p:sp>
        <p:nvSpPr>
          <p:cNvPr id="3" name="Content Placeholder 2">
            <a:extLst>
              <a:ext uri="{FF2B5EF4-FFF2-40B4-BE49-F238E27FC236}">
                <a16:creationId xmlns:a16="http://schemas.microsoft.com/office/drawing/2014/main" xmlns="" id="{B0C23CFF-FCD8-4EF2-A959-43CE0EA2720C}"/>
              </a:ext>
            </a:extLst>
          </p:cNvPr>
          <p:cNvSpPr>
            <a:spLocks noGrp="1"/>
          </p:cNvSpPr>
          <p:nvPr>
            <p:ph idx="1"/>
          </p:nvPr>
        </p:nvSpPr>
        <p:spPr>
          <a:xfrm>
            <a:off x="1402079" y="2121959"/>
            <a:ext cx="10058400" cy="4023360"/>
          </a:xfrm>
        </p:spPr>
        <p:txBody>
          <a:bodyPr/>
          <a:lstStyle/>
          <a:p>
            <a:pPr marL="0" indent="0" algn="ctr">
              <a:buNone/>
            </a:pPr>
            <a:r>
              <a:rPr lang="en-US" dirty="0">
                <a:latin typeface="Candara" panose="020E0502030303020204" pitchFamily="34" charset="0"/>
              </a:rPr>
              <a:t>The success and final outcome of this project required a lot of guidance and assistance from many people and I am extremely privileged to have got this all along the completion of my project. All that I have done is only due to such supervision and assistance and I would not forget to thank them. I respect and thank Mr. Binayak Prasad Gupta, for providing me an opportunity to do the project work in VMware and giving us all support and guidance, which made me complete the project duly. I am extremely thankful to him for providing such a nice support and guidance, although he had busy schedule managing the corporate affairs. I owe my deep gratitude to my team members, who took keen interest on our project work, till the completion of this project work by providing all the necessary information for developing a good system. I am thankful to and fortunate enough to get constant encouragement, support and guidance from all Teaching staffs of which helped us in successfully completing our project work.</a:t>
            </a:r>
            <a:endParaRPr lang="en-IN" dirty="0">
              <a:latin typeface="Candara" panose="020E0502030303020204" pitchFamily="34" charset="0"/>
            </a:endParaRPr>
          </a:p>
          <a:p>
            <a:endParaRPr lang="en-IN" dirty="0"/>
          </a:p>
        </p:txBody>
      </p:sp>
    </p:spTree>
    <p:extLst>
      <p:ext uri="{BB962C8B-B14F-4D97-AF65-F5344CB8AC3E}">
        <p14:creationId xmlns:p14="http://schemas.microsoft.com/office/powerpoint/2010/main" val="215809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3003D-AEDE-4B3E-8669-0F09CB8C4BFD}"/>
              </a:ext>
            </a:extLst>
          </p:cNvPr>
          <p:cNvSpPr>
            <a:spLocks noGrp="1"/>
          </p:cNvSpPr>
          <p:nvPr>
            <p:ph type="title"/>
          </p:nvPr>
        </p:nvSpPr>
        <p:spPr>
          <a:xfrm>
            <a:off x="3926205" y="240452"/>
            <a:ext cx="3922395" cy="748454"/>
          </a:xfrm>
        </p:spPr>
        <p:txBody>
          <a:bodyPr>
            <a:noAutofit/>
          </a:bodyPr>
          <a:lstStyle/>
          <a:p>
            <a:r>
              <a:rPr lang="en-IN" sz="6000" dirty="0">
                <a:latin typeface="Cambria" panose="02040503050406030204" pitchFamily="18" charset="0"/>
                <a:ea typeface="Cambria" panose="02040503050406030204" pitchFamily="18" charset="0"/>
              </a:rPr>
              <a:t>CONTENT</a:t>
            </a:r>
          </a:p>
        </p:txBody>
      </p:sp>
      <p:sp>
        <p:nvSpPr>
          <p:cNvPr id="3" name="Content Placeholder 2">
            <a:extLst>
              <a:ext uri="{FF2B5EF4-FFF2-40B4-BE49-F238E27FC236}">
                <a16:creationId xmlns:a16="http://schemas.microsoft.com/office/drawing/2014/main" xmlns="" id="{A0901BBD-439D-4DA3-B5D1-218B99E0DD55}"/>
              </a:ext>
            </a:extLst>
          </p:cNvPr>
          <p:cNvSpPr>
            <a:spLocks noGrp="1"/>
          </p:cNvSpPr>
          <p:nvPr>
            <p:ph idx="1"/>
          </p:nvPr>
        </p:nvSpPr>
        <p:spPr>
          <a:xfrm>
            <a:off x="1087755" y="1845734"/>
            <a:ext cx="10058400" cy="4023360"/>
          </a:xfrm>
        </p:spPr>
        <p:txBody>
          <a:bodyPr>
            <a:normAutofit/>
          </a:bodyPr>
          <a:lstStyle/>
          <a:p>
            <a:pPr>
              <a:buFont typeface="Arial" pitchFamily="34" charset="0"/>
              <a:buChar char="•"/>
            </a:pPr>
            <a:r>
              <a:rPr lang="en-IN" sz="2800" dirty="0" smtClean="0">
                <a:latin typeface="Candara" panose="020E0502030303020204" pitchFamily="34" charset="0"/>
              </a:rPr>
              <a:t>INTRODUCTION</a:t>
            </a:r>
          </a:p>
          <a:p>
            <a:pPr>
              <a:buFont typeface="Arial" pitchFamily="34" charset="0"/>
              <a:buChar char="•"/>
            </a:pPr>
            <a:r>
              <a:rPr lang="en-IN" sz="2800" dirty="0">
                <a:latin typeface="Candara" panose="020E0502030303020204" pitchFamily="34" charset="0"/>
              </a:rPr>
              <a:t> </a:t>
            </a:r>
            <a:r>
              <a:rPr lang="en-IN" sz="2800" dirty="0" smtClean="0">
                <a:latin typeface="Candara" panose="020E0502030303020204" pitchFamily="34" charset="0"/>
              </a:rPr>
              <a:t>VIRTUALIZATION</a:t>
            </a:r>
            <a:endParaRPr lang="en-IN" sz="2800" dirty="0">
              <a:latin typeface="Candara" panose="020E0502030303020204" pitchFamily="34" charset="0"/>
            </a:endParaRPr>
          </a:p>
          <a:p>
            <a:pPr>
              <a:buFont typeface="Arial" pitchFamily="34" charset="0"/>
              <a:buChar char="•"/>
            </a:pPr>
            <a:r>
              <a:rPr lang="en-IN" sz="2800" dirty="0" smtClean="0">
                <a:latin typeface="Candara" panose="020E0502030303020204" pitchFamily="34" charset="0"/>
              </a:rPr>
              <a:t> </a:t>
            </a:r>
            <a:r>
              <a:rPr lang="en-IN" sz="2800" dirty="0">
                <a:latin typeface="Candara" panose="020E0502030303020204" pitchFamily="34" charset="0"/>
              </a:rPr>
              <a:t>HYPERVISOR</a:t>
            </a:r>
          </a:p>
          <a:p>
            <a:pPr>
              <a:buFont typeface="Arial" pitchFamily="34" charset="0"/>
              <a:buChar char="•"/>
            </a:pPr>
            <a:r>
              <a:rPr lang="en-IN" sz="2800" dirty="0" smtClean="0">
                <a:latin typeface="Candara" panose="020E0502030303020204" pitchFamily="34" charset="0"/>
              </a:rPr>
              <a:t> IP </a:t>
            </a:r>
            <a:r>
              <a:rPr lang="en-IN" sz="2800" dirty="0">
                <a:latin typeface="Candara" panose="020E0502030303020204" pitchFamily="34" charset="0"/>
              </a:rPr>
              <a:t>ADDRESSING</a:t>
            </a:r>
          </a:p>
          <a:p>
            <a:pPr>
              <a:buFont typeface="Arial" pitchFamily="34" charset="0"/>
              <a:buChar char="•"/>
            </a:pPr>
            <a:r>
              <a:rPr lang="en-IN" sz="2800" dirty="0" smtClean="0">
                <a:latin typeface="Candara" panose="020E0502030303020204" pitchFamily="34" charset="0"/>
              </a:rPr>
              <a:t> </a:t>
            </a:r>
            <a:r>
              <a:rPr lang="en-IN" sz="2800" dirty="0">
                <a:latin typeface="Candara" panose="020E0502030303020204" pitchFamily="34" charset="0"/>
              </a:rPr>
              <a:t>TOOLS USED</a:t>
            </a:r>
          </a:p>
          <a:p>
            <a:pPr>
              <a:buFont typeface="Arial" pitchFamily="34" charset="0"/>
              <a:buChar char="•"/>
            </a:pPr>
            <a:r>
              <a:rPr lang="en-IN" sz="2800" dirty="0" smtClean="0">
                <a:latin typeface="Candara" panose="020E0502030303020204" pitchFamily="34" charset="0"/>
              </a:rPr>
              <a:t> APPLICATIONS </a:t>
            </a:r>
            <a:r>
              <a:rPr lang="en-IN" sz="2800" dirty="0">
                <a:latin typeface="Candara" panose="020E0502030303020204" pitchFamily="34" charset="0"/>
              </a:rPr>
              <a:t>OF </a:t>
            </a:r>
            <a:r>
              <a:rPr lang="en-IN" sz="2800" dirty="0" smtClean="0">
                <a:latin typeface="Candara" panose="020E0502030303020204" pitchFamily="34" charset="0"/>
              </a:rPr>
              <a:t>PROJECT</a:t>
            </a:r>
            <a:endParaRPr lang="en-IN" sz="2800" dirty="0">
              <a:latin typeface="Candara" panose="020E0502030303020204" pitchFamily="34" charset="0"/>
            </a:endParaRPr>
          </a:p>
          <a:p>
            <a:pPr>
              <a:buFont typeface="Arial" pitchFamily="34" charset="0"/>
              <a:buChar char="•"/>
            </a:pPr>
            <a:r>
              <a:rPr lang="en-IN" sz="2800" dirty="0" smtClean="0">
                <a:latin typeface="Candara" panose="020E0502030303020204" pitchFamily="34" charset="0"/>
              </a:rPr>
              <a:t> SOME GLIMPSE OF PROJECT</a:t>
            </a:r>
            <a:endParaRPr lang="en-IN" sz="2800" dirty="0">
              <a:latin typeface="Candara" panose="020E0502030303020204" pitchFamily="34" charset="0"/>
            </a:endParaRPr>
          </a:p>
          <a:p>
            <a:endParaRPr lang="en-IN" dirty="0"/>
          </a:p>
        </p:txBody>
      </p:sp>
    </p:spTree>
    <p:extLst>
      <p:ext uri="{BB962C8B-B14F-4D97-AF65-F5344CB8AC3E}">
        <p14:creationId xmlns:p14="http://schemas.microsoft.com/office/powerpoint/2010/main" val="363002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505B7-86E5-44AD-99A6-EF70FF675D22}"/>
              </a:ext>
            </a:extLst>
          </p:cNvPr>
          <p:cNvSpPr>
            <a:spLocks noGrp="1"/>
          </p:cNvSpPr>
          <p:nvPr>
            <p:ph type="title"/>
          </p:nvPr>
        </p:nvSpPr>
        <p:spPr>
          <a:xfrm>
            <a:off x="3674745" y="219075"/>
            <a:ext cx="4998720" cy="908685"/>
          </a:xfrm>
        </p:spPr>
        <p:txBody>
          <a:bodyPr/>
          <a:lstStyle/>
          <a:p>
            <a:r>
              <a:rPr lang="en-IN" dirty="0">
                <a:latin typeface="Cambria" panose="02040503050406030204" pitchFamily="18" charset="0"/>
                <a:ea typeface="Cambria" panose="02040503050406030204" pitchFamily="18" charset="0"/>
              </a:rPr>
              <a:t>What is VMware</a:t>
            </a:r>
            <a:endParaRPr lang="en-IN" dirty="0"/>
          </a:p>
        </p:txBody>
      </p:sp>
      <p:sp>
        <p:nvSpPr>
          <p:cNvPr id="3" name="Content Placeholder 2">
            <a:extLst>
              <a:ext uri="{FF2B5EF4-FFF2-40B4-BE49-F238E27FC236}">
                <a16:creationId xmlns:a16="http://schemas.microsoft.com/office/drawing/2014/main" xmlns="" id="{24D7396D-BD04-43B0-9685-46FF56946033}"/>
              </a:ext>
            </a:extLst>
          </p:cNvPr>
          <p:cNvSpPr>
            <a:spLocks noGrp="1"/>
          </p:cNvSpPr>
          <p:nvPr>
            <p:ph idx="1"/>
          </p:nvPr>
        </p:nvSpPr>
        <p:spPr>
          <a:xfrm>
            <a:off x="1211580" y="2433532"/>
            <a:ext cx="10058400" cy="2992966"/>
          </a:xfrm>
        </p:spPr>
        <p:txBody>
          <a:bodyPr/>
          <a:lstStyle/>
          <a:p>
            <a:r>
              <a:rPr lang="en-US" sz="2800" dirty="0">
                <a:latin typeface="Candara" panose="020E0502030303020204" pitchFamily="34" charset="0"/>
              </a:rPr>
              <a:t>VMware is a company that was established in 1998 and provides different software and applications for virtualization. </a:t>
            </a:r>
          </a:p>
          <a:p>
            <a:r>
              <a:rPr lang="en-US" sz="2800" dirty="0">
                <a:latin typeface="Candara" panose="020E0502030303020204" pitchFamily="34" charset="0"/>
              </a:rPr>
              <a:t>It has become one of the key providers of virtualization software in the industry. VMware’s products can be categorized in two levels: desktop applications and server applications.</a:t>
            </a:r>
          </a:p>
          <a:p>
            <a:endParaRPr lang="en-IN" dirty="0"/>
          </a:p>
        </p:txBody>
      </p:sp>
    </p:spTree>
    <p:extLst>
      <p:ext uri="{BB962C8B-B14F-4D97-AF65-F5344CB8AC3E}">
        <p14:creationId xmlns:p14="http://schemas.microsoft.com/office/powerpoint/2010/main" val="61990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476012-D81F-4173-A484-42AD916929C3}"/>
              </a:ext>
            </a:extLst>
          </p:cNvPr>
          <p:cNvSpPr>
            <a:spLocks noGrp="1"/>
          </p:cNvSpPr>
          <p:nvPr>
            <p:ph type="title"/>
          </p:nvPr>
        </p:nvSpPr>
        <p:spPr>
          <a:xfrm>
            <a:off x="3229927" y="4021"/>
            <a:ext cx="6942773" cy="984885"/>
          </a:xfrm>
        </p:spPr>
        <p:txBody>
          <a:bodyPr>
            <a:noAutofit/>
          </a:bodyPr>
          <a:lstStyle/>
          <a:p>
            <a:r>
              <a:rPr lang="en-IN" sz="5400" dirty="0">
                <a:latin typeface="Cambria" panose="02040503050406030204" pitchFamily="18" charset="0"/>
                <a:ea typeface="Cambria" panose="02040503050406030204" pitchFamily="18" charset="0"/>
              </a:rPr>
              <a:t>VMware Work Station</a:t>
            </a:r>
          </a:p>
        </p:txBody>
      </p:sp>
      <p:sp>
        <p:nvSpPr>
          <p:cNvPr id="3" name="Content Placeholder 2">
            <a:extLst>
              <a:ext uri="{FF2B5EF4-FFF2-40B4-BE49-F238E27FC236}">
                <a16:creationId xmlns:a16="http://schemas.microsoft.com/office/drawing/2014/main" xmlns="" id="{1CB26B1A-CD76-41CD-9783-9318832A11CE}"/>
              </a:ext>
            </a:extLst>
          </p:cNvPr>
          <p:cNvSpPr>
            <a:spLocks noGrp="1"/>
          </p:cNvSpPr>
          <p:nvPr>
            <p:ph idx="1"/>
          </p:nvPr>
        </p:nvSpPr>
        <p:spPr>
          <a:xfrm>
            <a:off x="1163955" y="2283884"/>
            <a:ext cx="10058400" cy="4023360"/>
          </a:xfrm>
        </p:spPr>
        <p:txBody>
          <a:bodyPr>
            <a:normAutofit/>
          </a:bodyPr>
          <a:lstStyle/>
          <a:p>
            <a:pPr marL="342900" indent="-342900">
              <a:buFont typeface="Arial" panose="020B0604020202020204" pitchFamily="34" charset="0"/>
              <a:buChar char="•"/>
            </a:pPr>
            <a:r>
              <a:rPr lang="en-US" sz="2400" dirty="0">
                <a:latin typeface="Candara" panose="020E0502030303020204" pitchFamily="34" charset="0"/>
              </a:rPr>
              <a:t>It is a hosted HYPERVISOR that runs on X64 versions of Windows and Linux operating systems</a:t>
            </a:r>
          </a:p>
          <a:p>
            <a:pPr marL="342900" indent="-342900">
              <a:buFont typeface="Arial" panose="020B0604020202020204" pitchFamily="34" charset="0"/>
              <a:buChar char="•"/>
            </a:pPr>
            <a:r>
              <a:rPr lang="en-US" sz="2400" dirty="0">
                <a:latin typeface="Candara" panose="020E0502030303020204" pitchFamily="34" charset="0"/>
              </a:rPr>
              <a:t>It enables users to set up virtual MACHINES (VMs) on a single physical machine</a:t>
            </a:r>
          </a:p>
          <a:p>
            <a:pPr marL="342900" indent="-342900">
              <a:buFont typeface="Arial" panose="020B0604020202020204" pitchFamily="34" charset="0"/>
              <a:buChar char="•"/>
            </a:pPr>
            <a:r>
              <a:rPr lang="en-US" sz="2400" dirty="0">
                <a:latin typeface="Candara" panose="020E0502030303020204" pitchFamily="34" charset="0"/>
              </a:rPr>
              <a:t>Supports bridging sharing physical disk DRIVES AND USB DEVICES</a:t>
            </a:r>
          </a:p>
          <a:p>
            <a:pPr marL="342900" indent="-342900">
              <a:buFont typeface="Arial" panose="020B0604020202020204" pitchFamily="34" charset="0"/>
              <a:buChar char="•"/>
            </a:pPr>
            <a:r>
              <a:rPr lang="en-US" sz="2400" dirty="0">
                <a:latin typeface="Candara" panose="020E0502030303020204" pitchFamily="34" charset="0"/>
              </a:rPr>
              <a:t>Includes the ability to group multiple virtual machines in an inventory folder</a:t>
            </a:r>
            <a:endParaRPr lang="en-IN" sz="2400" dirty="0">
              <a:latin typeface="Candara" panose="020E0502030303020204" pitchFamily="34" charset="0"/>
            </a:endParaRPr>
          </a:p>
          <a:p>
            <a:endParaRPr lang="en-IN" dirty="0"/>
          </a:p>
        </p:txBody>
      </p:sp>
    </p:spTree>
    <p:extLst>
      <p:ext uri="{BB962C8B-B14F-4D97-AF65-F5344CB8AC3E}">
        <p14:creationId xmlns:p14="http://schemas.microsoft.com/office/powerpoint/2010/main" val="322122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303F9-0998-4F9B-A27B-DE713C1AE31F}"/>
              </a:ext>
            </a:extLst>
          </p:cNvPr>
          <p:cNvSpPr>
            <a:spLocks noGrp="1"/>
          </p:cNvSpPr>
          <p:nvPr>
            <p:ph type="title"/>
          </p:nvPr>
        </p:nvSpPr>
        <p:spPr>
          <a:xfrm>
            <a:off x="2849880" y="0"/>
            <a:ext cx="6941820" cy="1108710"/>
          </a:xfrm>
        </p:spPr>
        <p:txBody>
          <a:bodyPr>
            <a:normAutofit/>
          </a:bodyPr>
          <a:lstStyle/>
          <a:p>
            <a:r>
              <a:rPr lang="en-IN" sz="6600" dirty="0">
                <a:latin typeface="Cambria" panose="02040503050406030204" pitchFamily="18" charset="0"/>
                <a:ea typeface="Cambria" panose="02040503050406030204" pitchFamily="18" charset="0"/>
              </a:rPr>
              <a:t>VIRTUALIZATION</a:t>
            </a:r>
          </a:p>
        </p:txBody>
      </p:sp>
      <p:sp>
        <p:nvSpPr>
          <p:cNvPr id="3" name="Content Placeholder 2">
            <a:extLst>
              <a:ext uri="{FF2B5EF4-FFF2-40B4-BE49-F238E27FC236}">
                <a16:creationId xmlns:a16="http://schemas.microsoft.com/office/drawing/2014/main" xmlns="" id="{C04C936C-9DA5-44F2-BA30-FDE86108A5B5}"/>
              </a:ext>
            </a:extLst>
          </p:cNvPr>
          <p:cNvSpPr>
            <a:spLocks noGrp="1"/>
          </p:cNvSpPr>
          <p:nvPr>
            <p:ph idx="1"/>
          </p:nvPr>
        </p:nvSpPr>
        <p:spPr>
          <a:xfrm>
            <a:off x="1144905" y="2455334"/>
            <a:ext cx="10058400" cy="4023360"/>
          </a:xfrm>
        </p:spPr>
        <p:txBody>
          <a:bodyPr>
            <a:normAutofit/>
          </a:bodyPr>
          <a:lstStyle/>
          <a:p>
            <a:pPr algn="ctr"/>
            <a:r>
              <a:rPr lang="en-US" sz="2800" dirty="0">
                <a:latin typeface="Candara" panose="020E0502030303020204" pitchFamily="34" charset="0"/>
              </a:rPr>
              <a:t>Virtualization is the process of creating a software-based, or virtual, representation of something, such as virtual applications, servers, storage and networks.</a:t>
            </a:r>
          </a:p>
          <a:p>
            <a:pPr algn="ctr"/>
            <a:r>
              <a:rPr lang="en-US" sz="2800" dirty="0">
                <a:latin typeface="Candara" panose="020E0502030303020204" pitchFamily="34" charset="0"/>
              </a:rPr>
              <a:t>It is the single most effective way to reduce IT expenses while boosting efficiency and agility for all size businesses.</a:t>
            </a:r>
          </a:p>
          <a:p>
            <a:endParaRPr lang="en-IN" dirty="0"/>
          </a:p>
        </p:txBody>
      </p:sp>
    </p:spTree>
    <p:extLst>
      <p:ext uri="{BB962C8B-B14F-4D97-AF65-F5344CB8AC3E}">
        <p14:creationId xmlns:p14="http://schemas.microsoft.com/office/powerpoint/2010/main" val="295292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303F9-0998-4F9B-A27B-DE713C1AE31F}"/>
              </a:ext>
            </a:extLst>
          </p:cNvPr>
          <p:cNvSpPr>
            <a:spLocks noGrp="1"/>
          </p:cNvSpPr>
          <p:nvPr>
            <p:ph type="title"/>
          </p:nvPr>
        </p:nvSpPr>
        <p:spPr>
          <a:xfrm>
            <a:off x="1649730" y="0"/>
            <a:ext cx="9646920" cy="1051560"/>
          </a:xfrm>
        </p:spPr>
        <p:txBody>
          <a:bodyPr>
            <a:normAutofit/>
          </a:bodyPr>
          <a:lstStyle/>
          <a:p>
            <a:r>
              <a:rPr lang="en-IN" sz="5400" dirty="0">
                <a:latin typeface="Cambria" panose="02040503050406030204" pitchFamily="18" charset="0"/>
                <a:ea typeface="Cambria" panose="02040503050406030204" pitchFamily="18" charset="0"/>
              </a:rPr>
              <a:t>BENEFITS OF VIRTUALIZATION</a:t>
            </a:r>
          </a:p>
        </p:txBody>
      </p:sp>
      <p:sp>
        <p:nvSpPr>
          <p:cNvPr id="3" name="Content Placeholder 2">
            <a:extLst>
              <a:ext uri="{FF2B5EF4-FFF2-40B4-BE49-F238E27FC236}">
                <a16:creationId xmlns:a16="http://schemas.microsoft.com/office/drawing/2014/main" xmlns="" id="{C04C936C-9DA5-44F2-BA30-FDE86108A5B5}"/>
              </a:ext>
            </a:extLst>
          </p:cNvPr>
          <p:cNvSpPr>
            <a:spLocks noGrp="1"/>
          </p:cNvSpPr>
          <p:nvPr>
            <p:ph idx="1"/>
          </p:nvPr>
        </p:nvSpPr>
        <p:spPr>
          <a:xfrm>
            <a:off x="1097280" y="1845734"/>
            <a:ext cx="10058400" cy="4383616"/>
          </a:xfrm>
        </p:spPr>
        <p:txBody>
          <a:bodyPr>
            <a:normAutofit/>
          </a:bodyPr>
          <a:lstStyle/>
          <a:p>
            <a:pPr marL="342900" indent="-342900">
              <a:buFont typeface="Arial" panose="020B0604020202020204" pitchFamily="34" charset="0"/>
              <a:buChar char="•"/>
            </a:pPr>
            <a:r>
              <a:rPr lang="en-US" sz="2200" dirty="0">
                <a:latin typeface="Candara" panose="020E0502030303020204" pitchFamily="34" charset="0"/>
              </a:rPr>
              <a:t>Reduced capital and operating costs</a:t>
            </a:r>
          </a:p>
          <a:p>
            <a:pPr marL="342900" indent="-342900">
              <a:buFont typeface="Arial" panose="020B0604020202020204" pitchFamily="34" charset="0"/>
              <a:buChar char="•"/>
            </a:pPr>
            <a:r>
              <a:rPr lang="en-US" sz="2200" dirty="0">
                <a:latin typeface="Candara" panose="020E0502030303020204" pitchFamily="34" charset="0"/>
              </a:rPr>
              <a:t>Minimized or eliminated downtime</a:t>
            </a:r>
          </a:p>
          <a:p>
            <a:pPr marL="342900" indent="-342900">
              <a:buFont typeface="Arial" panose="020B0604020202020204" pitchFamily="34" charset="0"/>
              <a:buChar char="•"/>
            </a:pPr>
            <a:r>
              <a:rPr lang="en-US" sz="2200" dirty="0">
                <a:latin typeface="Candara" panose="020E0502030303020204" pitchFamily="34" charset="0"/>
              </a:rPr>
              <a:t>Increased IT productivity, efficiency, agility and responsiveness</a:t>
            </a:r>
          </a:p>
          <a:p>
            <a:pPr marL="342900" indent="-342900">
              <a:buFont typeface="Arial" panose="020B0604020202020204" pitchFamily="34" charset="0"/>
              <a:buChar char="•"/>
            </a:pPr>
            <a:r>
              <a:rPr lang="en-US" sz="2200" dirty="0">
                <a:latin typeface="Candara" panose="020E0502030303020204" pitchFamily="34" charset="0"/>
              </a:rPr>
              <a:t>Faster provisioning of applications and resources</a:t>
            </a:r>
            <a:br>
              <a:rPr lang="en-US" sz="2200" dirty="0">
                <a:latin typeface="Candara" panose="020E0502030303020204" pitchFamily="34" charset="0"/>
              </a:rPr>
            </a:br>
            <a:endParaRPr lang="en-US" sz="2200" dirty="0">
              <a:latin typeface="Candara" panose="020E0502030303020204" pitchFamily="34" charset="0"/>
            </a:endParaRPr>
          </a:p>
          <a:p>
            <a:pPr marL="342900" indent="-342900">
              <a:buFont typeface="Arial" panose="020B0604020202020204" pitchFamily="34" charset="0"/>
              <a:buChar char="•"/>
            </a:pPr>
            <a:r>
              <a:rPr lang="en-US" sz="2200" dirty="0">
                <a:latin typeface="Candara" panose="020E0502030303020204" pitchFamily="34" charset="0"/>
              </a:rPr>
              <a:t>Greater business continuity and disaster recovery</a:t>
            </a:r>
            <a:br>
              <a:rPr lang="en-US" sz="2200" dirty="0">
                <a:latin typeface="Candara" panose="020E0502030303020204" pitchFamily="34" charset="0"/>
              </a:rPr>
            </a:br>
            <a:endParaRPr lang="en-US" sz="2200" dirty="0">
              <a:latin typeface="Candara" panose="020E0502030303020204" pitchFamily="34" charset="0"/>
            </a:endParaRPr>
          </a:p>
          <a:p>
            <a:pPr marL="342900" indent="-342900">
              <a:buFont typeface="Arial" panose="020B0604020202020204" pitchFamily="34" charset="0"/>
              <a:buChar char="•"/>
            </a:pPr>
            <a:r>
              <a:rPr lang="en-US" sz="2200" dirty="0">
                <a:latin typeface="Candara" panose="020E0502030303020204" pitchFamily="34" charset="0"/>
              </a:rPr>
              <a:t>Simplified data center management</a:t>
            </a:r>
            <a:br>
              <a:rPr lang="en-US" sz="2200" dirty="0">
                <a:latin typeface="Candara" panose="020E0502030303020204" pitchFamily="34" charset="0"/>
              </a:rPr>
            </a:br>
            <a:endParaRPr lang="en-US" sz="2200" dirty="0">
              <a:latin typeface="Candara" panose="020E0502030303020204" pitchFamily="34" charset="0"/>
            </a:endParaRPr>
          </a:p>
          <a:p>
            <a:pPr marL="342900" indent="-342900">
              <a:buFont typeface="Arial" panose="020B0604020202020204" pitchFamily="34" charset="0"/>
              <a:buChar char="•"/>
            </a:pPr>
            <a:r>
              <a:rPr lang="en-US" sz="2200" dirty="0">
                <a:latin typeface="Candara" panose="020E0502030303020204" pitchFamily="34" charset="0"/>
              </a:rPr>
              <a:t>Availability of a true </a:t>
            </a:r>
            <a:r>
              <a:rPr lang="en-US" sz="2200" dirty="0" smtClean="0">
                <a:latin typeface="Candara" panose="020E0502030303020204" pitchFamily="34" charset="0"/>
              </a:rPr>
              <a:t>Software Defined </a:t>
            </a:r>
            <a:r>
              <a:rPr lang="en-US" sz="2200" dirty="0">
                <a:latin typeface="Candara" panose="020E0502030303020204" pitchFamily="34" charset="0"/>
              </a:rPr>
              <a:t>Data Center</a:t>
            </a:r>
          </a:p>
          <a:p>
            <a:endParaRPr lang="en-IN" dirty="0"/>
          </a:p>
        </p:txBody>
      </p:sp>
    </p:spTree>
    <p:extLst>
      <p:ext uri="{BB962C8B-B14F-4D97-AF65-F5344CB8AC3E}">
        <p14:creationId xmlns:p14="http://schemas.microsoft.com/office/powerpoint/2010/main" val="171418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CD161-40E6-4442-8EC8-E14E8A3B43A6}"/>
              </a:ext>
            </a:extLst>
          </p:cNvPr>
          <p:cNvSpPr>
            <a:spLocks noGrp="1"/>
          </p:cNvSpPr>
          <p:nvPr>
            <p:ph type="title"/>
          </p:nvPr>
        </p:nvSpPr>
        <p:spPr>
          <a:xfrm>
            <a:off x="3503295" y="0"/>
            <a:ext cx="5246370" cy="1184910"/>
          </a:xfrm>
        </p:spPr>
        <p:txBody>
          <a:bodyPr>
            <a:normAutofit/>
          </a:bodyPr>
          <a:lstStyle/>
          <a:p>
            <a:r>
              <a:rPr lang="en-IN" sz="6600" dirty="0">
                <a:latin typeface="Cambria" panose="02040503050406030204" pitchFamily="18" charset="0"/>
                <a:ea typeface="Cambria" panose="02040503050406030204" pitchFamily="18" charset="0"/>
              </a:rPr>
              <a:t>HYPERVISOR</a:t>
            </a:r>
          </a:p>
        </p:txBody>
      </p:sp>
      <p:sp>
        <p:nvSpPr>
          <p:cNvPr id="3" name="Content Placeholder 2">
            <a:extLst>
              <a:ext uri="{FF2B5EF4-FFF2-40B4-BE49-F238E27FC236}">
                <a16:creationId xmlns:a16="http://schemas.microsoft.com/office/drawing/2014/main" xmlns="" id="{DF40275F-29A8-42E7-96E1-27F933446084}"/>
              </a:ext>
            </a:extLst>
          </p:cNvPr>
          <p:cNvSpPr>
            <a:spLocks noGrp="1"/>
          </p:cNvSpPr>
          <p:nvPr>
            <p:ph idx="1"/>
          </p:nvPr>
        </p:nvSpPr>
        <p:spPr>
          <a:xfrm>
            <a:off x="1066800" y="2341034"/>
            <a:ext cx="10058400" cy="4023360"/>
          </a:xfrm>
        </p:spPr>
        <p:txBody>
          <a:bodyPr/>
          <a:lstStyle/>
          <a:p>
            <a:pPr algn="ctr"/>
            <a:r>
              <a:rPr lang="en-US" sz="2800" dirty="0">
                <a:latin typeface="Candara" panose="020E0502030303020204" pitchFamily="34" charset="0"/>
              </a:rPr>
              <a:t>A hypervisor is a hardware virtualization technique that allows multiple guest operating systems (OS) to run on a single host system at the same time. The guest OS shares the hardware of the host computer, such that each OS appears to have its own processor, memory and other hardware resources.</a:t>
            </a:r>
          </a:p>
          <a:p>
            <a:pPr algn="ctr"/>
            <a:r>
              <a:rPr lang="en-US" sz="2800" dirty="0">
                <a:latin typeface="Candara" panose="020E0502030303020204" pitchFamily="34" charset="0"/>
              </a:rPr>
              <a:t>A hypervisor is also known as a virtual machine manager (VMM).</a:t>
            </a:r>
          </a:p>
          <a:p>
            <a:endParaRPr lang="en-IN" dirty="0"/>
          </a:p>
        </p:txBody>
      </p:sp>
    </p:spTree>
    <p:extLst>
      <p:ext uri="{BB962C8B-B14F-4D97-AF65-F5344CB8AC3E}">
        <p14:creationId xmlns:p14="http://schemas.microsoft.com/office/powerpoint/2010/main" val="287965216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792</TotalTime>
  <Words>702</Words>
  <Application>Microsoft Office PowerPoint</Application>
  <PresentationFormat>Custom</PresentationFormat>
  <Paragraphs>101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Crop</vt:lpstr>
      <vt:lpstr>PowerPoint Presentation</vt:lpstr>
      <vt:lpstr>VIRTUAL MACHINE: INSTALLATION AND CONFIGURATION</vt:lpstr>
      <vt:lpstr>ACKNOWLEDGEMENT</vt:lpstr>
      <vt:lpstr>CONTENT</vt:lpstr>
      <vt:lpstr>What is VMware</vt:lpstr>
      <vt:lpstr>VMware Work Station</vt:lpstr>
      <vt:lpstr>VIRTUALIZATION</vt:lpstr>
      <vt:lpstr>BENEFITS OF VIRTUALIZATION</vt:lpstr>
      <vt:lpstr>HYPERVISOR</vt:lpstr>
      <vt:lpstr>PowerPoint Presentation</vt:lpstr>
      <vt:lpstr>PowerPoint Presentation</vt:lpstr>
      <vt:lpstr>IP ADDRESSING</vt:lpstr>
      <vt:lpstr>PowerPoint Presentation</vt:lpstr>
      <vt:lpstr>TOOLS USED</vt:lpstr>
      <vt:lpstr>APPLICATIONS</vt:lpstr>
      <vt:lpstr>PowerPoint Presentation</vt:lpstr>
      <vt:lpstr>Installation of Windows server 2008</vt:lpstr>
      <vt:lpstr>Windows server 2008 Installed </vt:lpstr>
      <vt:lpstr>   You can use FSRM to perform the following tasks </vt:lpstr>
      <vt:lpstr>Click on “Administrative Tools” and select “File Server Resource Manager to launch the FSRM MMC (Microsoft Management Console). </vt:lpstr>
      <vt:lpstr>File Screening helps you restrict and/or monitor which file extensions can be used on your file server. FSRM can provide both active screening (block file with certain extensions) or passive screening (monitor file extensions without blocking). </vt:lpstr>
      <vt:lpstr>Configuring Addresses and Services</vt:lpstr>
      <vt:lpstr>Trouble shooting the DHCP issues</vt:lpstr>
      <vt:lpstr>THANK YOU</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Aayushi Rai</dc:creator>
  <cp:lastModifiedBy>Windows User</cp:lastModifiedBy>
  <cp:revision>38</cp:revision>
  <dcterms:created xsi:type="dcterms:W3CDTF">2019-08-28T16:06:41Z</dcterms:created>
  <dcterms:modified xsi:type="dcterms:W3CDTF">2019-08-31T05:15:25Z</dcterms:modified>
</cp:coreProperties>
</file>