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3" r:id="rId5"/>
    <p:sldId id="261" r:id="rId6"/>
    <p:sldId id="262" r:id="rId7"/>
    <p:sldId id="263" r:id="rId8"/>
    <p:sldId id="265" r:id="rId9"/>
    <p:sldId id="264" r:id="rId10"/>
    <p:sldId id="269" r:id="rId11"/>
    <p:sldId id="266" r:id="rId12"/>
    <p:sldId id="268" r:id="rId13"/>
    <p:sldId id="267" r:id="rId14"/>
    <p:sldId id="270" r:id="rId15"/>
    <p:sldId id="271" r:id="rId16"/>
    <p:sldId id="272" r:id="rId17"/>
    <p:sldId id="274" r:id="rId18"/>
    <p:sldId id="275" r:id="rId19"/>
    <p:sldId id="283" r:id="rId20"/>
    <p:sldId id="284" r:id="rId21"/>
    <p:sldId id="285" r:id="rId22"/>
    <p:sldId id="286" r:id="rId23"/>
    <p:sldId id="287" r:id="rId24"/>
    <p:sldId id="288" r:id="rId25"/>
    <p:sldId id="289" r:id="rId26"/>
    <p:sldId id="290" r:id="rId27"/>
    <p:sldId id="259"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1AF53-02BE-47F1-AFB2-8811AD24C9C9}" v="3" dt="2018-07-28T17:11:24.889"/>
    <p1510:client id="{296469AB-00AD-40DF-94DC-3DA5D16BCE12}" v="9" dt="2018-07-28T19:11:35.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psofindia.com/assemblypolls/haryana/" TargetMode="External"/><Relationship Id="rId2" Type="http://schemas.openxmlformats.org/officeDocument/2006/relationships/hyperlink" Target="http://ceoharyana.nic.in/" TargetMode="External"/><Relationship Id="rId1" Type="http://schemas.openxmlformats.org/officeDocument/2006/relationships/slideLayout" Target="../slideLayouts/slideLayout2.xml"/><Relationship Id="rId5" Type="http://schemas.openxmlformats.org/officeDocument/2006/relationships/hyperlink" Target="https://www.census2011.co.in/census/state/districtlist/haryana.html" TargetMode="External"/><Relationship Id="rId4" Type="http://schemas.openxmlformats.org/officeDocument/2006/relationships/hyperlink" Target="https://www.wikipedia.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501" y="1268723"/>
            <a:ext cx="9060898" cy="1646302"/>
          </a:xfrm>
        </p:spPr>
        <p:txBody>
          <a:bodyPr/>
          <a:lstStyle/>
          <a:p>
            <a:pPr algn="ctr"/>
            <a:r>
              <a:rPr lang="en-US" b="1" dirty="0">
                <a:solidFill>
                  <a:srgbClr val="3F3F3F"/>
                </a:solidFill>
              </a:rPr>
              <a:t>Haryana election data analysis 2018 </a:t>
            </a:r>
          </a:p>
        </p:txBody>
      </p:sp>
      <p:sp>
        <p:nvSpPr>
          <p:cNvPr id="3" name="Subtitle 2"/>
          <p:cNvSpPr>
            <a:spLocks noGrp="1"/>
          </p:cNvSpPr>
          <p:nvPr>
            <p:ph type="subTitle" idx="1"/>
          </p:nvPr>
        </p:nvSpPr>
        <p:spPr>
          <a:xfrm>
            <a:off x="1622086" y="2915022"/>
            <a:ext cx="7766936" cy="1600106"/>
          </a:xfrm>
        </p:spPr>
        <p:txBody>
          <a:bodyPr>
            <a:normAutofit/>
          </a:bodyPr>
          <a:lstStyle/>
          <a:p>
            <a:pPr algn="ctr"/>
            <a:r>
              <a:rPr lang="en-US" sz="4400" b="1" dirty="0">
                <a:solidFill>
                  <a:srgbClr val="000000"/>
                </a:solidFill>
              </a:rPr>
              <a:t>         </a:t>
            </a:r>
            <a:r>
              <a:rPr lang="en-US" sz="4400" b="1" u="sng" dirty="0" err="1">
                <a:solidFill>
                  <a:srgbClr val="000000"/>
                </a:solidFill>
              </a:rPr>
              <a:t>Kaithal</a:t>
            </a:r>
            <a:r>
              <a:rPr lang="en-US" sz="4400" b="1" u="sng" dirty="0">
                <a:solidFill>
                  <a:srgbClr val="000000"/>
                </a:solidFill>
              </a:rPr>
              <a:t> District</a:t>
            </a:r>
            <a:r>
              <a:rPr lang="en-US" sz="4400" b="1" dirty="0">
                <a:solidFill>
                  <a:srgbClr val="000000"/>
                </a:solidFill>
              </a:rPr>
              <a:t>            </a:t>
            </a:r>
            <a:r>
              <a:rPr lang="en-US" sz="4400" dirty="0">
                <a:solidFill>
                  <a:srgbClr val="000000"/>
                </a:solidFill>
              </a:rPr>
              <a:t>(</a:t>
            </a:r>
            <a:r>
              <a:rPr lang="en-US" sz="4400" dirty="0" err="1">
                <a:solidFill>
                  <a:srgbClr val="000000"/>
                </a:solidFill>
              </a:rPr>
              <a:t>Guhla</a:t>
            </a:r>
            <a:r>
              <a:rPr lang="en-US" sz="4400" dirty="0">
                <a:solidFill>
                  <a:srgbClr val="000000"/>
                </a:solidFill>
              </a:rPr>
              <a:t>, </a:t>
            </a:r>
            <a:r>
              <a:rPr lang="en-US" sz="4400" dirty="0" err="1">
                <a:solidFill>
                  <a:srgbClr val="000000"/>
                </a:solidFill>
              </a:rPr>
              <a:t>Kalayat</a:t>
            </a:r>
            <a:r>
              <a:rPr lang="en-US" sz="4400" dirty="0">
                <a:solidFill>
                  <a:srgbClr val="000000"/>
                </a:solidFill>
              </a:rPr>
              <a:t>, </a:t>
            </a:r>
            <a:r>
              <a:rPr lang="en-US" sz="4400" dirty="0" err="1">
                <a:solidFill>
                  <a:srgbClr val="000000"/>
                </a:solidFill>
              </a:rPr>
              <a:t>Kaithal</a:t>
            </a:r>
            <a:r>
              <a:rPr lang="en-US" sz="4400" dirty="0">
                <a:solidFill>
                  <a:srgbClr val="000000"/>
                </a:solidFill>
              </a:rPr>
              <a:t>)</a:t>
            </a:r>
            <a:endParaRPr lang="en-US">
              <a:solidFill>
                <a:srgbClr val="000000"/>
              </a:solidFill>
            </a:endParaRPr>
          </a:p>
          <a:p>
            <a:endParaRPr lang="en-US" dirty="0"/>
          </a:p>
        </p:txBody>
      </p:sp>
      <p:sp>
        <p:nvSpPr>
          <p:cNvPr id="4" name="TextBox 3">
            <a:extLst>
              <a:ext uri="{FF2B5EF4-FFF2-40B4-BE49-F238E27FC236}">
                <a16:creationId xmlns:a16="http://schemas.microsoft.com/office/drawing/2014/main" id="{22E5942F-B201-4B45-B6DF-28033E3A2E62}"/>
              </a:ext>
            </a:extLst>
          </p:cNvPr>
          <p:cNvSpPr txBox="1"/>
          <p:nvPr/>
        </p:nvSpPr>
        <p:spPr>
          <a:xfrm>
            <a:off x="4954439" y="5019136"/>
            <a:ext cx="484229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highlight>
                  <a:srgbClr val="FFFF00"/>
                </a:highlight>
              </a:rPr>
              <a:t>By </a:t>
            </a:r>
            <a:r>
              <a:rPr lang="en-US" sz="3600" b="1" dirty="0" err="1">
                <a:highlight>
                  <a:srgbClr val="FFFF00"/>
                </a:highlight>
              </a:rPr>
              <a:t>Pranjal</a:t>
            </a:r>
            <a:r>
              <a:rPr lang="en-US" sz="3600" b="1" dirty="0">
                <a:highlight>
                  <a:srgbClr val="FFFF00"/>
                </a:highlight>
              </a:rPr>
              <a:t> Rastogi</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text on a black background&#10;&#10;Description generated with very high confidence">
            <a:extLst>
              <a:ext uri="{FF2B5EF4-FFF2-40B4-BE49-F238E27FC236}">
                <a16:creationId xmlns:a16="http://schemas.microsoft.com/office/drawing/2014/main" id="{59B93D12-FB75-49AA-9FBB-4C1EF1EAF069}"/>
              </a:ext>
            </a:extLst>
          </p:cNvPr>
          <p:cNvPicPr>
            <a:picLocks noChangeAspect="1"/>
          </p:cNvPicPr>
          <p:nvPr/>
        </p:nvPicPr>
        <p:blipFill>
          <a:blip r:embed="rId2"/>
          <a:stretch>
            <a:fillRect/>
          </a:stretch>
        </p:blipFill>
        <p:spPr>
          <a:xfrm>
            <a:off x="1230702" y="2743641"/>
            <a:ext cx="8537275" cy="3541697"/>
          </a:xfrm>
          <a:prstGeom prst="rect">
            <a:avLst/>
          </a:prstGeom>
        </p:spPr>
      </p:pic>
      <p:sp>
        <p:nvSpPr>
          <p:cNvPr id="5" name="Title 1">
            <a:extLst>
              <a:ext uri="{FF2B5EF4-FFF2-40B4-BE49-F238E27FC236}">
                <a16:creationId xmlns:a16="http://schemas.microsoft.com/office/drawing/2014/main" id="{177A7CF4-E7C9-4151-8A06-4197590E160B}"/>
              </a:ext>
            </a:extLst>
          </p:cNvPr>
          <p:cNvSpPr>
            <a:spLocks noGrp="1"/>
          </p:cNvSpPr>
          <p:nvPr>
            <p:ph type="title"/>
          </p:nvPr>
        </p:nvSpPr>
        <p:spPr>
          <a:xfrm>
            <a:off x="188504" y="465826"/>
            <a:ext cx="11644667" cy="1752120"/>
          </a:xfrm>
        </p:spPr>
        <p:txBody>
          <a:bodyPr vert="horz" lIns="91440" tIns="45720" rIns="91440" bIns="45720" rtlCol="0" anchor="t">
            <a:noAutofit/>
          </a:bodyPr>
          <a:lstStyle/>
          <a:p>
            <a:r>
              <a:rPr lang="en-US" sz="2000" dirty="0">
                <a:solidFill>
                  <a:srgbClr val="000000"/>
                </a:solidFill>
              </a:rPr>
              <a:t>A low </a:t>
            </a:r>
            <a:r>
              <a:rPr lang="en-US" sz="2000" b="1" dirty="0">
                <a:solidFill>
                  <a:srgbClr val="000000"/>
                </a:solidFill>
              </a:rPr>
              <a:t>standard deviation</a:t>
            </a:r>
            <a:r>
              <a:rPr lang="en-US" sz="2000" dirty="0">
                <a:solidFill>
                  <a:srgbClr val="000000"/>
                </a:solidFill>
              </a:rPr>
              <a:t> indicates that the data points tend to be close to the </a:t>
            </a:r>
            <a:r>
              <a:rPr lang="en-US" sz="2000" b="1" dirty="0">
                <a:solidFill>
                  <a:srgbClr val="000000"/>
                </a:solidFill>
              </a:rPr>
              <a:t>mean</a:t>
            </a:r>
            <a:r>
              <a:rPr lang="en-US" sz="2000" dirty="0">
                <a:solidFill>
                  <a:srgbClr val="000000"/>
                </a:solidFill>
              </a:rPr>
              <a:t> of the set, while a </a:t>
            </a:r>
            <a:r>
              <a:rPr lang="en-US" sz="2000" b="1" dirty="0">
                <a:solidFill>
                  <a:srgbClr val="000000"/>
                </a:solidFill>
              </a:rPr>
              <a:t>high standard deviation </a:t>
            </a:r>
            <a:r>
              <a:rPr lang="en-US" sz="2000" dirty="0">
                <a:solidFill>
                  <a:srgbClr val="000000"/>
                </a:solidFill>
              </a:rPr>
              <a:t>indicates that the data points are spread out over a wider range of values. BJP and INC in 2014, 2009 has an exceptionally high standard deviation while BSP and HJCBL have low standard deviation comparatively. Rest have intermediate standard deviation in between 100-150 with INLD in 2014 having high standard deviation.</a:t>
            </a:r>
          </a:p>
        </p:txBody>
      </p:sp>
    </p:spTree>
    <p:extLst>
      <p:ext uri="{BB962C8B-B14F-4D97-AF65-F5344CB8AC3E}">
        <p14:creationId xmlns:p14="http://schemas.microsoft.com/office/powerpoint/2010/main" val="215961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logo&#10;&#10;Description generated with high confidence">
            <a:extLst>
              <a:ext uri="{FF2B5EF4-FFF2-40B4-BE49-F238E27FC236}">
                <a16:creationId xmlns:a16="http://schemas.microsoft.com/office/drawing/2014/main" id="{BA9F12CD-BDFF-4A3D-BF18-277263BEAD6D}"/>
              </a:ext>
            </a:extLst>
          </p:cNvPr>
          <p:cNvPicPr>
            <a:picLocks noChangeAspect="1"/>
          </p:cNvPicPr>
          <p:nvPr/>
        </p:nvPicPr>
        <p:blipFill>
          <a:blip r:embed="rId2"/>
          <a:stretch>
            <a:fillRect/>
          </a:stretch>
        </p:blipFill>
        <p:spPr>
          <a:xfrm>
            <a:off x="885646" y="2819798"/>
            <a:ext cx="8580405" cy="3835085"/>
          </a:xfrm>
          <a:prstGeom prst="rect">
            <a:avLst/>
          </a:prstGeom>
        </p:spPr>
      </p:pic>
      <p:sp>
        <p:nvSpPr>
          <p:cNvPr id="5" name="Title 1">
            <a:extLst>
              <a:ext uri="{FF2B5EF4-FFF2-40B4-BE49-F238E27FC236}">
                <a16:creationId xmlns:a16="http://schemas.microsoft.com/office/drawing/2014/main" id="{4C4EBD7E-4CC5-451F-9E5C-2E8C63729507}"/>
              </a:ext>
            </a:extLst>
          </p:cNvPr>
          <p:cNvSpPr txBox="1">
            <a:spLocks/>
          </p:cNvSpPr>
          <p:nvPr/>
        </p:nvSpPr>
        <p:spPr>
          <a:xfrm>
            <a:off x="87863" y="322052"/>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 BJP and INC in 2014 have an exceptionally high number of booths above mean votes. Others and HJCBL also secured 34.59% of votes above mean. This shows that analysis is similar to votes won by each party . While BSP got lowest number of booths, equal to 11.95%.</a:t>
            </a:r>
          </a:p>
        </p:txBody>
      </p:sp>
    </p:spTree>
    <p:extLst>
      <p:ext uri="{BB962C8B-B14F-4D97-AF65-F5344CB8AC3E}">
        <p14:creationId xmlns:p14="http://schemas.microsoft.com/office/powerpoint/2010/main" val="123873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72EA49D-453F-455D-98E2-85C5DE6CB8D7}"/>
              </a:ext>
            </a:extLst>
          </p:cNvPr>
          <p:cNvPicPr>
            <a:picLocks noChangeAspect="1"/>
          </p:cNvPicPr>
          <p:nvPr/>
        </p:nvPicPr>
        <p:blipFill>
          <a:blip r:embed="rId2"/>
          <a:stretch>
            <a:fillRect/>
          </a:stretch>
        </p:blipFill>
        <p:spPr>
          <a:xfrm>
            <a:off x="727495" y="2683874"/>
            <a:ext cx="8522897" cy="3689987"/>
          </a:xfrm>
          <a:prstGeom prst="rect">
            <a:avLst/>
          </a:prstGeom>
        </p:spPr>
      </p:pic>
      <p:sp>
        <p:nvSpPr>
          <p:cNvPr id="5" name="Title 1">
            <a:extLst>
              <a:ext uri="{FF2B5EF4-FFF2-40B4-BE49-F238E27FC236}">
                <a16:creationId xmlns:a16="http://schemas.microsoft.com/office/drawing/2014/main" id="{F5CF7B3A-85DC-4B17-BDC2-27E095E48784}"/>
              </a:ext>
            </a:extLst>
          </p:cNvPr>
          <p:cNvSpPr txBox="1">
            <a:spLocks/>
          </p:cNvSpPr>
          <p:nvPr/>
        </p:nvSpPr>
        <p:spPr>
          <a:xfrm>
            <a:off x="87863" y="322052"/>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 INLD  and INC in 2014 have an exceptionally high number of booths above mean votes. Bhai Jai Prakash leads with 46.84% of booths. BJP and HJCBL also secured around 36% of votes above mean. This shows that analysis is similar to votes won by each party . While BSP got lowest number of booths, equal to 11%.</a:t>
            </a:r>
          </a:p>
        </p:txBody>
      </p:sp>
    </p:spTree>
    <p:extLst>
      <p:ext uri="{BB962C8B-B14F-4D97-AF65-F5344CB8AC3E}">
        <p14:creationId xmlns:p14="http://schemas.microsoft.com/office/powerpoint/2010/main" val="181856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18678B-7D1D-4E01-89B7-3FA4FFBD7DAD}"/>
              </a:ext>
            </a:extLst>
          </p:cNvPr>
          <p:cNvSpPr txBox="1">
            <a:spLocks/>
          </p:cNvSpPr>
          <p:nvPr/>
        </p:nvSpPr>
        <p:spPr>
          <a:xfrm>
            <a:off x="87863" y="322052"/>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BJP leads and INC is on second each year showing their fixed voter base in the constituency. The number varies a lot for INLD and BSP showing their floating voters are substantial in numbers.</a:t>
            </a:r>
          </a:p>
        </p:txBody>
      </p:sp>
      <p:pic>
        <p:nvPicPr>
          <p:cNvPr id="2" name="Picture 3" descr="A close up of a map&#10;&#10;Description generated with high confidence">
            <a:extLst>
              <a:ext uri="{FF2B5EF4-FFF2-40B4-BE49-F238E27FC236}">
                <a16:creationId xmlns:a16="http://schemas.microsoft.com/office/drawing/2014/main" id="{EAAE5A8C-6957-409D-900A-57282C4DD216}"/>
              </a:ext>
            </a:extLst>
          </p:cNvPr>
          <p:cNvPicPr>
            <a:picLocks noChangeAspect="1"/>
          </p:cNvPicPr>
          <p:nvPr/>
        </p:nvPicPr>
        <p:blipFill>
          <a:blip r:embed="rId2"/>
          <a:stretch>
            <a:fillRect/>
          </a:stretch>
        </p:blipFill>
        <p:spPr>
          <a:xfrm>
            <a:off x="1000665" y="2166178"/>
            <a:ext cx="8752935" cy="3445795"/>
          </a:xfrm>
          <a:prstGeom prst="rect">
            <a:avLst/>
          </a:prstGeom>
        </p:spPr>
      </p:pic>
    </p:spTree>
    <p:extLst>
      <p:ext uri="{BB962C8B-B14F-4D97-AF65-F5344CB8AC3E}">
        <p14:creationId xmlns:p14="http://schemas.microsoft.com/office/powerpoint/2010/main" val="290666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06BC17AE-D65E-4B8B-81A1-E8DD01CA76F4}"/>
              </a:ext>
            </a:extLst>
          </p:cNvPr>
          <p:cNvPicPr>
            <a:picLocks noChangeAspect="1"/>
          </p:cNvPicPr>
          <p:nvPr/>
        </p:nvPicPr>
        <p:blipFill>
          <a:blip r:embed="rId2"/>
          <a:stretch>
            <a:fillRect/>
          </a:stretch>
        </p:blipFill>
        <p:spPr>
          <a:xfrm>
            <a:off x="756249" y="2442147"/>
            <a:ext cx="8695425" cy="4000913"/>
          </a:xfrm>
          <a:prstGeom prst="rect">
            <a:avLst/>
          </a:prstGeom>
        </p:spPr>
      </p:pic>
      <p:sp>
        <p:nvSpPr>
          <p:cNvPr id="5" name="Title 1">
            <a:extLst>
              <a:ext uri="{FF2B5EF4-FFF2-40B4-BE49-F238E27FC236}">
                <a16:creationId xmlns:a16="http://schemas.microsoft.com/office/drawing/2014/main" id="{12D6C342-DCEC-4FD5-A265-DDA3569848F4}"/>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 BJP in 2014 have an exceptionally high number of booths above mean votes. INLD and INC finish closely with around 28 Others and HJCBL also secured 34.59% of votes above  and 22 % of </a:t>
            </a:r>
            <a:r>
              <a:rPr lang="en-US" sz="2000" dirty="0" err="1">
                <a:solidFill>
                  <a:srgbClr val="000000"/>
                </a:solidFill>
              </a:rPr>
              <a:t>boothsin</a:t>
            </a:r>
            <a:r>
              <a:rPr lang="en-US" sz="2000" dirty="0">
                <a:solidFill>
                  <a:srgbClr val="000000"/>
                </a:solidFill>
              </a:rPr>
              <a:t> which they won .This shows that analysis is similar to votes won by each party . While BSP got lowest number of booths, equal to 0.63% and HJCBL, none showing that they </a:t>
            </a:r>
            <a:r>
              <a:rPr lang="en-US" sz="2000" dirty="0" err="1">
                <a:solidFill>
                  <a:srgbClr val="000000"/>
                </a:solidFill>
              </a:rPr>
              <a:t>don'y</a:t>
            </a:r>
            <a:r>
              <a:rPr lang="en-US" sz="2000" dirty="0">
                <a:solidFill>
                  <a:srgbClr val="000000"/>
                </a:solidFill>
              </a:rPr>
              <a:t> have strong voter's base..</a:t>
            </a:r>
          </a:p>
        </p:txBody>
      </p:sp>
    </p:spTree>
    <p:extLst>
      <p:ext uri="{BB962C8B-B14F-4D97-AF65-F5344CB8AC3E}">
        <p14:creationId xmlns:p14="http://schemas.microsoft.com/office/powerpoint/2010/main" val="198848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28FC436F-4F0C-43A6-841C-D69B06943BCD}"/>
              </a:ext>
            </a:extLst>
          </p:cNvPr>
          <p:cNvPicPr>
            <a:picLocks noChangeAspect="1"/>
          </p:cNvPicPr>
          <p:nvPr/>
        </p:nvPicPr>
        <p:blipFill>
          <a:blip r:embed="rId2"/>
          <a:stretch>
            <a:fillRect/>
          </a:stretch>
        </p:blipFill>
        <p:spPr>
          <a:xfrm>
            <a:off x="-5750" y="2268612"/>
            <a:ext cx="4065915" cy="4606776"/>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43B19C43-51CD-49A9-8121-D5CFFA7C32E6}"/>
              </a:ext>
            </a:extLst>
          </p:cNvPr>
          <p:cNvPicPr>
            <a:picLocks noChangeAspect="1"/>
          </p:cNvPicPr>
          <p:nvPr/>
        </p:nvPicPr>
        <p:blipFill>
          <a:blip r:embed="rId3"/>
          <a:stretch>
            <a:fillRect/>
          </a:stretch>
        </p:blipFill>
        <p:spPr>
          <a:xfrm>
            <a:off x="4048665" y="2281166"/>
            <a:ext cx="3994029" cy="4581667"/>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CB70400D-07EE-4407-B7DB-FED1D50CCAB5}"/>
              </a:ext>
            </a:extLst>
          </p:cNvPr>
          <p:cNvPicPr>
            <a:picLocks noChangeAspect="1"/>
          </p:cNvPicPr>
          <p:nvPr/>
        </p:nvPicPr>
        <p:blipFill>
          <a:blip r:embed="rId4"/>
          <a:stretch>
            <a:fillRect/>
          </a:stretch>
        </p:blipFill>
        <p:spPr>
          <a:xfrm>
            <a:off x="8031193" y="2274011"/>
            <a:ext cx="4123425" cy="4581600"/>
          </a:xfrm>
          <a:prstGeom prst="rect">
            <a:avLst/>
          </a:prstGeom>
        </p:spPr>
      </p:pic>
      <p:sp>
        <p:nvSpPr>
          <p:cNvPr id="4" name="Title 1">
            <a:extLst>
              <a:ext uri="{FF2B5EF4-FFF2-40B4-BE49-F238E27FC236}">
                <a16:creationId xmlns:a16="http://schemas.microsoft.com/office/drawing/2014/main" id="{F1A400CB-E51D-4CF2-A0BE-B71731B2ED31}"/>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INC won highest number of booths as well as their booth win percentage is very high but INLD even though got large vote percentage could no secure lots of booths in terms of winning. BJP also got more vote percentage but less booth win percentage. This shows that INC has strong voter's base.</a:t>
            </a:r>
          </a:p>
        </p:txBody>
      </p:sp>
    </p:spTree>
    <p:extLst>
      <p:ext uri="{BB962C8B-B14F-4D97-AF65-F5344CB8AC3E}">
        <p14:creationId xmlns:p14="http://schemas.microsoft.com/office/powerpoint/2010/main" val="63030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screenshot of a cell phone&#10;&#10;Description generated with very high confidence">
            <a:extLst>
              <a:ext uri="{FF2B5EF4-FFF2-40B4-BE49-F238E27FC236}">
                <a16:creationId xmlns:a16="http://schemas.microsoft.com/office/drawing/2014/main" id="{016CE860-41B3-40E6-9A3A-38953BB31352}"/>
              </a:ext>
            </a:extLst>
          </p:cNvPr>
          <p:cNvPicPr>
            <a:picLocks noChangeAspect="1"/>
          </p:cNvPicPr>
          <p:nvPr/>
        </p:nvPicPr>
        <p:blipFill>
          <a:blip r:embed="rId2"/>
          <a:stretch>
            <a:fillRect/>
          </a:stretch>
        </p:blipFill>
        <p:spPr>
          <a:xfrm>
            <a:off x="-5751" y="2211103"/>
            <a:ext cx="4037161" cy="4649908"/>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5D4E705A-29A4-4E03-86CC-E16D24F40685}"/>
              </a:ext>
            </a:extLst>
          </p:cNvPr>
          <p:cNvPicPr>
            <a:picLocks noChangeAspect="1"/>
          </p:cNvPicPr>
          <p:nvPr/>
        </p:nvPicPr>
        <p:blipFill>
          <a:blip r:embed="rId3"/>
          <a:stretch>
            <a:fillRect/>
          </a:stretch>
        </p:blipFill>
        <p:spPr>
          <a:xfrm>
            <a:off x="3948023" y="2209279"/>
            <a:ext cx="4396595" cy="4524158"/>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793CD216-44DF-4C29-B126-D2C1E8658E31}"/>
              </a:ext>
            </a:extLst>
          </p:cNvPr>
          <p:cNvPicPr>
            <a:picLocks noChangeAspect="1"/>
          </p:cNvPicPr>
          <p:nvPr/>
        </p:nvPicPr>
        <p:blipFill>
          <a:blip r:embed="rId4"/>
          <a:stretch>
            <a:fillRect/>
          </a:stretch>
        </p:blipFill>
        <p:spPr>
          <a:xfrm>
            <a:off x="8333118" y="2202124"/>
            <a:ext cx="3749614" cy="4322807"/>
          </a:xfrm>
          <a:prstGeom prst="rect">
            <a:avLst/>
          </a:prstGeom>
        </p:spPr>
      </p:pic>
      <p:sp>
        <p:nvSpPr>
          <p:cNvPr id="13" name="Title 1">
            <a:extLst>
              <a:ext uri="{FF2B5EF4-FFF2-40B4-BE49-F238E27FC236}">
                <a16:creationId xmlns:a16="http://schemas.microsoft.com/office/drawing/2014/main" id="{3D713417-7D58-4092-828A-5C1BE6441C52}"/>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INC won highest number of booths as well as their booth win percentage is very high but INLD even though got large vote percentage could no secure lots of booths in terms of winning. BJP also got more vote percentage but zero booth win percentage. This shows that INC has strong voter's base.</a:t>
            </a:r>
          </a:p>
        </p:txBody>
      </p:sp>
    </p:spTree>
    <p:extLst>
      <p:ext uri="{BB962C8B-B14F-4D97-AF65-F5344CB8AC3E}">
        <p14:creationId xmlns:p14="http://schemas.microsoft.com/office/powerpoint/2010/main" val="333865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315EB44D-A1B2-4B51-B803-9F0D6CEAE349}"/>
              </a:ext>
            </a:extLst>
          </p:cNvPr>
          <p:cNvPicPr>
            <a:picLocks noChangeAspect="1"/>
          </p:cNvPicPr>
          <p:nvPr/>
        </p:nvPicPr>
        <p:blipFill>
          <a:blip r:embed="rId2"/>
          <a:stretch>
            <a:fillRect/>
          </a:stretch>
        </p:blipFill>
        <p:spPr>
          <a:xfrm>
            <a:off x="756249" y="2678992"/>
            <a:ext cx="9831237" cy="4001675"/>
          </a:xfrm>
          <a:prstGeom prst="rect">
            <a:avLst/>
          </a:prstGeom>
        </p:spPr>
      </p:pic>
      <p:sp>
        <p:nvSpPr>
          <p:cNvPr id="5" name="Title 1">
            <a:extLst>
              <a:ext uri="{FF2B5EF4-FFF2-40B4-BE49-F238E27FC236}">
                <a16:creationId xmlns:a16="http://schemas.microsoft.com/office/drawing/2014/main" id="{B9B9E1EE-80A3-414B-873D-B4A1E7A3B0B4}"/>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Bhai Jai Prakash won the elections which can be inferred from this graph as he has more than 50 % of booths in which he secured votes above his average votes per booth. But the number of booths  in which he secured votes below his average votes per booth is also very high </a:t>
            </a:r>
          </a:p>
        </p:txBody>
      </p:sp>
    </p:spTree>
    <p:extLst>
      <p:ext uri="{BB962C8B-B14F-4D97-AF65-F5344CB8AC3E}">
        <p14:creationId xmlns:p14="http://schemas.microsoft.com/office/powerpoint/2010/main" val="4235309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A009883B-A2DA-4381-BA74-3669E313BC43}"/>
              </a:ext>
            </a:extLst>
          </p:cNvPr>
          <p:cNvPicPr>
            <a:picLocks noChangeAspect="1"/>
          </p:cNvPicPr>
          <p:nvPr/>
        </p:nvPicPr>
        <p:blipFill>
          <a:blip r:embed="rId2"/>
          <a:stretch>
            <a:fillRect/>
          </a:stretch>
        </p:blipFill>
        <p:spPr>
          <a:xfrm>
            <a:off x="540589" y="2822765"/>
            <a:ext cx="10535727" cy="3670997"/>
          </a:xfrm>
          <a:prstGeom prst="rect">
            <a:avLst/>
          </a:prstGeom>
        </p:spPr>
      </p:pic>
      <p:sp>
        <p:nvSpPr>
          <p:cNvPr id="5" name="Title 1">
            <a:extLst>
              <a:ext uri="{FF2B5EF4-FFF2-40B4-BE49-F238E27FC236}">
                <a16:creationId xmlns:a16="http://schemas.microsoft.com/office/drawing/2014/main" id="{533A45AD-13DE-4BDA-8835-57C530BAD66D}"/>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INC finished the elections on high which can be inferred from this graph as he has more than 50 % of booths in which he secured votes above his average votes per booth. Also the number of booths in which they secured votes below average votes per booth is also very low showing strong voter's base.</a:t>
            </a:r>
          </a:p>
        </p:txBody>
      </p:sp>
    </p:spTree>
    <p:extLst>
      <p:ext uri="{BB962C8B-B14F-4D97-AF65-F5344CB8AC3E}">
        <p14:creationId xmlns:p14="http://schemas.microsoft.com/office/powerpoint/2010/main" val="83516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map&#10;&#10;Description generated with high confidence">
            <a:extLst>
              <a:ext uri="{FF2B5EF4-FFF2-40B4-BE49-F238E27FC236}">
                <a16:creationId xmlns:a16="http://schemas.microsoft.com/office/drawing/2014/main" id="{EF90FA22-D3FF-4B35-9DAB-1E559C8754B7}"/>
              </a:ext>
            </a:extLst>
          </p:cNvPr>
          <p:cNvPicPr>
            <a:picLocks noChangeAspect="1"/>
          </p:cNvPicPr>
          <p:nvPr/>
        </p:nvPicPr>
        <p:blipFill>
          <a:blip r:embed="rId2"/>
          <a:stretch>
            <a:fillRect/>
          </a:stretch>
        </p:blipFill>
        <p:spPr>
          <a:xfrm>
            <a:off x="396815" y="2162163"/>
            <a:ext cx="10032520" cy="4014541"/>
          </a:xfrm>
          <a:prstGeom prst="rect">
            <a:avLst/>
          </a:prstGeom>
        </p:spPr>
      </p:pic>
      <p:sp>
        <p:nvSpPr>
          <p:cNvPr id="5" name="Title 1">
            <a:extLst>
              <a:ext uri="{FF2B5EF4-FFF2-40B4-BE49-F238E27FC236}">
                <a16:creationId xmlns:a16="http://schemas.microsoft.com/office/drawing/2014/main" id="{D5C737C4-FEDF-4F65-9438-B707FFA1563A}"/>
              </a:ext>
            </a:extLst>
          </p:cNvPr>
          <p:cNvSpPr txBox="1">
            <a:spLocks/>
          </p:cNvSpPr>
          <p:nvPr/>
        </p:nvSpPr>
        <p:spPr>
          <a:xfrm>
            <a:off x="116617" y="408316"/>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Most of the parties have won 50 % of votes in about 16 booths showing consistency in how people have voted. The only difference is in 10-20% of votes which can make parties win or lose</a:t>
            </a:r>
          </a:p>
        </p:txBody>
      </p:sp>
    </p:spTree>
    <p:extLst>
      <p:ext uri="{BB962C8B-B14F-4D97-AF65-F5344CB8AC3E}">
        <p14:creationId xmlns:p14="http://schemas.microsoft.com/office/powerpoint/2010/main" val="10300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CF1A-8446-4DDA-98B1-A105001AA459}"/>
              </a:ext>
            </a:extLst>
          </p:cNvPr>
          <p:cNvSpPr>
            <a:spLocks noGrp="1"/>
          </p:cNvSpPr>
          <p:nvPr>
            <p:ph type="title"/>
          </p:nvPr>
        </p:nvSpPr>
        <p:spPr>
          <a:xfrm>
            <a:off x="720466" y="307675"/>
            <a:ext cx="8596668" cy="1320800"/>
          </a:xfrm>
        </p:spPr>
        <p:txBody>
          <a:bodyPr/>
          <a:lstStyle/>
          <a:p>
            <a:pPr algn="ctr"/>
            <a:r>
              <a:rPr lang="en-US" sz="4400" b="1" u="sng" dirty="0">
                <a:solidFill>
                  <a:srgbClr val="000000"/>
                </a:solidFill>
              </a:rPr>
              <a:t>Introduction</a:t>
            </a:r>
          </a:p>
        </p:txBody>
      </p:sp>
      <p:sp>
        <p:nvSpPr>
          <p:cNvPr id="3" name="TextBox 2">
            <a:extLst>
              <a:ext uri="{FF2B5EF4-FFF2-40B4-BE49-F238E27FC236}">
                <a16:creationId xmlns:a16="http://schemas.microsoft.com/office/drawing/2014/main" id="{D97E3273-0EB0-4D8E-B215-FB604B727610}"/>
              </a:ext>
            </a:extLst>
          </p:cNvPr>
          <p:cNvSpPr txBox="1"/>
          <p:nvPr/>
        </p:nvSpPr>
        <p:spPr>
          <a:xfrm>
            <a:off x="439948" y="1539815"/>
            <a:ext cx="10276934" cy="51398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u="sng" dirty="0"/>
              <a:t>Haryana</a:t>
            </a:r>
            <a:r>
              <a:rPr lang="en-US" sz="2800" dirty="0"/>
              <a:t>  is a state in northern part of the Republic of India. </a:t>
            </a:r>
            <a:r>
              <a:rPr lang="en-US" sz="2800" b="1" dirty="0">
                <a:solidFill>
                  <a:srgbClr val="00B0F0"/>
                </a:solidFill>
              </a:rPr>
              <a:t>Kurukshetra is one of 10 Lok Sabha constituency</a:t>
            </a:r>
            <a:r>
              <a:rPr lang="en-US" sz="2800" dirty="0"/>
              <a:t> in Haryana</a:t>
            </a:r>
            <a:endParaRPr lang="en-US" dirty="0"/>
          </a:p>
          <a:p>
            <a:pPr marL="342900" indent="-342900">
              <a:buFont typeface="Arial"/>
              <a:buChar char="•"/>
            </a:pPr>
            <a:r>
              <a:rPr lang="en-US" sz="2800" dirty="0"/>
              <a:t> The </a:t>
            </a:r>
            <a:r>
              <a:rPr lang="en-US" sz="2800" b="1" u="sng" dirty="0" err="1"/>
              <a:t>Vidhan</a:t>
            </a:r>
            <a:r>
              <a:rPr lang="en-US" sz="2800" b="1" u="sng" dirty="0"/>
              <a:t> Sabha, the Legislative Assembly</a:t>
            </a:r>
            <a:r>
              <a:rPr lang="en-US" sz="2800" dirty="0"/>
              <a:t> is the lower   house of the state legislature in the different states of   India.</a:t>
            </a:r>
            <a:endParaRPr lang="en-US" dirty="0"/>
          </a:p>
          <a:p>
            <a:pPr marL="457200" indent="-457200">
              <a:buFont typeface="Arial"/>
              <a:buChar char="•"/>
            </a:pPr>
            <a:r>
              <a:rPr lang="en-US" sz="2800" b="1" dirty="0"/>
              <a:t>Kurukshetra </a:t>
            </a:r>
            <a:r>
              <a:rPr lang="en-US" sz="2800" dirty="0"/>
              <a:t>comprises nine </a:t>
            </a:r>
            <a:r>
              <a:rPr lang="en-US" sz="2800" dirty="0" err="1"/>
              <a:t>Vidhan</a:t>
            </a:r>
            <a:r>
              <a:rPr lang="en-US" sz="2800" dirty="0"/>
              <a:t> Sabha constituencies. This constituency covers the </a:t>
            </a:r>
            <a:r>
              <a:rPr lang="en-US" sz="2800" u="sng" dirty="0"/>
              <a:t>entire Kurukshetra and </a:t>
            </a:r>
            <a:r>
              <a:rPr lang="en-US" sz="2800" u="sng" dirty="0" err="1"/>
              <a:t>Kaithal</a:t>
            </a:r>
            <a:r>
              <a:rPr lang="en-US" sz="2800" u="sng" dirty="0"/>
              <a:t> districts and part of </a:t>
            </a:r>
            <a:r>
              <a:rPr lang="en-US" sz="2800" u="sng" dirty="0" err="1"/>
              <a:t>Yamunanagar</a:t>
            </a:r>
            <a:r>
              <a:rPr lang="en-US" sz="2800" u="sng" dirty="0"/>
              <a:t> district.</a:t>
            </a:r>
          </a:p>
          <a:p>
            <a:pPr marL="285750" indent="-285750">
              <a:buFont typeface="Arial"/>
              <a:buChar char="•"/>
            </a:pPr>
            <a:r>
              <a:rPr lang="en-US" sz="2800" dirty="0"/>
              <a:t> The analysis has been done for </a:t>
            </a:r>
            <a:r>
              <a:rPr lang="en-US" sz="2400" b="1" i="1" u="sng" err="1"/>
              <a:t>Guhla</a:t>
            </a:r>
            <a:r>
              <a:rPr lang="en-US" sz="2400" b="1" i="1" u="sng" dirty="0"/>
              <a:t>, </a:t>
            </a:r>
            <a:r>
              <a:rPr lang="en-US" sz="2400" b="1" i="1" u="sng" err="1"/>
              <a:t>Kaithal</a:t>
            </a:r>
            <a:r>
              <a:rPr lang="en-US" sz="2400" b="1" i="1" u="sng" dirty="0"/>
              <a:t>, </a:t>
            </a:r>
            <a:r>
              <a:rPr lang="en-US" sz="2400" b="1" i="1" u="sng" err="1"/>
              <a:t>Kalayat</a:t>
            </a:r>
            <a:r>
              <a:rPr lang="en-US" sz="2400" b="1" i="1" u="sng" dirty="0"/>
              <a:t> </a:t>
            </a:r>
            <a:r>
              <a:rPr lang="en-US" sz="2400" b="1" i="1" u="sng" err="1"/>
              <a:t>Vidhan</a:t>
            </a:r>
            <a:r>
              <a:rPr lang="en-US" sz="2400" b="1" i="1" u="sng"/>
              <a:t>    Sabha constituencies in </a:t>
            </a:r>
            <a:r>
              <a:rPr lang="en-US" sz="2400" b="1" i="1" u="sng" err="1"/>
              <a:t>Kaithal</a:t>
            </a:r>
            <a:r>
              <a:rPr lang="en-US" sz="2400" b="1" i="1" u="sng" dirty="0"/>
              <a:t> District.</a:t>
            </a:r>
          </a:p>
          <a:p>
            <a:pPr marL="285750" indent="-285750">
              <a:buFont typeface="Arial"/>
              <a:buChar char="•"/>
            </a:pPr>
            <a:endParaRPr lang="en-US" sz="2400" dirty="0"/>
          </a:p>
        </p:txBody>
      </p:sp>
    </p:spTree>
    <p:extLst>
      <p:ext uri="{BB962C8B-B14F-4D97-AF65-F5344CB8AC3E}">
        <p14:creationId xmlns:p14="http://schemas.microsoft.com/office/powerpoint/2010/main" val="186274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map&#10;&#10;Description generated with very high confidence">
            <a:extLst>
              <a:ext uri="{FF2B5EF4-FFF2-40B4-BE49-F238E27FC236}">
                <a16:creationId xmlns:a16="http://schemas.microsoft.com/office/drawing/2014/main" id="{D2E48563-BD8E-413B-A6DF-C4E42287D3F5}"/>
              </a:ext>
            </a:extLst>
          </p:cNvPr>
          <p:cNvPicPr>
            <a:picLocks noChangeAspect="1"/>
          </p:cNvPicPr>
          <p:nvPr/>
        </p:nvPicPr>
        <p:blipFill>
          <a:blip r:embed="rId2"/>
          <a:stretch>
            <a:fillRect/>
          </a:stretch>
        </p:blipFill>
        <p:spPr>
          <a:xfrm>
            <a:off x="267420" y="2262524"/>
            <a:ext cx="11211464" cy="4144498"/>
          </a:xfrm>
          <a:prstGeom prst="rect">
            <a:avLst/>
          </a:prstGeom>
        </p:spPr>
      </p:pic>
      <p:sp>
        <p:nvSpPr>
          <p:cNvPr id="3" name="Title 1">
            <a:extLst>
              <a:ext uri="{FF2B5EF4-FFF2-40B4-BE49-F238E27FC236}">
                <a16:creationId xmlns:a16="http://schemas.microsoft.com/office/drawing/2014/main" id="{1FB98122-F196-4DC9-821F-8942D542F2A9}"/>
              </a:ext>
            </a:extLst>
          </p:cNvPr>
          <p:cNvSpPr txBox="1">
            <a:spLocks/>
          </p:cNvSpPr>
          <p:nvPr/>
        </p:nvSpPr>
        <p:spPr>
          <a:xfrm>
            <a:off x="116617" y="408316"/>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Most of the parties have won 50 % of votes in about 0-4 booths showing consistency in how people have voted with only exception of Bhai Jai Prakash winning more than 50% of votes on about 20 booths. The only difference is in 10-20% of votes which can make parties/candidates win or lose.</a:t>
            </a:r>
          </a:p>
        </p:txBody>
      </p:sp>
    </p:spTree>
    <p:extLst>
      <p:ext uri="{BB962C8B-B14F-4D97-AF65-F5344CB8AC3E}">
        <p14:creationId xmlns:p14="http://schemas.microsoft.com/office/powerpoint/2010/main" val="232272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close up of a map&#10;&#10;Description generated with high confidence">
            <a:extLst>
              <a:ext uri="{FF2B5EF4-FFF2-40B4-BE49-F238E27FC236}">
                <a16:creationId xmlns:a16="http://schemas.microsoft.com/office/drawing/2014/main" id="{26968851-9444-4A49-A027-2489976AB246}"/>
              </a:ext>
            </a:extLst>
          </p:cNvPr>
          <p:cNvPicPr>
            <a:picLocks noChangeAspect="1"/>
          </p:cNvPicPr>
          <p:nvPr/>
        </p:nvPicPr>
        <p:blipFill>
          <a:blip r:embed="rId2"/>
          <a:stretch>
            <a:fillRect/>
          </a:stretch>
        </p:blipFill>
        <p:spPr>
          <a:xfrm>
            <a:off x="353683" y="2537996"/>
            <a:ext cx="9874369" cy="3852348"/>
          </a:xfrm>
          <a:prstGeom prst="rect">
            <a:avLst/>
          </a:prstGeom>
        </p:spPr>
      </p:pic>
      <p:sp>
        <p:nvSpPr>
          <p:cNvPr id="3" name="Title 1">
            <a:extLst>
              <a:ext uri="{FF2B5EF4-FFF2-40B4-BE49-F238E27FC236}">
                <a16:creationId xmlns:a16="http://schemas.microsoft.com/office/drawing/2014/main" id="{36EB7B3C-98F7-4B33-97E1-5A63AABA8EC4}"/>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The vote percentage is becoming clustered as years increases, showing that now parties cannot secure votes on old ways of caste bias and leader's impression so easily. The effect can be seen clearly as literacy rate is increasing over the years and people are becoming more aware and now vote with their clear understanding.</a:t>
            </a:r>
          </a:p>
        </p:txBody>
      </p:sp>
    </p:spTree>
    <p:extLst>
      <p:ext uri="{BB962C8B-B14F-4D97-AF65-F5344CB8AC3E}">
        <p14:creationId xmlns:p14="http://schemas.microsoft.com/office/powerpoint/2010/main" val="370063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high confidence">
            <a:extLst>
              <a:ext uri="{FF2B5EF4-FFF2-40B4-BE49-F238E27FC236}">
                <a16:creationId xmlns:a16="http://schemas.microsoft.com/office/drawing/2014/main" id="{9742582D-8626-4E48-B20D-C45FC29EF23F}"/>
              </a:ext>
            </a:extLst>
          </p:cNvPr>
          <p:cNvPicPr>
            <a:picLocks noChangeAspect="1"/>
          </p:cNvPicPr>
          <p:nvPr/>
        </p:nvPicPr>
        <p:blipFill>
          <a:blip r:embed="rId2"/>
          <a:stretch>
            <a:fillRect/>
          </a:stretch>
        </p:blipFill>
        <p:spPr>
          <a:xfrm>
            <a:off x="253041" y="2681769"/>
            <a:ext cx="10535728" cy="3866725"/>
          </a:xfrm>
          <a:prstGeom prst="rect">
            <a:avLst/>
          </a:prstGeom>
        </p:spPr>
      </p:pic>
      <p:sp>
        <p:nvSpPr>
          <p:cNvPr id="3" name="Title 1">
            <a:extLst>
              <a:ext uri="{FF2B5EF4-FFF2-40B4-BE49-F238E27FC236}">
                <a16:creationId xmlns:a16="http://schemas.microsoft.com/office/drawing/2014/main" id="{31E727C3-2F0D-4E51-9494-1E95BB8D76BF}"/>
              </a:ext>
            </a:extLst>
          </p:cNvPr>
          <p:cNvSpPr txBox="1">
            <a:spLocks/>
          </p:cNvSpPr>
          <p:nvPr/>
        </p:nvSpPr>
        <p:spPr>
          <a:xfrm>
            <a:off x="246013"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The vote percentage is becoming clustered as years increases, showing that now parties cannot secure votes on old ways of caste bias and leader's impression so easily. There is not so big effect of Rural Population as it is not changing rapidly over the years.</a:t>
            </a:r>
          </a:p>
        </p:txBody>
      </p:sp>
    </p:spTree>
    <p:extLst>
      <p:ext uri="{BB962C8B-B14F-4D97-AF65-F5344CB8AC3E}">
        <p14:creationId xmlns:p14="http://schemas.microsoft.com/office/powerpoint/2010/main" val="67365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close up of a map&#10;&#10;Description generated with high confidence">
            <a:extLst>
              <a:ext uri="{FF2B5EF4-FFF2-40B4-BE49-F238E27FC236}">
                <a16:creationId xmlns:a16="http://schemas.microsoft.com/office/drawing/2014/main" id="{8967B90B-B86E-4B82-8382-EA350D0E34DE}"/>
              </a:ext>
            </a:extLst>
          </p:cNvPr>
          <p:cNvPicPr>
            <a:picLocks noChangeAspect="1"/>
          </p:cNvPicPr>
          <p:nvPr/>
        </p:nvPicPr>
        <p:blipFill>
          <a:blip r:embed="rId2"/>
          <a:stretch>
            <a:fillRect/>
          </a:stretch>
        </p:blipFill>
        <p:spPr>
          <a:xfrm>
            <a:off x="511834" y="2034788"/>
            <a:ext cx="10018143" cy="4830008"/>
          </a:xfrm>
          <a:prstGeom prst="rect">
            <a:avLst/>
          </a:prstGeom>
        </p:spPr>
      </p:pic>
      <p:sp>
        <p:nvSpPr>
          <p:cNvPr id="3" name="Title 1">
            <a:extLst>
              <a:ext uri="{FF2B5EF4-FFF2-40B4-BE49-F238E27FC236}">
                <a16:creationId xmlns:a16="http://schemas.microsoft.com/office/drawing/2014/main" id="{41D1F58E-A36E-4527-A7CA-2F5B5FD6A897}"/>
              </a:ext>
            </a:extLst>
          </p:cNvPr>
          <p:cNvSpPr txBox="1">
            <a:spLocks/>
          </p:cNvSpPr>
          <p:nvPr/>
        </p:nvSpPr>
        <p:spPr>
          <a:xfrm>
            <a:off x="116617" y="336429"/>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The vote percentage is becoming clustered as years increases, showing that now parties cannot secure votes on old ways of caste bias and leader's impression so easily. But there is very little effect of employment rate</a:t>
            </a:r>
          </a:p>
        </p:txBody>
      </p:sp>
    </p:spTree>
    <p:extLst>
      <p:ext uri="{BB962C8B-B14F-4D97-AF65-F5344CB8AC3E}">
        <p14:creationId xmlns:p14="http://schemas.microsoft.com/office/powerpoint/2010/main" val="1117985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close up of a map&#10;&#10;Description generated with high confidence">
            <a:extLst>
              <a:ext uri="{FF2B5EF4-FFF2-40B4-BE49-F238E27FC236}">
                <a16:creationId xmlns:a16="http://schemas.microsoft.com/office/drawing/2014/main" id="{D39C8A85-3C45-4BDE-8986-4051A5246642}"/>
              </a:ext>
            </a:extLst>
          </p:cNvPr>
          <p:cNvPicPr>
            <a:picLocks noChangeAspect="1"/>
          </p:cNvPicPr>
          <p:nvPr/>
        </p:nvPicPr>
        <p:blipFill>
          <a:blip r:embed="rId2"/>
          <a:stretch>
            <a:fillRect/>
          </a:stretch>
        </p:blipFill>
        <p:spPr>
          <a:xfrm>
            <a:off x="598098" y="2365468"/>
            <a:ext cx="10794520" cy="4154271"/>
          </a:xfrm>
          <a:prstGeom prst="rect">
            <a:avLst/>
          </a:prstGeom>
        </p:spPr>
      </p:pic>
      <p:sp>
        <p:nvSpPr>
          <p:cNvPr id="3" name="Title 1">
            <a:extLst>
              <a:ext uri="{FF2B5EF4-FFF2-40B4-BE49-F238E27FC236}">
                <a16:creationId xmlns:a16="http://schemas.microsoft.com/office/drawing/2014/main" id="{A6ABE83E-AA57-4B81-BDCE-81DE068A6132}"/>
              </a:ext>
            </a:extLst>
          </p:cNvPr>
          <p:cNvSpPr txBox="1">
            <a:spLocks/>
          </p:cNvSpPr>
          <p:nvPr/>
        </p:nvSpPr>
        <p:spPr>
          <a:xfrm>
            <a:off x="1598" y="523335"/>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The vote percentage is becoming clustered as years increases, showing that now parties cannot secure votes on old ways of caste bias and leader's impression so easily.</a:t>
            </a:r>
          </a:p>
        </p:txBody>
      </p:sp>
    </p:spTree>
    <p:extLst>
      <p:ext uri="{BB962C8B-B14F-4D97-AF65-F5344CB8AC3E}">
        <p14:creationId xmlns:p14="http://schemas.microsoft.com/office/powerpoint/2010/main" val="183363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A close up of a map&#10;&#10;Description generated with very high confidence">
            <a:extLst>
              <a:ext uri="{FF2B5EF4-FFF2-40B4-BE49-F238E27FC236}">
                <a16:creationId xmlns:a16="http://schemas.microsoft.com/office/drawing/2014/main" id="{79E1EC20-7BE2-472E-81B5-72AFE018E874}"/>
              </a:ext>
            </a:extLst>
          </p:cNvPr>
          <p:cNvPicPr>
            <a:picLocks noChangeAspect="1"/>
          </p:cNvPicPr>
          <p:nvPr/>
        </p:nvPicPr>
        <p:blipFill>
          <a:blip r:embed="rId2"/>
          <a:stretch>
            <a:fillRect/>
          </a:stretch>
        </p:blipFill>
        <p:spPr>
          <a:xfrm>
            <a:off x="5874588" y="2454519"/>
            <a:ext cx="6093123" cy="4335602"/>
          </a:xfrm>
          <a:prstGeom prst="rect">
            <a:avLst/>
          </a:prstGeom>
        </p:spPr>
      </p:pic>
      <p:pic>
        <p:nvPicPr>
          <p:cNvPr id="6" name="Picture 7" descr="A close up of a map&#10;&#10;Description generated with very high confidence">
            <a:extLst>
              <a:ext uri="{FF2B5EF4-FFF2-40B4-BE49-F238E27FC236}">
                <a16:creationId xmlns:a16="http://schemas.microsoft.com/office/drawing/2014/main" id="{51C8DFC1-4984-4AB6-9ABA-286DBC5A8C79}"/>
              </a:ext>
            </a:extLst>
          </p:cNvPr>
          <p:cNvPicPr>
            <a:picLocks noChangeAspect="1"/>
          </p:cNvPicPr>
          <p:nvPr/>
        </p:nvPicPr>
        <p:blipFill>
          <a:blip r:embed="rId3"/>
          <a:stretch>
            <a:fillRect/>
          </a:stretch>
        </p:blipFill>
        <p:spPr>
          <a:xfrm>
            <a:off x="138023" y="2453823"/>
            <a:ext cx="5748066" cy="4336994"/>
          </a:xfrm>
          <a:prstGeom prst="rect">
            <a:avLst/>
          </a:prstGeom>
        </p:spPr>
      </p:pic>
      <p:sp>
        <p:nvSpPr>
          <p:cNvPr id="3" name="Title 1">
            <a:extLst>
              <a:ext uri="{FF2B5EF4-FFF2-40B4-BE49-F238E27FC236}">
                <a16:creationId xmlns:a16="http://schemas.microsoft.com/office/drawing/2014/main" id="{4E90BCCD-7CCB-4C6A-84C2-69D7423E3E3D}"/>
              </a:ext>
            </a:extLst>
          </p:cNvPr>
          <p:cNvSpPr txBox="1">
            <a:spLocks/>
          </p:cNvSpPr>
          <p:nvPr/>
        </p:nvSpPr>
        <p:spPr>
          <a:xfrm>
            <a:off x="217258" y="623976"/>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INLD vote percentage and trained model as per Linear Regression. Because of lack of data the model could not be trained properly</a:t>
            </a:r>
          </a:p>
        </p:txBody>
      </p:sp>
    </p:spTree>
    <p:extLst>
      <p:ext uri="{BB962C8B-B14F-4D97-AF65-F5344CB8AC3E}">
        <p14:creationId xmlns:p14="http://schemas.microsoft.com/office/powerpoint/2010/main" val="261636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0192-1293-49E6-A535-DCA7CED024B2}"/>
              </a:ext>
            </a:extLst>
          </p:cNvPr>
          <p:cNvSpPr>
            <a:spLocks noGrp="1"/>
          </p:cNvSpPr>
          <p:nvPr>
            <p:ph type="title"/>
          </p:nvPr>
        </p:nvSpPr>
        <p:spPr>
          <a:xfrm>
            <a:off x="677334" y="77638"/>
            <a:ext cx="8596668" cy="716951"/>
          </a:xfrm>
        </p:spPr>
        <p:txBody>
          <a:bodyPr>
            <a:normAutofit/>
          </a:bodyPr>
          <a:lstStyle/>
          <a:p>
            <a:pPr algn="ctr"/>
            <a:r>
              <a:rPr lang="en-US" sz="4000" b="1" i="1" dirty="0"/>
              <a:t>Bibliography</a:t>
            </a:r>
          </a:p>
        </p:txBody>
      </p:sp>
      <p:sp>
        <p:nvSpPr>
          <p:cNvPr id="3" name="Content Placeholder 2">
            <a:extLst>
              <a:ext uri="{FF2B5EF4-FFF2-40B4-BE49-F238E27FC236}">
                <a16:creationId xmlns:a16="http://schemas.microsoft.com/office/drawing/2014/main" id="{9490A70D-F9B5-442B-8B18-5AFA47149EEF}"/>
              </a:ext>
            </a:extLst>
          </p:cNvPr>
          <p:cNvSpPr>
            <a:spLocks noGrp="1"/>
          </p:cNvSpPr>
          <p:nvPr>
            <p:ph idx="1"/>
          </p:nvPr>
        </p:nvSpPr>
        <p:spPr>
          <a:xfrm>
            <a:off x="677334" y="881004"/>
            <a:ext cx="10422592" cy="5836092"/>
          </a:xfrm>
        </p:spPr>
        <p:txBody>
          <a:bodyPr vert="horz" lIns="91440" tIns="45720" rIns="91440" bIns="45720" rtlCol="0" anchor="t">
            <a:noAutofit/>
          </a:bodyPr>
          <a:lstStyle/>
          <a:p>
            <a:r>
              <a:rPr lang="en-US" sz="2400" dirty="0"/>
              <a:t>STATISTICAL REPORT ON GENERAL ELECTION, 2014 TO THE LEGISLATIVE ASSEMBLY</a:t>
            </a:r>
          </a:p>
          <a:p>
            <a:r>
              <a:rPr lang="en-US" sz="2400" dirty="0"/>
              <a:t>STATISTICAL REPORT ON GENERAL ELECTION, 2009 TO THE LEGISLATIVE ASSEMBLY</a:t>
            </a:r>
          </a:p>
          <a:p>
            <a:r>
              <a:rPr lang="en-US" sz="2400" dirty="0"/>
              <a:t>eci.nic.in/</a:t>
            </a:r>
            <a:r>
              <a:rPr lang="en-US" sz="2400" dirty="0" err="1"/>
              <a:t>eci_main</a:t>
            </a:r>
            <a:r>
              <a:rPr lang="en-US" sz="2400" dirty="0"/>
              <a:t>/</a:t>
            </a:r>
            <a:r>
              <a:rPr lang="en-US" sz="2400" dirty="0" err="1"/>
              <a:t>StatisticalReports</a:t>
            </a:r>
            <a:r>
              <a:rPr lang="en-US" sz="2400" dirty="0"/>
              <a:t>/SE_2005/StatisticalReports_HR_2005.pdf</a:t>
            </a:r>
          </a:p>
          <a:p>
            <a:r>
              <a:rPr lang="en-US" sz="2400" dirty="0"/>
              <a:t>eci.nic.in/</a:t>
            </a:r>
            <a:r>
              <a:rPr lang="en-US" sz="2400" dirty="0" err="1"/>
              <a:t>eci_main</a:t>
            </a:r>
            <a:r>
              <a:rPr lang="en-US" sz="2400" dirty="0"/>
              <a:t>/</a:t>
            </a:r>
            <a:r>
              <a:rPr lang="en-US" sz="2400" dirty="0" err="1"/>
              <a:t>StatisticalReports</a:t>
            </a:r>
            <a:r>
              <a:rPr lang="en-US" sz="2400" dirty="0"/>
              <a:t>/SE_2000/StatisticalReports_HR_2000.pdf</a:t>
            </a:r>
          </a:p>
          <a:p>
            <a:r>
              <a:rPr lang="en-US" sz="2400" dirty="0"/>
              <a:t>http://eci.nic.in/eci/eci.html</a:t>
            </a:r>
          </a:p>
          <a:p>
            <a:r>
              <a:rPr lang="en-US" sz="2400" dirty="0">
                <a:hlinkClick r:id="rId2"/>
              </a:rPr>
              <a:t>http://ceoharyana.nic.in/</a:t>
            </a:r>
            <a:endParaRPr lang="en-US" sz="2400" dirty="0"/>
          </a:p>
          <a:p>
            <a:r>
              <a:rPr lang="en-US" sz="2400" u="sng" dirty="0">
                <a:hlinkClick r:id="rId3"/>
              </a:rPr>
              <a:t>https://www.mapsofindia.com/assemblypolls/haryana/</a:t>
            </a:r>
            <a:endParaRPr lang="en-US" sz="2400" dirty="0"/>
          </a:p>
          <a:p>
            <a:r>
              <a:rPr lang="en-US" sz="2400" dirty="0">
                <a:hlinkClick r:id="rId4"/>
              </a:rPr>
              <a:t>https://www.wikipedia.org/</a:t>
            </a:r>
            <a:endParaRPr lang="en-US" sz="2400" dirty="0"/>
          </a:p>
          <a:p>
            <a:r>
              <a:rPr lang="en-US" sz="2400" dirty="0">
                <a:hlinkClick r:id="rId5"/>
              </a:rPr>
              <a:t>https://www.census2011.co.in/census/state/districtlist/haryana.html</a:t>
            </a:r>
            <a:endParaRPr lang="en-US" sz="2400"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193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25D4-E7CC-45AD-A659-22003DFC6587}"/>
              </a:ext>
            </a:extLst>
          </p:cNvPr>
          <p:cNvSpPr>
            <a:spLocks noGrp="1"/>
          </p:cNvSpPr>
          <p:nvPr>
            <p:ph type="title"/>
          </p:nvPr>
        </p:nvSpPr>
        <p:spPr/>
        <p:txBody>
          <a:bodyPr>
            <a:normAutofit/>
          </a:bodyPr>
          <a:lstStyle/>
          <a:p>
            <a:pPr algn="ctr"/>
            <a:r>
              <a:rPr lang="en-US" sz="5400" b="1" i="1" u="sng" dirty="0"/>
              <a:t>Developed Using</a:t>
            </a:r>
          </a:p>
        </p:txBody>
      </p:sp>
      <p:sp>
        <p:nvSpPr>
          <p:cNvPr id="3" name="Content Placeholder 2">
            <a:extLst>
              <a:ext uri="{FF2B5EF4-FFF2-40B4-BE49-F238E27FC236}">
                <a16:creationId xmlns:a16="http://schemas.microsoft.com/office/drawing/2014/main" id="{285E0F71-2567-46BA-AF40-5BCF29B1F147}"/>
              </a:ext>
            </a:extLst>
          </p:cNvPr>
          <p:cNvSpPr>
            <a:spLocks noGrp="1"/>
          </p:cNvSpPr>
          <p:nvPr>
            <p:ph idx="1"/>
          </p:nvPr>
        </p:nvSpPr>
        <p:spPr/>
        <p:txBody>
          <a:bodyPr vert="horz" lIns="91440" tIns="45720" rIns="91440" bIns="45720" rtlCol="0" anchor="t">
            <a:normAutofit/>
          </a:bodyPr>
          <a:lstStyle/>
          <a:p>
            <a:pPr>
              <a:buFont typeface="Wingdings" charset="2"/>
              <a:buChar char="q"/>
            </a:pPr>
            <a:r>
              <a:rPr lang="en-US" sz="3200" dirty="0"/>
              <a:t> Language: Python</a:t>
            </a:r>
            <a:endParaRPr lang="en-US" dirty="0"/>
          </a:p>
          <a:p>
            <a:pPr>
              <a:buFont typeface="Wingdings" charset="2"/>
              <a:buChar char="q"/>
            </a:pPr>
            <a:r>
              <a:rPr lang="en-US" sz="3200" dirty="0"/>
              <a:t> Tools: Anaconda, </a:t>
            </a:r>
            <a:r>
              <a:rPr lang="en-US" sz="3200" dirty="0" err="1"/>
              <a:t>Jupyter</a:t>
            </a:r>
            <a:r>
              <a:rPr lang="en-US" sz="3200" dirty="0"/>
              <a:t> Notebook, IDLE,   Adobe Acrobat</a:t>
            </a:r>
          </a:p>
          <a:p>
            <a:pPr>
              <a:buFont typeface="Wingdings" charset="2"/>
              <a:buChar char="q"/>
            </a:pPr>
            <a:r>
              <a:rPr lang="en-US" sz="3200" dirty="0"/>
              <a:t> Library: Pandas, </a:t>
            </a:r>
            <a:r>
              <a:rPr lang="en-US" sz="3200" dirty="0" err="1"/>
              <a:t>Numpy</a:t>
            </a:r>
            <a:r>
              <a:rPr lang="en-US" sz="3200" dirty="0"/>
              <a:t>, </a:t>
            </a:r>
            <a:r>
              <a:rPr lang="en-US" sz="3200" dirty="0" err="1"/>
              <a:t>Matplotlib</a:t>
            </a:r>
            <a:r>
              <a:rPr lang="en-US" sz="3200" dirty="0"/>
              <a:t>, </a:t>
            </a:r>
            <a:r>
              <a:rPr lang="en-US" sz="3200" dirty="0" err="1"/>
              <a:t>Scikit</a:t>
            </a:r>
            <a:r>
              <a:rPr lang="en-US" sz="3200" dirty="0"/>
              <a:t>- Learn</a:t>
            </a:r>
          </a:p>
          <a:p>
            <a:pPr>
              <a:buFont typeface="Wingdings" charset="2"/>
              <a:buChar char="q"/>
            </a:pPr>
            <a:r>
              <a:rPr lang="en-US" sz="3200" dirty="0"/>
              <a:t> API: For Data Wrangling- '</a:t>
            </a:r>
            <a:r>
              <a:rPr lang="en-US" sz="3200" dirty="0" err="1"/>
              <a:t>pdftables-api</a:t>
            </a:r>
            <a:r>
              <a:rPr lang="en-US" sz="3200" dirty="0"/>
              <a:t>'</a:t>
            </a:r>
          </a:p>
        </p:txBody>
      </p:sp>
    </p:spTree>
    <p:extLst>
      <p:ext uri="{BB962C8B-B14F-4D97-AF65-F5344CB8AC3E}">
        <p14:creationId xmlns:p14="http://schemas.microsoft.com/office/powerpoint/2010/main" val="82200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2150-00E2-4F54-939A-B7BD4C272B38}"/>
              </a:ext>
            </a:extLst>
          </p:cNvPr>
          <p:cNvSpPr>
            <a:spLocks noGrp="1"/>
          </p:cNvSpPr>
          <p:nvPr>
            <p:ph type="title"/>
          </p:nvPr>
        </p:nvSpPr>
        <p:spPr>
          <a:xfrm>
            <a:off x="864240" y="1500996"/>
            <a:ext cx="8596668" cy="1349554"/>
          </a:xfrm>
        </p:spPr>
        <p:txBody>
          <a:bodyPr/>
          <a:lstStyle/>
          <a:p>
            <a:r>
              <a:rPr lang="en-US" dirty="0"/>
              <a:t>               </a:t>
            </a:r>
            <a:r>
              <a:rPr lang="en-US" sz="7200" dirty="0"/>
              <a:t> </a:t>
            </a:r>
            <a:r>
              <a:rPr lang="en-US" sz="7200" b="1" i="1" u="sng" dirty="0"/>
              <a:t>Thank You!!</a:t>
            </a:r>
          </a:p>
        </p:txBody>
      </p:sp>
      <p:sp>
        <p:nvSpPr>
          <p:cNvPr id="7" name="TextBox 6">
            <a:extLst>
              <a:ext uri="{FF2B5EF4-FFF2-40B4-BE49-F238E27FC236}">
                <a16:creationId xmlns:a16="http://schemas.microsoft.com/office/drawing/2014/main" id="{D40C18E1-CF87-45E0-8F00-CB56A0D82A7A}"/>
              </a:ext>
            </a:extLst>
          </p:cNvPr>
          <p:cNvSpPr txBox="1"/>
          <p:nvPr/>
        </p:nvSpPr>
        <p:spPr>
          <a:xfrm>
            <a:off x="4264326" y="3049438"/>
            <a:ext cx="484229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highlight>
                  <a:srgbClr val="FFFF00"/>
                </a:highlight>
              </a:rPr>
              <a:t>By </a:t>
            </a:r>
            <a:r>
              <a:rPr lang="en-US" sz="3600" b="1" dirty="0" err="1">
                <a:highlight>
                  <a:srgbClr val="FFFF00"/>
                </a:highlight>
              </a:rPr>
              <a:t>Pranjal</a:t>
            </a:r>
            <a:r>
              <a:rPr lang="en-US" sz="3600" b="1" dirty="0">
                <a:highlight>
                  <a:srgbClr val="FFFF00"/>
                </a:highlight>
              </a:rPr>
              <a:t> Rastogi</a:t>
            </a:r>
          </a:p>
        </p:txBody>
      </p:sp>
    </p:spTree>
    <p:extLst>
      <p:ext uri="{BB962C8B-B14F-4D97-AF65-F5344CB8AC3E}">
        <p14:creationId xmlns:p14="http://schemas.microsoft.com/office/powerpoint/2010/main" val="367394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4250-C2FD-47CC-8A4C-0754394CCE9A}"/>
              </a:ext>
            </a:extLst>
          </p:cNvPr>
          <p:cNvSpPr>
            <a:spLocks noGrp="1"/>
          </p:cNvSpPr>
          <p:nvPr>
            <p:ph type="title"/>
          </p:nvPr>
        </p:nvSpPr>
        <p:spPr>
          <a:xfrm>
            <a:off x="174127" y="4261449"/>
            <a:ext cx="11644667" cy="1752120"/>
          </a:xfrm>
        </p:spPr>
        <p:txBody>
          <a:bodyPr vert="horz" lIns="91440" tIns="45720" rIns="91440" bIns="45720" rtlCol="0" anchor="t">
            <a:noAutofit/>
          </a:bodyPr>
          <a:lstStyle/>
          <a:p>
            <a:r>
              <a:rPr lang="en-US" sz="2000" dirty="0">
                <a:solidFill>
                  <a:srgbClr val="000000"/>
                </a:solidFill>
              </a:rPr>
              <a:t>Elections were held just after Lok Sabha Elections in which BJP won clearly under leadership of Shri Narendra Modi. It's effect can be seen clearly in these elections as BJP clinched the victory. Even Though INLD and INC have strong roots here and managed to get substantial number of votes, but the effect of Lok Sabha elections helped BJP to clinch victory. The Margin was not so much with a mere difference of 4000 votes among top 3 parties.</a:t>
            </a:r>
          </a:p>
        </p:txBody>
      </p:sp>
      <p:pic>
        <p:nvPicPr>
          <p:cNvPr id="4" name="Picture 4" descr="A screenshot of a cell phone&#10;&#10;Description generated with very high confidence">
            <a:extLst>
              <a:ext uri="{FF2B5EF4-FFF2-40B4-BE49-F238E27FC236}">
                <a16:creationId xmlns:a16="http://schemas.microsoft.com/office/drawing/2014/main" id="{3EBA2FC1-BDAC-4D32-8766-1D8D7D55916B}"/>
              </a:ext>
            </a:extLst>
          </p:cNvPr>
          <p:cNvPicPr>
            <a:picLocks noGrp="1" noChangeAspect="1"/>
          </p:cNvPicPr>
          <p:nvPr>
            <p:ph idx="1"/>
          </p:nvPr>
        </p:nvPicPr>
        <p:blipFill>
          <a:blip r:embed="rId2"/>
          <a:stretch>
            <a:fillRect/>
          </a:stretch>
        </p:blipFill>
        <p:spPr>
          <a:xfrm>
            <a:off x="224130" y="4776"/>
            <a:ext cx="10825789" cy="3965454"/>
          </a:xfrm>
          <a:prstGeom prst="rect">
            <a:avLst/>
          </a:prstGeom>
        </p:spPr>
      </p:pic>
    </p:spTree>
    <p:extLst>
      <p:ext uri="{BB962C8B-B14F-4D97-AF65-F5344CB8AC3E}">
        <p14:creationId xmlns:p14="http://schemas.microsoft.com/office/powerpoint/2010/main" val="157913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F1F44B68-EC2F-4678-A856-AAA89165ADEC}"/>
              </a:ext>
            </a:extLst>
          </p:cNvPr>
          <p:cNvPicPr>
            <a:picLocks noChangeAspect="1"/>
          </p:cNvPicPr>
          <p:nvPr/>
        </p:nvPicPr>
        <p:blipFill>
          <a:blip r:embed="rId2"/>
          <a:stretch>
            <a:fillRect/>
          </a:stretch>
        </p:blipFill>
        <p:spPr>
          <a:xfrm>
            <a:off x="166778" y="208647"/>
            <a:ext cx="11484633" cy="3522102"/>
          </a:xfrm>
          <a:prstGeom prst="rect">
            <a:avLst/>
          </a:prstGeom>
        </p:spPr>
      </p:pic>
      <p:sp>
        <p:nvSpPr>
          <p:cNvPr id="5" name="Title 1">
            <a:extLst>
              <a:ext uri="{FF2B5EF4-FFF2-40B4-BE49-F238E27FC236}">
                <a16:creationId xmlns:a16="http://schemas.microsoft.com/office/drawing/2014/main" id="{A3D9BB81-9B65-45DA-9EDD-8D1E3D01C2B1}"/>
              </a:ext>
            </a:extLst>
          </p:cNvPr>
          <p:cNvSpPr txBox="1">
            <a:spLocks/>
          </p:cNvSpPr>
          <p:nvPr/>
        </p:nvSpPr>
        <p:spPr>
          <a:xfrm>
            <a:off x="174127" y="4261449"/>
            <a:ext cx="11644667" cy="17521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0000"/>
                </a:solidFill>
              </a:rPr>
              <a:t>Elections were held just after Lok Sabha Elections,2009 in which INC formed alliance and restored power. INLD and INC have strong roots and voters base here and managed to get substantial number of votes. More than 50% votes have been clinched by these 2 parties. Others also got many votes showing that no other candidate has strong influence here. The Margin was not so much with a mere difference of 5000 votes between top 2 parties.</a:t>
            </a:r>
          </a:p>
        </p:txBody>
      </p:sp>
    </p:spTree>
    <p:extLst>
      <p:ext uri="{BB962C8B-B14F-4D97-AF65-F5344CB8AC3E}">
        <p14:creationId xmlns:p14="http://schemas.microsoft.com/office/powerpoint/2010/main" val="362439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AFA53976-9046-48EA-9DD5-E6956F448865}"/>
              </a:ext>
            </a:extLst>
          </p:cNvPr>
          <p:cNvPicPr>
            <a:picLocks noChangeAspect="1"/>
          </p:cNvPicPr>
          <p:nvPr/>
        </p:nvPicPr>
        <p:blipFill>
          <a:blip r:embed="rId2"/>
          <a:stretch>
            <a:fillRect/>
          </a:stretch>
        </p:blipFill>
        <p:spPr>
          <a:xfrm>
            <a:off x="-63260" y="-3262"/>
            <a:ext cx="5144218" cy="3442714"/>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9263E85A-04DF-4D99-9D86-23B0FC284FC1}"/>
              </a:ext>
            </a:extLst>
          </p:cNvPr>
          <p:cNvPicPr>
            <a:picLocks noChangeAspect="1"/>
          </p:cNvPicPr>
          <p:nvPr/>
        </p:nvPicPr>
        <p:blipFill>
          <a:blip r:embed="rId3"/>
          <a:stretch>
            <a:fillRect/>
          </a:stretch>
        </p:blipFill>
        <p:spPr>
          <a:xfrm>
            <a:off x="5069456" y="-76133"/>
            <a:ext cx="5446143" cy="3861624"/>
          </a:xfrm>
          <a:prstGeom prst="rect">
            <a:avLst/>
          </a:prstGeom>
        </p:spPr>
      </p:pic>
      <p:sp>
        <p:nvSpPr>
          <p:cNvPr id="4" name="Title 1">
            <a:extLst>
              <a:ext uri="{FF2B5EF4-FFF2-40B4-BE49-F238E27FC236}">
                <a16:creationId xmlns:a16="http://schemas.microsoft.com/office/drawing/2014/main" id="{54118179-9C77-4E45-B74E-820F6F64232A}"/>
              </a:ext>
            </a:extLst>
          </p:cNvPr>
          <p:cNvSpPr>
            <a:spLocks noGrp="1"/>
          </p:cNvSpPr>
          <p:nvPr>
            <p:ph type="title"/>
          </p:nvPr>
        </p:nvSpPr>
        <p:spPr>
          <a:xfrm>
            <a:off x="174127" y="4261449"/>
            <a:ext cx="11644667" cy="1752120"/>
          </a:xfrm>
        </p:spPr>
        <p:txBody>
          <a:bodyPr vert="horz" lIns="91440" tIns="45720" rIns="91440" bIns="45720" rtlCol="0" anchor="t">
            <a:noAutofit/>
          </a:bodyPr>
          <a:lstStyle/>
          <a:p>
            <a:r>
              <a:rPr lang="en-US" sz="2000" dirty="0">
                <a:solidFill>
                  <a:srgbClr val="000000"/>
                </a:solidFill>
              </a:rPr>
              <a:t>Elections were held just after Lok Sabha Elections. Bhai Jai Prakash won 2014 elections but did not contested 2009 elections showing his strong leadership .INLD and INC have strong roots here and managed to get substantial number of votes, which account for more than 50%. No other candidate was able to get substantial votes.</a:t>
            </a:r>
          </a:p>
        </p:txBody>
      </p:sp>
    </p:spTree>
    <p:extLst>
      <p:ext uri="{BB962C8B-B14F-4D97-AF65-F5344CB8AC3E}">
        <p14:creationId xmlns:p14="http://schemas.microsoft.com/office/powerpoint/2010/main" val="268840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F5320FB2-71DF-4F72-81F8-79045B7548CC}"/>
              </a:ext>
            </a:extLst>
          </p:cNvPr>
          <p:cNvPicPr>
            <a:picLocks noChangeAspect="1"/>
          </p:cNvPicPr>
          <p:nvPr/>
        </p:nvPicPr>
        <p:blipFill>
          <a:blip r:embed="rId2"/>
          <a:stretch>
            <a:fillRect/>
          </a:stretch>
        </p:blipFill>
        <p:spPr>
          <a:xfrm>
            <a:off x="200295" y="71437"/>
            <a:ext cx="4904655" cy="3192670"/>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294B6126-45D2-4904-A50E-B1EF20FBE879}"/>
              </a:ext>
            </a:extLst>
          </p:cNvPr>
          <p:cNvPicPr>
            <a:picLocks noChangeAspect="1"/>
          </p:cNvPicPr>
          <p:nvPr/>
        </p:nvPicPr>
        <p:blipFill>
          <a:blip r:embed="rId3"/>
          <a:stretch>
            <a:fillRect/>
          </a:stretch>
        </p:blipFill>
        <p:spPr>
          <a:xfrm>
            <a:off x="5098211" y="-2004"/>
            <a:ext cx="5029199" cy="3267667"/>
          </a:xfrm>
          <a:prstGeom prst="rect">
            <a:avLst/>
          </a:prstGeom>
        </p:spPr>
      </p:pic>
      <p:sp>
        <p:nvSpPr>
          <p:cNvPr id="4" name="Title 1">
            <a:extLst>
              <a:ext uri="{FF2B5EF4-FFF2-40B4-BE49-F238E27FC236}">
                <a16:creationId xmlns:a16="http://schemas.microsoft.com/office/drawing/2014/main" id="{7F2D97CB-6518-46C6-9158-02AD2BF605AC}"/>
              </a:ext>
            </a:extLst>
          </p:cNvPr>
          <p:cNvSpPr>
            <a:spLocks noGrp="1"/>
          </p:cNvSpPr>
          <p:nvPr>
            <p:ph type="title"/>
          </p:nvPr>
        </p:nvSpPr>
        <p:spPr>
          <a:xfrm>
            <a:off x="174127" y="4261449"/>
            <a:ext cx="11644667" cy="1752120"/>
          </a:xfrm>
        </p:spPr>
        <p:txBody>
          <a:bodyPr vert="horz" lIns="91440" tIns="45720" rIns="91440" bIns="45720" rtlCol="0" anchor="t">
            <a:noAutofit/>
          </a:bodyPr>
          <a:lstStyle/>
          <a:p>
            <a:r>
              <a:rPr lang="en-US" sz="2000" dirty="0">
                <a:solidFill>
                  <a:srgbClr val="000000"/>
                </a:solidFill>
              </a:rPr>
              <a:t>Elections were held just after Lok Sabha Elections. INC won 2005 elections  and INLD won 2000 elections showing their strong leadership .INLD and INC have strong roots here and managed to get substantial number of votes, which account for more than 50%. No other candidate was able to get substantial votes. But others got high number of vote percentage in 2000, showing that besides INLD no other party had strong base there.</a:t>
            </a:r>
          </a:p>
        </p:txBody>
      </p:sp>
    </p:spTree>
    <p:extLst>
      <p:ext uri="{BB962C8B-B14F-4D97-AF65-F5344CB8AC3E}">
        <p14:creationId xmlns:p14="http://schemas.microsoft.com/office/powerpoint/2010/main" val="161192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CA4E944A-8AE1-4E14-B573-02A6B632D59C}"/>
              </a:ext>
            </a:extLst>
          </p:cNvPr>
          <p:cNvPicPr>
            <a:picLocks noChangeAspect="1"/>
          </p:cNvPicPr>
          <p:nvPr/>
        </p:nvPicPr>
        <p:blipFill>
          <a:blip r:embed="rId2"/>
          <a:stretch>
            <a:fillRect/>
          </a:stretch>
        </p:blipFill>
        <p:spPr>
          <a:xfrm>
            <a:off x="310551" y="2735245"/>
            <a:ext cx="5561161" cy="3817284"/>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612C9C14-9B2B-414F-B14B-1DF220D8DE7B}"/>
              </a:ext>
            </a:extLst>
          </p:cNvPr>
          <p:cNvPicPr>
            <a:picLocks noChangeAspect="1"/>
          </p:cNvPicPr>
          <p:nvPr/>
        </p:nvPicPr>
        <p:blipFill>
          <a:blip r:embed="rId3"/>
          <a:stretch>
            <a:fillRect/>
          </a:stretch>
        </p:blipFill>
        <p:spPr>
          <a:xfrm>
            <a:off x="6550325" y="2735561"/>
            <a:ext cx="4827916" cy="3974802"/>
          </a:xfrm>
          <a:prstGeom prst="rect">
            <a:avLst/>
          </a:prstGeom>
        </p:spPr>
      </p:pic>
      <p:sp>
        <p:nvSpPr>
          <p:cNvPr id="4" name="Title 1">
            <a:extLst>
              <a:ext uri="{FF2B5EF4-FFF2-40B4-BE49-F238E27FC236}">
                <a16:creationId xmlns:a16="http://schemas.microsoft.com/office/drawing/2014/main" id="{1A4185CB-63DC-4D4B-81A0-3C91FD548E07}"/>
              </a:ext>
            </a:extLst>
          </p:cNvPr>
          <p:cNvSpPr>
            <a:spLocks noGrp="1"/>
          </p:cNvSpPr>
          <p:nvPr>
            <p:ph type="title"/>
          </p:nvPr>
        </p:nvSpPr>
        <p:spPr>
          <a:xfrm>
            <a:off x="188504" y="465826"/>
            <a:ext cx="11644667" cy="1752120"/>
          </a:xfrm>
        </p:spPr>
        <p:txBody>
          <a:bodyPr vert="horz" lIns="91440" tIns="45720" rIns="91440" bIns="45720" rtlCol="0" anchor="t">
            <a:noAutofit/>
          </a:bodyPr>
          <a:lstStyle/>
          <a:p>
            <a:r>
              <a:rPr lang="en-US" sz="2000" dirty="0">
                <a:solidFill>
                  <a:srgbClr val="000000"/>
                </a:solidFill>
              </a:rPr>
              <a:t>BJP vote percentage pattern shows that BJP didn't have strong influence their but in 2014 because of strong wave for BJP among people, they managed to secure 17% of votes. BSP on other hand has similar pattern securing between 1-4 %votes with an exception in 2009</a:t>
            </a:r>
          </a:p>
        </p:txBody>
      </p:sp>
    </p:spTree>
    <p:extLst>
      <p:ext uri="{BB962C8B-B14F-4D97-AF65-F5344CB8AC3E}">
        <p14:creationId xmlns:p14="http://schemas.microsoft.com/office/powerpoint/2010/main" val="24412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omputer screen&#10;&#10;Description generated with very high confidence">
            <a:extLst>
              <a:ext uri="{FF2B5EF4-FFF2-40B4-BE49-F238E27FC236}">
                <a16:creationId xmlns:a16="http://schemas.microsoft.com/office/drawing/2014/main" id="{61D2C11D-CD79-4904-B74C-AE66731FE7E9}"/>
              </a:ext>
            </a:extLst>
          </p:cNvPr>
          <p:cNvPicPr>
            <a:picLocks noChangeAspect="1"/>
          </p:cNvPicPr>
          <p:nvPr/>
        </p:nvPicPr>
        <p:blipFill>
          <a:blip r:embed="rId2"/>
          <a:stretch>
            <a:fillRect/>
          </a:stretch>
        </p:blipFill>
        <p:spPr>
          <a:xfrm>
            <a:off x="5663691" y="2644625"/>
            <a:ext cx="5019674" cy="3725351"/>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6332CC69-40C9-4ADA-BADA-1516FD566D94}"/>
              </a:ext>
            </a:extLst>
          </p:cNvPr>
          <p:cNvPicPr>
            <a:picLocks noChangeAspect="1"/>
          </p:cNvPicPr>
          <p:nvPr/>
        </p:nvPicPr>
        <p:blipFill>
          <a:blip r:embed="rId3"/>
          <a:stretch>
            <a:fillRect/>
          </a:stretch>
        </p:blipFill>
        <p:spPr>
          <a:xfrm>
            <a:off x="200295" y="2644625"/>
            <a:ext cx="5335975" cy="3725353"/>
          </a:xfrm>
          <a:prstGeom prst="rect">
            <a:avLst/>
          </a:prstGeom>
        </p:spPr>
      </p:pic>
      <p:sp>
        <p:nvSpPr>
          <p:cNvPr id="4" name="Title 1">
            <a:extLst>
              <a:ext uri="{FF2B5EF4-FFF2-40B4-BE49-F238E27FC236}">
                <a16:creationId xmlns:a16="http://schemas.microsoft.com/office/drawing/2014/main" id="{33857EA4-7BE4-423A-A1C6-1370002CEAC3}"/>
              </a:ext>
            </a:extLst>
          </p:cNvPr>
          <p:cNvSpPr>
            <a:spLocks noGrp="1"/>
          </p:cNvSpPr>
          <p:nvPr>
            <p:ph type="title"/>
          </p:nvPr>
        </p:nvSpPr>
        <p:spPr>
          <a:xfrm>
            <a:off x="188504" y="465826"/>
            <a:ext cx="11644667" cy="1752120"/>
          </a:xfrm>
        </p:spPr>
        <p:txBody>
          <a:bodyPr vert="horz" lIns="91440" tIns="45720" rIns="91440" bIns="45720" rtlCol="0" anchor="t">
            <a:noAutofit/>
          </a:bodyPr>
          <a:lstStyle/>
          <a:p>
            <a:r>
              <a:rPr lang="en-US" sz="2000" dirty="0">
                <a:solidFill>
                  <a:srgbClr val="000000"/>
                </a:solidFill>
              </a:rPr>
              <a:t>INLD vote percentage pattern shows that they have strong influence and managed to get around 40% of votes each time but in 2014 because of strong wave for BJP among people, they managed to secure only 27% of votes. Others on other hand have varying pattern securing from29 and 36 %votes to mere 5% in 2009.</a:t>
            </a:r>
          </a:p>
        </p:txBody>
      </p:sp>
    </p:spTree>
    <p:extLst>
      <p:ext uri="{BB962C8B-B14F-4D97-AF65-F5344CB8AC3E}">
        <p14:creationId xmlns:p14="http://schemas.microsoft.com/office/powerpoint/2010/main" val="421373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text on a black background&#10;&#10;Description generated with high confidence">
            <a:extLst>
              <a:ext uri="{FF2B5EF4-FFF2-40B4-BE49-F238E27FC236}">
                <a16:creationId xmlns:a16="http://schemas.microsoft.com/office/drawing/2014/main" id="{2C4D0887-F784-4467-8FD8-57F7E3C0549D}"/>
              </a:ext>
            </a:extLst>
          </p:cNvPr>
          <p:cNvPicPr>
            <a:picLocks noChangeAspect="1"/>
          </p:cNvPicPr>
          <p:nvPr/>
        </p:nvPicPr>
        <p:blipFill>
          <a:blip r:embed="rId2"/>
          <a:stretch>
            <a:fillRect/>
          </a:stretch>
        </p:blipFill>
        <p:spPr>
          <a:xfrm>
            <a:off x="1345721" y="2733581"/>
            <a:ext cx="7947802" cy="3964384"/>
          </a:xfrm>
          <a:prstGeom prst="rect">
            <a:avLst/>
          </a:prstGeom>
        </p:spPr>
      </p:pic>
      <p:sp>
        <p:nvSpPr>
          <p:cNvPr id="5" name="Title 1">
            <a:extLst>
              <a:ext uri="{FF2B5EF4-FFF2-40B4-BE49-F238E27FC236}">
                <a16:creationId xmlns:a16="http://schemas.microsoft.com/office/drawing/2014/main" id="{051B923E-F0E1-4A36-B1A7-E5C1694220AD}"/>
              </a:ext>
            </a:extLst>
          </p:cNvPr>
          <p:cNvSpPr>
            <a:spLocks noGrp="1"/>
          </p:cNvSpPr>
          <p:nvPr>
            <p:ph type="title"/>
          </p:nvPr>
        </p:nvSpPr>
        <p:spPr>
          <a:xfrm>
            <a:off x="188504" y="465826"/>
            <a:ext cx="11644667" cy="1752120"/>
          </a:xfrm>
        </p:spPr>
        <p:txBody>
          <a:bodyPr vert="horz" lIns="91440" tIns="45720" rIns="91440" bIns="45720" rtlCol="0" anchor="t">
            <a:noAutofit/>
          </a:bodyPr>
          <a:lstStyle/>
          <a:p>
            <a:r>
              <a:rPr lang="en-US" sz="2000" dirty="0">
                <a:solidFill>
                  <a:srgbClr val="000000"/>
                </a:solidFill>
              </a:rPr>
              <a:t>A low </a:t>
            </a:r>
            <a:r>
              <a:rPr lang="en-US" sz="2000" b="1" dirty="0">
                <a:solidFill>
                  <a:srgbClr val="000000"/>
                </a:solidFill>
              </a:rPr>
              <a:t>standard deviation</a:t>
            </a:r>
            <a:r>
              <a:rPr lang="en-US" sz="2000" dirty="0">
                <a:solidFill>
                  <a:srgbClr val="000000"/>
                </a:solidFill>
              </a:rPr>
              <a:t> indicates that the data points tend to be close to the </a:t>
            </a:r>
            <a:r>
              <a:rPr lang="en-US" sz="2000" b="1" dirty="0">
                <a:solidFill>
                  <a:srgbClr val="000000"/>
                </a:solidFill>
              </a:rPr>
              <a:t>mean</a:t>
            </a:r>
            <a:r>
              <a:rPr lang="en-US" sz="2000" dirty="0">
                <a:solidFill>
                  <a:srgbClr val="000000"/>
                </a:solidFill>
              </a:rPr>
              <a:t> of the set, while a </a:t>
            </a:r>
            <a:r>
              <a:rPr lang="en-US" sz="2000" b="1" dirty="0">
                <a:solidFill>
                  <a:srgbClr val="000000"/>
                </a:solidFill>
              </a:rPr>
              <a:t>high standard deviation </a:t>
            </a:r>
            <a:r>
              <a:rPr lang="en-US" sz="2000" dirty="0">
                <a:solidFill>
                  <a:srgbClr val="000000"/>
                </a:solidFill>
              </a:rPr>
              <a:t>indicates that the data points are spread out over a wider range of values. INLD in 2014 has an exceptionally high standard deviation while BSP has low standard deviation comparatively. Rest have intermediate standard deviation in between 100-150.</a:t>
            </a:r>
          </a:p>
        </p:txBody>
      </p:sp>
    </p:spTree>
    <p:extLst>
      <p:ext uri="{BB962C8B-B14F-4D97-AF65-F5344CB8AC3E}">
        <p14:creationId xmlns:p14="http://schemas.microsoft.com/office/powerpoint/2010/main" val="30379957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Haryana election data analysis 2018 </vt:lpstr>
      <vt:lpstr>Introduction</vt:lpstr>
      <vt:lpstr>Elections were held just after Lok Sabha Elections in which BJP won clearly under leadership of Shri Narendra Modi. It's effect can be seen clearly in these elections as BJP clinched the victory. Even Though INLD and INC have strong roots here and managed to get substantial number of votes, but the effect of Lok Sabha elections helped BJP to clinch victory. The Margin was not so much with a mere difference of 4000 votes among top 3 parties.</vt:lpstr>
      <vt:lpstr>PowerPoint Presentation</vt:lpstr>
      <vt:lpstr>Elections were held just after Lok Sabha Elections. Bhai Jai Prakash won 2014 elections but did not contested 2009 elections showing his strong leadership .INLD and INC have strong roots here and managed to get substantial number of votes, which account for more than 50%. No other candidate was able to get substantial votes.</vt:lpstr>
      <vt:lpstr>Elections were held just after Lok Sabha Elections. INC won 2005 elections  and INLD won 2000 elections showing their strong leadership .INLD and INC have strong roots here and managed to get substantial number of votes, which account for more than 50%. No other candidate was able to get substantial votes. But others got high number of vote percentage in 2000, showing that besides INLD no other party had strong base there.</vt:lpstr>
      <vt:lpstr>BJP vote percentage pattern shows that BJP didn't have strong influence their but in 2014 because of strong wave for BJP among people, they managed to secure 17% of votes. BSP on other hand has similar pattern securing between 1-4 %votes with an exception in 2009</vt:lpstr>
      <vt:lpstr>INLD vote percentage pattern shows that they have strong influence and managed to get around 40% of votes each time but in 2014 because of strong wave for BJP among people, they managed to secure only 27% of votes. Others on other hand have varying pattern securing from29 and 36 %votes to mere 5% in 2009.</vt:lpstr>
      <vt:lpstr>A low standard deviation indicates that the data points tend to be close to the mean of the set, while a high standard deviation indicates that the data points are spread out over a wider range of values. INLD in 2014 has an exceptionally high standard deviation while BSP has low standard deviation comparatively. Rest have intermediate standard deviation in between 100-150.</vt:lpstr>
      <vt:lpstr>A low standard deviation indicates that the data points tend to be close to the mean of the set, while a high standard deviation indicates that the data points are spread out over a wider range of values. BJP and INC in 2014, 2009 has an exceptionally high standard deviation while BSP and HJCBL have low standard deviation comparatively. Rest have intermediate standard deviation in between 100-150 with INLD in 2014 having high standard deviation.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lpstr>Developed Using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281</cp:revision>
  <dcterms:created xsi:type="dcterms:W3CDTF">2014-09-12T02:18:09Z</dcterms:created>
  <dcterms:modified xsi:type="dcterms:W3CDTF">2018-07-29T10:41:40Z</dcterms:modified>
</cp:coreProperties>
</file>