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2" r:id="rId4"/>
    <p:sldId id="260" r:id="rId5"/>
    <p:sldId id="272" r:id="rId6"/>
    <p:sldId id="285" r:id="rId7"/>
    <p:sldId id="294" r:id="rId8"/>
    <p:sldId id="261" r:id="rId9"/>
    <p:sldId id="293" r:id="rId10"/>
    <p:sldId id="259"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61AF53-02BE-47F1-AFB2-8811AD24C9C9}" v="3" dt="2018-07-28T17:11:24.889"/>
    <p1510:client id="{5018CDFB-7B67-47F4-B6F6-706CFB872035}" v="3" dt="2018-09-30T07:45:04.572"/>
    <p1510:client id="{296469AB-00AD-40DF-94DC-3DA5D16BCE12}" v="9" dt="2018-07-28T19:11:35.227"/>
    <p1510:client id="{324CD69E-5A72-4121-9606-AA4A1AFC7CD1}" v="7" dt="2018-10-02T10:47:33.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8879" y="3051515"/>
            <a:ext cx="9060898" cy="711774"/>
          </a:xfrm>
        </p:spPr>
        <p:txBody>
          <a:bodyPr/>
          <a:lstStyle/>
          <a:p>
            <a:pPr algn="ctr"/>
            <a:r>
              <a:rPr lang="en-US" b="1" dirty="0">
                <a:solidFill>
                  <a:schemeClr val="tx1"/>
                </a:solidFill>
                <a:highlight>
                  <a:srgbClr val="C0C0C0"/>
                </a:highlight>
              </a:rPr>
              <a:t>Election Analytica</a:t>
            </a:r>
          </a:p>
        </p:txBody>
      </p:sp>
      <p:sp>
        <p:nvSpPr>
          <p:cNvPr id="3" name="Subtitle 2"/>
          <p:cNvSpPr>
            <a:spLocks noGrp="1"/>
          </p:cNvSpPr>
          <p:nvPr>
            <p:ph type="subTitle" idx="1"/>
          </p:nvPr>
        </p:nvSpPr>
        <p:spPr>
          <a:xfrm>
            <a:off x="1521444" y="945324"/>
            <a:ext cx="7766936" cy="1643238"/>
          </a:xfrm>
        </p:spPr>
        <p:txBody>
          <a:bodyPr>
            <a:normAutofit fontScale="62500" lnSpcReduction="20000"/>
          </a:bodyPr>
          <a:lstStyle/>
          <a:p>
            <a:pPr algn="ctr"/>
            <a:r>
              <a:rPr lang="en-US" sz="6400" b="1" dirty="0">
                <a:solidFill>
                  <a:srgbClr val="000000"/>
                </a:solidFill>
              </a:rPr>
              <a:t>   </a:t>
            </a:r>
            <a:r>
              <a:rPr lang="en-US" sz="6400" b="1" dirty="0">
                <a:solidFill>
                  <a:schemeClr val="tx1"/>
                </a:solidFill>
              </a:rPr>
              <a:t>Project Report Submission</a:t>
            </a:r>
            <a:endParaRPr lang="en-US" sz="6400">
              <a:solidFill>
                <a:schemeClr val="tx1"/>
              </a:solidFill>
            </a:endParaRPr>
          </a:p>
          <a:p>
            <a:pPr algn="ctr"/>
            <a:br>
              <a:rPr lang="en-US" sz="5700" b="1" dirty="0">
                <a:solidFill>
                  <a:schemeClr val="tx1"/>
                </a:solidFill>
              </a:rPr>
            </a:br>
            <a:r>
              <a:rPr lang="en-US" sz="6400" b="1" dirty="0">
                <a:solidFill>
                  <a:schemeClr val="tx1"/>
                </a:solidFill>
              </a:rPr>
              <a:t>on</a:t>
            </a:r>
          </a:p>
        </p:txBody>
      </p:sp>
      <p:sp>
        <p:nvSpPr>
          <p:cNvPr id="4" name="TextBox 3">
            <a:extLst>
              <a:ext uri="{FF2B5EF4-FFF2-40B4-BE49-F238E27FC236}">
                <a16:creationId xmlns:a16="http://schemas.microsoft.com/office/drawing/2014/main" id="{22E5942F-B201-4B45-B6DF-28033E3A2E62}"/>
              </a:ext>
            </a:extLst>
          </p:cNvPr>
          <p:cNvSpPr txBox="1"/>
          <p:nvPr/>
        </p:nvSpPr>
        <p:spPr>
          <a:xfrm>
            <a:off x="5472024" y="4300269"/>
            <a:ext cx="4842293"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highlight>
                  <a:srgbClr val="FFFF00"/>
                </a:highlight>
              </a:rPr>
              <a:t>By </a:t>
            </a:r>
            <a:r>
              <a:rPr lang="en-US" sz="3600" b="1" dirty="0" err="1">
                <a:highlight>
                  <a:srgbClr val="FFFF00"/>
                </a:highlight>
              </a:rPr>
              <a:t>Pranjal</a:t>
            </a:r>
            <a:r>
              <a:rPr lang="en-US" sz="3600" b="1" dirty="0">
                <a:highlight>
                  <a:srgbClr val="FFFF00"/>
                </a:highlight>
              </a:rPr>
              <a:t> Rastogi</a:t>
            </a:r>
            <a:endParaRPr lang="en-US"/>
          </a:p>
          <a:p>
            <a:pPr algn="ctr"/>
            <a:r>
              <a:rPr lang="en-US" sz="3600" b="1" dirty="0"/>
              <a:t>CSE-2 (M)</a:t>
            </a:r>
          </a:p>
          <a:p>
            <a:pPr algn="ctr"/>
            <a:r>
              <a:rPr lang="en-US" sz="3600" b="1" dirty="0"/>
              <a:t>05215002716 (25)</a:t>
            </a:r>
            <a:endParaRPr lang="en-US" sz="3600"/>
          </a:p>
          <a:p>
            <a:pPr algn="ctr"/>
            <a:endParaRPr lang="en-US" sz="3600" b="1" dirty="0">
              <a:highlight>
                <a:srgbClr val="FFFF00"/>
              </a:highlight>
            </a:endParaRP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425D4-E7CC-45AD-A659-22003DFC6587}"/>
              </a:ext>
            </a:extLst>
          </p:cNvPr>
          <p:cNvSpPr>
            <a:spLocks noGrp="1"/>
          </p:cNvSpPr>
          <p:nvPr>
            <p:ph type="title"/>
          </p:nvPr>
        </p:nvSpPr>
        <p:spPr/>
        <p:txBody>
          <a:bodyPr>
            <a:normAutofit/>
          </a:bodyPr>
          <a:lstStyle/>
          <a:p>
            <a:pPr algn="ctr"/>
            <a:r>
              <a:rPr lang="en-US" sz="5400" b="1" i="1" u="sng" dirty="0"/>
              <a:t>Developed Using</a:t>
            </a:r>
          </a:p>
        </p:txBody>
      </p:sp>
      <p:sp>
        <p:nvSpPr>
          <p:cNvPr id="3" name="Content Placeholder 2">
            <a:extLst>
              <a:ext uri="{FF2B5EF4-FFF2-40B4-BE49-F238E27FC236}">
                <a16:creationId xmlns:a16="http://schemas.microsoft.com/office/drawing/2014/main" id="{285E0F71-2567-46BA-AF40-5BCF29B1F147}"/>
              </a:ext>
            </a:extLst>
          </p:cNvPr>
          <p:cNvSpPr>
            <a:spLocks noGrp="1"/>
          </p:cNvSpPr>
          <p:nvPr>
            <p:ph idx="1"/>
          </p:nvPr>
        </p:nvSpPr>
        <p:spPr/>
        <p:txBody>
          <a:bodyPr vert="horz" lIns="91440" tIns="45720" rIns="91440" bIns="45720" rtlCol="0" anchor="t">
            <a:normAutofit/>
          </a:bodyPr>
          <a:lstStyle/>
          <a:p>
            <a:pPr>
              <a:buFont typeface="Wingdings" charset="2"/>
              <a:buChar char="q"/>
            </a:pPr>
            <a:r>
              <a:rPr lang="en-US" sz="3200" b="1" dirty="0"/>
              <a:t> Language:</a:t>
            </a:r>
            <a:r>
              <a:rPr lang="en-US" sz="3200" dirty="0"/>
              <a:t> Python</a:t>
            </a:r>
            <a:endParaRPr lang="en-US" dirty="0"/>
          </a:p>
          <a:p>
            <a:pPr>
              <a:buFont typeface="Wingdings" charset="2"/>
              <a:buChar char="q"/>
            </a:pPr>
            <a:r>
              <a:rPr lang="en-US" sz="3200" dirty="0"/>
              <a:t> </a:t>
            </a:r>
            <a:r>
              <a:rPr lang="en-US" sz="3200" b="1" dirty="0"/>
              <a:t>Tools:</a:t>
            </a:r>
            <a:r>
              <a:rPr lang="en-US" sz="3200" dirty="0"/>
              <a:t> Anaconda, </a:t>
            </a:r>
            <a:r>
              <a:rPr lang="en-US" sz="3200" dirty="0" err="1"/>
              <a:t>Jupyter</a:t>
            </a:r>
            <a:r>
              <a:rPr lang="en-US" sz="3200" dirty="0"/>
              <a:t> Notebook, IDLE,   Adobe Acrobat</a:t>
            </a:r>
          </a:p>
          <a:p>
            <a:pPr>
              <a:buFont typeface="Wingdings" charset="2"/>
              <a:buChar char="q"/>
            </a:pPr>
            <a:r>
              <a:rPr lang="en-US" sz="3200" dirty="0"/>
              <a:t> </a:t>
            </a:r>
            <a:r>
              <a:rPr lang="en-US" sz="3200" b="1" dirty="0"/>
              <a:t>Library:</a:t>
            </a:r>
            <a:r>
              <a:rPr lang="en-US" sz="3200" dirty="0"/>
              <a:t> Pandas, NumPy, Matplotlib, </a:t>
            </a:r>
            <a:r>
              <a:rPr lang="en-US" sz="3200" dirty="0" err="1"/>
              <a:t>Scikit</a:t>
            </a:r>
            <a:r>
              <a:rPr lang="en-US" sz="3200" dirty="0"/>
              <a:t>- Learn</a:t>
            </a:r>
          </a:p>
          <a:p>
            <a:pPr>
              <a:buFont typeface="Wingdings" charset="2"/>
              <a:buChar char="q"/>
            </a:pPr>
            <a:r>
              <a:rPr lang="en-US" sz="3200" dirty="0"/>
              <a:t> </a:t>
            </a:r>
            <a:r>
              <a:rPr lang="en-US" sz="3200" b="1" dirty="0"/>
              <a:t>API:</a:t>
            </a:r>
            <a:r>
              <a:rPr lang="en-US" sz="3200" dirty="0"/>
              <a:t> For Data Wrangling- '</a:t>
            </a:r>
            <a:r>
              <a:rPr lang="en-US" sz="3200" dirty="0" err="1"/>
              <a:t>pdftables-api</a:t>
            </a:r>
            <a:r>
              <a:rPr lang="en-US" sz="3200" dirty="0"/>
              <a:t>'</a:t>
            </a:r>
          </a:p>
        </p:txBody>
      </p:sp>
    </p:spTree>
    <p:extLst>
      <p:ext uri="{BB962C8B-B14F-4D97-AF65-F5344CB8AC3E}">
        <p14:creationId xmlns:p14="http://schemas.microsoft.com/office/powerpoint/2010/main" val="822002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2150-00E2-4F54-939A-B7BD4C272B38}"/>
              </a:ext>
            </a:extLst>
          </p:cNvPr>
          <p:cNvSpPr>
            <a:spLocks noGrp="1"/>
          </p:cNvSpPr>
          <p:nvPr>
            <p:ph type="title"/>
          </p:nvPr>
        </p:nvSpPr>
        <p:spPr>
          <a:xfrm>
            <a:off x="864240" y="1500996"/>
            <a:ext cx="8596668" cy="1349554"/>
          </a:xfrm>
        </p:spPr>
        <p:txBody>
          <a:bodyPr/>
          <a:lstStyle/>
          <a:p>
            <a:r>
              <a:rPr lang="en-US" dirty="0"/>
              <a:t>               </a:t>
            </a:r>
            <a:r>
              <a:rPr lang="en-US" sz="7200" dirty="0"/>
              <a:t> </a:t>
            </a:r>
            <a:r>
              <a:rPr lang="en-US" sz="7200" b="1" i="1" u="sng" dirty="0"/>
              <a:t>Thank You!!</a:t>
            </a:r>
          </a:p>
        </p:txBody>
      </p:sp>
      <p:sp>
        <p:nvSpPr>
          <p:cNvPr id="7" name="TextBox 6">
            <a:extLst>
              <a:ext uri="{FF2B5EF4-FFF2-40B4-BE49-F238E27FC236}">
                <a16:creationId xmlns:a16="http://schemas.microsoft.com/office/drawing/2014/main" id="{D40C18E1-CF87-45E0-8F00-CB56A0D82A7A}"/>
              </a:ext>
            </a:extLst>
          </p:cNvPr>
          <p:cNvSpPr txBox="1"/>
          <p:nvPr/>
        </p:nvSpPr>
        <p:spPr>
          <a:xfrm>
            <a:off x="4264326" y="3049438"/>
            <a:ext cx="4842293"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highlight>
                  <a:srgbClr val="FFFF00"/>
                </a:highlight>
              </a:rPr>
              <a:t>By </a:t>
            </a:r>
            <a:r>
              <a:rPr lang="en-US" sz="3600" b="1" dirty="0" err="1">
                <a:highlight>
                  <a:srgbClr val="FFFF00"/>
                </a:highlight>
              </a:rPr>
              <a:t>Pranjal</a:t>
            </a:r>
            <a:r>
              <a:rPr lang="en-US" sz="3600" b="1" dirty="0">
                <a:highlight>
                  <a:srgbClr val="FFFF00"/>
                </a:highlight>
              </a:rPr>
              <a:t> Rastogi</a:t>
            </a:r>
          </a:p>
        </p:txBody>
      </p:sp>
    </p:spTree>
    <p:extLst>
      <p:ext uri="{BB962C8B-B14F-4D97-AF65-F5344CB8AC3E}">
        <p14:creationId xmlns:p14="http://schemas.microsoft.com/office/powerpoint/2010/main" val="367394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CF1A-8446-4DDA-98B1-A105001AA459}"/>
              </a:ext>
            </a:extLst>
          </p:cNvPr>
          <p:cNvSpPr>
            <a:spLocks noGrp="1"/>
          </p:cNvSpPr>
          <p:nvPr>
            <p:ph type="title"/>
          </p:nvPr>
        </p:nvSpPr>
        <p:spPr>
          <a:xfrm>
            <a:off x="720466" y="307675"/>
            <a:ext cx="8596668" cy="1320800"/>
          </a:xfrm>
        </p:spPr>
        <p:txBody>
          <a:bodyPr/>
          <a:lstStyle/>
          <a:p>
            <a:pPr algn="ctr"/>
            <a:r>
              <a:rPr lang="en-US" sz="4400" b="1" u="sng" dirty="0">
                <a:solidFill>
                  <a:srgbClr val="000000"/>
                </a:solidFill>
              </a:rPr>
              <a:t>Introduction</a:t>
            </a:r>
          </a:p>
        </p:txBody>
      </p:sp>
      <p:sp>
        <p:nvSpPr>
          <p:cNvPr id="3" name="TextBox 2">
            <a:extLst>
              <a:ext uri="{FF2B5EF4-FFF2-40B4-BE49-F238E27FC236}">
                <a16:creationId xmlns:a16="http://schemas.microsoft.com/office/drawing/2014/main" id="{D97E3273-0EB0-4D8E-B215-FB604B727610}"/>
              </a:ext>
            </a:extLst>
          </p:cNvPr>
          <p:cNvSpPr txBox="1"/>
          <p:nvPr/>
        </p:nvSpPr>
        <p:spPr>
          <a:xfrm>
            <a:off x="439948" y="1841739"/>
            <a:ext cx="10276934" cy="35394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800" dirty="0"/>
              <a:t>Analyze previous </a:t>
            </a:r>
            <a:r>
              <a:rPr lang="en-US" sz="2800" dirty="0" err="1"/>
              <a:t>Vidhan</a:t>
            </a:r>
            <a:r>
              <a:rPr lang="en-US" sz="2800" dirty="0"/>
              <a:t> Sabha election . </a:t>
            </a:r>
          </a:p>
          <a:p>
            <a:pPr algn="just"/>
            <a:endParaRPr lang="en-US" sz="2800" dirty="0"/>
          </a:p>
          <a:p>
            <a:pPr marL="457200" indent="-457200" algn="just">
              <a:buFont typeface="Arial"/>
              <a:buChar char="•"/>
            </a:pPr>
            <a:r>
              <a:rPr lang="en-US" sz="2800" dirty="0"/>
              <a:t>Judging census parameters with voting pattern for each party/candidate</a:t>
            </a:r>
          </a:p>
          <a:p>
            <a:pPr marL="457200" indent="-457200" algn="just">
              <a:buFont typeface="Arial"/>
              <a:buChar char="•"/>
            </a:pPr>
            <a:endParaRPr lang="en-US" sz="2800" dirty="0"/>
          </a:p>
          <a:p>
            <a:pPr marL="457200" indent="-457200" algn="just">
              <a:buFont typeface="Arial"/>
              <a:buChar char="•"/>
            </a:pPr>
            <a:r>
              <a:rPr lang="en-US" sz="2800" dirty="0"/>
              <a:t>The analysis has been done for </a:t>
            </a:r>
            <a:r>
              <a:rPr lang="en-US" sz="2800" b="1" i="1" dirty="0" err="1"/>
              <a:t>Guhla</a:t>
            </a:r>
            <a:r>
              <a:rPr lang="en-US" sz="2800" b="1" i="1" dirty="0"/>
              <a:t>, </a:t>
            </a:r>
            <a:r>
              <a:rPr lang="en-US" sz="2800" b="1" i="1" dirty="0" err="1"/>
              <a:t>Kaithal</a:t>
            </a:r>
            <a:r>
              <a:rPr lang="en-US" sz="2800" b="1" i="1" dirty="0"/>
              <a:t>, </a:t>
            </a:r>
            <a:r>
              <a:rPr lang="en-US" sz="2800" b="1" i="1" dirty="0" err="1"/>
              <a:t>Kalayat</a:t>
            </a:r>
            <a:r>
              <a:rPr lang="en-US" sz="2800" dirty="0"/>
              <a:t> constituencies in </a:t>
            </a:r>
            <a:r>
              <a:rPr lang="en-US" sz="2800" b="1" i="1" dirty="0" err="1"/>
              <a:t>Kaithal</a:t>
            </a:r>
            <a:r>
              <a:rPr lang="en-US" sz="2800" b="1" i="1" dirty="0"/>
              <a:t> District, Haryana</a:t>
            </a:r>
          </a:p>
          <a:p>
            <a:pPr marL="285750" indent="-285750" algn="just">
              <a:buFont typeface="Arial"/>
              <a:buChar char="•"/>
            </a:pPr>
            <a:endParaRPr lang="en-US" sz="2800" dirty="0"/>
          </a:p>
        </p:txBody>
      </p:sp>
    </p:spTree>
    <p:extLst>
      <p:ext uri="{BB962C8B-B14F-4D97-AF65-F5344CB8AC3E}">
        <p14:creationId xmlns:p14="http://schemas.microsoft.com/office/powerpoint/2010/main" val="1862747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CF1A-8446-4DDA-98B1-A105001AA459}"/>
              </a:ext>
            </a:extLst>
          </p:cNvPr>
          <p:cNvSpPr>
            <a:spLocks noGrp="1"/>
          </p:cNvSpPr>
          <p:nvPr>
            <p:ph type="title"/>
          </p:nvPr>
        </p:nvSpPr>
        <p:spPr>
          <a:xfrm>
            <a:off x="720466" y="307675"/>
            <a:ext cx="8596668" cy="1320800"/>
          </a:xfrm>
        </p:spPr>
        <p:txBody>
          <a:bodyPr/>
          <a:lstStyle/>
          <a:p>
            <a:pPr algn="ctr"/>
            <a:r>
              <a:rPr lang="en-US" sz="4400" b="1" u="sng" dirty="0">
                <a:solidFill>
                  <a:srgbClr val="000000"/>
                </a:solidFill>
              </a:rPr>
              <a:t>About</a:t>
            </a:r>
          </a:p>
        </p:txBody>
      </p:sp>
      <p:sp>
        <p:nvSpPr>
          <p:cNvPr id="3" name="TextBox 2">
            <a:extLst>
              <a:ext uri="{FF2B5EF4-FFF2-40B4-BE49-F238E27FC236}">
                <a16:creationId xmlns:a16="http://schemas.microsoft.com/office/drawing/2014/main" id="{D97E3273-0EB0-4D8E-B215-FB604B727610}"/>
              </a:ext>
            </a:extLst>
          </p:cNvPr>
          <p:cNvSpPr txBox="1"/>
          <p:nvPr/>
        </p:nvSpPr>
        <p:spPr>
          <a:xfrm>
            <a:off x="439948" y="1841739"/>
            <a:ext cx="10276934" cy="48320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t>The project comes under banner of Data Analysis and consists of following steps:</a:t>
            </a:r>
            <a:endParaRPr lang="en-US" dirty="0"/>
          </a:p>
          <a:p>
            <a:pPr marL="457200" indent="-457200" algn="just">
              <a:buFont typeface="Arial"/>
              <a:buChar char="•"/>
            </a:pPr>
            <a:endParaRPr lang="en-US" sz="2800" dirty="0"/>
          </a:p>
          <a:p>
            <a:pPr algn="just">
              <a:buFont typeface="Arial"/>
              <a:buChar char="•"/>
            </a:pPr>
            <a:r>
              <a:rPr lang="en-US" sz="2800" dirty="0"/>
              <a:t>   Collection of data from trusted sources </a:t>
            </a:r>
            <a:endParaRPr lang="en-US" dirty="0"/>
          </a:p>
          <a:p>
            <a:pPr algn="just">
              <a:buFont typeface="Arial"/>
              <a:buChar char="•"/>
            </a:pPr>
            <a:r>
              <a:rPr lang="en-US" sz="2800" dirty="0"/>
              <a:t>   Wrangling of data in proper format</a:t>
            </a:r>
            <a:endParaRPr lang="en-US" dirty="0"/>
          </a:p>
          <a:p>
            <a:pPr algn="just">
              <a:buFont typeface="Arial"/>
              <a:buChar char="•"/>
            </a:pPr>
            <a:r>
              <a:rPr lang="en-US" sz="2800" dirty="0"/>
              <a:t>   Cleaning of data</a:t>
            </a:r>
            <a:endParaRPr lang="en-US" dirty="0"/>
          </a:p>
          <a:p>
            <a:pPr algn="just">
              <a:buFont typeface="Arial"/>
              <a:buChar char="•"/>
            </a:pPr>
            <a:r>
              <a:rPr lang="en-US" sz="2800" dirty="0"/>
              <a:t>   Visualization of data over recorded parameters </a:t>
            </a:r>
            <a:endParaRPr lang="en-US" dirty="0"/>
          </a:p>
          <a:p>
            <a:pPr marL="457200" indent="-457200" algn="just">
              <a:buFont typeface="Arial"/>
              <a:buChar char="•"/>
            </a:pPr>
            <a:r>
              <a:rPr lang="en-US" sz="2800" dirty="0"/>
              <a:t>Modeling and algorithms</a:t>
            </a:r>
          </a:p>
          <a:p>
            <a:pPr marL="457200" indent="-457200" algn="just">
              <a:buFont typeface="Arial"/>
              <a:buChar char="•"/>
            </a:pPr>
            <a:r>
              <a:rPr lang="en-US" sz="2800" dirty="0"/>
              <a:t>Deriving conclusions and results</a:t>
            </a:r>
            <a:endParaRPr lang="en-US" dirty="0"/>
          </a:p>
          <a:p>
            <a:pPr algn="just"/>
            <a:endParaRPr lang="en-US" sz="2800" b="1" i="1" u="sng" dirty="0"/>
          </a:p>
          <a:p>
            <a:pPr marL="285750" indent="-285750" algn="just">
              <a:buFont typeface="Arial"/>
              <a:buChar char="•"/>
            </a:pPr>
            <a:endParaRPr lang="en-US" sz="2800" dirty="0"/>
          </a:p>
        </p:txBody>
      </p:sp>
    </p:spTree>
    <p:extLst>
      <p:ext uri="{BB962C8B-B14F-4D97-AF65-F5344CB8AC3E}">
        <p14:creationId xmlns:p14="http://schemas.microsoft.com/office/powerpoint/2010/main" val="62468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3EBA2FC1-BDAC-4D32-8766-1D8D7D55916B}"/>
              </a:ext>
            </a:extLst>
          </p:cNvPr>
          <p:cNvPicPr>
            <a:picLocks noGrp="1" noChangeAspect="1"/>
          </p:cNvPicPr>
          <p:nvPr>
            <p:ph idx="1"/>
          </p:nvPr>
        </p:nvPicPr>
        <p:blipFill>
          <a:blip r:embed="rId2"/>
          <a:stretch>
            <a:fillRect/>
          </a:stretch>
        </p:blipFill>
        <p:spPr>
          <a:xfrm>
            <a:off x="296017" y="91040"/>
            <a:ext cx="10825789" cy="3332851"/>
          </a:xfrm>
          <a:prstGeom prst="rect">
            <a:avLst/>
          </a:prstGeom>
        </p:spPr>
      </p:pic>
      <p:pic>
        <p:nvPicPr>
          <p:cNvPr id="3" name="Picture 4" descr="A picture containing screenshot&#10;&#10;Description generated with very high confidence">
            <a:extLst>
              <a:ext uri="{FF2B5EF4-FFF2-40B4-BE49-F238E27FC236}">
                <a16:creationId xmlns:a16="http://schemas.microsoft.com/office/drawing/2014/main" id="{C1C104F3-3AB2-4CD9-A422-8835F4B5419F}"/>
              </a:ext>
            </a:extLst>
          </p:cNvPr>
          <p:cNvPicPr>
            <a:picLocks noChangeAspect="1"/>
          </p:cNvPicPr>
          <p:nvPr/>
        </p:nvPicPr>
        <p:blipFill>
          <a:blip r:embed="rId3"/>
          <a:stretch>
            <a:fillRect/>
          </a:stretch>
        </p:blipFill>
        <p:spPr>
          <a:xfrm>
            <a:off x="109269" y="3425925"/>
            <a:ext cx="11096443" cy="3427958"/>
          </a:xfrm>
          <a:prstGeom prst="rect">
            <a:avLst/>
          </a:prstGeom>
        </p:spPr>
      </p:pic>
    </p:spTree>
    <p:extLst>
      <p:ext uri="{BB962C8B-B14F-4D97-AF65-F5344CB8AC3E}">
        <p14:creationId xmlns:p14="http://schemas.microsoft.com/office/powerpoint/2010/main" val="1579135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A screenshot of a cell phone&#10;&#10;Description generated with very high confidence">
            <a:extLst>
              <a:ext uri="{FF2B5EF4-FFF2-40B4-BE49-F238E27FC236}">
                <a16:creationId xmlns:a16="http://schemas.microsoft.com/office/drawing/2014/main" id="{016CE860-41B3-40E6-9A3A-38953BB31352}"/>
              </a:ext>
            </a:extLst>
          </p:cNvPr>
          <p:cNvPicPr>
            <a:picLocks noChangeAspect="1"/>
          </p:cNvPicPr>
          <p:nvPr/>
        </p:nvPicPr>
        <p:blipFill>
          <a:blip r:embed="rId2"/>
          <a:stretch>
            <a:fillRect/>
          </a:stretch>
        </p:blipFill>
        <p:spPr>
          <a:xfrm>
            <a:off x="-5751" y="2211103"/>
            <a:ext cx="4037161" cy="4649908"/>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5D4E705A-29A4-4E03-86CC-E16D24F40685}"/>
              </a:ext>
            </a:extLst>
          </p:cNvPr>
          <p:cNvPicPr>
            <a:picLocks noChangeAspect="1"/>
          </p:cNvPicPr>
          <p:nvPr/>
        </p:nvPicPr>
        <p:blipFill>
          <a:blip r:embed="rId3"/>
          <a:stretch>
            <a:fillRect/>
          </a:stretch>
        </p:blipFill>
        <p:spPr>
          <a:xfrm>
            <a:off x="4063042" y="2281166"/>
            <a:ext cx="4396595" cy="4524158"/>
          </a:xfrm>
          <a:prstGeom prst="rect">
            <a:avLst/>
          </a:prstGeom>
        </p:spPr>
      </p:pic>
      <p:pic>
        <p:nvPicPr>
          <p:cNvPr id="10" name="Picture 10" descr="A screenshot of a cell phone&#10;&#10;Description generated with very high confidence">
            <a:extLst>
              <a:ext uri="{FF2B5EF4-FFF2-40B4-BE49-F238E27FC236}">
                <a16:creationId xmlns:a16="http://schemas.microsoft.com/office/drawing/2014/main" id="{793CD216-44DF-4C29-B126-D2C1E8658E31}"/>
              </a:ext>
            </a:extLst>
          </p:cNvPr>
          <p:cNvPicPr>
            <a:picLocks noChangeAspect="1"/>
          </p:cNvPicPr>
          <p:nvPr/>
        </p:nvPicPr>
        <p:blipFill>
          <a:blip r:embed="rId4"/>
          <a:stretch>
            <a:fillRect/>
          </a:stretch>
        </p:blipFill>
        <p:spPr>
          <a:xfrm>
            <a:off x="8448137" y="2274011"/>
            <a:ext cx="3749614" cy="4409071"/>
          </a:xfrm>
          <a:prstGeom prst="rect">
            <a:avLst/>
          </a:prstGeom>
        </p:spPr>
      </p:pic>
      <p:sp>
        <p:nvSpPr>
          <p:cNvPr id="13" name="Title 1">
            <a:extLst>
              <a:ext uri="{FF2B5EF4-FFF2-40B4-BE49-F238E27FC236}">
                <a16:creationId xmlns:a16="http://schemas.microsoft.com/office/drawing/2014/main" id="{3D713417-7D58-4092-828A-5C1BE6441C52}"/>
              </a:ext>
            </a:extLst>
          </p:cNvPr>
          <p:cNvSpPr txBox="1">
            <a:spLocks/>
          </p:cNvSpPr>
          <p:nvPr/>
        </p:nvSpPr>
        <p:spPr>
          <a:xfrm>
            <a:off x="87862" y="120769"/>
            <a:ext cx="11644667" cy="185276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sz="2000" dirty="0">
                <a:solidFill>
                  <a:srgbClr val="000000"/>
                </a:solidFill>
              </a:rPr>
              <a:t>I</a:t>
            </a:r>
            <a:r>
              <a:rPr lang="en-US" sz="2000" b="1" dirty="0">
                <a:solidFill>
                  <a:srgbClr val="000000"/>
                </a:solidFill>
              </a:rPr>
              <a:t>NC won highest number of booths as well as their booth win percentage is very high but INLD even though got large vote percentage could no secure lots of booths. BJP also got more vote percentage but zero booth win percentage. This shows that INC has strong voter's base in </a:t>
            </a:r>
            <a:r>
              <a:rPr lang="en-US" sz="2000" b="1" dirty="0" err="1">
                <a:solidFill>
                  <a:srgbClr val="000000"/>
                </a:solidFill>
              </a:rPr>
              <a:t>Kalayat</a:t>
            </a:r>
            <a:r>
              <a:rPr lang="en-US" sz="2000" b="1" dirty="0">
                <a:solidFill>
                  <a:srgbClr val="000000"/>
                </a:solidFill>
              </a:rPr>
              <a:t> Constituency .</a:t>
            </a:r>
            <a:endParaRPr lang="en-US" dirty="0"/>
          </a:p>
        </p:txBody>
      </p:sp>
    </p:spTree>
    <p:extLst>
      <p:ext uri="{BB962C8B-B14F-4D97-AF65-F5344CB8AC3E}">
        <p14:creationId xmlns:p14="http://schemas.microsoft.com/office/powerpoint/2010/main" val="333865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A close up of a map&#10;&#10;Description generated with high confidence">
            <a:extLst>
              <a:ext uri="{FF2B5EF4-FFF2-40B4-BE49-F238E27FC236}">
                <a16:creationId xmlns:a16="http://schemas.microsoft.com/office/drawing/2014/main" id="{26968851-9444-4A49-A027-2489976AB246}"/>
              </a:ext>
            </a:extLst>
          </p:cNvPr>
          <p:cNvPicPr>
            <a:picLocks noChangeAspect="1"/>
          </p:cNvPicPr>
          <p:nvPr/>
        </p:nvPicPr>
        <p:blipFill>
          <a:blip r:embed="rId2"/>
          <a:stretch>
            <a:fillRect/>
          </a:stretch>
        </p:blipFill>
        <p:spPr>
          <a:xfrm>
            <a:off x="353683" y="2537996"/>
            <a:ext cx="9874369" cy="3852348"/>
          </a:xfrm>
          <a:prstGeom prst="rect">
            <a:avLst/>
          </a:prstGeom>
        </p:spPr>
      </p:pic>
      <p:sp>
        <p:nvSpPr>
          <p:cNvPr id="3" name="Title 1">
            <a:extLst>
              <a:ext uri="{FF2B5EF4-FFF2-40B4-BE49-F238E27FC236}">
                <a16:creationId xmlns:a16="http://schemas.microsoft.com/office/drawing/2014/main" id="{36EB7B3C-98F7-4B33-97E1-5A63AABA8EC4}"/>
              </a:ext>
            </a:extLst>
          </p:cNvPr>
          <p:cNvSpPr txBox="1">
            <a:spLocks/>
          </p:cNvSpPr>
          <p:nvPr/>
        </p:nvSpPr>
        <p:spPr>
          <a:xfrm>
            <a:off x="1598" y="523335"/>
            <a:ext cx="11644667" cy="17521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sz="2000" b="1" dirty="0">
                <a:solidFill>
                  <a:schemeClr val="tx1"/>
                </a:solidFill>
              </a:rPr>
              <a:t>With rise in Literacy rate over the years, the voting percentage has become similar for each party. The literate population now cast it’s vote on basis of agendas that suits them and not under influence of economic and political status of candidate .</a:t>
            </a:r>
            <a:endParaRPr lang="en-US" dirty="0">
              <a:solidFill>
                <a:schemeClr val="tx1"/>
              </a:solidFill>
            </a:endParaRPr>
          </a:p>
        </p:txBody>
      </p:sp>
    </p:spTree>
    <p:extLst>
      <p:ext uri="{BB962C8B-B14F-4D97-AF65-F5344CB8AC3E}">
        <p14:creationId xmlns:p14="http://schemas.microsoft.com/office/powerpoint/2010/main" val="370063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A close up of a map&#10;&#10;Description generated with high confidence">
            <a:extLst>
              <a:ext uri="{FF2B5EF4-FFF2-40B4-BE49-F238E27FC236}">
                <a16:creationId xmlns:a16="http://schemas.microsoft.com/office/drawing/2014/main" id="{CC682070-1889-4C4A-A570-796B5E3BAD30}"/>
              </a:ext>
            </a:extLst>
          </p:cNvPr>
          <p:cNvPicPr>
            <a:picLocks noChangeAspect="1"/>
          </p:cNvPicPr>
          <p:nvPr/>
        </p:nvPicPr>
        <p:blipFill>
          <a:blip r:embed="rId2"/>
          <a:stretch>
            <a:fillRect/>
          </a:stretch>
        </p:blipFill>
        <p:spPr>
          <a:xfrm>
            <a:off x="1187569" y="5559"/>
            <a:ext cx="9241766" cy="3482580"/>
          </a:xfrm>
          <a:prstGeom prst="rect">
            <a:avLst/>
          </a:prstGeom>
        </p:spPr>
      </p:pic>
      <p:pic>
        <p:nvPicPr>
          <p:cNvPr id="7" name="Picture 3" descr="A close up of text on a black background&#10;&#10;Description generated with very high confidence">
            <a:extLst>
              <a:ext uri="{FF2B5EF4-FFF2-40B4-BE49-F238E27FC236}">
                <a16:creationId xmlns:a16="http://schemas.microsoft.com/office/drawing/2014/main" id="{EC5D4B95-ACDC-4292-9F97-70CCE54EE142}"/>
              </a:ext>
            </a:extLst>
          </p:cNvPr>
          <p:cNvPicPr>
            <a:picLocks noChangeAspect="1"/>
          </p:cNvPicPr>
          <p:nvPr/>
        </p:nvPicPr>
        <p:blipFill>
          <a:blip r:embed="rId3"/>
          <a:stretch>
            <a:fillRect/>
          </a:stretch>
        </p:blipFill>
        <p:spPr>
          <a:xfrm>
            <a:off x="1187571" y="3318735"/>
            <a:ext cx="9342406" cy="3541697"/>
          </a:xfrm>
          <a:prstGeom prst="rect">
            <a:avLst/>
          </a:prstGeom>
        </p:spPr>
      </p:pic>
    </p:spTree>
    <p:extLst>
      <p:ext uri="{BB962C8B-B14F-4D97-AF65-F5344CB8AC3E}">
        <p14:creationId xmlns:p14="http://schemas.microsoft.com/office/powerpoint/2010/main" val="337017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cell phone&#10;&#10;Description generated with high confidence">
            <a:extLst>
              <a:ext uri="{FF2B5EF4-FFF2-40B4-BE49-F238E27FC236}">
                <a16:creationId xmlns:a16="http://schemas.microsoft.com/office/drawing/2014/main" id="{AFA53976-9046-48EA-9DD5-E6956F448865}"/>
              </a:ext>
            </a:extLst>
          </p:cNvPr>
          <p:cNvPicPr>
            <a:picLocks noChangeAspect="1"/>
          </p:cNvPicPr>
          <p:nvPr/>
        </p:nvPicPr>
        <p:blipFill>
          <a:blip r:embed="rId2"/>
          <a:stretch>
            <a:fillRect/>
          </a:stretch>
        </p:blipFill>
        <p:spPr>
          <a:xfrm>
            <a:off x="-63260" y="-3262"/>
            <a:ext cx="5144218" cy="4017808"/>
          </a:xfrm>
          <a:prstGeom prst="rect">
            <a:avLst/>
          </a:prstGeom>
        </p:spPr>
      </p:pic>
      <p:pic>
        <p:nvPicPr>
          <p:cNvPr id="5" name="Picture 5" descr="A screenshot of a cell phone&#10;&#10;Description generated with high confidence">
            <a:extLst>
              <a:ext uri="{FF2B5EF4-FFF2-40B4-BE49-F238E27FC236}">
                <a16:creationId xmlns:a16="http://schemas.microsoft.com/office/drawing/2014/main" id="{9263E85A-04DF-4D99-9D86-23B0FC284FC1}"/>
              </a:ext>
            </a:extLst>
          </p:cNvPr>
          <p:cNvPicPr>
            <a:picLocks noChangeAspect="1"/>
          </p:cNvPicPr>
          <p:nvPr/>
        </p:nvPicPr>
        <p:blipFill>
          <a:blip r:embed="rId3"/>
          <a:stretch>
            <a:fillRect/>
          </a:stretch>
        </p:blipFill>
        <p:spPr>
          <a:xfrm>
            <a:off x="5069456" y="-76133"/>
            <a:ext cx="5446143" cy="3861624"/>
          </a:xfrm>
          <a:prstGeom prst="rect">
            <a:avLst/>
          </a:prstGeom>
        </p:spPr>
      </p:pic>
      <p:pic>
        <p:nvPicPr>
          <p:cNvPr id="7" name="Picture 7" descr="A screenshot of a cell phone&#10;&#10;Description generated with high confidence">
            <a:extLst>
              <a:ext uri="{FF2B5EF4-FFF2-40B4-BE49-F238E27FC236}">
                <a16:creationId xmlns:a16="http://schemas.microsoft.com/office/drawing/2014/main" id="{6F3AC165-D466-42EC-8E48-7C471ED66276}"/>
              </a:ext>
            </a:extLst>
          </p:cNvPr>
          <p:cNvPicPr>
            <a:picLocks noChangeAspect="1"/>
          </p:cNvPicPr>
          <p:nvPr/>
        </p:nvPicPr>
        <p:blipFill>
          <a:blip r:embed="rId4"/>
          <a:stretch>
            <a:fillRect/>
          </a:stretch>
        </p:blipFill>
        <p:spPr>
          <a:xfrm>
            <a:off x="5285117" y="3628969"/>
            <a:ext cx="5518029" cy="3050628"/>
          </a:xfrm>
          <a:prstGeom prst="rect">
            <a:avLst/>
          </a:prstGeom>
        </p:spPr>
      </p:pic>
      <p:pic>
        <p:nvPicPr>
          <p:cNvPr id="11" name="Picture 11" descr="A screenshot of a cell phone&#10;&#10;Description generated with very high confidence">
            <a:extLst>
              <a:ext uri="{FF2B5EF4-FFF2-40B4-BE49-F238E27FC236}">
                <a16:creationId xmlns:a16="http://schemas.microsoft.com/office/drawing/2014/main" id="{AF884639-A981-454D-9337-715D68384604}"/>
              </a:ext>
            </a:extLst>
          </p:cNvPr>
          <p:cNvPicPr>
            <a:picLocks noChangeAspect="1"/>
          </p:cNvPicPr>
          <p:nvPr/>
        </p:nvPicPr>
        <p:blipFill>
          <a:blip r:embed="rId5"/>
          <a:stretch>
            <a:fillRect/>
          </a:stretch>
        </p:blipFill>
        <p:spPr>
          <a:xfrm>
            <a:off x="81053" y="3623003"/>
            <a:ext cx="4855592" cy="2933160"/>
          </a:xfrm>
          <a:prstGeom prst="rect">
            <a:avLst/>
          </a:prstGeom>
        </p:spPr>
      </p:pic>
    </p:spTree>
    <p:extLst>
      <p:ext uri="{BB962C8B-B14F-4D97-AF65-F5344CB8AC3E}">
        <p14:creationId xmlns:p14="http://schemas.microsoft.com/office/powerpoint/2010/main" val="268840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5581E-455B-4C6E-A163-8CCCB6182401}"/>
              </a:ext>
            </a:extLst>
          </p:cNvPr>
          <p:cNvSpPr>
            <a:spLocks noGrp="1"/>
          </p:cNvSpPr>
          <p:nvPr>
            <p:ph type="title"/>
          </p:nvPr>
        </p:nvSpPr>
        <p:spPr>
          <a:xfrm>
            <a:off x="749221" y="422694"/>
            <a:ext cx="8596668" cy="846348"/>
          </a:xfrm>
        </p:spPr>
        <p:txBody>
          <a:bodyPr/>
          <a:lstStyle/>
          <a:p>
            <a:pPr algn="ctr"/>
            <a:r>
              <a:rPr lang="en-US" b="1" dirty="0"/>
              <a:t>  </a:t>
            </a:r>
            <a:r>
              <a:rPr lang="en-US" sz="4400" b="1" dirty="0">
                <a:solidFill>
                  <a:schemeClr val="tx1"/>
                </a:solidFill>
              </a:rPr>
              <a:t>Conclusion</a:t>
            </a:r>
            <a:endParaRPr lang="en-US" sz="4400" dirty="0">
              <a:solidFill>
                <a:schemeClr val="tx1"/>
              </a:solidFill>
            </a:endParaRPr>
          </a:p>
          <a:p>
            <a:endParaRPr lang="en-US" dirty="0"/>
          </a:p>
        </p:txBody>
      </p:sp>
      <p:sp>
        <p:nvSpPr>
          <p:cNvPr id="3" name="Content Placeholder 2">
            <a:extLst>
              <a:ext uri="{FF2B5EF4-FFF2-40B4-BE49-F238E27FC236}">
                <a16:creationId xmlns:a16="http://schemas.microsoft.com/office/drawing/2014/main" id="{3A7095AE-4048-4435-A1A3-2FE0871AF7B4}"/>
              </a:ext>
            </a:extLst>
          </p:cNvPr>
          <p:cNvSpPr>
            <a:spLocks noGrp="1"/>
          </p:cNvSpPr>
          <p:nvPr>
            <p:ph idx="1"/>
          </p:nvPr>
        </p:nvSpPr>
        <p:spPr>
          <a:xfrm>
            <a:off x="849863" y="1269192"/>
            <a:ext cx="8596668" cy="4800924"/>
          </a:xfrm>
        </p:spPr>
        <p:txBody>
          <a:bodyPr vert="horz" lIns="91440" tIns="45720" rIns="91440" bIns="45720" rtlCol="0" anchor="t">
            <a:noAutofit/>
          </a:bodyPr>
          <a:lstStyle/>
          <a:p>
            <a:pPr marL="0" indent="0">
              <a:buNone/>
            </a:pPr>
            <a:endParaRPr lang="en-US" sz="2800" b="1" dirty="0">
              <a:solidFill>
                <a:schemeClr val="tx1"/>
              </a:solidFill>
            </a:endParaRPr>
          </a:p>
          <a:p>
            <a:pPr algn="just">
              <a:buFont typeface="Arial" charset="2"/>
              <a:buChar char="•"/>
            </a:pPr>
            <a:r>
              <a:rPr lang="en-US" sz="2800" dirty="0">
                <a:solidFill>
                  <a:schemeClr val="tx1"/>
                </a:solidFill>
              </a:rPr>
              <a:t>Floating vote share is more than 30%, means that there is lack of very strong voter’s base and voting patterns can elections can be influenced </a:t>
            </a:r>
          </a:p>
          <a:p>
            <a:pPr algn="just">
              <a:buFont typeface="Arial" charset="2"/>
              <a:buChar char="•"/>
            </a:pPr>
            <a:r>
              <a:rPr lang="en-US" sz="2800" dirty="0">
                <a:solidFill>
                  <a:schemeClr val="tx1"/>
                </a:solidFill>
              </a:rPr>
              <a:t>INLD (Indian National Lok Dal) has a great influence in voting percentage in all 3 constituencies.</a:t>
            </a:r>
          </a:p>
          <a:p>
            <a:pPr algn="just">
              <a:buFont typeface="Arial" charset="2"/>
              <a:buChar char="•"/>
            </a:pPr>
            <a:r>
              <a:rPr lang="en-US" sz="2800" dirty="0">
                <a:solidFill>
                  <a:schemeClr val="tx1"/>
                </a:solidFill>
              </a:rPr>
              <a:t>The candidate should be from similar caste, (‘Singh’) that forms the majority of population.</a:t>
            </a:r>
          </a:p>
          <a:p>
            <a:pPr algn="just">
              <a:buFont typeface="Arial" charset="2"/>
              <a:buChar char="•"/>
            </a:pPr>
            <a:endParaRPr lang="en-US" sz="2800" dirty="0">
              <a:solidFill>
                <a:schemeClr val="tx1"/>
              </a:solidFill>
            </a:endParaRPr>
          </a:p>
        </p:txBody>
      </p:sp>
    </p:spTree>
    <p:extLst>
      <p:ext uri="{BB962C8B-B14F-4D97-AF65-F5344CB8AC3E}">
        <p14:creationId xmlns:p14="http://schemas.microsoft.com/office/powerpoint/2010/main" val="22212105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Election Analytica</vt:lpstr>
      <vt:lpstr>Introduction</vt:lpstr>
      <vt:lpstr>About</vt:lpstr>
      <vt:lpstr>PowerPoint Presentation</vt:lpstr>
      <vt:lpstr>PowerPoint Presentation</vt:lpstr>
      <vt:lpstr>PowerPoint Presentation</vt:lpstr>
      <vt:lpstr>PowerPoint Presentation</vt:lpstr>
      <vt:lpstr>PowerPoint Presentation</vt:lpstr>
      <vt:lpstr>  Conclusion </vt:lpstr>
      <vt:lpstr>Developed Using</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755</cp:revision>
  <dcterms:created xsi:type="dcterms:W3CDTF">2014-09-12T02:18:09Z</dcterms:created>
  <dcterms:modified xsi:type="dcterms:W3CDTF">2018-10-02T11:44:32Z</dcterms:modified>
</cp:coreProperties>
</file>