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54" r:id="rId3"/>
    <p:sldMasterId id="2147483805" r:id="rId4"/>
    <p:sldMasterId id="2147484057" r:id="rId5"/>
    <p:sldMasterId id="2147484070" r:id="rId6"/>
    <p:sldMasterId id="2147484082" r:id="rId7"/>
    <p:sldMasterId id="2147484094" r:id="rId8"/>
    <p:sldMasterId id="2147484107" r:id="rId9"/>
    <p:sldMasterId id="2147484119" r:id="rId10"/>
    <p:sldMasterId id="2147484131" r:id="rId11"/>
    <p:sldMasterId id="2147484142" r:id="rId12"/>
  </p:sldMasterIdLst>
  <p:notesMasterIdLst>
    <p:notesMasterId r:id="rId101"/>
  </p:notesMasterIdLst>
  <p:handoutMasterIdLst>
    <p:handoutMasterId r:id="rId102"/>
  </p:handoutMasterIdLst>
  <p:sldIdLst>
    <p:sldId id="531" r:id="rId13"/>
    <p:sldId id="576" r:id="rId14"/>
    <p:sldId id="575" r:id="rId15"/>
    <p:sldId id="536" r:id="rId16"/>
    <p:sldId id="538" r:id="rId17"/>
    <p:sldId id="539" r:id="rId18"/>
    <p:sldId id="540" r:id="rId19"/>
    <p:sldId id="578" r:id="rId20"/>
    <p:sldId id="587" r:id="rId21"/>
    <p:sldId id="588" r:id="rId22"/>
    <p:sldId id="579" r:id="rId23"/>
    <p:sldId id="580" r:id="rId24"/>
    <p:sldId id="581" r:id="rId25"/>
    <p:sldId id="582" r:id="rId26"/>
    <p:sldId id="583" r:id="rId27"/>
    <p:sldId id="584" r:id="rId28"/>
    <p:sldId id="585" r:id="rId29"/>
    <p:sldId id="586" r:id="rId30"/>
    <p:sldId id="533" r:id="rId31"/>
    <p:sldId id="550" r:id="rId32"/>
    <p:sldId id="394" r:id="rId33"/>
    <p:sldId id="425" r:id="rId34"/>
    <p:sldId id="396" r:id="rId35"/>
    <p:sldId id="398" r:id="rId36"/>
    <p:sldId id="507" r:id="rId37"/>
    <p:sldId id="508" r:id="rId38"/>
    <p:sldId id="427" r:id="rId39"/>
    <p:sldId id="551" r:id="rId40"/>
    <p:sldId id="555" r:id="rId41"/>
    <p:sldId id="430" r:id="rId42"/>
    <p:sldId id="556" r:id="rId43"/>
    <p:sldId id="401" r:id="rId44"/>
    <p:sldId id="402" r:id="rId45"/>
    <p:sldId id="389" r:id="rId46"/>
    <p:sldId id="557" r:id="rId47"/>
    <p:sldId id="403" r:id="rId48"/>
    <p:sldId id="434" r:id="rId49"/>
    <p:sldId id="558" r:id="rId50"/>
    <p:sldId id="405" r:id="rId51"/>
    <p:sldId id="406" r:id="rId52"/>
    <p:sldId id="435" r:id="rId53"/>
    <p:sldId id="559" r:id="rId54"/>
    <p:sldId id="560" r:id="rId55"/>
    <p:sldId id="410" r:id="rId56"/>
    <p:sldId id="411" r:id="rId57"/>
    <p:sldId id="412" r:id="rId58"/>
    <p:sldId id="561" r:id="rId59"/>
    <p:sldId id="418" r:id="rId60"/>
    <p:sldId id="562" r:id="rId61"/>
    <p:sldId id="563" r:id="rId62"/>
    <p:sldId id="564" r:id="rId63"/>
    <p:sldId id="436" r:id="rId64"/>
    <p:sldId id="352" r:id="rId65"/>
    <p:sldId id="353" r:id="rId66"/>
    <p:sldId id="354" r:id="rId67"/>
    <p:sldId id="355" r:id="rId68"/>
    <p:sldId id="470" r:id="rId69"/>
    <p:sldId id="471" r:id="rId70"/>
    <p:sldId id="358" r:id="rId71"/>
    <p:sldId id="420" r:id="rId72"/>
    <p:sldId id="421" r:id="rId73"/>
    <p:sldId id="422" r:id="rId74"/>
    <p:sldId id="483" r:id="rId75"/>
    <p:sldId id="484" r:id="rId76"/>
    <p:sldId id="485" r:id="rId77"/>
    <p:sldId id="502" r:id="rId78"/>
    <p:sldId id="503" r:id="rId79"/>
    <p:sldId id="515" r:id="rId80"/>
    <p:sldId id="516" r:id="rId81"/>
    <p:sldId id="541" r:id="rId82"/>
    <p:sldId id="542" r:id="rId83"/>
    <p:sldId id="543" r:id="rId84"/>
    <p:sldId id="544" r:id="rId85"/>
    <p:sldId id="545" r:id="rId86"/>
    <p:sldId id="566" r:id="rId87"/>
    <p:sldId id="589" r:id="rId88"/>
    <p:sldId id="527" r:id="rId89"/>
    <p:sldId id="591" r:id="rId90"/>
    <p:sldId id="567" r:id="rId91"/>
    <p:sldId id="569" r:id="rId92"/>
    <p:sldId id="590" r:id="rId93"/>
    <p:sldId id="572" r:id="rId94"/>
    <p:sldId id="573" r:id="rId95"/>
    <p:sldId id="574" r:id="rId96"/>
    <p:sldId id="571" r:id="rId97"/>
    <p:sldId id="577" r:id="rId98"/>
    <p:sldId id="529" r:id="rId99"/>
    <p:sldId id="537" r:id="rId100"/>
  </p:sldIdLst>
  <p:sldSz cx="9144000" cy="6858000" type="screen4x3"/>
  <p:notesSz cx="6858000" cy="9686925"/>
  <p:defaultTextStyle>
    <a:defPPr>
      <a:defRPr lang="en-GB"/>
    </a:defPPr>
    <a:lvl1pPr algn="l" rtl="0" fontAlgn="base">
      <a:spcBef>
        <a:spcPct val="0"/>
      </a:spcBef>
      <a:spcAft>
        <a:spcPct val="0"/>
      </a:spcAft>
      <a:defRPr kern="1200">
        <a:solidFill>
          <a:schemeClr val="tx1"/>
        </a:solidFill>
        <a:latin typeface="Arial" pitchFamily="34" charset="0"/>
        <a:ea typeface="ヒラギノ角ゴ Pro W3"/>
        <a:cs typeface="ヒラギノ角ゴ Pro W3"/>
      </a:defRPr>
    </a:lvl1pPr>
    <a:lvl2pPr marL="457200" algn="l" rtl="0" fontAlgn="base">
      <a:spcBef>
        <a:spcPct val="0"/>
      </a:spcBef>
      <a:spcAft>
        <a:spcPct val="0"/>
      </a:spcAft>
      <a:defRPr kern="1200">
        <a:solidFill>
          <a:schemeClr val="tx1"/>
        </a:solidFill>
        <a:latin typeface="Arial" pitchFamily="34" charset="0"/>
        <a:ea typeface="ヒラギノ角ゴ Pro W3"/>
        <a:cs typeface="ヒラギノ角ゴ Pro W3"/>
      </a:defRPr>
    </a:lvl2pPr>
    <a:lvl3pPr marL="914400" algn="l" rtl="0" fontAlgn="base">
      <a:spcBef>
        <a:spcPct val="0"/>
      </a:spcBef>
      <a:spcAft>
        <a:spcPct val="0"/>
      </a:spcAft>
      <a:defRPr kern="1200">
        <a:solidFill>
          <a:schemeClr val="tx1"/>
        </a:solidFill>
        <a:latin typeface="Arial" pitchFamily="34" charset="0"/>
        <a:ea typeface="ヒラギノ角ゴ Pro W3"/>
        <a:cs typeface="ヒラギノ角ゴ Pro W3"/>
      </a:defRPr>
    </a:lvl3pPr>
    <a:lvl4pPr marL="1371600" algn="l" rtl="0" fontAlgn="base">
      <a:spcBef>
        <a:spcPct val="0"/>
      </a:spcBef>
      <a:spcAft>
        <a:spcPct val="0"/>
      </a:spcAft>
      <a:defRPr kern="1200">
        <a:solidFill>
          <a:schemeClr val="tx1"/>
        </a:solidFill>
        <a:latin typeface="Arial" pitchFamily="34" charset="0"/>
        <a:ea typeface="ヒラギノ角ゴ Pro W3"/>
        <a:cs typeface="ヒラギノ角ゴ Pro W3"/>
      </a:defRPr>
    </a:lvl4pPr>
    <a:lvl5pPr marL="1828800" algn="l" rtl="0" fontAlgn="base">
      <a:spcBef>
        <a:spcPct val="0"/>
      </a:spcBef>
      <a:spcAft>
        <a:spcPct val="0"/>
      </a:spcAft>
      <a:defRPr kern="1200">
        <a:solidFill>
          <a:schemeClr val="tx1"/>
        </a:solidFill>
        <a:latin typeface="Arial" pitchFamily="34" charset="0"/>
        <a:ea typeface="ヒラギノ角ゴ Pro W3"/>
        <a:cs typeface="ヒラギノ角ゴ Pro W3"/>
      </a:defRPr>
    </a:lvl5pPr>
    <a:lvl6pPr marL="2286000" algn="l" defTabSz="914400" rtl="0" eaLnBrk="1" latinLnBrk="0" hangingPunct="1">
      <a:defRPr kern="1200">
        <a:solidFill>
          <a:schemeClr val="tx1"/>
        </a:solidFill>
        <a:latin typeface="Arial" pitchFamily="34" charset="0"/>
        <a:ea typeface="ヒラギノ角ゴ Pro W3"/>
        <a:cs typeface="ヒラギノ角ゴ Pro W3"/>
      </a:defRPr>
    </a:lvl6pPr>
    <a:lvl7pPr marL="2743200" algn="l" defTabSz="914400" rtl="0" eaLnBrk="1" latinLnBrk="0" hangingPunct="1">
      <a:defRPr kern="1200">
        <a:solidFill>
          <a:schemeClr val="tx1"/>
        </a:solidFill>
        <a:latin typeface="Arial" pitchFamily="34" charset="0"/>
        <a:ea typeface="ヒラギノ角ゴ Pro W3"/>
        <a:cs typeface="ヒラギノ角ゴ Pro W3"/>
      </a:defRPr>
    </a:lvl7pPr>
    <a:lvl8pPr marL="3200400" algn="l" defTabSz="914400" rtl="0" eaLnBrk="1" latinLnBrk="0" hangingPunct="1">
      <a:defRPr kern="1200">
        <a:solidFill>
          <a:schemeClr val="tx1"/>
        </a:solidFill>
        <a:latin typeface="Arial" pitchFamily="34" charset="0"/>
        <a:ea typeface="ヒラギノ角ゴ Pro W3"/>
        <a:cs typeface="ヒラギノ角ゴ Pro W3"/>
      </a:defRPr>
    </a:lvl8pPr>
    <a:lvl9pPr marL="3657600" algn="l" defTabSz="914400" rtl="0" eaLnBrk="1" latinLnBrk="0" hangingPunct="1">
      <a:defRPr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1474" autoAdjust="0"/>
  </p:normalViewPr>
  <p:slideViewPr>
    <p:cSldViewPr>
      <p:cViewPr varScale="1">
        <p:scale>
          <a:sx n="98" d="100"/>
          <a:sy n="98" d="100"/>
        </p:scale>
        <p:origin x="-360" y="-102"/>
      </p:cViewPr>
      <p:guideLst>
        <p:guide orient="horz" pos="2160"/>
        <p:guide pos="2880"/>
      </p:guideLst>
    </p:cSldViewPr>
  </p:slideViewPr>
  <p:notesTextViewPr>
    <p:cViewPr>
      <p:scale>
        <a:sx n="100" d="100"/>
        <a:sy n="100" d="100"/>
      </p:scale>
      <p:origin x="0" y="0"/>
    </p:cViewPr>
  </p:notesTextViewPr>
  <p:sorterViewPr>
    <p:cViewPr>
      <p:scale>
        <a:sx n="112" d="100"/>
        <a:sy n="112" d="100"/>
      </p:scale>
      <p:origin x="0" y="25308"/>
    </p:cViewPr>
  </p:sorterViewPr>
  <p:notesViewPr>
    <p:cSldViewPr>
      <p:cViewPr varScale="1">
        <p:scale>
          <a:sx n="50" d="100"/>
          <a:sy n="50" d="100"/>
        </p:scale>
        <p:origin x="-2886" y="-96"/>
      </p:cViewPr>
      <p:guideLst>
        <p:guide orient="horz" pos="3051"/>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slide" Target="slides/slide67.xml"/><Relationship Id="rId87" Type="http://schemas.openxmlformats.org/officeDocument/2006/relationships/slide" Target="slides/slide75.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49.xml"/><Relationship Id="rId82" Type="http://schemas.openxmlformats.org/officeDocument/2006/relationships/slide" Target="slides/slide70.xml"/><Relationship Id="rId90" Type="http://schemas.openxmlformats.org/officeDocument/2006/relationships/slide" Target="slides/slide78.xml"/><Relationship Id="rId95" Type="http://schemas.openxmlformats.org/officeDocument/2006/relationships/slide" Target="slides/slide83.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103"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6"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t" anchorCtr="0" compatLnSpc="1">
            <a:prstTxWarp prst="textNoShape">
              <a:avLst/>
            </a:prstTxWarp>
          </a:bodyPr>
          <a:lstStyle>
            <a:lvl1pPr defTabSz="944402">
              <a:defRPr sz="1200">
                <a:ea typeface="+mn-ea"/>
                <a:cs typeface="+mn-cs"/>
              </a:defRPr>
            </a:lvl1pPr>
          </a:lstStyle>
          <a:p>
            <a:pPr>
              <a:defRPr/>
            </a:pPr>
            <a:endParaRPr lang="en-GB"/>
          </a:p>
        </p:txBody>
      </p:sp>
      <p:sp>
        <p:nvSpPr>
          <p:cNvPr id="271364" name="Rectangle 4"/>
          <p:cNvSpPr>
            <a:spLocks noGrp="1" noChangeArrowheads="1"/>
          </p:cNvSpPr>
          <p:nvPr>
            <p:ph type="ftr" sz="quarter" idx="2"/>
          </p:nvPr>
        </p:nvSpPr>
        <p:spPr bwMode="auto">
          <a:xfrm>
            <a:off x="0" y="920115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b" anchorCtr="0" compatLnSpc="1">
            <a:prstTxWarp prst="textNoShape">
              <a:avLst/>
            </a:prstTxWarp>
          </a:bodyPr>
          <a:lstStyle>
            <a:lvl1pPr defTabSz="944402">
              <a:defRPr sz="1200">
                <a:ea typeface="+mn-ea"/>
                <a:cs typeface="+mn-cs"/>
              </a:defRPr>
            </a:lvl1pPr>
          </a:lstStyle>
          <a:p>
            <a:pPr>
              <a:defRPr/>
            </a:pPr>
            <a:r>
              <a:rPr lang="en-GB" dirty="0" smtClean="0"/>
              <a:t>EC2 Webinar – Autumn 2016</a:t>
            </a:r>
            <a:endParaRPr lang="en-GB" dirty="0"/>
          </a:p>
        </p:txBody>
      </p:sp>
      <p:sp>
        <p:nvSpPr>
          <p:cNvPr id="271365" name="Rectangle 5"/>
          <p:cNvSpPr>
            <a:spLocks noGrp="1" noChangeArrowheads="1"/>
          </p:cNvSpPr>
          <p:nvPr>
            <p:ph type="sldNum" sz="quarter" idx="3"/>
          </p:nvPr>
        </p:nvSpPr>
        <p:spPr bwMode="auto">
          <a:xfrm>
            <a:off x="3884613" y="920115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b" anchorCtr="0" compatLnSpc="1">
            <a:prstTxWarp prst="textNoShape">
              <a:avLst/>
            </a:prstTxWarp>
          </a:bodyPr>
          <a:lstStyle>
            <a:lvl1pPr algn="r" defTabSz="944402">
              <a:defRPr sz="1200">
                <a:ea typeface="+mn-ea"/>
                <a:cs typeface="+mn-cs"/>
              </a:defRPr>
            </a:lvl1pPr>
          </a:lstStyle>
          <a:p>
            <a:pPr>
              <a:defRPr/>
            </a:pPr>
            <a:r>
              <a:rPr lang="en-GB" dirty="0" smtClean="0"/>
              <a:t>Lecture 7/</a:t>
            </a:r>
            <a:fld id="{28438F74-788F-420A-8359-159D2721FB88}" type="slidenum">
              <a:rPr lang="en-GB" smtClean="0"/>
              <a:pPr>
                <a:defRPr/>
              </a:pPr>
              <a:t>‹#›</a:t>
            </a:fld>
            <a:endParaRPr lang="en-GB" dirty="0"/>
          </a:p>
        </p:txBody>
      </p:sp>
    </p:spTree>
    <p:extLst>
      <p:ext uri="{BB962C8B-B14F-4D97-AF65-F5344CB8AC3E}">
        <p14:creationId xmlns:p14="http://schemas.microsoft.com/office/powerpoint/2010/main" val="381917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t" anchorCtr="0" compatLnSpc="1">
            <a:prstTxWarp prst="textNoShape">
              <a:avLst/>
            </a:prstTxWarp>
          </a:bodyPr>
          <a:lstStyle>
            <a:lvl1pPr defTabSz="944402">
              <a:defRPr sz="1200">
                <a:ea typeface="+mn-ea"/>
                <a:cs typeface="+mn-cs"/>
              </a:defRPr>
            </a:lvl1pPr>
          </a:lstStyle>
          <a:p>
            <a:pPr>
              <a:defRPr/>
            </a:pPr>
            <a:endParaRPr lang="en-GB"/>
          </a:p>
        </p:txBody>
      </p:sp>
      <p:sp>
        <p:nvSpPr>
          <p:cNvPr id="4099" name="Rectangle 3"/>
          <p:cNvSpPr>
            <a:spLocks noGrp="1" noChangeArrowheads="1"/>
          </p:cNvSpPr>
          <p:nvPr>
            <p:ph type="dt" idx="1"/>
          </p:nvPr>
        </p:nvSpPr>
        <p:spPr bwMode="auto">
          <a:xfrm>
            <a:off x="3884613" y="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t" anchorCtr="0" compatLnSpc="1">
            <a:prstTxWarp prst="textNoShape">
              <a:avLst/>
            </a:prstTxWarp>
          </a:bodyPr>
          <a:lstStyle>
            <a:lvl1pPr algn="r" defTabSz="944402">
              <a:defRPr sz="1200">
                <a:ea typeface="+mn-ea"/>
                <a:cs typeface="+mn-cs"/>
              </a:defRPr>
            </a:lvl1pPr>
          </a:lstStyle>
          <a:p>
            <a:pPr>
              <a:defRPr/>
            </a:pPr>
            <a:endParaRPr lang="en-GB"/>
          </a:p>
        </p:txBody>
      </p:sp>
      <p:sp>
        <p:nvSpPr>
          <p:cNvPr id="124932" name="Rectangle 4"/>
          <p:cNvSpPr>
            <a:spLocks noGrp="1" noRot="1" noChangeAspect="1" noChangeArrowheads="1" noTextEdit="1"/>
          </p:cNvSpPr>
          <p:nvPr>
            <p:ph type="sldImg" idx="2"/>
          </p:nvPr>
        </p:nvSpPr>
        <p:spPr bwMode="auto">
          <a:xfrm>
            <a:off x="1009650" y="727075"/>
            <a:ext cx="4840288" cy="3630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600576"/>
            <a:ext cx="54864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920115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b" anchorCtr="0" compatLnSpc="1">
            <a:prstTxWarp prst="textNoShape">
              <a:avLst/>
            </a:prstTxWarp>
          </a:bodyPr>
          <a:lstStyle>
            <a:lvl1pPr defTabSz="944402">
              <a:defRPr sz="1200">
                <a:ea typeface="+mn-ea"/>
                <a:cs typeface="+mn-cs"/>
              </a:defRPr>
            </a:lvl1pPr>
          </a:lstStyle>
          <a:p>
            <a:pPr>
              <a:defRPr/>
            </a:pPr>
            <a:endParaRPr lang="en-GB"/>
          </a:p>
        </p:txBody>
      </p:sp>
      <p:sp>
        <p:nvSpPr>
          <p:cNvPr id="4103" name="Rectangle 7"/>
          <p:cNvSpPr>
            <a:spLocks noGrp="1" noChangeArrowheads="1"/>
          </p:cNvSpPr>
          <p:nvPr>
            <p:ph type="sldNum" sz="quarter" idx="5"/>
          </p:nvPr>
        </p:nvSpPr>
        <p:spPr bwMode="auto">
          <a:xfrm>
            <a:off x="3884613" y="920115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02" tIns="47201" rIns="94402" bIns="47201" numCol="1" anchor="b" anchorCtr="0" compatLnSpc="1">
            <a:prstTxWarp prst="textNoShape">
              <a:avLst/>
            </a:prstTxWarp>
          </a:bodyPr>
          <a:lstStyle>
            <a:lvl1pPr algn="r" defTabSz="944402">
              <a:defRPr sz="1200">
                <a:ea typeface="+mn-ea"/>
                <a:cs typeface="+mn-cs"/>
              </a:defRPr>
            </a:lvl1pPr>
          </a:lstStyle>
          <a:p>
            <a:pPr>
              <a:defRPr/>
            </a:pPr>
            <a:fld id="{A2329634-D14A-4800-A49B-76BA57814C4D}" type="slidenum">
              <a:rPr lang="en-GB"/>
              <a:pPr>
                <a:defRPr/>
              </a:pPr>
              <a:t>‹#›</a:t>
            </a:fld>
            <a:endParaRPr lang="en-GB"/>
          </a:p>
        </p:txBody>
      </p:sp>
    </p:spTree>
    <p:extLst>
      <p:ext uri="{BB962C8B-B14F-4D97-AF65-F5344CB8AC3E}">
        <p14:creationId xmlns:p14="http://schemas.microsoft.com/office/powerpoint/2010/main" val="768592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F67D71-1AA4-4288-877F-222D6A5F40C4}"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46530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66" tIns="47034" rIns="94066" bIns="47034" anchor="b"/>
          <a:lstStyle>
            <a:lvl1pPr defTabSz="941388">
              <a:defRPr sz="2400">
                <a:solidFill>
                  <a:srgbClr val="002C5F"/>
                </a:solidFill>
                <a:latin typeface="Trebuchet MS" pitchFamily="34" charset="0"/>
                <a:ea typeface="ヒラギノ角ゴ Pro W3"/>
                <a:cs typeface="ヒラギノ角ゴ Pro W3"/>
              </a:defRPr>
            </a:lvl1pPr>
            <a:lvl2pPr marL="742950" indent="-285750" defTabSz="941388">
              <a:defRPr sz="2400">
                <a:solidFill>
                  <a:srgbClr val="002C5F"/>
                </a:solidFill>
                <a:latin typeface="Trebuchet MS" pitchFamily="34" charset="0"/>
                <a:ea typeface="ヒラギノ角ゴ Pro W3"/>
                <a:cs typeface="ヒラギノ角ゴ Pro W3"/>
              </a:defRPr>
            </a:lvl2pPr>
            <a:lvl3pPr marL="1143000" indent="-228600" defTabSz="941388">
              <a:defRPr sz="2400">
                <a:solidFill>
                  <a:srgbClr val="002C5F"/>
                </a:solidFill>
                <a:latin typeface="Trebuchet MS" pitchFamily="34" charset="0"/>
                <a:ea typeface="ヒラギノ角ゴ Pro W3"/>
                <a:cs typeface="ヒラギノ角ゴ Pro W3"/>
              </a:defRPr>
            </a:lvl3pPr>
            <a:lvl4pPr marL="1600200" indent="-228600" defTabSz="941388">
              <a:defRPr sz="2400">
                <a:solidFill>
                  <a:srgbClr val="002C5F"/>
                </a:solidFill>
                <a:latin typeface="Trebuchet MS" pitchFamily="34" charset="0"/>
                <a:ea typeface="ヒラギノ角ゴ Pro W3"/>
                <a:cs typeface="ヒラギノ角ゴ Pro W3"/>
              </a:defRPr>
            </a:lvl4pPr>
            <a:lvl5pPr marL="2057400" indent="-228600" defTabSz="941388">
              <a:defRPr sz="2400">
                <a:solidFill>
                  <a:srgbClr val="002C5F"/>
                </a:solidFill>
                <a:latin typeface="Trebuchet MS" pitchFamily="34" charset="0"/>
                <a:ea typeface="ヒラギノ角ゴ Pro W3"/>
                <a:cs typeface="ヒラギノ角ゴ Pro W3"/>
              </a:defRPr>
            </a:lvl5pPr>
            <a:lvl6pPr marL="25146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algn="r"/>
            <a:fld id="{F0B55EA2-485C-422F-AFB4-1A1C5C0824CE}" type="slidenum">
              <a:rPr lang="en-GB" altLang="en-US" sz="1200" smtClean="0">
                <a:solidFill>
                  <a:prstClr val="black"/>
                </a:solidFill>
                <a:latin typeface="Arial" pitchFamily="34" charset="0"/>
              </a:rPr>
              <a:pPr algn="r"/>
              <a:t>35</a:t>
            </a:fld>
            <a:endParaRPr lang="en-GB" altLang="en-US" sz="1200" smtClean="0">
              <a:solidFill>
                <a:prstClr val="black"/>
              </a:solidFill>
              <a:latin typeface="Arial" pitchFamily="34" charset="0"/>
            </a:endParaRPr>
          </a:p>
        </p:txBody>
      </p:sp>
      <p:sp>
        <p:nvSpPr>
          <p:cNvPr id="98307" name="Rectangle 2"/>
          <p:cNvSpPr>
            <a:spLocks noGrp="1" noRot="1" noChangeAspect="1" noChangeArrowheads="1" noTextEdit="1"/>
          </p:cNvSpPr>
          <p:nvPr>
            <p:ph type="sldImg"/>
          </p:nvPr>
        </p:nvSpPr>
        <p:spPr>
          <a:xfrm>
            <a:off x="1009650" y="727075"/>
            <a:ext cx="4838700" cy="3630613"/>
          </a:xfrm>
          <a:ln/>
        </p:spPr>
      </p:sp>
      <p:sp>
        <p:nvSpPr>
          <p:cNvPr id="98308" name="Rectangle 3"/>
          <p:cNvSpPr>
            <a:spLocks noGrp="1" noChangeArrowheads="1"/>
          </p:cNvSpPr>
          <p:nvPr>
            <p:ph type="body" idx="1"/>
          </p:nvPr>
        </p:nvSpPr>
        <p:spPr>
          <a:xfrm>
            <a:off x="687388" y="4600575"/>
            <a:ext cx="5483225" cy="435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66" tIns="47034" rIns="94066" bIns="47034"/>
          <a:lstStyle/>
          <a:p>
            <a:endParaRPr lang="en-US" altLang="en-US" smtClean="0">
              <a:latin typeface="Arial" pitchFamily="34" charset="0"/>
              <a:ea typeface="ヒラギノ角ゴ Pro W3"/>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F9A22A33-2E97-4F48-A7B0-02A058B791F5}" type="slidenum">
              <a:rPr lang="en-GB" altLang="en-US" smtClean="0"/>
              <a:pPr eaLnBrk="1" hangingPunct="1"/>
              <a:t>48</a:t>
            </a:fld>
            <a:endParaRPr lang="en-GB" altLang="en-US" smtClean="0"/>
          </a:p>
        </p:txBody>
      </p:sp>
      <p:sp>
        <p:nvSpPr>
          <p:cNvPr id="178179"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402" tIns="47201" rIns="94402" bIns="47201" anchor="b"/>
          <a:lstStyle>
            <a:lvl1pPr defTabSz="942975" eaLnBrk="0" hangingPunct="0">
              <a:defRPr>
                <a:solidFill>
                  <a:schemeClr val="tx1"/>
                </a:solidFill>
                <a:latin typeface="Arial" pitchFamily="34" charset="0"/>
                <a:ea typeface="ヒラギノ角ゴ Pro W3"/>
                <a:cs typeface="ヒラギノ角ゴ Pro W3"/>
              </a:defRPr>
            </a:lvl1pPr>
            <a:lvl2pPr marL="742950" indent="-285750" defTabSz="942975" eaLnBrk="0" hangingPunct="0">
              <a:defRPr>
                <a:solidFill>
                  <a:schemeClr val="tx1"/>
                </a:solidFill>
                <a:latin typeface="Arial" pitchFamily="34" charset="0"/>
                <a:ea typeface="ヒラギノ角ゴ Pro W3"/>
                <a:cs typeface="ヒラギノ角ゴ Pro W3"/>
              </a:defRPr>
            </a:lvl2pPr>
            <a:lvl3pPr marL="1143000" indent="-228600" defTabSz="942975" eaLnBrk="0" hangingPunct="0">
              <a:defRPr>
                <a:solidFill>
                  <a:schemeClr val="tx1"/>
                </a:solidFill>
                <a:latin typeface="Arial" pitchFamily="34" charset="0"/>
                <a:ea typeface="ヒラギノ角ゴ Pro W3"/>
                <a:cs typeface="ヒラギノ角ゴ Pro W3"/>
              </a:defRPr>
            </a:lvl3pPr>
            <a:lvl4pPr marL="1600200" indent="-228600" defTabSz="942975" eaLnBrk="0" hangingPunct="0">
              <a:defRPr>
                <a:solidFill>
                  <a:schemeClr val="tx1"/>
                </a:solidFill>
                <a:latin typeface="Arial" pitchFamily="34" charset="0"/>
                <a:ea typeface="ヒラギノ角ゴ Pro W3"/>
                <a:cs typeface="ヒラギノ角ゴ Pro W3"/>
              </a:defRPr>
            </a:lvl4pPr>
            <a:lvl5pPr marL="2057400" indent="-228600" defTabSz="942975" eaLnBrk="0" hangingPunct="0">
              <a:defRPr>
                <a:solidFill>
                  <a:schemeClr val="tx1"/>
                </a:solidFill>
                <a:latin typeface="Arial" pitchFamily="34" charset="0"/>
                <a:ea typeface="ヒラギノ角ゴ Pro W3"/>
                <a:cs typeface="ヒラギノ角ゴ Pro W3"/>
              </a:defRPr>
            </a:lvl5pPr>
            <a:lvl6pPr marL="25146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1802A878-1523-4C8C-981B-F39EE2F24653}" type="slidenum">
              <a:rPr lang="en-GB" altLang="en-US" sz="1200"/>
              <a:pPr algn="r" eaLnBrk="1" hangingPunct="1"/>
              <a:t>48</a:t>
            </a:fld>
            <a:endParaRPr lang="en-GB" altLang="en-US" sz="1200"/>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p:spPr>
        <p:txBody>
          <a:bodyPr/>
          <a:lstStyle/>
          <a:p>
            <a:pPr eaLnBrk="1" hangingPunct="1"/>
            <a:r>
              <a:rPr lang="en-GB" altLang="en-US" smtClean="0"/>
              <a:t>The values have been chosen assuming that not more than 33% of the bars are lapped.  The factor of 1,15 for this may be offset by the fact that the bars are not at their full stress.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66" tIns="47034" rIns="94066" bIns="47034" anchor="b"/>
          <a:lstStyle>
            <a:lvl1pPr defTabSz="941388">
              <a:defRPr sz="2400">
                <a:solidFill>
                  <a:srgbClr val="002C5F"/>
                </a:solidFill>
                <a:latin typeface="Trebuchet MS" pitchFamily="34" charset="0"/>
                <a:ea typeface="ヒラギノ角ゴ Pro W3"/>
                <a:cs typeface="ヒラギノ角ゴ Pro W3"/>
              </a:defRPr>
            </a:lvl1pPr>
            <a:lvl2pPr marL="742950" indent="-285750" defTabSz="941388">
              <a:defRPr sz="2400">
                <a:solidFill>
                  <a:srgbClr val="002C5F"/>
                </a:solidFill>
                <a:latin typeface="Trebuchet MS" pitchFamily="34" charset="0"/>
                <a:ea typeface="ヒラギノ角ゴ Pro W3"/>
                <a:cs typeface="ヒラギノ角ゴ Pro W3"/>
              </a:defRPr>
            </a:lvl2pPr>
            <a:lvl3pPr marL="1143000" indent="-228600" defTabSz="941388">
              <a:defRPr sz="2400">
                <a:solidFill>
                  <a:srgbClr val="002C5F"/>
                </a:solidFill>
                <a:latin typeface="Trebuchet MS" pitchFamily="34" charset="0"/>
                <a:ea typeface="ヒラギノ角ゴ Pro W3"/>
                <a:cs typeface="ヒラギノ角ゴ Pro W3"/>
              </a:defRPr>
            </a:lvl3pPr>
            <a:lvl4pPr marL="1600200" indent="-228600" defTabSz="941388">
              <a:defRPr sz="2400">
                <a:solidFill>
                  <a:srgbClr val="002C5F"/>
                </a:solidFill>
                <a:latin typeface="Trebuchet MS" pitchFamily="34" charset="0"/>
                <a:ea typeface="ヒラギノ角ゴ Pro W3"/>
                <a:cs typeface="ヒラギノ角ゴ Pro W3"/>
              </a:defRPr>
            </a:lvl4pPr>
            <a:lvl5pPr marL="2057400" indent="-228600" defTabSz="941388">
              <a:defRPr sz="2400">
                <a:solidFill>
                  <a:srgbClr val="002C5F"/>
                </a:solidFill>
                <a:latin typeface="Trebuchet MS" pitchFamily="34" charset="0"/>
                <a:ea typeface="ヒラギノ角ゴ Pro W3"/>
                <a:cs typeface="ヒラギノ角ゴ Pro W3"/>
              </a:defRPr>
            </a:lvl5pPr>
            <a:lvl6pPr marL="25146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defTabSz="941388"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algn="r"/>
            <a:fld id="{66F4B7C3-E205-4E5E-971D-861E9C9221A7}" type="slidenum">
              <a:rPr lang="en-GB" altLang="en-US" sz="1200" smtClean="0">
                <a:solidFill>
                  <a:prstClr val="black"/>
                </a:solidFill>
                <a:latin typeface="Arial" pitchFamily="34" charset="0"/>
              </a:rPr>
              <a:pPr algn="r"/>
              <a:t>49</a:t>
            </a:fld>
            <a:endParaRPr lang="en-GB" altLang="en-US" sz="1200" smtClean="0">
              <a:solidFill>
                <a:prstClr val="black"/>
              </a:solidFill>
              <a:latin typeface="Arial" pitchFamily="34" charset="0"/>
            </a:endParaRPr>
          </a:p>
        </p:txBody>
      </p:sp>
      <p:sp>
        <p:nvSpPr>
          <p:cNvPr id="99331" name="Rectangle 2"/>
          <p:cNvSpPr>
            <a:spLocks noGrp="1" noRot="1" noChangeAspect="1" noChangeArrowheads="1" noTextEdit="1"/>
          </p:cNvSpPr>
          <p:nvPr>
            <p:ph type="sldImg"/>
          </p:nvPr>
        </p:nvSpPr>
        <p:spPr>
          <a:xfrm>
            <a:off x="1009650" y="727075"/>
            <a:ext cx="4838700" cy="3630613"/>
          </a:xfrm>
          <a:ln/>
        </p:spPr>
      </p:sp>
      <p:sp>
        <p:nvSpPr>
          <p:cNvPr id="99332" name="Rectangle 3"/>
          <p:cNvSpPr>
            <a:spLocks noGrp="1" noChangeArrowheads="1"/>
          </p:cNvSpPr>
          <p:nvPr>
            <p:ph type="body" idx="1"/>
          </p:nvPr>
        </p:nvSpPr>
        <p:spPr>
          <a:xfrm>
            <a:off x="687388" y="4600575"/>
            <a:ext cx="5483225" cy="435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66" tIns="47034" rIns="94066" bIns="47034"/>
          <a:lstStyle/>
          <a:p>
            <a:endParaRPr lang="en-US" altLang="en-US" smtClean="0">
              <a:latin typeface="Arial" pitchFamily="34" charset="0"/>
              <a:ea typeface="ヒラギノ角ゴ Pro W3"/>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50" tIns="47026" rIns="94050" bIns="47026" anchor="b"/>
          <a:lstStyle>
            <a:lvl1pPr defTabSz="941388">
              <a:spcBef>
                <a:spcPct val="30000"/>
              </a:spcBef>
              <a:spcAft>
                <a:spcPct val="0"/>
              </a:spcAft>
              <a:defRPr sz="1200">
                <a:solidFill>
                  <a:schemeClr val="tx1"/>
                </a:solidFill>
                <a:latin typeface="Arial" pitchFamily="34" charset="0"/>
                <a:ea typeface="ヒラギノ角ゴ Pro W3"/>
                <a:cs typeface="ヒラギノ角ゴ Pro W3"/>
              </a:defRPr>
            </a:lvl1pPr>
            <a:lvl2pPr marL="742950" indent="-285750" defTabSz="941388">
              <a:spcBef>
                <a:spcPct val="30000"/>
              </a:spcBef>
              <a:spcAft>
                <a:spcPct val="0"/>
              </a:spcAft>
              <a:defRPr sz="1200">
                <a:solidFill>
                  <a:schemeClr val="tx1"/>
                </a:solidFill>
                <a:latin typeface="Arial" pitchFamily="34" charset="0"/>
                <a:ea typeface="ヒラギノ角ゴ Pro W3"/>
                <a:cs typeface="ヒラギノ角ゴ Pro W3"/>
              </a:defRPr>
            </a:lvl2pPr>
            <a:lvl3pPr marL="1143000" indent="-228600" defTabSz="941388">
              <a:spcBef>
                <a:spcPct val="30000"/>
              </a:spcBef>
              <a:spcAft>
                <a:spcPct val="0"/>
              </a:spcAft>
              <a:defRPr sz="1200">
                <a:solidFill>
                  <a:schemeClr val="tx1"/>
                </a:solidFill>
                <a:latin typeface="Arial" pitchFamily="34" charset="0"/>
                <a:ea typeface="ヒラギノ角ゴ Pro W3"/>
                <a:cs typeface="ヒラギノ角ゴ Pro W3"/>
              </a:defRPr>
            </a:lvl3pPr>
            <a:lvl4pPr marL="1600200" indent="-228600" defTabSz="941388">
              <a:spcBef>
                <a:spcPct val="30000"/>
              </a:spcBef>
              <a:spcAft>
                <a:spcPct val="0"/>
              </a:spcAft>
              <a:defRPr sz="1200">
                <a:solidFill>
                  <a:schemeClr val="tx1"/>
                </a:solidFill>
                <a:latin typeface="Arial" pitchFamily="34" charset="0"/>
                <a:ea typeface="ヒラギノ角ゴ Pro W3"/>
                <a:cs typeface="ヒラギノ角ゴ Pro W3"/>
              </a:defRPr>
            </a:lvl4pPr>
            <a:lvl5pPr marL="2057400" indent="-228600" defTabSz="941388">
              <a:spcBef>
                <a:spcPct val="30000"/>
              </a:spcBef>
              <a:spcAft>
                <a:spcPct val="0"/>
              </a:spcAft>
              <a:defRPr sz="1200">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9pPr>
          </a:lstStyle>
          <a:p>
            <a:pPr algn="r">
              <a:spcBef>
                <a:spcPct val="0"/>
              </a:spcBef>
            </a:pPr>
            <a:fld id="{780D7926-740F-4942-AA37-3899C259EC37}" type="slidenum">
              <a:rPr lang="en-GB" altLang="en-US" smtClean="0">
                <a:solidFill>
                  <a:srgbClr val="000000"/>
                </a:solidFill>
              </a:rPr>
              <a:pPr algn="r">
                <a:spcBef>
                  <a:spcPct val="0"/>
                </a:spcBef>
              </a:pPr>
              <a:t>50</a:t>
            </a:fld>
            <a:endParaRPr lang="en-GB" altLang="en-US" smtClean="0">
              <a:solidFill>
                <a:srgbClr val="000000"/>
              </a:solidFill>
            </a:endParaRPr>
          </a:p>
        </p:txBody>
      </p:sp>
      <p:sp>
        <p:nvSpPr>
          <p:cNvPr id="100355" name="Rectangle 2"/>
          <p:cNvSpPr>
            <a:spLocks noGrp="1" noRot="1" noChangeAspect="1" noChangeArrowheads="1" noTextEdit="1"/>
          </p:cNvSpPr>
          <p:nvPr>
            <p:ph type="sldImg"/>
          </p:nvPr>
        </p:nvSpPr>
        <p:spPr>
          <a:xfrm>
            <a:off x="1008063" y="727075"/>
            <a:ext cx="4841875" cy="3630613"/>
          </a:xfrm>
          <a:ln/>
        </p:spPr>
      </p:sp>
      <p:sp>
        <p:nvSpPr>
          <p:cNvPr id="100356" name="Rectangle 3"/>
          <p:cNvSpPr>
            <a:spLocks noGrp="1" noChangeArrowheads="1"/>
          </p:cNvSpPr>
          <p:nvPr>
            <p:ph type="body" idx="1"/>
          </p:nvPr>
        </p:nvSpPr>
        <p:spPr>
          <a:xfrm>
            <a:off x="687388" y="4600575"/>
            <a:ext cx="5483225" cy="435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50" tIns="47026" rIns="94050" bIns="47026"/>
          <a:lstStyle/>
          <a:p>
            <a:r>
              <a:rPr lang="en-GB" altLang="en-US" smtClean="0">
                <a:latin typeface="Arial" pitchFamily="34" charset="0"/>
                <a:ea typeface="ヒラギノ角ゴ Pro W3"/>
              </a:rPr>
              <a:t>An early draft differentiated between the effect of the plane of the lapped bars.  The assumption was the splitting forces are greater in the plane of the lapped bars than in the plane perpendicular to it.  This has been shown not to be true.  The final edition of the code assumes that the splitting forces are independent of the plane of the lapped bars.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50" tIns="47026" rIns="94050" bIns="47026" anchor="b"/>
          <a:lstStyle>
            <a:lvl1pPr defTabSz="941388">
              <a:spcBef>
                <a:spcPct val="30000"/>
              </a:spcBef>
              <a:spcAft>
                <a:spcPct val="0"/>
              </a:spcAft>
              <a:defRPr sz="1200">
                <a:solidFill>
                  <a:schemeClr val="tx1"/>
                </a:solidFill>
                <a:latin typeface="Arial" pitchFamily="34" charset="0"/>
                <a:ea typeface="ヒラギノ角ゴ Pro W3"/>
                <a:cs typeface="ヒラギノ角ゴ Pro W3"/>
              </a:defRPr>
            </a:lvl1pPr>
            <a:lvl2pPr marL="742950" indent="-285750" defTabSz="941388">
              <a:spcBef>
                <a:spcPct val="30000"/>
              </a:spcBef>
              <a:spcAft>
                <a:spcPct val="0"/>
              </a:spcAft>
              <a:defRPr sz="1200">
                <a:solidFill>
                  <a:schemeClr val="tx1"/>
                </a:solidFill>
                <a:latin typeface="Arial" pitchFamily="34" charset="0"/>
                <a:ea typeface="ヒラギノ角ゴ Pro W3"/>
                <a:cs typeface="ヒラギノ角ゴ Pro W3"/>
              </a:defRPr>
            </a:lvl2pPr>
            <a:lvl3pPr marL="1143000" indent="-228600" defTabSz="941388">
              <a:spcBef>
                <a:spcPct val="30000"/>
              </a:spcBef>
              <a:spcAft>
                <a:spcPct val="0"/>
              </a:spcAft>
              <a:defRPr sz="1200">
                <a:solidFill>
                  <a:schemeClr val="tx1"/>
                </a:solidFill>
                <a:latin typeface="Arial" pitchFamily="34" charset="0"/>
                <a:ea typeface="ヒラギノ角ゴ Pro W3"/>
                <a:cs typeface="ヒラギノ角ゴ Pro W3"/>
              </a:defRPr>
            </a:lvl3pPr>
            <a:lvl4pPr marL="1600200" indent="-228600" defTabSz="941388">
              <a:spcBef>
                <a:spcPct val="30000"/>
              </a:spcBef>
              <a:spcAft>
                <a:spcPct val="0"/>
              </a:spcAft>
              <a:defRPr sz="1200">
                <a:solidFill>
                  <a:schemeClr val="tx1"/>
                </a:solidFill>
                <a:latin typeface="Arial" pitchFamily="34" charset="0"/>
                <a:ea typeface="ヒラギノ角ゴ Pro W3"/>
                <a:cs typeface="ヒラギノ角ゴ Pro W3"/>
              </a:defRPr>
            </a:lvl4pPr>
            <a:lvl5pPr marL="2057400" indent="-228600" defTabSz="941388">
              <a:spcBef>
                <a:spcPct val="30000"/>
              </a:spcBef>
              <a:spcAft>
                <a:spcPct val="0"/>
              </a:spcAft>
              <a:defRPr sz="1200">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30000"/>
              </a:spcBef>
              <a:spcAft>
                <a:spcPct val="0"/>
              </a:spcAft>
              <a:defRPr sz="1200">
                <a:solidFill>
                  <a:schemeClr val="tx1"/>
                </a:solidFill>
                <a:latin typeface="Arial" pitchFamily="34" charset="0"/>
                <a:ea typeface="ヒラギノ角ゴ Pro W3"/>
                <a:cs typeface="ヒラギノ角ゴ Pro W3"/>
              </a:defRPr>
            </a:lvl9pPr>
          </a:lstStyle>
          <a:p>
            <a:pPr algn="r">
              <a:spcBef>
                <a:spcPct val="0"/>
              </a:spcBef>
            </a:pPr>
            <a:fld id="{00D2AA09-3D62-45D3-96A5-974AE5F9CC24}" type="slidenum">
              <a:rPr lang="en-GB" altLang="en-US" smtClean="0">
                <a:solidFill>
                  <a:srgbClr val="000000"/>
                </a:solidFill>
              </a:rPr>
              <a:pPr algn="r">
                <a:spcBef>
                  <a:spcPct val="0"/>
                </a:spcBef>
              </a:pPr>
              <a:t>51</a:t>
            </a:fld>
            <a:endParaRPr lang="en-GB" altLang="en-US" smtClean="0">
              <a:solidFill>
                <a:srgbClr val="000000"/>
              </a:solidFill>
            </a:endParaRPr>
          </a:p>
        </p:txBody>
      </p:sp>
      <p:sp>
        <p:nvSpPr>
          <p:cNvPr id="101379" name="Rectangle 2"/>
          <p:cNvSpPr>
            <a:spLocks noGrp="1" noRot="1" noChangeAspect="1" noChangeArrowheads="1" noTextEdit="1"/>
          </p:cNvSpPr>
          <p:nvPr>
            <p:ph type="sldImg"/>
          </p:nvPr>
        </p:nvSpPr>
        <p:spPr>
          <a:xfrm>
            <a:off x="1008063" y="727075"/>
            <a:ext cx="4841875" cy="3630613"/>
          </a:xfrm>
          <a:ln/>
        </p:spPr>
      </p:sp>
      <p:sp>
        <p:nvSpPr>
          <p:cNvPr id="101380" name="Rectangle 3"/>
          <p:cNvSpPr>
            <a:spLocks noGrp="1" noChangeArrowheads="1"/>
          </p:cNvSpPr>
          <p:nvPr>
            <p:ph type="body" idx="1"/>
          </p:nvPr>
        </p:nvSpPr>
        <p:spPr>
          <a:xfrm>
            <a:off x="687388" y="4600575"/>
            <a:ext cx="5483225" cy="435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50" tIns="47026" rIns="94050" bIns="47026"/>
          <a:lstStyle/>
          <a:p>
            <a:r>
              <a:rPr lang="en-GB" altLang="en-US" smtClean="0">
                <a:latin typeface="Arial" pitchFamily="34" charset="0"/>
                <a:ea typeface="ヒラギノ角ゴ Pro W3"/>
              </a:rPr>
              <a:t>An early draft differentiated between the effect of the plane of the lapped bars.  The assumption was the splitting forces are greater in the plane of the lapped bars than in the plane perpendicular to it.  This has been shown not to be true.  The final edition of the code assumes that the splitting forces are independent of the plane of the lapped bars.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068F187A-F218-4742-9E56-793785D354D0}" type="slidenum">
              <a:rPr lang="en-GB" altLang="en-US" smtClean="0"/>
              <a:pPr eaLnBrk="1" hangingPunct="1"/>
              <a:t>52</a:t>
            </a:fld>
            <a:endParaRPr lang="en-GB" altLang="en-US" smtClean="0"/>
          </a:p>
        </p:txBody>
      </p:sp>
      <p:sp>
        <p:nvSpPr>
          <p:cNvPr id="181251"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CAB76D63-4271-459B-A08E-111C4FBE73FD}" type="slidenum">
              <a:rPr lang="en-GB" altLang="en-US" sz="1200"/>
              <a:pPr algn="r" eaLnBrk="1" hangingPunct="1"/>
              <a:t>52</a:t>
            </a:fld>
            <a:endParaRPr lang="en-GB" altLang="en-US" sz="1200"/>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r>
              <a:rPr lang="en-GB" altLang="en-US" smtClean="0"/>
              <a:t>An early draft differentiated between the effect of the plane of the lapped bars.  The assumption was the splitting forces are greater in the plane of the lapped bars than in the plane perpendicular to it.  This has been shown not to be true.  The final edition of the code assumes that the splitting forces are independent of the plane of the lapped bars.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07FDF73F-8C8E-495C-9954-B33EF599AE6E}" type="slidenum">
              <a:rPr lang="en-GB" altLang="en-US" smtClean="0"/>
              <a:pPr eaLnBrk="1" hangingPunct="1"/>
              <a:t>53</a:t>
            </a:fld>
            <a:endParaRPr lang="en-GB" altLang="en-US" smtClean="0"/>
          </a:p>
        </p:txBody>
      </p:sp>
      <p:sp>
        <p:nvSpPr>
          <p:cNvPr id="182275"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0B365850-28FD-4BE6-8159-632D9E754E8D}" type="slidenum">
              <a:rPr lang="en-GB" altLang="en-US" sz="1200"/>
              <a:pPr algn="r" eaLnBrk="1" hangingPunct="1"/>
              <a:t>53</a:t>
            </a:fld>
            <a:endParaRPr lang="en-GB" altLang="en-US" sz="1200"/>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r>
              <a:rPr lang="en-GB" altLang="en-US" smtClean="0"/>
              <a:t>In design and detailing of precast concrete elements and structures, the following shall be considered specifically:</a:t>
            </a:r>
          </a:p>
          <a:p>
            <a:pPr eaLnBrk="1" hangingPunct="1"/>
            <a:r>
              <a:rPr lang="en-GB" altLang="en-US" smtClean="0"/>
              <a:t>-	transient situations (demoulding, transport, storage, erection and construction assembly)</a:t>
            </a:r>
          </a:p>
          <a:p>
            <a:pPr eaLnBrk="1" hangingPunct="1"/>
            <a:r>
              <a:rPr lang="en-GB" altLang="en-US" smtClean="0"/>
              <a:t>-	bearings; temporary and permanent </a:t>
            </a:r>
          </a:p>
          <a:p>
            <a:pPr eaLnBrk="1" hangingPunct="1"/>
            <a:r>
              <a:rPr lang="en-GB" altLang="en-US" smtClean="0"/>
              <a:t>-	connections and joints between elements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B2198893-0A75-4440-9189-63B1756A8CCE}" type="slidenum">
              <a:rPr lang="en-GB" altLang="en-US" smtClean="0"/>
              <a:pPr eaLnBrk="1" hangingPunct="1"/>
              <a:t>54</a:t>
            </a:fld>
            <a:endParaRPr lang="en-GB" altLang="en-US" smtClean="0"/>
          </a:p>
        </p:txBody>
      </p:sp>
      <p:sp>
        <p:nvSpPr>
          <p:cNvPr id="183299"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8C1EA33B-91C5-4023-A33F-AB3D6202CE3C}" type="slidenum">
              <a:rPr lang="en-GB" altLang="en-US" sz="1200"/>
              <a:pPr algn="r" eaLnBrk="1" hangingPunct="1"/>
              <a:t>54</a:t>
            </a:fld>
            <a:endParaRPr lang="en-GB" altLang="en-US" sz="1200"/>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buFontTx/>
              <a:buChar char="•"/>
            </a:pPr>
            <a:r>
              <a:rPr lang="en-GB" altLang="en-US" smtClean="0"/>
              <a:t>The first term for </a:t>
            </a:r>
            <a:r>
              <a:rPr lang="en-GB" altLang="en-US" i="1" smtClean="0"/>
              <a:t>A</a:t>
            </a:r>
            <a:r>
              <a:rPr lang="en-GB" altLang="en-US" baseline="-25000" smtClean="0"/>
              <a:t>s,min</a:t>
            </a:r>
            <a:r>
              <a:rPr lang="en-GB" altLang="en-US" smtClean="0"/>
              <a:t> ensures that for higher strength concrete the minimum value is increased to avoid brittle failure</a:t>
            </a:r>
          </a:p>
          <a:p>
            <a:pPr eaLnBrk="1" hangingPunct="1"/>
            <a:endParaRPr lang="en-GB" altLang="en-US" smtClean="0"/>
          </a:p>
          <a:p>
            <a:pPr eaLnBrk="1" hangingPunct="1">
              <a:buFontTx/>
              <a:buChar char="•"/>
            </a:pPr>
            <a:r>
              <a:rPr lang="en-GB" altLang="en-US" smtClean="0"/>
              <a:t>For members with unbonded tendons the ultimate bending capacity </a:t>
            </a:r>
            <a:r>
              <a:rPr lang="en-GB" altLang="en-US" smtClean="0">
                <a:sym typeface="Symbol" pitchFamily="18" charset="2"/>
              </a:rPr>
              <a:t> 1,15 Cracking Moment</a:t>
            </a:r>
          </a:p>
          <a:p>
            <a:pPr eaLnBrk="1" hangingPunct="1"/>
            <a:endParaRPr lang="en-GB" altLang="en-US" smtClean="0">
              <a:sym typeface="Symbol" pitchFamily="18" charset="2"/>
            </a:endParaRPr>
          </a:p>
          <a:p>
            <a:pPr eaLnBrk="1" hangingPunct="1">
              <a:buFontTx/>
              <a:buChar char="•"/>
            </a:pPr>
            <a:r>
              <a:rPr lang="en-GB" altLang="en-US" smtClean="0">
                <a:sym typeface="Symbol" pitchFamily="18" charset="2"/>
              </a:rPr>
              <a:t>The concept of spreading the tensile reinforcement over the whole of the effective width is new to the UK and assumes that plane sections remain plane across the flange..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64C32C08-85B4-4A01-81C1-10C51CD90027}" type="slidenum">
              <a:rPr lang="en-GB" altLang="en-US" smtClean="0"/>
              <a:pPr eaLnBrk="1" hangingPunct="1"/>
              <a:t>55</a:t>
            </a:fld>
            <a:endParaRPr lang="en-GB" altLang="en-US" smtClean="0"/>
          </a:p>
        </p:txBody>
      </p:sp>
      <p:sp>
        <p:nvSpPr>
          <p:cNvPr id="184323"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9129FA4A-06D5-417D-8642-CFA96CEFB64D}" type="slidenum">
              <a:rPr lang="en-GB" altLang="en-US" sz="1200"/>
              <a:pPr algn="r" eaLnBrk="1" hangingPunct="1"/>
              <a:t>55</a:t>
            </a:fld>
            <a:endParaRPr lang="en-GB" altLang="en-US" sz="1200"/>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buFontTx/>
              <a:buChar char="•"/>
            </a:pPr>
            <a:r>
              <a:rPr lang="en-GB" altLang="en-US" smtClean="0"/>
              <a:t>The first term for </a:t>
            </a:r>
            <a:r>
              <a:rPr lang="en-GB" altLang="en-US" i="1" smtClean="0"/>
              <a:t>A</a:t>
            </a:r>
            <a:r>
              <a:rPr lang="en-GB" altLang="en-US" baseline="-25000" smtClean="0"/>
              <a:t>s,min</a:t>
            </a:r>
            <a:r>
              <a:rPr lang="en-GB" altLang="en-US" smtClean="0"/>
              <a:t> ensures that for higher strength concrete the minimum value is increased to avoid brittle failure</a:t>
            </a:r>
          </a:p>
          <a:p>
            <a:pPr eaLnBrk="1" hangingPunct="1"/>
            <a:endParaRPr lang="en-GB" altLang="en-US" smtClean="0"/>
          </a:p>
          <a:p>
            <a:pPr eaLnBrk="1" hangingPunct="1">
              <a:buFontTx/>
              <a:buChar char="•"/>
            </a:pPr>
            <a:r>
              <a:rPr lang="en-GB" altLang="en-US" smtClean="0"/>
              <a:t>For members with unbonded tendons the ultimate bending capacity </a:t>
            </a:r>
            <a:r>
              <a:rPr lang="en-GB" altLang="en-US" smtClean="0">
                <a:sym typeface="Symbol" pitchFamily="18" charset="2"/>
              </a:rPr>
              <a:t> 1,15 Cracking Moment</a:t>
            </a:r>
          </a:p>
          <a:p>
            <a:pPr eaLnBrk="1" hangingPunct="1"/>
            <a:endParaRPr lang="en-GB" altLang="en-US" smtClean="0">
              <a:sym typeface="Symbol" pitchFamily="18" charset="2"/>
            </a:endParaRPr>
          </a:p>
          <a:p>
            <a:pPr eaLnBrk="1" hangingPunct="1">
              <a:buFontTx/>
              <a:buChar char="•"/>
            </a:pPr>
            <a:r>
              <a:rPr lang="en-GB" altLang="en-US" smtClean="0">
                <a:sym typeface="Symbol" pitchFamily="18" charset="2"/>
              </a:rPr>
              <a:t>The concept of spreading the tensile reinforcement over the whole of the effective width is new to the UK and assumes that plane sections remain plane across the flange..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3B4B38E3-ADDA-46CF-8ABE-C7C37B3DC22F}" type="slidenum">
              <a:rPr lang="en-GB" altLang="en-US" smtClean="0"/>
              <a:pPr eaLnBrk="1" hangingPunct="1"/>
              <a:t>56</a:t>
            </a:fld>
            <a:endParaRPr lang="en-GB" altLang="en-US" smtClean="0"/>
          </a:p>
        </p:txBody>
      </p:sp>
      <p:sp>
        <p:nvSpPr>
          <p:cNvPr id="185347"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ADBB372F-3849-4A46-991A-B242C37FC9A4}" type="slidenum">
              <a:rPr lang="en-GB" altLang="en-US" sz="1200"/>
              <a:pPr algn="r" eaLnBrk="1" hangingPunct="1"/>
              <a:t>56</a:t>
            </a:fld>
            <a:endParaRPr lang="en-GB" altLang="en-US" sz="1200"/>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r>
              <a:rPr lang="en-GB" altLang="en-US" smtClean="0"/>
              <a:t>An ‘indirect’ support is one where the support flexes with the slab.  A ‘direct’ support is rigid and does not flex with the slab.</a:t>
            </a:r>
          </a:p>
          <a:p>
            <a:pPr eaLnBrk="1" hangingPunct="1"/>
            <a:r>
              <a:rPr lang="en-GB" altLang="en-US" b="1" smtClean="0"/>
              <a:t>‘Indirect’ support:</a:t>
            </a:r>
            <a:r>
              <a:rPr lang="en-GB" altLang="en-US" smtClean="0"/>
              <a:t>  The shift rule applies and the bar has to extend at least </a:t>
            </a:r>
            <a:r>
              <a:rPr lang="en-GB" altLang="en-US" i="1" smtClean="0"/>
              <a:t>d</a:t>
            </a:r>
            <a:r>
              <a:rPr lang="en-GB" altLang="en-US" smtClean="0"/>
              <a:t>  beyond the face of the support.</a:t>
            </a:r>
          </a:p>
          <a:p>
            <a:pPr eaLnBrk="1" hangingPunct="1"/>
            <a:r>
              <a:rPr lang="en-GB" altLang="en-US" b="1" smtClean="0"/>
              <a:t>‘direct’ support:</a:t>
            </a:r>
            <a:r>
              <a:rPr lang="en-GB" altLang="en-US" smtClean="0"/>
              <a:t>      A pinching effect occurs on the reinforcement between the load trajectory and the support.  Hence the bond is increased and the anchorage is permitted to be shorter.  </a:t>
            </a:r>
          </a:p>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ADCF55A6-BEFA-404B-8BF6-409B0FE5EB0B}" type="slidenum">
              <a:rPr lang="en-GB" altLang="en-US" smtClean="0"/>
              <a:pPr eaLnBrk="1" hangingPunct="1"/>
              <a:t>21</a:t>
            </a:fld>
            <a:endParaRPr lang="en-GB" altLang="en-US" smtClean="0"/>
          </a:p>
        </p:txBody>
      </p:sp>
      <p:sp>
        <p:nvSpPr>
          <p:cNvPr id="169987"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94355718-956E-40D9-95F0-84F96D61BD44}" type="slidenum">
              <a:rPr lang="en-GB" altLang="en-US" sz="1200"/>
              <a:pPr algn="r" eaLnBrk="1" hangingPunct="1"/>
              <a:t>21</a:t>
            </a:fld>
            <a:endParaRPr lang="en-GB" altLang="en-US" sz="1200"/>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r>
              <a:rPr lang="en-GB" altLang="en-US" smtClean="0"/>
              <a:t>Ratio of EC2/BS8110 for required mandrel size lies between 1:1.2</a:t>
            </a:r>
            <a:endParaRPr lang="en-GB" altLang="en-US" i="1"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409" tIns="47204" rIns="94409" bIns="47204" anchor="b"/>
          <a:lstStyle>
            <a:lvl1pPr defTabSz="942975" eaLnBrk="0" hangingPunct="0">
              <a:defRPr>
                <a:solidFill>
                  <a:schemeClr val="tx1"/>
                </a:solidFill>
                <a:latin typeface="Arial" pitchFamily="34" charset="0"/>
                <a:ea typeface="ヒラギノ角ゴ Pro W3"/>
                <a:cs typeface="ヒラギノ角ゴ Pro W3"/>
              </a:defRPr>
            </a:lvl1pPr>
            <a:lvl2pPr marL="742950" indent="-285750" defTabSz="942975" eaLnBrk="0" hangingPunct="0">
              <a:defRPr>
                <a:solidFill>
                  <a:schemeClr val="tx1"/>
                </a:solidFill>
                <a:latin typeface="Arial" pitchFamily="34" charset="0"/>
                <a:ea typeface="ヒラギノ角ゴ Pro W3"/>
                <a:cs typeface="ヒラギノ角ゴ Pro W3"/>
              </a:defRPr>
            </a:lvl2pPr>
            <a:lvl3pPr marL="1143000" indent="-228600" defTabSz="942975" eaLnBrk="0" hangingPunct="0">
              <a:defRPr>
                <a:solidFill>
                  <a:schemeClr val="tx1"/>
                </a:solidFill>
                <a:latin typeface="Arial" pitchFamily="34" charset="0"/>
                <a:ea typeface="ヒラギノ角ゴ Pro W3"/>
                <a:cs typeface="ヒラギノ角ゴ Pro W3"/>
              </a:defRPr>
            </a:lvl3pPr>
            <a:lvl4pPr marL="1600200" indent="-228600" defTabSz="942975" eaLnBrk="0" hangingPunct="0">
              <a:defRPr>
                <a:solidFill>
                  <a:schemeClr val="tx1"/>
                </a:solidFill>
                <a:latin typeface="Arial" pitchFamily="34" charset="0"/>
                <a:ea typeface="ヒラギノ角ゴ Pro W3"/>
                <a:cs typeface="ヒラギノ角ゴ Pro W3"/>
              </a:defRPr>
            </a:lvl4pPr>
            <a:lvl5pPr marL="2057400" indent="-228600" defTabSz="942975" eaLnBrk="0" hangingPunct="0">
              <a:defRPr>
                <a:solidFill>
                  <a:schemeClr val="tx1"/>
                </a:solidFill>
                <a:latin typeface="Arial" pitchFamily="34" charset="0"/>
                <a:ea typeface="ヒラギノ角ゴ Pro W3"/>
                <a:cs typeface="ヒラギノ角ゴ Pro W3"/>
              </a:defRPr>
            </a:lvl5pPr>
            <a:lvl6pPr marL="25146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29B5C892-7D67-4C9C-A641-3D3A0D658439}" type="slidenum">
              <a:rPr lang="en-GB" altLang="en-US" sz="1200"/>
              <a:pPr algn="r" eaLnBrk="1" hangingPunct="1"/>
              <a:t>58</a:t>
            </a:fld>
            <a:endParaRPr lang="en-GB" altLang="en-US" sz="1200"/>
          </a:p>
        </p:txBody>
      </p:sp>
      <p:sp>
        <p:nvSpPr>
          <p:cNvPr id="186371" name="Rectangle 2"/>
          <p:cNvSpPr>
            <a:spLocks noGrp="1" noRot="1" noChangeAspect="1" noChangeArrowheads="1" noTextEdit="1"/>
          </p:cNvSpPr>
          <p:nvPr>
            <p:ph type="sldImg"/>
          </p:nvPr>
        </p:nvSpPr>
        <p:spPr>
          <a:xfrm>
            <a:off x="1008063" y="727075"/>
            <a:ext cx="4841875" cy="3630613"/>
          </a:xfrm>
          <a:ln/>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409" tIns="47204" rIns="94409" bIns="47204"/>
          <a:lstStyle/>
          <a:p>
            <a:pPr>
              <a:spcBef>
                <a:spcPct val="0"/>
              </a:spcBef>
              <a:buFontTx/>
              <a:buChar char="•"/>
            </a:pPr>
            <a:r>
              <a:rPr lang="en-GB" altLang="en-US" smtClean="0"/>
              <a:t>Sufficient reinforcement should be provided to resist the envelope of the acting tensile force, including the effect of shear </a:t>
            </a:r>
          </a:p>
          <a:p>
            <a:pPr>
              <a:spcBef>
                <a:spcPct val="0"/>
              </a:spcBef>
            </a:pPr>
            <a:endParaRPr lang="en-GB" altLang="en-US" smtClean="0"/>
          </a:p>
          <a:p>
            <a:pPr>
              <a:buFontTx/>
              <a:buChar char="•"/>
            </a:pPr>
            <a:r>
              <a:rPr lang="en-GB" altLang="en-US" smtClean="0"/>
              <a:t>The tensile force depends on the value of </a:t>
            </a:r>
            <a:r>
              <a:rPr lang="en-GB" altLang="en-US" smtClean="0">
                <a:sym typeface="Symbol" pitchFamily="18" charset="2"/>
              </a:rPr>
              <a:t> </a:t>
            </a:r>
            <a:r>
              <a:rPr lang="en-GB" altLang="en-US" smtClean="0"/>
              <a:t>chosen for the shear design (see Section 6)</a:t>
            </a:r>
          </a:p>
          <a:p>
            <a:pPr>
              <a:spcBef>
                <a:spcPct val="0"/>
              </a:spcBef>
            </a:pPr>
            <a:endParaRPr lang="en-GB" altLang="en-US" smtClean="0"/>
          </a:p>
          <a:p>
            <a:pPr>
              <a:buFontTx/>
              <a:buChar char="•"/>
            </a:pPr>
            <a:r>
              <a:rPr lang="en-GB" altLang="en-US" smtClean="0"/>
              <a:t>The tensile force should also include any axial actions</a:t>
            </a:r>
          </a:p>
          <a:p>
            <a:pPr>
              <a:spcBef>
                <a:spcPct val="0"/>
              </a:spcBef>
            </a:pPr>
            <a:endParaRPr lang="en-GB" altLang="en-US" smtClean="0"/>
          </a:p>
          <a:p>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85F97D64-1979-4A33-8F3D-7BD883F033FA}" type="slidenum">
              <a:rPr lang="en-GB" altLang="en-US" smtClean="0"/>
              <a:pPr eaLnBrk="1" hangingPunct="1"/>
              <a:t>59</a:t>
            </a:fld>
            <a:endParaRPr lang="en-GB" altLang="en-US" smtClean="0"/>
          </a:p>
        </p:txBody>
      </p:sp>
      <p:sp>
        <p:nvSpPr>
          <p:cNvPr id="187395"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85D7F0E3-7214-44A2-98A7-5051D46F6681}" type="slidenum">
              <a:rPr lang="en-GB" altLang="en-US" sz="1200"/>
              <a:pPr algn="r" eaLnBrk="1" hangingPunct="1"/>
              <a:t>59</a:t>
            </a:fld>
            <a:endParaRPr lang="en-GB" altLang="en-US" sz="1200"/>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r>
              <a:rPr lang="en-GB" altLang="en-US" smtClean="0"/>
              <a:t>An ‘indirect’ support is one where the support flexes with the slab.  A ‘direct’ support is rigid and does not flex with the slab.</a:t>
            </a:r>
          </a:p>
          <a:p>
            <a:pPr eaLnBrk="1" hangingPunct="1"/>
            <a:r>
              <a:rPr lang="en-GB" altLang="en-US" b="1" smtClean="0"/>
              <a:t>‘Indirect’ support:</a:t>
            </a:r>
            <a:r>
              <a:rPr lang="en-GB" altLang="en-US" smtClean="0"/>
              <a:t>  The shift rule applies and the bar has to extend at least </a:t>
            </a:r>
            <a:r>
              <a:rPr lang="en-GB" altLang="en-US" i="1" smtClean="0"/>
              <a:t>d</a:t>
            </a:r>
            <a:r>
              <a:rPr lang="en-GB" altLang="en-US" smtClean="0"/>
              <a:t>  beyond the face of the support.</a:t>
            </a:r>
          </a:p>
          <a:p>
            <a:pPr eaLnBrk="1" hangingPunct="1"/>
            <a:r>
              <a:rPr lang="en-GB" altLang="en-US" b="1" smtClean="0"/>
              <a:t>‘direct’ support:</a:t>
            </a:r>
            <a:r>
              <a:rPr lang="en-GB" altLang="en-US" smtClean="0"/>
              <a:t>      A pinching effect occurs on the reinforcement between the load trajectory and the support.  Hence the bond is increased and the anchorage is permitted to be shorter.  </a:t>
            </a:r>
          </a:p>
          <a:p>
            <a:pPr eaLnBrk="1" hangingPunct="1"/>
            <a:endParaRPr lang="en-GB"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60CB4AC5-0E13-4F12-80F6-EB94CAD003CD}" type="slidenum">
              <a:rPr lang="en-GB" altLang="en-US" smtClean="0"/>
              <a:pPr eaLnBrk="1" hangingPunct="1"/>
              <a:t>60</a:t>
            </a:fld>
            <a:endParaRPr lang="en-GB" altLang="en-US" smtClean="0"/>
          </a:p>
        </p:txBody>
      </p:sp>
      <p:sp>
        <p:nvSpPr>
          <p:cNvPr id="188419"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30AB260E-653F-4CBD-8B4F-A81CC7A22A1A}" type="slidenum">
              <a:rPr lang="en-GB" altLang="en-US" sz="1200"/>
              <a:pPr algn="r" eaLnBrk="1" hangingPunct="1"/>
              <a:t>60</a:t>
            </a:fld>
            <a:endParaRPr lang="en-GB" altLang="en-US" sz="1200"/>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r>
              <a:rPr lang="en-GB" altLang="en-US" smtClean="0"/>
              <a:t>An ‘indirect’ support is one where the support flexes with the slab.  A ‘direct’ support is rigid and does not flex with the slab.</a:t>
            </a:r>
          </a:p>
          <a:p>
            <a:pPr eaLnBrk="1" hangingPunct="1"/>
            <a:r>
              <a:rPr lang="en-GB" altLang="en-US" b="1" smtClean="0"/>
              <a:t>‘Indirect’ support:</a:t>
            </a:r>
            <a:r>
              <a:rPr lang="en-GB" altLang="en-US" smtClean="0"/>
              <a:t>  The shift rule applies and the bar has to extend at least </a:t>
            </a:r>
            <a:r>
              <a:rPr lang="en-GB" altLang="en-US" i="1" smtClean="0"/>
              <a:t>d</a:t>
            </a:r>
            <a:r>
              <a:rPr lang="en-GB" altLang="en-US" smtClean="0"/>
              <a:t>  beyond the face of the support.</a:t>
            </a:r>
          </a:p>
          <a:p>
            <a:pPr eaLnBrk="1" hangingPunct="1"/>
            <a:r>
              <a:rPr lang="en-GB" altLang="en-US" b="1" smtClean="0"/>
              <a:t>‘direct’ support:</a:t>
            </a:r>
            <a:r>
              <a:rPr lang="en-GB" altLang="en-US" smtClean="0"/>
              <a:t>      A pinching effect occurs on the reinforcement between the load trajectory and the support.  Hence the bond is increased and the anchorage is permitted to be shorter.  </a:t>
            </a:r>
          </a:p>
          <a:p>
            <a:pPr eaLnBrk="1" hangingPunct="1"/>
            <a:endParaRPr lang="en-GB"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A02A7F21-61E4-4597-A545-A873F6B50180}" type="slidenum">
              <a:rPr lang="en-GB" altLang="en-US" smtClean="0"/>
              <a:pPr eaLnBrk="1" hangingPunct="1"/>
              <a:t>61</a:t>
            </a:fld>
            <a:endParaRPr lang="en-GB" altLang="en-US" smtClean="0"/>
          </a:p>
        </p:txBody>
      </p:sp>
      <p:sp>
        <p:nvSpPr>
          <p:cNvPr id="189443"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2789B4DE-00A2-4A8D-AEE8-023CDA2F4A3F}" type="slidenum">
              <a:rPr lang="en-GB" altLang="en-US" sz="1200"/>
              <a:pPr algn="r" eaLnBrk="1" hangingPunct="1"/>
              <a:t>61</a:t>
            </a:fld>
            <a:endParaRPr lang="en-GB" altLang="en-US" sz="1200"/>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13D47676-0D29-41AE-8E4F-6DF9A58FA157}" type="slidenum">
              <a:rPr lang="en-GB" altLang="en-US" smtClean="0"/>
              <a:pPr eaLnBrk="1" hangingPunct="1"/>
              <a:t>62</a:t>
            </a:fld>
            <a:endParaRPr lang="en-GB" altLang="en-US" smtClean="0"/>
          </a:p>
        </p:txBody>
      </p:sp>
      <p:sp>
        <p:nvSpPr>
          <p:cNvPr id="190467"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5FC0997C-1B28-4019-AA33-46B979638768}" type="slidenum">
              <a:rPr lang="en-GB" altLang="en-US" sz="1200"/>
              <a:pPr algn="r" eaLnBrk="1" hangingPunct="1"/>
              <a:t>62</a:t>
            </a:fld>
            <a:endParaRPr lang="en-GB" altLang="en-US" sz="1200"/>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defTabSz="936465" eaLnBrk="0" hangingPunct="0">
              <a:defRPr>
                <a:solidFill>
                  <a:schemeClr val="tx1"/>
                </a:solidFill>
                <a:latin typeface="Arial" pitchFamily="34" charset="0"/>
                <a:ea typeface="ヒラギノ角ゴ Pro W3"/>
                <a:cs typeface="ヒラギノ角ゴ Pro W3"/>
              </a:defRPr>
            </a:lvl1pPr>
            <a:lvl2pPr marL="742823" indent="-285702" defTabSz="936465" eaLnBrk="0" hangingPunct="0">
              <a:defRPr>
                <a:solidFill>
                  <a:schemeClr val="tx1"/>
                </a:solidFill>
                <a:latin typeface="Arial" pitchFamily="34" charset="0"/>
                <a:ea typeface="ヒラギノ角ゴ Pro W3"/>
                <a:cs typeface="ヒラギノ角ゴ Pro W3"/>
              </a:defRPr>
            </a:lvl2pPr>
            <a:lvl3pPr marL="1142805" indent="-228561" defTabSz="936465" eaLnBrk="0" hangingPunct="0">
              <a:defRPr>
                <a:solidFill>
                  <a:schemeClr val="tx1"/>
                </a:solidFill>
                <a:latin typeface="Arial" pitchFamily="34" charset="0"/>
                <a:ea typeface="ヒラギノ角ゴ Pro W3"/>
                <a:cs typeface="ヒラギノ角ゴ Pro W3"/>
              </a:defRPr>
            </a:lvl3pPr>
            <a:lvl4pPr marL="1599928" indent="-228561" defTabSz="936465" eaLnBrk="0" hangingPunct="0">
              <a:defRPr>
                <a:solidFill>
                  <a:schemeClr val="tx1"/>
                </a:solidFill>
                <a:latin typeface="Arial" pitchFamily="34" charset="0"/>
                <a:ea typeface="ヒラギノ角ゴ Pro W3"/>
                <a:cs typeface="ヒラギノ角ゴ Pro W3"/>
              </a:defRPr>
            </a:lvl4pPr>
            <a:lvl5pPr marL="2057049" indent="-228561" defTabSz="936465" eaLnBrk="0" hangingPunct="0">
              <a:defRPr>
                <a:solidFill>
                  <a:schemeClr val="tx1"/>
                </a:solidFill>
                <a:latin typeface="Arial" pitchFamily="34" charset="0"/>
                <a:ea typeface="ヒラギノ角ゴ Pro W3"/>
                <a:cs typeface="ヒラギノ角ゴ Pro W3"/>
              </a:defRPr>
            </a:lvl5pPr>
            <a:lvl6pPr marL="2514171"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723E9979-FA25-47B4-9D6E-C38A336CD1AF}" type="slidenum">
              <a:rPr lang="en-GB" altLang="en-US" smtClean="0"/>
              <a:pPr eaLnBrk="1" hangingPunct="1"/>
              <a:t>63</a:t>
            </a:fld>
            <a:endParaRPr lang="en-GB" altLang="en-US" smtClean="0"/>
          </a:p>
        </p:txBody>
      </p:sp>
      <p:sp>
        <p:nvSpPr>
          <p:cNvPr id="191491"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14" tIns="46708" rIns="93414" bIns="46708"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3AC8AF21-4715-4CE1-B16A-6FD78D07631B}" type="slidenum">
              <a:rPr lang="en-GB" altLang="en-US" sz="1100"/>
              <a:pPr algn="r" eaLnBrk="1" hangingPunct="1"/>
              <a:t>63</a:t>
            </a:fld>
            <a:endParaRPr lang="en-GB" altLang="en-US" sz="1100"/>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xfrm>
            <a:off x="687389" y="4600576"/>
            <a:ext cx="5483225" cy="4359275"/>
          </a:xfrm>
          <a:noFill/>
        </p:spPr>
        <p:txBody>
          <a:bodyPr lIns="93414" tIns="46708" rIns="93414" bIns="46708"/>
          <a:lstStyle/>
          <a:p>
            <a:pPr eaLnBrk="1" hangingPunct="1"/>
            <a:endParaRPr lang="en-US" altLang="en-US" smtClean="0"/>
          </a:p>
        </p:txBody>
      </p:sp>
      <p:sp>
        <p:nvSpPr>
          <p:cNvPr id="2" name="Footer Placeholder 1"/>
          <p:cNvSpPr>
            <a:spLocks noGrp="1"/>
          </p:cNvSpPr>
          <p:nvPr>
            <p:ph type="ftr" sz="quarter" idx="4"/>
          </p:nvPr>
        </p:nvSpPr>
        <p:spPr/>
        <p:txBody>
          <a:bodyPr/>
          <a:lstStyle/>
          <a:p>
            <a:pPr>
              <a:defRPr/>
            </a:pPr>
            <a:r>
              <a:rPr lang="pt-BR"/>
              <a:t>Practical Design to Eurocode 2 Apr 2013</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defTabSz="936465" eaLnBrk="0" hangingPunct="0">
              <a:defRPr>
                <a:solidFill>
                  <a:schemeClr val="tx1"/>
                </a:solidFill>
                <a:latin typeface="Arial" pitchFamily="34" charset="0"/>
                <a:ea typeface="ヒラギノ角ゴ Pro W3"/>
                <a:cs typeface="ヒラギノ角ゴ Pro W3"/>
              </a:defRPr>
            </a:lvl1pPr>
            <a:lvl2pPr marL="742823" indent="-285702" defTabSz="936465" eaLnBrk="0" hangingPunct="0">
              <a:defRPr>
                <a:solidFill>
                  <a:schemeClr val="tx1"/>
                </a:solidFill>
                <a:latin typeface="Arial" pitchFamily="34" charset="0"/>
                <a:ea typeface="ヒラギノ角ゴ Pro W3"/>
                <a:cs typeface="ヒラギノ角ゴ Pro W3"/>
              </a:defRPr>
            </a:lvl2pPr>
            <a:lvl3pPr marL="1142805" indent="-228561" defTabSz="936465" eaLnBrk="0" hangingPunct="0">
              <a:defRPr>
                <a:solidFill>
                  <a:schemeClr val="tx1"/>
                </a:solidFill>
                <a:latin typeface="Arial" pitchFamily="34" charset="0"/>
                <a:ea typeface="ヒラギノ角ゴ Pro W3"/>
                <a:cs typeface="ヒラギノ角ゴ Pro W3"/>
              </a:defRPr>
            </a:lvl3pPr>
            <a:lvl4pPr marL="1599928" indent="-228561" defTabSz="936465" eaLnBrk="0" hangingPunct="0">
              <a:defRPr>
                <a:solidFill>
                  <a:schemeClr val="tx1"/>
                </a:solidFill>
                <a:latin typeface="Arial" pitchFamily="34" charset="0"/>
                <a:ea typeface="ヒラギノ角ゴ Pro W3"/>
                <a:cs typeface="ヒラギノ角ゴ Pro W3"/>
              </a:defRPr>
            </a:lvl4pPr>
            <a:lvl5pPr marL="2057049" indent="-228561" defTabSz="936465" eaLnBrk="0" hangingPunct="0">
              <a:defRPr>
                <a:solidFill>
                  <a:schemeClr val="tx1"/>
                </a:solidFill>
                <a:latin typeface="Arial" pitchFamily="34" charset="0"/>
                <a:ea typeface="ヒラギノ角ゴ Pro W3"/>
                <a:cs typeface="ヒラギノ角ゴ Pro W3"/>
              </a:defRPr>
            </a:lvl5pPr>
            <a:lvl6pPr marL="2514171"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AD116CD8-9FEE-475E-8816-C207AD0EAAE6}" type="slidenum">
              <a:rPr lang="en-GB" altLang="en-US" smtClean="0"/>
              <a:pPr eaLnBrk="1" hangingPunct="1"/>
              <a:t>64</a:t>
            </a:fld>
            <a:endParaRPr lang="en-GB" altLang="en-US" smtClean="0"/>
          </a:p>
        </p:txBody>
      </p:sp>
      <p:sp>
        <p:nvSpPr>
          <p:cNvPr id="192515"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14" tIns="46708" rIns="93414" bIns="46708"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102B3455-75A3-44B1-B3D1-429D81F402AC}" type="slidenum">
              <a:rPr lang="en-GB" altLang="en-US" sz="1100"/>
              <a:pPr algn="r" eaLnBrk="1" hangingPunct="1"/>
              <a:t>64</a:t>
            </a:fld>
            <a:endParaRPr lang="en-GB" altLang="en-US" sz="1100"/>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xfrm>
            <a:off x="687389" y="4600576"/>
            <a:ext cx="5483225" cy="4359275"/>
          </a:xfrm>
          <a:noFill/>
        </p:spPr>
        <p:txBody>
          <a:bodyPr lIns="93414" tIns="46708" rIns="93414" bIns="46708"/>
          <a:lstStyle/>
          <a:p>
            <a:pPr eaLnBrk="1" hangingPunct="1"/>
            <a:endParaRPr lang="en-US" altLang="en-US" dirty="0" smtClean="0"/>
          </a:p>
        </p:txBody>
      </p:sp>
      <p:sp>
        <p:nvSpPr>
          <p:cNvPr id="2" name="Footer Placeholder 1"/>
          <p:cNvSpPr>
            <a:spLocks noGrp="1"/>
          </p:cNvSpPr>
          <p:nvPr>
            <p:ph type="ftr" sz="quarter" idx="4"/>
          </p:nvPr>
        </p:nvSpPr>
        <p:spPr/>
        <p:txBody>
          <a:bodyPr/>
          <a:lstStyle/>
          <a:p>
            <a:pPr>
              <a:defRPr/>
            </a:pPr>
            <a:r>
              <a:rPr lang="pt-BR"/>
              <a:t>Practical Design to Eurocode 2 Apr 2013</a:t>
            </a:r>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defTabSz="936465" eaLnBrk="0" hangingPunct="0">
              <a:defRPr>
                <a:solidFill>
                  <a:schemeClr val="tx1"/>
                </a:solidFill>
                <a:latin typeface="Arial" pitchFamily="34" charset="0"/>
                <a:ea typeface="ヒラギノ角ゴ Pro W3"/>
                <a:cs typeface="ヒラギノ角ゴ Pro W3"/>
              </a:defRPr>
            </a:lvl1pPr>
            <a:lvl2pPr marL="742823" indent="-285702" defTabSz="936465" eaLnBrk="0" hangingPunct="0">
              <a:defRPr>
                <a:solidFill>
                  <a:schemeClr val="tx1"/>
                </a:solidFill>
                <a:latin typeface="Arial" pitchFamily="34" charset="0"/>
                <a:ea typeface="ヒラギノ角ゴ Pro W3"/>
                <a:cs typeface="ヒラギノ角ゴ Pro W3"/>
              </a:defRPr>
            </a:lvl2pPr>
            <a:lvl3pPr marL="1142805" indent="-228561" defTabSz="936465" eaLnBrk="0" hangingPunct="0">
              <a:defRPr>
                <a:solidFill>
                  <a:schemeClr val="tx1"/>
                </a:solidFill>
                <a:latin typeface="Arial" pitchFamily="34" charset="0"/>
                <a:ea typeface="ヒラギノ角ゴ Pro W3"/>
                <a:cs typeface="ヒラギノ角ゴ Pro W3"/>
              </a:defRPr>
            </a:lvl3pPr>
            <a:lvl4pPr marL="1599928" indent="-228561" defTabSz="936465" eaLnBrk="0" hangingPunct="0">
              <a:defRPr>
                <a:solidFill>
                  <a:schemeClr val="tx1"/>
                </a:solidFill>
                <a:latin typeface="Arial" pitchFamily="34" charset="0"/>
                <a:ea typeface="ヒラギノ角ゴ Pro W3"/>
                <a:cs typeface="ヒラギノ角ゴ Pro W3"/>
              </a:defRPr>
            </a:lvl4pPr>
            <a:lvl5pPr marL="2057049" indent="-228561" defTabSz="936465" eaLnBrk="0" hangingPunct="0">
              <a:defRPr>
                <a:solidFill>
                  <a:schemeClr val="tx1"/>
                </a:solidFill>
                <a:latin typeface="Arial" pitchFamily="34" charset="0"/>
                <a:ea typeface="ヒラギノ角ゴ Pro W3"/>
                <a:cs typeface="ヒラギノ角ゴ Pro W3"/>
              </a:defRPr>
            </a:lvl5pPr>
            <a:lvl6pPr marL="2514171"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3646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0E757069-B69F-4D6D-92A1-490763912FE2}" type="slidenum">
              <a:rPr lang="en-GB" altLang="en-US" smtClean="0"/>
              <a:pPr eaLnBrk="1" hangingPunct="1"/>
              <a:t>65</a:t>
            </a:fld>
            <a:endParaRPr lang="en-GB" altLang="en-US" smtClean="0"/>
          </a:p>
        </p:txBody>
      </p:sp>
      <p:sp>
        <p:nvSpPr>
          <p:cNvPr id="193539"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14" tIns="46708" rIns="93414" bIns="46708"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4AF851E4-8D15-4D06-8756-15D1E23C64A8}" type="slidenum">
              <a:rPr lang="en-GB" altLang="en-US" sz="1100"/>
              <a:pPr algn="r" eaLnBrk="1" hangingPunct="1"/>
              <a:t>65</a:t>
            </a:fld>
            <a:endParaRPr lang="en-GB" altLang="en-US" sz="1100"/>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xfrm>
            <a:off x="687389" y="4600576"/>
            <a:ext cx="5483225" cy="4359275"/>
          </a:xfrm>
          <a:noFill/>
        </p:spPr>
        <p:txBody>
          <a:bodyPr lIns="93414" tIns="46708" rIns="93414" bIns="46708"/>
          <a:lstStyle/>
          <a:p>
            <a:pPr eaLnBrk="1" hangingPunct="1"/>
            <a:endParaRPr lang="en-US" altLang="en-US" smtClean="0"/>
          </a:p>
        </p:txBody>
      </p:sp>
      <p:sp>
        <p:nvSpPr>
          <p:cNvPr id="2" name="Footer Placeholder 1"/>
          <p:cNvSpPr>
            <a:spLocks noGrp="1"/>
          </p:cNvSpPr>
          <p:nvPr>
            <p:ph type="ftr" sz="quarter" idx="4"/>
          </p:nvPr>
        </p:nvSpPr>
        <p:spPr/>
        <p:txBody>
          <a:bodyPr/>
          <a:lstStyle/>
          <a:p>
            <a:pPr>
              <a:defRPr/>
            </a:pPr>
            <a:r>
              <a:rPr lang="pt-BR"/>
              <a:t>Practical Design to Eurocode 2 Apr 2013</a:t>
            </a:r>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defTabSz="937694" eaLnBrk="0" hangingPunct="0">
              <a:spcBef>
                <a:spcPct val="30000"/>
              </a:spcBef>
              <a:defRPr sz="1100">
                <a:solidFill>
                  <a:schemeClr val="tx1"/>
                </a:solidFill>
                <a:latin typeface="Arial" pitchFamily="34" charset="0"/>
              </a:defRPr>
            </a:lvl1pPr>
            <a:lvl2pPr marL="708950" indent="-272673" defTabSz="937694" eaLnBrk="0" hangingPunct="0">
              <a:spcBef>
                <a:spcPct val="30000"/>
              </a:spcBef>
              <a:defRPr sz="1100">
                <a:solidFill>
                  <a:schemeClr val="tx1"/>
                </a:solidFill>
                <a:latin typeface="Arial" pitchFamily="34" charset="0"/>
              </a:defRPr>
            </a:lvl2pPr>
            <a:lvl3pPr marL="1090693" indent="-218139" defTabSz="937694" eaLnBrk="0" hangingPunct="0">
              <a:spcBef>
                <a:spcPct val="30000"/>
              </a:spcBef>
              <a:defRPr sz="1100">
                <a:solidFill>
                  <a:schemeClr val="tx1"/>
                </a:solidFill>
                <a:latin typeface="Arial" pitchFamily="34" charset="0"/>
              </a:defRPr>
            </a:lvl3pPr>
            <a:lvl4pPr marL="1526970" indent="-218139" defTabSz="937694" eaLnBrk="0" hangingPunct="0">
              <a:spcBef>
                <a:spcPct val="30000"/>
              </a:spcBef>
              <a:defRPr sz="1100">
                <a:solidFill>
                  <a:schemeClr val="tx1"/>
                </a:solidFill>
                <a:latin typeface="Arial" pitchFamily="34" charset="0"/>
              </a:defRPr>
            </a:lvl4pPr>
            <a:lvl5pPr marL="1963249" indent="-218139" defTabSz="937694" eaLnBrk="0" hangingPunct="0">
              <a:spcBef>
                <a:spcPct val="30000"/>
              </a:spcBef>
              <a:defRPr sz="1100">
                <a:solidFill>
                  <a:schemeClr val="tx1"/>
                </a:solidFill>
                <a:latin typeface="Arial" pitchFamily="34" charset="0"/>
              </a:defRPr>
            </a:lvl5pPr>
            <a:lvl6pPr marL="2399525" indent="-218139" defTabSz="937694" eaLnBrk="0" fontAlgn="base" hangingPunct="0">
              <a:spcBef>
                <a:spcPct val="30000"/>
              </a:spcBef>
              <a:spcAft>
                <a:spcPct val="0"/>
              </a:spcAft>
              <a:defRPr sz="1100">
                <a:solidFill>
                  <a:schemeClr val="tx1"/>
                </a:solidFill>
                <a:latin typeface="Arial" pitchFamily="34" charset="0"/>
              </a:defRPr>
            </a:lvl6pPr>
            <a:lvl7pPr marL="2835802" indent="-218139" defTabSz="937694" eaLnBrk="0" fontAlgn="base" hangingPunct="0">
              <a:spcBef>
                <a:spcPct val="30000"/>
              </a:spcBef>
              <a:spcAft>
                <a:spcPct val="0"/>
              </a:spcAft>
              <a:defRPr sz="1100">
                <a:solidFill>
                  <a:schemeClr val="tx1"/>
                </a:solidFill>
                <a:latin typeface="Arial" pitchFamily="34" charset="0"/>
              </a:defRPr>
            </a:lvl7pPr>
            <a:lvl8pPr marL="3272080" indent="-218139" defTabSz="937694" eaLnBrk="0" fontAlgn="base" hangingPunct="0">
              <a:spcBef>
                <a:spcPct val="30000"/>
              </a:spcBef>
              <a:spcAft>
                <a:spcPct val="0"/>
              </a:spcAft>
              <a:defRPr sz="1100">
                <a:solidFill>
                  <a:schemeClr val="tx1"/>
                </a:solidFill>
                <a:latin typeface="Arial" pitchFamily="34" charset="0"/>
              </a:defRPr>
            </a:lvl8pPr>
            <a:lvl9pPr marL="3708357" indent="-218139" defTabSz="937694" eaLnBrk="0" fontAlgn="base" hangingPunct="0">
              <a:spcBef>
                <a:spcPct val="30000"/>
              </a:spcBef>
              <a:spcAft>
                <a:spcPct val="0"/>
              </a:spcAft>
              <a:defRPr sz="1100">
                <a:solidFill>
                  <a:schemeClr val="tx1"/>
                </a:solidFill>
                <a:latin typeface="Arial" pitchFamily="34" charset="0"/>
              </a:defRPr>
            </a:lvl9pPr>
          </a:lstStyle>
          <a:p>
            <a:pPr eaLnBrk="1" hangingPunct="1">
              <a:spcBef>
                <a:spcPct val="0"/>
              </a:spcBef>
            </a:pPr>
            <a:fld id="{4A6B8F15-4F20-44C0-869F-F03AC1629AC2}" type="slidenum">
              <a:rPr lang="en-GB" altLang="en-US" smtClean="0">
                <a:ea typeface="ヒラギノ角ゴ Pro W3"/>
                <a:cs typeface="ヒラギノ角ゴ Pro W3"/>
              </a:rPr>
              <a:pPr eaLnBrk="1" hangingPunct="1">
                <a:spcBef>
                  <a:spcPct val="0"/>
                </a:spcBef>
              </a:pPr>
              <a:t>67</a:t>
            </a:fld>
            <a:endParaRPr lang="en-GB" altLang="en-US" smtClean="0">
              <a:ea typeface="ヒラギノ角ゴ Pro W3"/>
              <a:cs typeface="ヒラギノ角ゴ Pro W3"/>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r>
              <a:rPr lang="en-GB" altLang="en-US" b="1" smtClean="0"/>
              <a:t>UK CARES</a:t>
            </a:r>
            <a:r>
              <a:rPr lang="en-GB" altLang="en-US" smtClean="0"/>
              <a:t> – Independent non profit making organisation regulated by the Board of Management as follows;</a:t>
            </a:r>
          </a:p>
          <a:p>
            <a:pPr eaLnBrk="1" hangingPunct="1"/>
            <a:endParaRPr lang="en-GB" altLang="en-US" smtClean="0"/>
          </a:p>
          <a:p>
            <a:pPr eaLnBrk="1" hangingPunct="1"/>
            <a:r>
              <a:rPr lang="en-GB" altLang="en-US" smtClean="0"/>
              <a:t>Association of Consulting Engineers, BAA plc , British Association for Reinforcement , Civil Engineering Contractors Association , CONSTRUCT , Construction Confederation </a:t>
            </a:r>
          </a:p>
          <a:p>
            <a:pPr eaLnBrk="1" hangingPunct="1"/>
            <a:r>
              <a:rPr lang="en-GB" altLang="en-US" smtClean="0"/>
              <a:t>Highways Agency, Institution of Structural Engineers, Post-tensioning Association , Southern Water, UK Steel Association </a:t>
            </a:r>
          </a:p>
          <a:p>
            <a:pPr eaLnBrk="1" hangingPunct="1"/>
            <a:r>
              <a:rPr lang="en-GB" altLang="en-US" smtClean="0"/>
              <a:t>.</a:t>
            </a:r>
          </a:p>
          <a:p>
            <a:pPr eaLnBrk="1" hangingPunct="1"/>
            <a:r>
              <a:rPr lang="en-GB" altLang="en-US" smtClean="0"/>
              <a:t>A – Ribs  parallel leaning in same direction</a:t>
            </a:r>
          </a:p>
          <a:p>
            <a:pPr eaLnBrk="1" hangingPunct="1"/>
            <a:endParaRPr lang="en-GB" altLang="en-US" smtClean="0"/>
          </a:p>
          <a:p>
            <a:pPr eaLnBrk="1" hangingPunct="1"/>
            <a:r>
              <a:rPr lang="en-GB" altLang="en-US" smtClean="0"/>
              <a:t>B – “ ribs leaning right followed by 2 ribs leaning left…………...repeated.</a:t>
            </a:r>
          </a:p>
          <a:p>
            <a:pPr eaLnBrk="1" hangingPunct="1"/>
            <a:endParaRPr lang="en-GB" altLang="en-US" smtClean="0"/>
          </a:p>
          <a:p>
            <a:pPr eaLnBrk="1" hangingPunct="1"/>
            <a:r>
              <a:rPr lang="en-GB" altLang="en-US" smtClean="0"/>
              <a:t>C – 1 Ribs leaning right at steep angle followed by 1 rib leaning right at shallower angle………………….. repeated </a:t>
            </a:r>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p:txBody>
      </p:sp>
      <p:sp>
        <p:nvSpPr>
          <p:cNvPr id="2" name="Footer Placeholder 1"/>
          <p:cNvSpPr>
            <a:spLocks noGrp="1"/>
          </p:cNvSpPr>
          <p:nvPr>
            <p:ph type="ftr" sz="quarter" idx="4"/>
          </p:nvPr>
        </p:nvSpPr>
        <p:spPr/>
        <p:txBody>
          <a:bodyPr/>
          <a:lstStyle/>
          <a:p>
            <a:pPr>
              <a:defRPr/>
            </a:pPr>
            <a:r>
              <a:rPr lang="pt-BR"/>
              <a:t>Practical Design to Eurocode 2 Jan 2014</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defTabSz="937854" eaLnBrk="0" hangingPunct="0">
              <a:spcBef>
                <a:spcPct val="30000"/>
              </a:spcBef>
              <a:defRPr sz="1100">
                <a:solidFill>
                  <a:schemeClr val="tx1"/>
                </a:solidFill>
                <a:latin typeface="Arial" pitchFamily="34" charset="0"/>
              </a:defRPr>
            </a:lvl1pPr>
            <a:lvl2pPr marL="709071" indent="-272720" defTabSz="937854" eaLnBrk="0" hangingPunct="0">
              <a:spcBef>
                <a:spcPct val="30000"/>
              </a:spcBef>
              <a:defRPr sz="1100">
                <a:solidFill>
                  <a:schemeClr val="tx1"/>
                </a:solidFill>
                <a:latin typeface="Arial" pitchFamily="34" charset="0"/>
              </a:defRPr>
            </a:lvl2pPr>
            <a:lvl3pPr marL="1090879" indent="-218176" defTabSz="937854" eaLnBrk="0" hangingPunct="0">
              <a:spcBef>
                <a:spcPct val="30000"/>
              </a:spcBef>
              <a:defRPr sz="1100">
                <a:solidFill>
                  <a:schemeClr val="tx1"/>
                </a:solidFill>
                <a:latin typeface="Arial" pitchFamily="34" charset="0"/>
              </a:defRPr>
            </a:lvl3pPr>
            <a:lvl4pPr marL="1527231" indent="-218176" defTabSz="937854" eaLnBrk="0" hangingPunct="0">
              <a:spcBef>
                <a:spcPct val="30000"/>
              </a:spcBef>
              <a:defRPr sz="1100">
                <a:solidFill>
                  <a:schemeClr val="tx1"/>
                </a:solidFill>
                <a:latin typeface="Arial" pitchFamily="34" charset="0"/>
              </a:defRPr>
            </a:lvl4pPr>
            <a:lvl5pPr marL="1963583" indent="-218176" defTabSz="937854" eaLnBrk="0" hangingPunct="0">
              <a:spcBef>
                <a:spcPct val="30000"/>
              </a:spcBef>
              <a:defRPr sz="1100">
                <a:solidFill>
                  <a:schemeClr val="tx1"/>
                </a:solidFill>
                <a:latin typeface="Arial" pitchFamily="34" charset="0"/>
              </a:defRPr>
            </a:lvl5pPr>
            <a:lvl6pPr marL="2399934" indent="-218176" defTabSz="937854" eaLnBrk="0" fontAlgn="base" hangingPunct="0">
              <a:spcBef>
                <a:spcPct val="30000"/>
              </a:spcBef>
              <a:spcAft>
                <a:spcPct val="0"/>
              </a:spcAft>
              <a:defRPr sz="1100">
                <a:solidFill>
                  <a:schemeClr val="tx1"/>
                </a:solidFill>
                <a:latin typeface="Arial" pitchFamily="34" charset="0"/>
              </a:defRPr>
            </a:lvl6pPr>
            <a:lvl7pPr marL="2836286" indent="-218176" defTabSz="937854" eaLnBrk="0" fontAlgn="base" hangingPunct="0">
              <a:spcBef>
                <a:spcPct val="30000"/>
              </a:spcBef>
              <a:spcAft>
                <a:spcPct val="0"/>
              </a:spcAft>
              <a:defRPr sz="1100">
                <a:solidFill>
                  <a:schemeClr val="tx1"/>
                </a:solidFill>
                <a:latin typeface="Arial" pitchFamily="34" charset="0"/>
              </a:defRPr>
            </a:lvl7pPr>
            <a:lvl8pPr marL="3272638" indent="-218176" defTabSz="937854" eaLnBrk="0" fontAlgn="base" hangingPunct="0">
              <a:spcBef>
                <a:spcPct val="30000"/>
              </a:spcBef>
              <a:spcAft>
                <a:spcPct val="0"/>
              </a:spcAft>
              <a:defRPr sz="1100">
                <a:solidFill>
                  <a:schemeClr val="tx1"/>
                </a:solidFill>
                <a:latin typeface="Arial" pitchFamily="34" charset="0"/>
              </a:defRPr>
            </a:lvl8pPr>
            <a:lvl9pPr marL="3708989" indent="-218176" defTabSz="937854" eaLnBrk="0" fontAlgn="base" hangingPunct="0">
              <a:spcBef>
                <a:spcPct val="30000"/>
              </a:spcBef>
              <a:spcAft>
                <a:spcPct val="0"/>
              </a:spcAft>
              <a:defRPr sz="1100">
                <a:solidFill>
                  <a:schemeClr val="tx1"/>
                </a:solidFill>
                <a:latin typeface="Arial" pitchFamily="34" charset="0"/>
              </a:defRPr>
            </a:lvl9pPr>
          </a:lstStyle>
          <a:p>
            <a:pPr eaLnBrk="1" hangingPunct="1">
              <a:spcBef>
                <a:spcPct val="0"/>
              </a:spcBef>
            </a:pPr>
            <a:fld id="{A465D434-F4D9-4651-8233-15E4828D3F4F}" type="slidenum">
              <a:rPr lang="en-GB" altLang="en-US" smtClean="0">
                <a:ea typeface="ヒラギノ角ゴ Pro W3"/>
                <a:cs typeface="ヒラギノ角ゴ Pro W3"/>
              </a:rPr>
              <a:pPr eaLnBrk="1" hangingPunct="1">
                <a:spcBef>
                  <a:spcPct val="0"/>
                </a:spcBef>
              </a:pPr>
              <a:t>68</a:t>
            </a:fld>
            <a:endParaRPr lang="en-GB" altLang="en-US" smtClean="0">
              <a:ea typeface="ヒラギノ角ゴ Pro W3"/>
              <a:cs typeface="ヒラギノ角ゴ Pro W3"/>
            </a:endParaRPr>
          </a:p>
        </p:txBody>
      </p:sp>
      <p:sp>
        <p:nvSpPr>
          <p:cNvPr id="188419" name="Rectangle 7"/>
          <p:cNvSpPr txBox="1">
            <a:spLocks noGrp="1" noChangeArrowheads="1"/>
          </p:cNvSpPr>
          <p:nvPr/>
        </p:nvSpPr>
        <p:spPr bwMode="auto">
          <a:xfrm>
            <a:off x="3884463" y="9201602"/>
            <a:ext cx="2972004" cy="48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30" tIns="46716" rIns="93430" bIns="46716" anchor="b"/>
          <a:lstStyle>
            <a:lvl1pPr defTabSz="941388" eaLnBrk="0" hangingPunct="0">
              <a:spcBef>
                <a:spcPct val="30000"/>
              </a:spcBef>
              <a:defRPr sz="1200">
                <a:solidFill>
                  <a:schemeClr val="tx1"/>
                </a:solidFill>
                <a:latin typeface="Arial" pitchFamily="34" charset="0"/>
              </a:defRPr>
            </a:lvl1pPr>
            <a:lvl2pPr marL="742950" indent="-285750" defTabSz="941388" eaLnBrk="0" hangingPunct="0">
              <a:spcBef>
                <a:spcPct val="30000"/>
              </a:spcBef>
              <a:defRPr sz="1200">
                <a:solidFill>
                  <a:schemeClr val="tx1"/>
                </a:solidFill>
                <a:latin typeface="Arial" pitchFamily="34" charset="0"/>
              </a:defRPr>
            </a:lvl2pPr>
            <a:lvl3pPr marL="1143000" indent="-228600" defTabSz="941388" eaLnBrk="0" hangingPunct="0">
              <a:spcBef>
                <a:spcPct val="30000"/>
              </a:spcBef>
              <a:defRPr sz="1200">
                <a:solidFill>
                  <a:schemeClr val="tx1"/>
                </a:solidFill>
                <a:latin typeface="Arial" pitchFamily="34" charset="0"/>
              </a:defRPr>
            </a:lvl3pPr>
            <a:lvl4pPr marL="1600200" indent="-228600" defTabSz="941388" eaLnBrk="0" hangingPunct="0">
              <a:spcBef>
                <a:spcPct val="30000"/>
              </a:spcBef>
              <a:defRPr sz="1200">
                <a:solidFill>
                  <a:schemeClr val="tx1"/>
                </a:solidFill>
                <a:latin typeface="Arial" pitchFamily="34" charset="0"/>
              </a:defRPr>
            </a:lvl4pPr>
            <a:lvl5pPr marL="2057400" indent="-228600" defTabSz="941388" eaLnBrk="0" hangingPunct="0">
              <a:spcBef>
                <a:spcPct val="30000"/>
              </a:spcBef>
              <a:defRPr sz="1200">
                <a:solidFill>
                  <a:schemeClr val="tx1"/>
                </a:solidFill>
                <a:latin typeface="Arial" pitchFamily="34" charset="0"/>
              </a:defRPr>
            </a:lvl5pPr>
            <a:lvl6pPr marL="2514600" indent="-228600" defTabSz="941388" eaLnBrk="0" fontAlgn="base" hangingPunct="0">
              <a:spcBef>
                <a:spcPct val="30000"/>
              </a:spcBef>
              <a:spcAft>
                <a:spcPct val="0"/>
              </a:spcAft>
              <a:defRPr sz="1200">
                <a:solidFill>
                  <a:schemeClr val="tx1"/>
                </a:solidFill>
                <a:latin typeface="Arial" pitchFamily="34" charset="0"/>
              </a:defRPr>
            </a:lvl6pPr>
            <a:lvl7pPr marL="2971800" indent="-228600" defTabSz="941388" eaLnBrk="0" fontAlgn="base" hangingPunct="0">
              <a:spcBef>
                <a:spcPct val="30000"/>
              </a:spcBef>
              <a:spcAft>
                <a:spcPct val="0"/>
              </a:spcAft>
              <a:defRPr sz="1200">
                <a:solidFill>
                  <a:schemeClr val="tx1"/>
                </a:solidFill>
                <a:latin typeface="Arial" pitchFamily="34" charset="0"/>
              </a:defRPr>
            </a:lvl7pPr>
            <a:lvl8pPr marL="3429000" indent="-228600" defTabSz="941388" eaLnBrk="0" fontAlgn="base" hangingPunct="0">
              <a:spcBef>
                <a:spcPct val="30000"/>
              </a:spcBef>
              <a:spcAft>
                <a:spcPct val="0"/>
              </a:spcAft>
              <a:defRPr sz="1200">
                <a:solidFill>
                  <a:schemeClr val="tx1"/>
                </a:solidFill>
                <a:latin typeface="Arial" pitchFamily="34" charset="0"/>
              </a:defRPr>
            </a:lvl8pPr>
            <a:lvl9pPr marL="3886200" indent="-228600" defTabSz="941388"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817350CB-0EF2-443C-98B4-D8BB4B4FC303}" type="slidenum">
              <a:rPr lang="en-GB" altLang="en-US"/>
              <a:pPr algn="r" eaLnBrk="1" hangingPunct="1">
                <a:spcBef>
                  <a:spcPct val="0"/>
                </a:spcBef>
              </a:pPr>
              <a:t>68</a:t>
            </a:fld>
            <a:endParaRPr lang="en-GB" altLang="en-US"/>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xfrm>
            <a:off x="687027" y="4600801"/>
            <a:ext cx="5483946" cy="4358891"/>
          </a:xfrm>
          <a:noFill/>
        </p:spPr>
        <p:txBody>
          <a:bodyPr lIns="93430" tIns="46716" rIns="93430" bIns="46716"/>
          <a:lstStyle/>
          <a:p>
            <a:pPr eaLnBrk="1" hangingPunct="1"/>
            <a:endParaRPr lang="en-US" altLang="en-US" smtClean="0"/>
          </a:p>
        </p:txBody>
      </p:sp>
      <p:sp>
        <p:nvSpPr>
          <p:cNvPr id="3" name="Header Placeholder 2"/>
          <p:cNvSpPr>
            <a:spLocks noGrp="1"/>
          </p:cNvSpPr>
          <p:nvPr>
            <p:ph type="hdr" sz="quarter"/>
          </p:nvPr>
        </p:nvSpPr>
        <p:spPr/>
        <p:txBody>
          <a:bodyPr/>
          <a:lstStyle/>
          <a:p>
            <a:pPr>
              <a:defRPr/>
            </a:pPr>
            <a:r>
              <a:rPr lang="fr-FR"/>
              <a:t>Practical EC2: Lecture 2         21/1/15</a:t>
            </a:r>
            <a:endParaRPr lang="en-GB"/>
          </a:p>
        </p:txBody>
      </p:sp>
      <p:sp>
        <p:nvSpPr>
          <p:cNvPr id="4" name="Footer Placeholder 3"/>
          <p:cNvSpPr>
            <a:spLocks noGrp="1"/>
          </p:cNvSpPr>
          <p:nvPr>
            <p:ph type="ftr" sz="quarter" idx="4"/>
          </p:nvPr>
        </p:nvSpPr>
        <p:spPr/>
        <p:txBody>
          <a:bodyPr/>
          <a:lstStyle/>
          <a:p>
            <a:pPr>
              <a:defRPr/>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36C8A705-529A-4950-B211-1150BA0BEF39}" type="slidenum">
              <a:rPr lang="en-GB" altLang="en-US" smtClean="0"/>
              <a:pPr eaLnBrk="1" hangingPunct="1"/>
              <a:t>22</a:t>
            </a:fld>
            <a:endParaRPr lang="en-GB" altLang="en-US" smtClean="0"/>
          </a:p>
        </p:txBody>
      </p:sp>
      <p:sp>
        <p:nvSpPr>
          <p:cNvPr id="171011"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68" tIns="44834" rIns="89668" bIns="44834" anchor="b"/>
          <a:lstStyle>
            <a:lvl1pPr defTabSz="896938" eaLnBrk="0" hangingPunct="0">
              <a:defRPr>
                <a:solidFill>
                  <a:schemeClr val="tx1"/>
                </a:solidFill>
                <a:latin typeface="Arial" pitchFamily="34" charset="0"/>
                <a:ea typeface="ヒラギノ角ゴ Pro W3"/>
                <a:cs typeface="ヒラギノ角ゴ Pro W3"/>
              </a:defRPr>
            </a:lvl1pPr>
            <a:lvl2pPr marL="742950" indent="-285750" defTabSz="896938" eaLnBrk="0" hangingPunct="0">
              <a:defRPr>
                <a:solidFill>
                  <a:schemeClr val="tx1"/>
                </a:solidFill>
                <a:latin typeface="Arial" pitchFamily="34" charset="0"/>
                <a:ea typeface="ヒラギノ角ゴ Pro W3"/>
                <a:cs typeface="ヒラギノ角ゴ Pro W3"/>
              </a:defRPr>
            </a:lvl2pPr>
            <a:lvl3pPr marL="1143000" indent="-228600" defTabSz="896938" eaLnBrk="0" hangingPunct="0">
              <a:defRPr>
                <a:solidFill>
                  <a:schemeClr val="tx1"/>
                </a:solidFill>
                <a:latin typeface="Arial" pitchFamily="34" charset="0"/>
                <a:ea typeface="ヒラギノ角ゴ Pro W3"/>
                <a:cs typeface="ヒラギノ角ゴ Pro W3"/>
              </a:defRPr>
            </a:lvl3pPr>
            <a:lvl4pPr marL="1600200" indent="-228600" defTabSz="896938" eaLnBrk="0" hangingPunct="0">
              <a:defRPr>
                <a:solidFill>
                  <a:schemeClr val="tx1"/>
                </a:solidFill>
                <a:latin typeface="Arial" pitchFamily="34" charset="0"/>
                <a:ea typeface="ヒラギノ角ゴ Pro W3"/>
                <a:cs typeface="ヒラギノ角ゴ Pro W3"/>
              </a:defRPr>
            </a:lvl4pPr>
            <a:lvl5pPr marL="2057400" indent="-228600" defTabSz="896938" eaLnBrk="0" hangingPunct="0">
              <a:defRPr>
                <a:solidFill>
                  <a:schemeClr val="tx1"/>
                </a:solidFill>
                <a:latin typeface="Arial" pitchFamily="34" charset="0"/>
                <a:ea typeface="ヒラギノ角ゴ Pro W3"/>
                <a:cs typeface="ヒラギノ角ゴ Pro W3"/>
              </a:defRPr>
            </a:lvl5pPr>
            <a:lvl6pPr marL="2514600" indent="-228600" defTabSz="89693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89693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89693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89693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B9E7DD6B-A1BD-415E-A720-BDFB56BABA23}" type="slidenum">
              <a:rPr lang="en-GB" altLang="en-US" sz="1100"/>
              <a:pPr algn="r" eaLnBrk="1" hangingPunct="1"/>
              <a:t>22</a:t>
            </a:fld>
            <a:endParaRPr lang="en-GB" altLang="en-US" sz="1100"/>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xfrm>
            <a:off x="687389" y="4600576"/>
            <a:ext cx="5483225" cy="4359275"/>
          </a:xfrm>
          <a:noFill/>
        </p:spPr>
        <p:txBody>
          <a:bodyPr lIns="89668" tIns="44834" rIns="89668" bIns="44834"/>
          <a:lstStyle/>
          <a:p>
            <a:pPr eaLnBrk="1" hangingPunct="1"/>
            <a:r>
              <a:rPr lang="en-GB" altLang="en-US" smtClean="0"/>
              <a:t>Ratio of EC2/BS8110 for required mandrel size lies between 1:1.2</a:t>
            </a:r>
            <a:endParaRPr lang="en-GB" altLang="en-US" i="1"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defTabSz="937854" eaLnBrk="0" hangingPunct="0">
              <a:spcBef>
                <a:spcPct val="30000"/>
              </a:spcBef>
              <a:defRPr sz="1100">
                <a:solidFill>
                  <a:schemeClr val="tx1"/>
                </a:solidFill>
                <a:latin typeface="Arial" pitchFamily="34" charset="0"/>
              </a:defRPr>
            </a:lvl1pPr>
            <a:lvl2pPr marL="709071" indent="-272720" defTabSz="937854" eaLnBrk="0" hangingPunct="0">
              <a:spcBef>
                <a:spcPct val="30000"/>
              </a:spcBef>
              <a:defRPr sz="1100">
                <a:solidFill>
                  <a:schemeClr val="tx1"/>
                </a:solidFill>
                <a:latin typeface="Arial" pitchFamily="34" charset="0"/>
              </a:defRPr>
            </a:lvl2pPr>
            <a:lvl3pPr marL="1090879" indent="-218176" defTabSz="937854" eaLnBrk="0" hangingPunct="0">
              <a:spcBef>
                <a:spcPct val="30000"/>
              </a:spcBef>
              <a:defRPr sz="1100">
                <a:solidFill>
                  <a:schemeClr val="tx1"/>
                </a:solidFill>
                <a:latin typeface="Arial" pitchFamily="34" charset="0"/>
              </a:defRPr>
            </a:lvl3pPr>
            <a:lvl4pPr marL="1527231" indent="-218176" defTabSz="937854" eaLnBrk="0" hangingPunct="0">
              <a:spcBef>
                <a:spcPct val="30000"/>
              </a:spcBef>
              <a:defRPr sz="1100">
                <a:solidFill>
                  <a:schemeClr val="tx1"/>
                </a:solidFill>
                <a:latin typeface="Arial" pitchFamily="34" charset="0"/>
              </a:defRPr>
            </a:lvl4pPr>
            <a:lvl5pPr marL="1963583" indent="-218176" defTabSz="937854" eaLnBrk="0" hangingPunct="0">
              <a:spcBef>
                <a:spcPct val="30000"/>
              </a:spcBef>
              <a:defRPr sz="1100">
                <a:solidFill>
                  <a:schemeClr val="tx1"/>
                </a:solidFill>
                <a:latin typeface="Arial" pitchFamily="34" charset="0"/>
              </a:defRPr>
            </a:lvl5pPr>
            <a:lvl6pPr marL="2399934" indent="-218176" defTabSz="937854" eaLnBrk="0" fontAlgn="base" hangingPunct="0">
              <a:spcBef>
                <a:spcPct val="30000"/>
              </a:spcBef>
              <a:spcAft>
                <a:spcPct val="0"/>
              </a:spcAft>
              <a:defRPr sz="1100">
                <a:solidFill>
                  <a:schemeClr val="tx1"/>
                </a:solidFill>
                <a:latin typeface="Arial" pitchFamily="34" charset="0"/>
              </a:defRPr>
            </a:lvl6pPr>
            <a:lvl7pPr marL="2836286" indent="-218176" defTabSz="937854" eaLnBrk="0" fontAlgn="base" hangingPunct="0">
              <a:spcBef>
                <a:spcPct val="30000"/>
              </a:spcBef>
              <a:spcAft>
                <a:spcPct val="0"/>
              </a:spcAft>
              <a:defRPr sz="1100">
                <a:solidFill>
                  <a:schemeClr val="tx1"/>
                </a:solidFill>
                <a:latin typeface="Arial" pitchFamily="34" charset="0"/>
              </a:defRPr>
            </a:lvl7pPr>
            <a:lvl8pPr marL="3272638" indent="-218176" defTabSz="937854" eaLnBrk="0" fontAlgn="base" hangingPunct="0">
              <a:spcBef>
                <a:spcPct val="30000"/>
              </a:spcBef>
              <a:spcAft>
                <a:spcPct val="0"/>
              </a:spcAft>
              <a:defRPr sz="1100">
                <a:solidFill>
                  <a:schemeClr val="tx1"/>
                </a:solidFill>
                <a:latin typeface="Arial" pitchFamily="34" charset="0"/>
              </a:defRPr>
            </a:lvl8pPr>
            <a:lvl9pPr marL="3708989" indent="-218176" defTabSz="937854" eaLnBrk="0" fontAlgn="base" hangingPunct="0">
              <a:spcBef>
                <a:spcPct val="30000"/>
              </a:spcBef>
              <a:spcAft>
                <a:spcPct val="0"/>
              </a:spcAft>
              <a:defRPr sz="1100">
                <a:solidFill>
                  <a:schemeClr val="tx1"/>
                </a:solidFill>
                <a:latin typeface="Arial" pitchFamily="34" charset="0"/>
              </a:defRPr>
            </a:lvl9pPr>
          </a:lstStyle>
          <a:p>
            <a:pPr eaLnBrk="1" hangingPunct="1">
              <a:spcBef>
                <a:spcPct val="0"/>
              </a:spcBef>
            </a:pPr>
            <a:fld id="{A7490FDE-44C3-4CDC-9117-1C2BF23AA27C}" type="slidenum">
              <a:rPr lang="en-GB" altLang="en-US" smtClean="0">
                <a:ea typeface="ヒラギノ角ゴ Pro W3"/>
                <a:cs typeface="ヒラギノ角ゴ Pro W3"/>
              </a:rPr>
              <a:pPr eaLnBrk="1" hangingPunct="1">
                <a:spcBef>
                  <a:spcPct val="0"/>
                </a:spcBef>
              </a:pPr>
              <a:t>69</a:t>
            </a:fld>
            <a:endParaRPr lang="en-GB" altLang="en-US" smtClean="0">
              <a:ea typeface="ヒラギノ角ゴ Pro W3"/>
              <a:cs typeface="ヒラギノ角ゴ Pro W3"/>
            </a:endParaRPr>
          </a:p>
        </p:txBody>
      </p:sp>
      <p:sp>
        <p:nvSpPr>
          <p:cNvPr id="189443" name="Rectangle 7"/>
          <p:cNvSpPr txBox="1">
            <a:spLocks noGrp="1" noChangeArrowheads="1"/>
          </p:cNvSpPr>
          <p:nvPr/>
        </p:nvSpPr>
        <p:spPr bwMode="auto">
          <a:xfrm>
            <a:off x="3884463" y="9201602"/>
            <a:ext cx="2972004" cy="48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30" tIns="46716" rIns="93430" bIns="46716" anchor="b"/>
          <a:lstStyle>
            <a:lvl1pPr defTabSz="941388" eaLnBrk="0" hangingPunct="0">
              <a:spcBef>
                <a:spcPct val="30000"/>
              </a:spcBef>
              <a:defRPr sz="1200">
                <a:solidFill>
                  <a:schemeClr val="tx1"/>
                </a:solidFill>
                <a:latin typeface="Arial" pitchFamily="34" charset="0"/>
              </a:defRPr>
            </a:lvl1pPr>
            <a:lvl2pPr marL="742950" indent="-285750" defTabSz="941388" eaLnBrk="0" hangingPunct="0">
              <a:spcBef>
                <a:spcPct val="30000"/>
              </a:spcBef>
              <a:defRPr sz="1200">
                <a:solidFill>
                  <a:schemeClr val="tx1"/>
                </a:solidFill>
                <a:latin typeface="Arial" pitchFamily="34" charset="0"/>
              </a:defRPr>
            </a:lvl2pPr>
            <a:lvl3pPr marL="1143000" indent="-228600" defTabSz="941388" eaLnBrk="0" hangingPunct="0">
              <a:spcBef>
                <a:spcPct val="30000"/>
              </a:spcBef>
              <a:defRPr sz="1200">
                <a:solidFill>
                  <a:schemeClr val="tx1"/>
                </a:solidFill>
                <a:latin typeface="Arial" pitchFamily="34" charset="0"/>
              </a:defRPr>
            </a:lvl3pPr>
            <a:lvl4pPr marL="1600200" indent="-228600" defTabSz="941388" eaLnBrk="0" hangingPunct="0">
              <a:spcBef>
                <a:spcPct val="30000"/>
              </a:spcBef>
              <a:defRPr sz="1200">
                <a:solidFill>
                  <a:schemeClr val="tx1"/>
                </a:solidFill>
                <a:latin typeface="Arial" pitchFamily="34" charset="0"/>
              </a:defRPr>
            </a:lvl4pPr>
            <a:lvl5pPr marL="2057400" indent="-228600" defTabSz="941388" eaLnBrk="0" hangingPunct="0">
              <a:spcBef>
                <a:spcPct val="30000"/>
              </a:spcBef>
              <a:defRPr sz="1200">
                <a:solidFill>
                  <a:schemeClr val="tx1"/>
                </a:solidFill>
                <a:latin typeface="Arial" pitchFamily="34" charset="0"/>
              </a:defRPr>
            </a:lvl5pPr>
            <a:lvl6pPr marL="2514600" indent="-228600" defTabSz="941388" eaLnBrk="0" fontAlgn="base" hangingPunct="0">
              <a:spcBef>
                <a:spcPct val="30000"/>
              </a:spcBef>
              <a:spcAft>
                <a:spcPct val="0"/>
              </a:spcAft>
              <a:defRPr sz="1200">
                <a:solidFill>
                  <a:schemeClr val="tx1"/>
                </a:solidFill>
                <a:latin typeface="Arial" pitchFamily="34" charset="0"/>
              </a:defRPr>
            </a:lvl6pPr>
            <a:lvl7pPr marL="2971800" indent="-228600" defTabSz="941388" eaLnBrk="0" fontAlgn="base" hangingPunct="0">
              <a:spcBef>
                <a:spcPct val="30000"/>
              </a:spcBef>
              <a:spcAft>
                <a:spcPct val="0"/>
              </a:spcAft>
              <a:defRPr sz="1200">
                <a:solidFill>
                  <a:schemeClr val="tx1"/>
                </a:solidFill>
                <a:latin typeface="Arial" pitchFamily="34" charset="0"/>
              </a:defRPr>
            </a:lvl7pPr>
            <a:lvl8pPr marL="3429000" indent="-228600" defTabSz="941388" eaLnBrk="0" fontAlgn="base" hangingPunct="0">
              <a:spcBef>
                <a:spcPct val="30000"/>
              </a:spcBef>
              <a:spcAft>
                <a:spcPct val="0"/>
              </a:spcAft>
              <a:defRPr sz="1200">
                <a:solidFill>
                  <a:schemeClr val="tx1"/>
                </a:solidFill>
                <a:latin typeface="Arial" pitchFamily="34" charset="0"/>
              </a:defRPr>
            </a:lvl8pPr>
            <a:lvl9pPr marL="3886200" indent="-228600" defTabSz="941388"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7234E3B3-EC3F-4C53-82F7-C435DD2E29ED}" type="slidenum">
              <a:rPr lang="en-GB" altLang="en-US"/>
              <a:pPr algn="r" eaLnBrk="1" hangingPunct="1">
                <a:spcBef>
                  <a:spcPct val="0"/>
                </a:spcBef>
              </a:pPr>
              <a:t>69</a:t>
            </a:fld>
            <a:endParaRPr lang="en-GB" altLang="en-US"/>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xfrm>
            <a:off x="687027" y="4600801"/>
            <a:ext cx="5483946" cy="4358891"/>
          </a:xfrm>
          <a:noFill/>
        </p:spPr>
        <p:txBody>
          <a:bodyPr lIns="93430" tIns="46716" rIns="93430" bIns="46716"/>
          <a:lstStyle/>
          <a:p>
            <a:pPr eaLnBrk="1" hangingPunct="1"/>
            <a:endParaRPr lang="en-US" altLang="en-US" smtClean="0"/>
          </a:p>
        </p:txBody>
      </p:sp>
      <p:sp>
        <p:nvSpPr>
          <p:cNvPr id="3" name="Header Placeholder 2"/>
          <p:cNvSpPr>
            <a:spLocks noGrp="1"/>
          </p:cNvSpPr>
          <p:nvPr>
            <p:ph type="hdr" sz="quarter"/>
          </p:nvPr>
        </p:nvSpPr>
        <p:spPr/>
        <p:txBody>
          <a:bodyPr/>
          <a:lstStyle/>
          <a:p>
            <a:pPr>
              <a:defRPr/>
            </a:pPr>
            <a:r>
              <a:rPr lang="fr-FR"/>
              <a:t>Practical EC2: Lecture 2         21/1/15</a:t>
            </a:r>
            <a:endParaRPr lang="en-GB"/>
          </a:p>
        </p:txBody>
      </p:sp>
      <p:sp>
        <p:nvSpPr>
          <p:cNvPr id="4" name="Footer Placeholder 3"/>
          <p:cNvSpPr>
            <a:spLocks noGrp="1"/>
          </p:cNvSpPr>
          <p:nvPr>
            <p:ph type="ftr" sz="quarter" idx="4"/>
          </p:nvPr>
        </p:nvSpPr>
        <p:spPr/>
        <p:txBody>
          <a:bodyPr/>
          <a:lstStyle/>
          <a:p>
            <a:pPr>
              <a:defRPr/>
            </a:pP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0600" eaLnBrk="0" hangingPunct="0">
              <a:spcBef>
                <a:spcPct val="30000"/>
              </a:spcBef>
              <a:defRPr sz="1200">
                <a:solidFill>
                  <a:schemeClr val="tx1"/>
                </a:solidFill>
                <a:latin typeface="Arial" pitchFamily="34" charset="0"/>
              </a:defRPr>
            </a:lvl1pPr>
            <a:lvl2pPr marL="742950" indent="-285750" algn="l" defTabSz="990600" eaLnBrk="0" hangingPunct="0">
              <a:spcBef>
                <a:spcPct val="30000"/>
              </a:spcBef>
              <a:defRPr sz="1200">
                <a:solidFill>
                  <a:schemeClr val="tx1"/>
                </a:solidFill>
                <a:latin typeface="Arial" pitchFamily="34" charset="0"/>
              </a:defRPr>
            </a:lvl2pPr>
            <a:lvl3pPr marL="1143000" indent="-228600" algn="l" defTabSz="990600" eaLnBrk="0" hangingPunct="0">
              <a:spcBef>
                <a:spcPct val="30000"/>
              </a:spcBef>
              <a:defRPr sz="1200">
                <a:solidFill>
                  <a:schemeClr val="tx1"/>
                </a:solidFill>
                <a:latin typeface="Arial" pitchFamily="34" charset="0"/>
              </a:defRPr>
            </a:lvl3pPr>
            <a:lvl4pPr marL="1600200" indent="-228600" algn="l" defTabSz="990600" eaLnBrk="0" hangingPunct="0">
              <a:spcBef>
                <a:spcPct val="30000"/>
              </a:spcBef>
              <a:defRPr sz="1200">
                <a:solidFill>
                  <a:schemeClr val="tx1"/>
                </a:solidFill>
                <a:latin typeface="Arial" pitchFamily="34" charset="0"/>
              </a:defRPr>
            </a:lvl4pPr>
            <a:lvl5pPr marL="2057400" indent="-228600" algn="l" defTabSz="990600" eaLnBrk="0" hangingPunct="0">
              <a:spcBef>
                <a:spcPct val="30000"/>
              </a:spcBef>
              <a:defRPr sz="1200">
                <a:solidFill>
                  <a:schemeClr val="tx1"/>
                </a:solidFill>
                <a:latin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5B4E55A5-CC3D-4480-BC13-8F74C6D6C2E6}" type="slidenum">
              <a:rPr lang="en-GB" altLang="en-US" sz="1300" smtClean="0">
                <a:solidFill>
                  <a:srgbClr val="000000"/>
                </a:solidFill>
              </a:rPr>
              <a:pPr algn="r" eaLnBrk="1" hangingPunct="1">
                <a:spcBef>
                  <a:spcPct val="0"/>
                </a:spcBef>
              </a:pPr>
              <a:t>71</a:t>
            </a:fld>
            <a:endParaRPr lang="en-GB" altLang="en-US" sz="1300" smtClean="0">
              <a:solidFill>
                <a:srgbClr val="000000"/>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FontTx/>
              <a:buChar char="•"/>
            </a:pPr>
            <a:r>
              <a:rPr lang="en-GB" altLang="en-US" b="1" smtClean="0">
                <a:latin typeface="Arial" pitchFamily="34" charset="0"/>
              </a:rPr>
              <a:t>Internal Ties:  </a:t>
            </a:r>
            <a:r>
              <a:rPr lang="en-GB" altLang="en-US" smtClean="0">
                <a:latin typeface="Arial" pitchFamily="34" charset="0"/>
              </a:rPr>
              <a:t>EC2 and BS8110 have a completely different basis for the calculation of tying requirements - EC2 is based on the length of end span, BS8110 is based on the number of storeys.  The UK National Annex has chosen the BS 8110 values.</a:t>
            </a:r>
          </a:p>
          <a:p>
            <a:pPr>
              <a:spcBef>
                <a:spcPct val="0"/>
              </a:spcBef>
              <a:buFontTx/>
              <a:buChar char="•"/>
            </a:pPr>
            <a:r>
              <a:rPr lang="en-GB" altLang="en-US" b="1" smtClean="0">
                <a:latin typeface="Arial" pitchFamily="34" charset="0"/>
              </a:rPr>
              <a:t>Vertical Ties:  Vertical Ties: </a:t>
            </a:r>
            <a:r>
              <a:rPr lang="en-GB" altLang="en-US" smtClean="0">
                <a:latin typeface="Arial" pitchFamily="34" charset="0"/>
              </a:rPr>
              <a:t>The difference between EC2 and BS8110 is minimal. BS8110 says it must carry the maximum design accidental load from any floor supported by the column. EC2 says it must carry just the floor below that part of the column being considered.</a:t>
            </a:r>
          </a:p>
          <a:p>
            <a:pPr>
              <a:spcBef>
                <a:spcPct val="0"/>
              </a:spcBef>
              <a:buFontTx/>
              <a:buChar char="•"/>
            </a:pPr>
            <a:endParaRPr lang="en-GB" altLang="en-US" b="1"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0600" eaLnBrk="0" hangingPunct="0">
              <a:spcBef>
                <a:spcPct val="30000"/>
              </a:spcBef>
              <a:defRPr sz="1200">
                <a:solidFill>
                  <a:schemeClr val="tx1"/>
                </a:solidFill>
                <a:latin typeface="Arial" pitchFamily="34" charset="0"/>
              </a:defRPr>
            </a:lvl1pPr>
            <a:lvl2pPr marL="742950" indent="-285750" algn="l" defTabSz="990600" eaLnBrk="0" hangingPunct="0">
              <a:spcBef>
                <a:spcPct val="30000"/>
              </a:spcBef>
              <a:defRPr sz="1200">
                <a:solidFill>
                  <a:schemeClr val="tx1"/>
                </a:solidFill>
                <a:latin typeface="Arial" pitchFamily="34" charset="0"/>
              </a:defRPr>
            </a:lvl2pPr>
            <a:lvl3pPr marL="1143000" indent="-228600" algn="l" defTabSz="990600" eaLnBrk="0" hangingPunct="0">
              <a:spcBef>
                <a:spcPct val="30000"/>
              </a:spcBef>
              <a:defRPr sz="1200">
                <a:solidFill>
                  <a:schemeClr val="tx1"/>
                </a:solidFill>
                <a:latin typeface="Arial" pitchFamily="34" charset="0"/>
              </a:defRPr>
            </a:lvl3pPr>
            <a:lvl4pPr marL="1600200" indent="-228600" algn="l" defTabSz="990600" eaLnBrk="0" hangingPunct="0">
              <a:spcBef>
                <a:spcPct val="30000"/>
              </a:spcBef>
              <a:defRPr sz="1200">
                <a:solidFill>
                  <a:schemeClr val="tx1"/>
                </a:solidFill>
                <a:latin typeface="Arial" pitchFamily="34" charset="0"/>
              </a:defRPr>
            </a:lvl4pPr>
            <a:lvl5pPr marL="2057400" indent="-228600" algn="l" defTabSz="990600" eaLnBrk="0" hangingPunct="0">
              <a:spcBef>
                <a:spcPct val="30000"/>
              </a:spcBef>
              <a:defRPr sz="1200">
                <a:solidFill>
                  <a:schemeClr val="tx1"/>
                </a:solidFill>
                <a:latin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96D1F8E4-B3BB-457D-8F63-6165F93F971E}" type="slidenum">
              <a:rPr lang="en-GB" altLang="en-US" sz="1300" smtClean="0">
                <a:solidFill>
                  <a:srgbClr val="000000"/>
                </a:solidFill>
              </a:rPr>
              <a:pPr algn="r" eaLnBrk="1" hangingPunct="1">
                <a:spcBef>
                  <a:spcPct val="0"/>
                </a:spcBef>
              </a:pPr>
              <a:t>72</a:t>
            </a:fld>
            <a:endParaRPr lang="en-GB" altLang="en-US" sz="1300" smtClean="0">
              <a:solidFill>
                <a:srgbClr val="000000"/>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0600" eaLnBrk="0" hangingPunct="0">
              <a:spcBef>
                <a:spcPct val="30000"/>
              </a:spcBef>
              <a:defRPr sz="1200">
                <a:solidFill>
                  <a:schemeClr val="tx1"/>
                </a:solidFill>
                <a:latin typeface="Arial" pitchFamily="34" charset="0"/>
              </a:defRPr>
            </a:lvl1pPr>
            <a:lvl2pPr marL="742950" indent="-285750" algn="l" defTabSz="990600" eaLnBrk="0" hangingPunct="0">
              <a:spcBef>
                <a:spcPct val="30000"/>
              </a:spcBef>
              <a:defRPr sz="1200">
                <a:solidFill>
                  <a:schemeClr val="tx1"/>
                </a:solidFill>
                <a:latin typeface="Arial" pitchFamily="34" charset="0"/>
              </a:defRPr>
            </a:lvl2pPr>
            <a:lvl3pPr marL="1143000" indent="-228600" algn="l" defTabSz="990600" eaLnBrk="0" hangingPunct="0">
              <a:spcBef>
                <a:spcPct val="30000"/>
              </a:spcBef>
              <a:defRPr sz="1200">
                <a:solidFill>
                  <a:schemeClr val="tx1"/>
                </a:solidFill>
                <a:latin typeface="Arial" pitchFamily="34" charset="0"/>
              </a:defRPr>
            </a:lvl3pPr>
            <a:lvl4pPr marL="1600200" indent="-228600" algn="l" defTabSz="990600" eaLnBrk="0" hangingPunct="0">
              <a:spcBef>
                <a:spcPct val="30000"/>
              </a:spcBef>
              <a:defRPr sz="1200">
                <a:solidFill>
                  <a:schemeClr val="tx1"/>
                </a:solidFill>
                <a:latin typeface="Arial" pitchFamily="34" charset="0"/>
              </a:defRPr>
            </a:lvl4pPr>
            <a:lvl5pPr marL="2057400" indent="-228600" algn="l" defTabSz="990600" eaLnBrk="0" hangingPunct="0">
              <a:spcBef>
                <a:spcPct val="30000"/>
              </a:spcBef>
              <a:defRPr sz="1200">
                <a:solidFill>
                  <a:schemeClr val="tx1"/>
                </a:solidFill>
                <a:latin typeface="Arial" pitchFamily="34" charset="0"/>
              </a:defRPr>
            </a:lvl5pPr>
            <a:lvl6pPr marL="2514600" indent="-228600" defTabSz="990600" eaLnBrk="0" fontAlgn="base" hangingPunct="0">
              <a:spcBef>
                <a:spcPct val="30000"/>
              </a:spcBef>
              <a:spcAft>
                <a:spcPct val="0"/>
              </a:spcAft>
              <a:defRPr sz="1200">
                <a:solidFill>
                  <a:schemeClr val="tx1"/>
                </a:solidFill>
                <a:latin typeface="Arial" pitchFamily="34" charset="0"/>
              </a:defRPr>
            </a:lvl6pPr>
            <a:lvl7pPr marL="2971800" indent="-228600" defTabSz="990600" eaLnBrk="0" fontAlgn="base" hangingPunct="0">
              <a:spcBef>
                <a:spcPct val="30000"/>
              </a:spcBef>
              <a:spcAft>
                <a:spcPct val="0"/>
              </a:spcAft>
              <a:defRPr sz="1200">
                <a:solidFill>
                  <a:schemeClr val="tx1"/>
                </a:solidFill>
                <a:latin typeface="Arial" pitchFamily="34" charset="0"/>
              </a:defRPr>
            </a:lvl7pPr>
            <a:lvl8pPr marL="3429000" indent="-228600" defTabSz="990600" eaLnBrk="0" fontAlgn="base" hangingPunct="0">
              <a:spcBef>
                <a:spcPct val="30000"/>
              </a:spcBef>
              <a:spcAft>
                <a:spcPct val="0"/>
              </a:spcAft>
              <a:defRPr sz="1200">
                <a:solidFill>
                  <a:schemeClr val="tx1"/>
                </a:solidFill>
                <a:latin typeface="Arial" pitchFamily="34" charset="0"/>
              </a:defRPr>
            </a:lvl8pPr>
            <a:lvl9pPr marL="3886200" indent="-228600" defTabSz="990600"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F615C8E3-B3A9-4F7E-B86E-8AE2F96366E6}" type="slidenum">
              <a:rPr lang="en-GB" altLang="en-US" sz="1300" smtClean="0">
                <a:solidFill>
                  <a:srgbClr val="000000"/>
                </a:solidFill>
              </a:rPr>
              <a:pPr algn="r" eaLnBrk="1" hangingPunct="1">
                <a:spcBef>
                  <a:spcPct val="0"/>
                </a:spcBef>
              </a:pPr>
              <a:t>73</a:t>
            </a:fld>
            <a:endParaRPr lang="en-GB" altLang="en-US" sz="1300" smtClean="0">
              <a:solidFill>
                <a:srgbClr val="000000"/>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FontTx/>
              <a:buChar char="•"/>
            </a:pPr>
            <a:r>
              <a:rPr lang="en-GB" altLang="en-US" b="1" smtClean="0">
                <a:latin typeface="Arial" pitchFamily="34" charset="0"/>
              </a:rPr>
              <a:t>Internal Ties:  </a:t>
            </a:r>
            <a:r>
              <a:rPr lang="en-GB" altLang="en-US" smtClean="0">
                <a:latin typeface="Arial" pitchFamily="34" charset="0"/>
              </a:rPr>
              <a:t>EC2 and BS8110 have a completely different basis for the calculation of tying requirements - EC2 is based on the length of end span, BS8110 is based on the number of storeys.  The UK National Annex has chosen the BS 8110 values.</a:t>
            </a:r>
          </a:p>
          <a:p>
            <a:pPr>
              <a:spcBef>
                <a:spcPct val="0"/>
              </a:spcBef>
              <a:buFontTx/>
              <a:buChar char="•"/>
            </a:pPr>
            <a:r>
              <a:rPr lang="en-GB" altLang="en-US" b="1" smtClean="0">
                <a:latin typeface="Arial" pitchFamily="34" charset="0"/>
              </a:rPr>
              <a:t>Vertical Ties:  Vertical Ties: </a:t>
            </a:r>
            <a:r>
              <a:rPr lang="en-GB" altLang="en-US" smtClean="0">
                <a:latin typeface="Arial" pitchFamily="34" charset="0"/>
              </a:rPr>
              <a:t>The difference between EC2 and BS8110 is minimal. BS8110 says it must carry the maximum design accidental load from any floor supported by the column. EC2 says it must carry just the floor below that part of the column being considered.</a:t>
            </a:r>
          </a:p>
          <a:p>
            <a:pPr>
              <a:spcBef>
                <a:spcPct val="0"/>
              </a:spcBef>
              <a:buFontTx/>
              <a:buChar char="•"/>
            </a:pPr>
            <a:endParaRPr lang="en-GB" altLang="en-US" b="1"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F67D71-1AA4-4288-877F-222D6A5F40C4}"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86</a:t>
            </a:fld>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465305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22612" eaLnBrk="0" hangingPunct="0">
              <a:defRPr>
                <a:solidFill>
                  <a:schemeClr val="tx1"/>
                </a:solidFill>
                <a:latin typeface="Arial" pitchFamily="34" charset="0"/>
                <a:ea typeface="ヒラギノ角ゴ Pro W3"/>
                <a:cs typeface="ヒラギノ角ゴ Pro W3"/>
              </a:defRPr>
            </a:lvl1pPr>
            <a:lvl2pPr marL="709002" indent="-272693" defTabSz="922612" eaLnBrk="0" hangingPunct="0">
              <a:defRPr>
                <a:solidFill>
                  <a:schemeClr val="tx1"/>
                </a:solidFill>
                <a:latin typeface="Arial" pitchFamily="34" charset="0"/>
                <a:ea typeface="ヒラギノ角ゴ Pro W3"/>
                <a:cs typeface="ヒラギノ角ゴ Pro W3"/>
              </a:defRPr>
            </a:lvl2pPr>
            <a:lvl3pPr marL="1090772" indent="-218155" defTabSz="922612" eaLnBrk="0" hangingPunct="0">
              <a:defRPr>
                <a:solidFill>
                  <a:schemeClr val="tx1"/>
                </a:solidFill>
                <a:latin typeface="Arial" pitchFamily="34" charset="0"/>
                <a:ea typeface="ヒラギノ角ゴ Pro W3"/>
                <a:cs typeface="ヒラギノ角ゴ Pro W3"/>
              </a:defRPr>
            </a:lvl3pPr>
            <a:lvl4pPr marL="1527081" indent="-218155" defTabSz="922612" eaLnBrk="0" hangingPunct="0">
              <a:defRPr>
                <a:solidFill>
                  <a:schemeClr val="tx1"/>
                </a:solidFill>
                <a:latin typeface="Arial" pitchFamily="34" charset="0"/>
                <a:ea typeface="ヒラギノ角ゴ Pro W3"/>
                <a:cs typeface="ヒラギノ角ゴ Pro W3"/>
              </a:defRPr>
            </a:lvl4pPr>
            <a:lvl5pPr marL="1963390" indent="-218155" defTabSz="922612" eaLnBrk="0" hangingPunct="0">
              <a:defRPr>
                <a:solidFill>
                  <a:schemeClr val="tx1"/>
                </a:solidFill>
                <a:latin typeface="Arial" pitchFamily="34" charset="0"/>
                <a:ea typeface="ヒラギノ角ゴ Pro W3"/>
                <a:cs typeface="ヒラギノ角ゴ Pro W3"/>
              </a:defRPr>
            </a:lvl5pPr>
            <a:lvl6pPr marL="2399699" indent="-218155" defTabSz="92261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836008" indent="-218155" defTabSz="92261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272317" indent="-218155" defTabSz="92261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708626" indent="-218155" defTabSz="92261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8BFC2706-8DE0-429B-9A9D-9B8762EA75CF}" type="slidenum">
              <a:rPr lang="en-GB" smtClean="0">
                <a:solidFill>
                  <a:prstClr val="black"/>
                </a:solidFill>
              </a:rPr>
              <a:pPr eaLnBrk="1" hangingPunct="1"/>
              <a:t>87</a:t>
            </a:fld>
            <a:endParaRPr lang="en-GB" smtClean="0">
              <a:solidFill>
                <a:prstClr val="black"/>
              </a:solidFill>
            </a:endParaRPr>
          </a:p>
        </p:txBody>
      </p:sp>
      <p:sp>
        <p:nvSpPr>
          <p:cNvPr id="125955" name="Rectangle 7"/>
          <p:cNvSpPr txBox="1">
            <a:spLocks noGrp="1" noChangeArrowheads="1"/>
          </p:cNvSpPr>
          <p:nvPr/>
        </p:nvSpPr>
        <p:spPr bwMode="auto">
          <a:xfrm>
            <a:off x="3884414" y="9201620"/>
            <a:ext cx="2972098" cy="48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5" tIns="46122" rIns="92245" bIns="46122" anchor="b"/>
          <a:lstStyle>
            <a:lvl1pPr defTabSz="966788" eaLnBrk="0" hangingPunct="0">
              <a:defRPr>
                <a:solidFill>
                  <a:schemeClr val="tx1"/>
                </a:solidFill>
                <a:latin typeface="Arial" pitchFamily="34" charset="0"/>
                <a:ea typeface="ヒラギノ角ゴ Pro W3"/>
                <a:cs typeface="ヒラギノ角ゴ Pro W3"/>
              </a:defRPr>
            </a:lvl1pPr>
            <a:lvl2pPr marL="742950" indent="-285750" defTabSz="966788" eaLnBrk="0" hangingPunct="0">
              <a:defRPr>
                <a:solidFill>
                  <a:schemeClr val="tx1"/>
                </a:solidFill>
                <a:latin typeface="Arial" pitchFamily="34" charset="0"/>
                <a:ea typeface="ヒラギノ角ゴ Pro W3"/>
                <a:cs typeface="ヒラギノ角ゴ Pro W3"/>
              </a:defRPr>
            </a:lvl2pPr>
            <a:lvl3pPr marL="1143000" indent="-228600" defTabSz="966788" eaLnBrk="0" hangingPunct="0">
              <a:defRPr>
                <a:solidFill>
                  <a:schemeClr val="tx1"/>
                </a:solidFill>
                <a:latin typeface="Arial" pitchFamily="34" charset="0"/>
                <a:ea typeface="ヒラギノ角ゴ Pro W3"/>
                <a:cs typeface="ヒラギノ角ゴ Pro W3"/>
              </a:defRPr>
            </a:lvl3pPr>
            <a:lvl4pPr marL="1600200" indent="-228600" defTabSz="966788" eaLnBrk="0" hangingPunct="0">
              <a:defRPr>
                <a:solidFill>
                  <a:schemeClr val="tx1"/>
                </a:solidFill>
                <a:latin typeface="Arial" pitchFamily="34" charset="0"/>
                <a:ea typeface="ヒラギノ角ゴ Pro W3"/>
                <a:cs typeface="ヒラギノ角ゴ Pro W3"/>
              </a:defRPr>
            </a:lvl4pPr>
            <a:lvl5pPr marL="2057400" indent="-228600" defTabSz="966788" eaLnBrk="0" hangingPunct="0">
              <a:defRPr>
                <a:solidFill>
                  <a:schemeClr val="tx1"/>
                </a:solidFill>
                <a:latin typeface="Arial" pitchFamily="34" charset="0"/>
                <a:ea typeface="ヒラギノ角ゴ Pro W3"/>
                <a:cs typeface="ヒラギノ角ゴ Pro W3"/>
              </a:defRPr>
            </a:lvl5pPr>
            <a:lvl6pPr marL="25146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C02F6F38-3F3D-4195-9C9B-068573CD959F}" type="slidenum">
              <a:rPr lang="en-GB" sz="1200">
                <a:solidFill>
                  <a:prstClr val="black"/>
                </a:solidFill>
              </a:rPr>
              <a:pPr algn="r" eaLnBrk="1" hangingPunct="1"/>
              <a:t>87</a:t>
            </a:fld>
            <a:endParaRPr lang="en-GB" sz="1200">
              <a:solidFill>
                <a:prstClr val="black"/>
              </a:solidFill>
            </a:endParaRPr>
          </a:p>
        </p:txBody>
      </p:sp>
      <p:sp>
        <p:nvSpPr>
          <p:cNvPr id="125956" name="Rectangle 1026"/>
          <p:cNvSpPr>
            <a:spLocks noGrp="1" noRot="1" noChangeAspect="1" noChangeArrowheads="1" noTextEdit="1"/>
          </p:cNvSpPr>
          <p:nvPr>
            <p:ph type="sldImg"/>
          </p:nvPr>
        </p:nvSpPr>
        <p:spPr>
          <a:ln/>
        </p:spPr>
      </p:sp>
      <p:sp>
        <p:nvSpPr>
          <p:cNvPr id="125957" name="Rectangle 1027"/>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077654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880541" eaLnBrk="0" hangingPunct="0">
              <a:defRPr>
                <a:solidFill>
                  <a:schemeClr val="tx1"/>
                </a:solidFill>
                <a:latin typeface="Arial" pitchFamily="34" charset="0"/>
                <a:ea typeface="ヒラギノ角ゴ Pro W3"/>
                <a:cs typeface="ヒラギノ角ゴ Pro W3"/>
              </a:defRPr>
            </a:lvl1pPr>
            <a:lvl2pPr marL="676672" indent="-260258" defTabSz="880541" eaLnBrk="0" hangingPunct="0">
              <a:defRPr>
                <a:solidFill>
                  <a:schemeClr val="tx1"/>
                </a:solidFill>
                <a:latin typeface="Arial" pitchFamily="34" charset="0"/>
                <a:ea typeface="ヒラギノ角ゴ Pro W3"/>
                <a:cs typeface="ヒラギノ角ゴ Pro W3"/>
              </a:defRPr>
            </a:lvl2pPr>
            <a:lvl3pPr marL="1041033" indent="-208207" defTabSz="880541" eaLnBrk="0" hangingPunct="0">
              <a:defRPr>
                <a:solidFill>
                  <a:schemeClr val="tx1"/>
                </a:solidFill>
                <a:latin typeface="Arial" pitchFamily="34" charset="0"/>
                <a:ea typeface="ヒラギノ角ゴ Pro W3"/>
                <a:cs typeface="ヒラギノ角ゴ Pro W3"/>
              </a:defRPr>
            </a:lvl3pPr>
            <a:lvl4pPr marL="1457446" indent="-208207" defTabSz="880541" eaLnBrk="0" hangingPunct="0">
              <a:defRPr>
                <a:solidFill>
                  <a:schemeClr val="tx1"/>
                </a:solidFill>
                <a:latin typeface="Arial" pitchFamily="34" charset="0"/>
                <a:ea typeface="ヒラギノ角ゴ Pro W3"/>
                <a:cs typeface="ヒラギノ角ゴ Pro W3"/>
              </a:defRPr>
            </a:lvl4pPr>
            <a:lvl5pPr marL="1873859" indent="-208207" defTabSz="880541" eaLnBrk="0" hangingPunct="0">
              <a:defRPr>
                <a:solidFill>
                  <a:schemeClr val="tx1"/>
                </a:solidFill>
                <a:latin typeface="Arial" pitchFamily="34" charset="0"/>
                <a:ea typeface="ヒラギノ角ゴ Pro W3"/>
                <a:cs typeface="ヒラギノ角ゴ Pro W3"/>
              </a:defRPr>
            </a:lvl5pPr>
            <a:lvl6pPr marL="2290273" indent="-208207" defTabSz="880541"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706686" indent="-208207" defTabSz="880541"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123099" indent="-208207" defTabSz="880541"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539513" indent="-208207" defTabSz="880541"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8BFC2706-8DE0-429B-9A9D-9B8762EA75CF}" type="slidenum">
              <a:rPr lang="en-GB" smtClean="0">
                <a:solidFill>
                  <a:prstClr val="black"/>
                </a:solidFill>
              </a:rPr>
              <a:pPr eaLnBrk="1" hangingPunct="1"/>
              <a:t>88</a:t>
            </a:fld>
            <a:endParaRPr lang="en-GB" smtClean="0">
              <a:solidFill>
                <a:prstClr val="black"/>
              </a:solidFill>
            </a:endParaRPr>
          </a:p>
        </p:txBody>
      </p:sp>
      <p:sp>
        <p:nvSpPr>
          <p:cNvPr id="125955" name="Rectangle 7"/>
          <p:cNvSpPr txBox="1">
            <a:spLocks noGrp="1" noChangeArrowheads="1"/>
          </p:cNvSpPr>
          <p:nvPr/>
        </p:nvSpPr>
        <p:spPr bwMode="auto">
          <a:xfrm>
            <a:off x="3884414" y="9201621"/>
            <a:ext cx="2972098" cy="48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39" tIns="44019" rIns="88039" bIns="44019" anchor="b"/>
          <a:lstStyle>
            <a:lvl1pPr defTabSz="966788" eaLnBrk="0" hangingPunct="0">
              <a:defRPr>
                <a:solidFill>
                  <a:schemeClr val="tx1"/>
                </a:solidFill>
                <a:latin typeface="Arial" pitchFamily="34" charset="0"/>
                <a:ea typeface="ヒラギノ角ゴ Pro W3"/>
                <a:cs typeface="ヒラギノ角ゴ Pro W3"/>
              </a:defRPr>
            </a:lvl1pPr>
            <a:lvl2pPr marL="742950" indent="-285750" defTabSz="966788" eaLnBrk="0" hangingPunct="0">
              <a:defRPr>
                <a:solidFill>
                  <a:schemeClr val="tx1"/>
                </a:solidFill>
                <a:latin typeface="Arial" pitchFamily="34" charset="0"/>
                <a:ea typeface="ヒラギノ角ゴ Pro W3"/>
                <a:cs typeface="ヒラギノ角ゴ Pro W3"/>
              </a:defRPr>
            </a:lvl2pPr>
            <a:lvl3pPr marL="1143000" indent="-228600" defTabSz="966788" eaLnBrk="0" hangingPunct="0">
              <a:defRPr>
                <a:solidFill>
                  <a:schemeClr val="tx1"/>
                </a:solidFill>
                <a:latin typeface="Arial" pitchFamily="34" charset="0"/>
                <a:ea typeface="ヒラギノ角ゴ Pro W3"/>
                <a:cs typeface="ヒラギノ角ゴ Pro W3"/>
              </a:defRPr>
            </a:lvl3pPr>
            <a:lvl4pPr marL="1600200" indent="-228600" defTabSz="966788" eaLnBrk="0" hangingPunct="0">
              <a:defRPr>
                <a:solidFill>
                  <a:schemeClr val="tx1"/>
                </a:solidFill>
                <a:latin typeface="Arial" pitchFamily="34" charset="0"/>
                <a:ea typeface="ヒラギノ角ゴ Pro W3"/>
                <a:cs typeface="ヒラギノ角ゴ Pro W3"/>
              </a:defRPr>
            </a:lvl4pPr>
            <a:lvl5pPr marL="2057400" indent="-228600" defTabSz="966788" eaLnBrk="0" hangingPunct="0">
              <a:defRPr>
                <a:solidFill>
                  <a:schemeClr val="tx1"/>
                </a:solidFill>
                <a:latin typeface="Arial" pitchFamily="34" charset="0"/>
                <a:ea typeface="ヒラギノ角ゴ Pro W3"/>
                <a:cs typeface="ヒラギノ角ゴ Pro W3"/>
              </a:defRPr>
            </a:lvl5pPr>
            <a:lvl6pPr marL="25146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667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C02F6F38-3F3D-4195-9C9B-068573CD959F}" type="slidenum">
              <a:rPr lang="en-GB" sz="1100">
                <a:solidFill>
                  <a:prstClr val="black"/>
                </a:solidFill>
              </a:rPr>
              <a:pPr algn="r" eaLnBrk="1" hangingPunct="1"/>
              <a:t>88</a:t>
            </a:fld>
            <a:endParaRPr lang="en-GB" sz="1100">
              <a:solidFill>
                <a:prstClr val="black"/>
              </a:solidFill>
            </a:endParaRPr>
          </a:p>
        </p:txBody>
      </p:sp>
      <p:sp>
        <p:nvSpPr>
          <p:cNvPr id="125956" name="Rectangle 1026"/>
          <p:cNvSpPr>
            <a:spLocks noGrp="1" noRot="1" noChangeAspect="1" noChangeArrowheads="1" noTextEdit="1"/>
          </p:cNvSpPr>
          <p:nvPr>
            <p:ph type="sldImg"/>
          </p:nvPr>
        </p:nvSpPr>
        <p:spPr>
          <a:ln/>
        </p:spPr>
      </p:sp>
      <p:sp>
        <p:nvSpPr>
          <p:cNvPr id="125957" name="Rectangle 1027"/>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0776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A636F8D2-3E70-422C-83D4-6484CA7FF373}" type="slidenum">
              <a:rPr lang="en-GB" altLang="en-US" smtClean="0"/>
              <a:pPr eaLnBrk="1" hangingPunct="1"/>
              <a:t>23</a:t>
            </a:fld>
            <a:endParaRPr lang="en-GB" altLang="en-US" smtClean="0"/>
          </a:p>
        </p:txBody>
      </p:sp>
      <p:sp>
        <p:nvSpPr>
          <p:cNvPr id="172035"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043" tIns="47022" rIns="94043" bIns="47022" anchor="b"/>
          <a:lstStyle>
            <a:lvl1pPr defTabSz="941388" eaLnBrk="0" hangingPunct="0">
              <a:defRPr>
                <a:solidFill>
                  <a:schemeClr val="tx1"/>
                </a:solidFill>
                <a:latin typeface="Arial" pitchFamily="34" charset="0"/>
                <a:ea typeface="ヒラギノ角ゴ Pro W3"/>
                <a:cs typeface="ヒラギノ角ゴ Pro W3"/>
              </a:defRPr>
            </a:lvl1pPr>
            <a:lvl2pPr marL="742950" indent="-285750" defTabSz="941388" eaLnBrk="0" hangingPunct="0">
              <a:defRPr>
                <a:solidFill>
                  <a:schemeClr val="tx1"/>
                </a:solidFill>
                <a:latin typeface="Arial" pitchFamily="34" charset="0"/>
                <a:ea typeface="ヒラギノ角ゴ Pro W3"/>
                <a:cs typeface="ヒラギノ角ゴ Pro W3"/>
              </a:defRPr>
            </a:lvl2pPr>
            <a:lvl3pPr marL="1143000" indent="-228600" defTabSz="941388" eaLnBrk="0" hangingPunct="0">
              <a:defRPr>
                <a:solidFill>
                  <a:schemeClr val="tx1"/>
                </a:solidFill>
                <a:latin typeface="Arial" pitchFamily="34" charset="0"/>
                <a:ea typeface="ヒラギノ角ゴ Pro W3"/>
                <a:cs typeface="ヒラギノ角ゴ Pro W3"/>
              </a:defRPr>
            </a:lvl3pPr>
            <a:lvl4pPr marL="1600200" indent="-228600" defTabSz="941388" eaLnBrk="0" hangingPunct="0">
              <a:defRPr>
                <a:solidFill>
                  <a:schemeClr val="tx1"/>
                </a:solidFill>
                <a:latin typeface="Arial" pitchFamily="34" charset="0"/>
                <a:ea typeface="ヒラギノ角ゴ Pro W3"/>
                <a:cs typeface="ヒラギノ角ゴ Pro W3"/>
              </a:defRPr>
            </a:lvl4pPr>
            <a:lvl5pPr marL="2057400" indent="-228600" defTabSz="941388" eaLnBrk="0" hangingPunct="0">
              <a:defRPr>
                <a:solidFill>
                  <a:schemeClr val="tx1"/>
                </a:solidFill>
                <a:latin typeface="Arial" pitchFamily="34" charset="0"/>
                <a:ea typeface="ヒラギノ角ゴ Pro W3"/>
                <a:cs typeface="ヒラギノ角ゴ Pro W3"/>
              </a:defRPr>
            </a:lvl5pPr>
            <a:lvl6pPr marL="25146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1388"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D984D083-C6D3-4176-BFC1-087BBF79ABAD}" type="slidenum">
              <a:rPr lang="en-GB" altLang="en-US" sz="1200"/>
              <a:pPr algn="r" eaLnBrk="1" hangingPunct="1"/>
              <a:t>23</a:t>
            </a:fld>
            <a:endParaRPr lang="en-GB" altLang="en-US" sz="1200"/>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xfrm>
            <a:off x="687389" y="4600576"/>
            <a:ext cx="5483225" cy="4359275"/>
          </a:xfrm>
          <a:noFill/>
        </p:spPr>
        <p:txBody>
          <a:bodyPr lIns="94043" tIns="47022" rIns="94043" bIns="47022"/>
          <a:lstStyle/>
          <a:p>
            <a:pPr eaLnBrk="1" hangingPunct="1"/>
            <a:r>
              <a:rPr lang="en-GB" altLang="en-US" smtClean="0"/>
              <a:t>Ratio of EC2/BS8110 for required mandrel size lies between 1:1.2</a:t>
            </a:r>
            <a:endParaRPr lang="en-GB" altLang="en-US" i="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defTabSz="937694" eaLnBrk="0" hangingPunct="0">
              <a:spcBef>
                <a:spcPct val="30000"/>
              </a:spcBef>
              <a:defRPr sz="1100">
                <a:solidFill>
                  <a:schemeClr val="tx1"/>
                </a:solidFill>
                <a:latin typeface="Arial" pitchFamily="34" charset="0"/>
              </a:defRPr>
            </a:lvl1pPr>
            <a:lvl2pPr marL="708950" indent="-272673" defTabSz="937694" eaLnBrk="0" hangingPunct="0">
              <a:spcBef>
                <a:spcPct val="30000"/>
              </a:spcBef>
              <a:defRPr sz="1100">
                <a:solidFill>
                  <a:schemeClr val="tx1"/>
                </a:solidFill>
                <a:latin typeface="Arial" pitchFamily="34" charset="0"/>
              </a:defRPr>
            </a:lvl2pPr>
            <a:lvl3pPr marL="1090693" indent="-218139" defTabSz="937694" eaLnBrk="0" hangingPunct="0">
              <a:spcBef>
                <a:spcPct val="30000"/>
              </a:spcBef>
              <a:defRPr sz="1100">
                <a:solidFill>
                  <a:schemeClr val="tx1"/>
                </a:solidFill>
                <a:latin typeface="Arial" pitchFamily="34" charset="0"/>
              </a:defRPr>
            </a:lvl3pPr>
            <a:lvl4pPr marL="1526970" indent="-218139" defTabSz="937694" eaLnBrk="0" hangingPunct="0">
              <a:spcBef>
                <a:spcPct val="30000"/>
              </a:spcBef>
              <a:defRPr sz="1100">
                <a:solidFill>
                  <a:schemeClr val="tx1"/>
                </a:solidFill>
                <a:latin typeface="Arial" pitchFamily="34" charset="0"/>
              </a:defRPr>
            </a:lvl4pPr>
            <a:lvl5pPr marL="1963249" indent="-218139" defTabSz="937694" eaLnBrk="0" hangingPunct="0">
              <a:spcBef>
                <a:spcPct val="30000"/>
              </a:spcBef>
              <a:defRPr sz="1100">
                <a:solidFill>
                  <a:schemeClr val="tx1"/>
                </a:solidFill>
                <a:latin typeface="Arial" pitchFamily="34" charset="0"/>
              </a:defRPr>
            </a:lvl5pPr>
            <a:lvl6pPr marL="2399525" indent="-218139" defTabSz="937694" eaLnBrk="0" fontAlgn="base" hangingPunct="0">
              <a:spcBef>
                <a:spcPct val="30000"/>
              </a:spcBef>
              <a:spcAft>
                <a:spcPct val="0"/>
              </a:spcAft>
              <a:defRPr sz="1100">
                <a:solidFill>
                  <a:schemeClr val="tx1"/>
                </a:solidFill>
                <a:latin typeface="Arial" pitchFamily="34" charset="0"/>
              </a:defRPr>
            </a:lvl6pPr>
            <a:lvl7pPr marL="2835802" indent="-218139" defTabSz="937694" eaLnBrk="0" fontAlgn="base" hangingPunct="0">
              <a:spcBef>
                <a:spcPct val="30000"/>
              </a:spcBef>
              <a:spcAft>
                <a:spcPct val="0"/>
              </a:spcAft>
              <a:defRPr sz="1100">
                <a:solidFill>
                  <a:schemeClr val="tx1"/>
                </a:solidFill>
                <a:latin typeface="Arial" pitchFamily="34" charset="0"/>
              </a:defRPr>
            </a:lvl7pPr>
            <a:lvl8pPr marL="3272080" indent="-218139" defTabSz="937694" eaLnBrk="0" fontAlgn="base" hangingPunct="0">
              <a:spcBef>
                <a:spcPct val="30000"/>
              </a:spcBef>
              <a:spcAft>
                <a:spcPct val="0"/>
              </a:spcAft>
              <a:defRPr sz="1100">
                <a:solidFill>
                  <a:schemeClr val="tx1"/>
                </a:solidFill>
                <a:latin typeface="Arial" pitchFamily="34" charset="0"/>
              </a:defRPr>
            </a:lvl8pPr>
            <a:lvl9pPr marL="3708357" indent="-218139" defTabSz="937694" eaLnBrk="0" fontAlgn="base" hangingPunct="0">
              <a:spcBef>
                <a:spcPct val="30000"/>
              </a:spcBef>
              <a:spcAft>
                <a:spcPct val="0"/>
              </a:spcAft>
              <a:defRPr sz="1100">
                <a:solidFill>
                  <a:schemeClr val="tx1"/>
                </a:solidFill>
                <a:latin typeface="Arial" pitchFamily="34" charset="0"/>
              </a:defRPr>
            </a:lvl9pPr>
          </a:lstStyle>
          <a:p>
            <a:pPr eaLnBrk="1" hangingPunct="1">
              <a:spcBef>
                <a:spcPct val="0"/>
              </a:spcBef>
            </a:pPr>
            <a:fld id="{4297CEF5-EF06-4251-AFDB-FA750AB72FDC}" type="slidenum">
              <a:rPr lang="en-GB" altLang="en-US" smtClean="0">
                <a:ea typeface="ヒラギノ角ゴ Pro W3"/>
                <a:cs typeface="ヒラギノ角ゴ Pro W3"/>
              </a:rPr>
              <a:pPr eaLnBrk="1" hangingPunct="1">
                <a:spcBef>
                  <a:spcPct val="0"/>
                </a:spcBef>
              </a:pPr>
              <a:t>25</a:t>
            </a:fld>
            <a:endParaRPr lang="en-GB" altLang="en-US" smtClean="0">
              <a:ea typeface="ヒラギノ角ゴ Pro W3"/>
              <a:cs typeface="ヒラギノ角ゴ Pro W3"/>
            </a:endParaRPr>
          </a:p>
        </p:txBody>
      </p:sp>
      <p:sp>
        <p:nvSpPr>
          <p:cNvPr id="155651" name="Rectangle 7"/>
          <p:cNvSpPr txBox="1">
            <a:spLocks noGrp="1" noChangeArrowheads="1"/>
          </p:cNvSpPr>
          <p:nvPr/>
        </p:nvSpPr>
        <p:spPr bwMode="auto">
          <a:xfrm>
            <a:off x="3884463" y="9201602"/>
            <a:ext cx="2972004" cy="48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1" tIns="46885" rIns="93771" bIns="46885" anchor="b"/>
          <a:lstStyle>
            <a:lvl1pPr defTabSz="942975" eaLnBrk="0" hangingPunct="0">
              <a:spcBef>
                <a:spcPct val="30000"/>
              </a:spcBef>
              <a:defRPr sz="1200">
                <a:solidFill>
                  <a:schemeClr val="tx1"/>
                </a:solidFill>
                <a:latin typeface="Arial" pitchFamily="34" charset="0"/>
              </a:defRPr>
            </a:lvl1pPr>
            <a:lvl2pPr marL="742950" indent="-285750" defTabSz="942975" eaLnBrk="0" hangingPunct="0">
              <a:spcBef>
                <a:spcPct val="30000"/>
              </a:spcBef>
              <a:defRPr sz="1200">
                <a:solidFill>
                  <a:schemeClr val="tx1"/>
                </a:solidFill>
                <a:latin typeface="Arial" pitchFamily="34" charset="0"/>
              </a:defRPr>
            </a:lvl2pPr>
            <a:lvl3pPr marL="1143000" indent="-228600" defTabSz="942975" eaLnBrk="0" hangingPunct="0">
              <a:spcBef>
                <a:spcPct val="30000"/>
              </a:spcBef>
              <a:defRPr sz="1200">
                <a:solidFill>
                  <a:schemeClr val="tx1"/>
                </a:solidFill>
                <a:latin typeface="Arial" pitchFamily="34" charset="0"/>
              </a:defRPr>
            </a:lvl3pPr>
            <a:lvl4pPr marL="1600200" indent="-228600" defTabSz="942975" eaLnBrk="0" hangingPunct="0">
              <a:spcBef>
                <a:spcPct val="30000"/>
              </a:spcBef>
              <a:defRPr sz="1200">
                <a:solidFill>
                  <a:schemeClr val="tx1"/>
                </a:solidFill>
                <a:latin typeface="Arial" pitchFamily="34" charset="0"/>
              </a:defRPr>
            </a:lvl4pPr>
            <a:lvl5pPr marL="2057400" indent="-228600" defTabSz="942975" eaLnBrk="0" hangingPunct="0">
              <a:spcBef>
                <a:spcPct val="30000"/>
              </a:spcBef>
              <a:defRPr sz="1200">
                <a:solidFill>
                  <a:schemeClr val="tx1"/>
                </a:solidFill>
                <a:latin typeface="Arial" pitchFamily="34" charset="0"/>
              </a:defRPr>
            </a:lvl5pPr>
            <a:lvl6pPr marL="2514600" indent="-228600" defTabSz="942975" eaLnBrk="0" fontAlgn="base" hangingPunct="0">
              <a:spcBef>
                <a:spcPct val="30000"/>
              </a:spcBef>
              <a:spcAft>
                <a:spcPct val="0"/>
              </a:spcAft>
              <a:defRPr sz="1200">
                <a:solidFill>
                  <a:schemeClr val="tx1"/>
                </a:solidFill>
                <a:latin typeface="Arial" pitchFamily="34" charset="0"/>
              </a:defRPr>
            </a:lvl6pPr>
            <a:lvl7pPr marL="2971800" indent="-228600" defTabSz="942975" eaLnBrk="0" fontAlgn="base" hangingPunct="0">
              <a:spcBef>
                <a:spcPct val="30000"/>
              </a:spcBef>
              <a:spcAft>
                <a:spcPct val="0"/>
              </a:spcAft>
              <a:defRPr sz="1200">
                <a:solidFill>
                  <a:schemeClr val="tx1"/>
                </a:solidFill>
                <a:latin typeface="Arial" pitchFamily="34" charset="0"/>
              </a:defRPr>
            </a:lvl7pPr>
            <a:lvl8pPr marL="3429000" indent="-228600" defTabSz="942975" eaLnBrk="0" fontAlgn="base" hangingPunct="0">
              <a:spcBef>
                <a:spcPct val="30000"/>
              </a:spcBef>
              <a:spcAft>
                <a:spcPct val="0"/>
              </a:spcAft>
              <a:defRPr sz="1200">
                <a:solidFill>
                  <a:schemeClr val="tx1"/>
                </a:solidFill>
                <a:latin typeface="Arial" pitchFamily="34" charset="0"/>
              </a:defRPr>
            </a:lvl8pPr>
            <a:lvl9pPr marL="3886200" indent="-228600" defTabSz="942975"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5ECBA51C-556A-4E47-849B-B22B9F3150DF}" type="slidenum">
              <a:rPr lang="en-GB" altLang="en-US"/>
              <a:pPr algn="r" eaLnBrk="1" hangingPunct="1">
                <a:spcBef>
                  <a:spcPct val="0"/>
                </a:spcBef>
              </a:pPr>
              <a:t>25</a:t>
            </a:fld>
            <a:endParaRPr lang="en-GB" altLang="en-US"/>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p:spPr>
        <p:txBody>
          <a:bodyPr/>
          <a:lstStyle/>
          <a:p>
            <a:pPr eaLnBrk="1" hangingPunct="1">
              <a:spcBef>
                <a:spcPct val="0"/>
              </a:spcBef>
            </a:pPr>
            <a:r>
              <a:rPr lang="en-GB" altLang="en-US" smtClean="0"/>
              <a:t>Figure 8.1 of EC2 showing methods of anchoring bars is taken from the German practice.  It may seem confusing to UK engineers.</a:t>
            </a:r>
          </a:p>
          <a:p>
            <a:pPr eaLnBrk="1" hangingPunct="1">
              <a:spcBef>
                <a:spcPct val="0"/>
              </a:spcBef>
            </a:pPr>
            <a:endParaRPr lang="en-GB" altLang="en-US" b="1" smtClean="0"/>
          </a:p>
          <a:p>
            <a:pPr eaLnBrk="1" hangingPunct="1">
              <a:spcBef>
                <a:spcPct val="0"/>
              </a:spcBef>
            </a:pPr>
            <a:r>
              <a:rPr lang="en-GB" altLang="en-US" b="1" smtClean="0"/>
              <a:t>BS8110:  </a:t>
            </a:r>
            <a:r>
              <a:rPr lang="en-GB" altLang="en-US" smtClean="0"/>
              <a:t>Where a lap occurs at the top of a section as cast and the minimum cover is less than twice the size of the lapped reinforcement, the lap length should be increased by a factor 1.4.</a:t>
            </a:r>
          </a:p>
          <a:p>
            <a:pPr eaLnBrk="1" hangingPunct="1"/>
            <a:endParaRPr lang="en-GB" altLang="en-US" smtClean="0"/>
          </a:p>
        </p:txBody>
      </p:sp>
      <p:sp>
        <p:nvSpPr>
          <p:cNvPr id="2" name="Footer Placeholder 1"/>
          <p:cNvSpPr>
            <a:spLocks noGrp="1"/>
          </p:cNvSpPr>
          <p:nvPr>
            <p:ph type="ftr" sz="quarter" idx="4"/>
          </p:nvPr>
        </p:nvSpPr>
        <p:spPr/>
        <p:txBody>
          <a:bodyPr/>
          <a:lstStyle/>
          <a:p>
            <a:pPr>
              <a:defRPr/>
            </a:pPr>
            <a:r>
              <a:rPr lang="pt-BR"/>
              <a:t>Practical Design to Eurocode 2 Jan 2014</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defTabSz="937694" eaLnBrk="0" hangingPunct="0">
              <a:spcBef>
                <a:spcPct val="30000"/>
              </a:spcBef>
              <a:defRPr sz="1100">
                <a:solidFill>
                  <a:schemeClr val="tx1"/>
                </a:solidFill>
                <a:latin typeface="Arial" pitchFamily="34" charset="0"/>
              </a:defRPr>
            </a:lvl1pPr>
            <a:lvl2pPr marL="708950" indent="-272673" defTabSz="937694" eaLnBrk="0" hangingPunct="0">
              <a:spcBef>
                <a:spcPct val="30000"/>
              </a:spcBef>
              <a:defRPr sz="1100">
                <a:solidFill>
                  <a:schemeClr val="tx1"/>
                </a:solidFill>
                <a:latin typeface="Arial" pitchFamily="34" charset="0"/>
              </a:defRPr>
            </a:lvl2pPr>
            <a:lvl3pPr marL="1090693" indent="-218139" defTabSz="937694" eaLnBrk="0" hangingPunct="0">
              <a:spcBef>
                <a:spcPct val="30000"/>
              </a:spcBef>
              <a:defRPr sz="1100">
                <a:solidFill>
                  <a:schemeClr val="tx1"/>
                </a:solidFill>
                <a:latin typeface="Arial" pitchFamily="34" charset="0"/>
              </a:defRPr>
            </a:lvl3pPr>
            <a:lvl4pPr marL="1526970" indent="-218139" defTabSz="937694" eaLnBrk="0" hangingPunct="0">
              <a:spcBef>
                <a:spcPct val="30000"/>
              </a:spcBef>
              <a:defRPr sz="1100">
                <a:solidFill>
                  <a:schemeClr val="tx1"/>
                </a:solidFill>
                <a:latin typeface="Arial" pitchFamily="34" charset="0"/>
              </a:defRPr>
            </a:lvl4pPr>
            <a:lvl5pPr marL="1963249" indent="-218139" defTabSz="937694" eaLnBrk="0" hangingPunct="0">
              <a:spcBef>
                <a:spcPct val="30000"/>
              </a:spcBef>
              <a:defRPr sz="1100">
                <a:solidFill>
                  <a:schemeClr val="tx1"/>
                </a:solidFill>
                <a:latin typeface="Arial" pitchFamily="34" charset="0"/>
              </a:defRPr>
            </a:lvl5pPr>
            <a:lvl6pPr marL="2399525" indent="-218139" defTabSz="937694" eaLnBrk="0" fontAlgn="base" hangingPunct="0">
              <a:spcBef>
                <a:spcPct val="30000"/>
              </a:spcBef>
              <a:spcAft>
                <a:spcPct val="0"/>
              </a:spcAft>
              <a:defRPr sz="1100">
                <a:solidFill>
                  <a:schemeClr val="tx1"/>
                </a:solidFill>
                <a:latin typeface="Arial" pitchFamily="34" charset="0"/>
              </a:defRPr>
            </a:lvl6pPr>
            <a:lvl7pPr marL="2835802" indent="-218139" defTabSz="937694" eaLnBrk="0" fontAlgn="base" hangingPunct="0">
              <a:spcBef>
                <a:spcPct val="30000"/>
              </a:spcBef>
              <a:spcAft>
                <a:spcPct val="0"/>
              </a:spcAft>
              <a:defRPr sz="1100">
                <a:solidFill>
                  <a:schemeClr val="tx1"/>
                </a:solidFill>
                <a:latin typeface="Arial" pitchFamily="34" charset="0"/>
              </a:defRPr>
            </a:lvl7pPr>
            <a:lvl8pPr marL="3272080" indent="-218139" defTabSz="937694" eaLnBrk="0" fontAlgn="base" hangingPunct="0">
              <a:spcBef>
                <a:spcPct val="30000"/>
              </a:spcBef>
              <a:spcAft>
                <a:spcPct val="0"/>
              </a:spcAft>
              <a:defRPr sz="1100">
                <a:solidFill>
                  <a:schemeClr val="tx1"/>
                </a:solidFill>
                <a:latin typeface="Arial" pitchFamily="34" charset="0"/>
              </a:defRPr>
            </a:lvl8pPr>
            <a:lvl9pPr marL="3708357" indent="-218139" defTabSz="937694" eaLnBrk="0" fontAlgn="base" hangingPunct="0">
              <a:spcBef>
                <a:spcPct val="30000"/>
              </a:spcBef>
              <a:spcAft>
                <a:spcPct val="0"/>
              </a:spcAft>
              <a:defRPr sz="1100">
                <a:solidFill>
                  <a:schemeClr val="tx1"/>
                </a:solidFill>
                <a:latin typeface="Arial" pitchFamily="34" charset="0"/>
              </a:defRPr>
            </a:lvl9pPr>
          </a:lstStyle>
          <a:p>
            <a:pPr eaLnBrk="1" hangingPunct="1">
              <a:spcBef>
                <a:spcPct val="0"/>
              </a:spcBef>
            </a:pPr>
            <a:fld id="{D12F37C7-679F-4A8F-BEBE-B758DA0D75D6}" type="slidenum">
              <a:rPr lang="en-GB" altLang="en-US" smtClean="0">
                <a:ea typeface="ヒラギノ角ゴ Pro W3"/>
                <a:cs typeface="ヒラギノ角ゴ Pro W3"/>
              </a:rPr>
              <a:pPr eaLnBrk="1" hangingPunct="1">
                <a:spcBef>
                  <a:spcPct val="0"/>
                </a:spcBef>
              </a:pPr>
              <a:t>26</a:t>
            </a:fld>
            <a:endParaRPr lang="en-GB" altLang="en-US" smtClean="0">
              <a:ea typeface="ヒラギノ角ゴ Pro W3"/>
              <a:cs typeface="ヒラギノ角ゴ Pro W3"/>
            </a:endParaRPr>
          </a:p>
        </p:txBody>
      </p:sp>
      <p:sp>
        <p:nvSpPr>
          <p:cNvPr id="156675" name="Rectangle 7"/>
          <p:cNvSpPr txBox="1">
            <a:spLocks noGrp="1" noChangeArrowheads="1"/>
          </p:cNvSpPr>
          <p:nvPr/>
        </p:nvSpPr>
        <p:spPr bwMode="auto">
          <a:xfrm>
            <a:off x="3884463" y="9201602"/>
            <a:ext cx="2972004" cy="48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71" tIns="46885" rIns="93771" bIns="46885" anchor="b"/>
          <a:lstStyle>
            <a:lvl1pPr defTabSz="942975" eaLnBrk="0" hangingPunct="0">
              <a:spcBef>
                <a:spcPct val="30000"/>
              </a:spcBef>
              <a:defRPr sz="1200">
                <a:solidFill>
                  <a:schemeClr val="tx1"/>
                </a:solidFill>
                <a:latin typeface="Arial" pitchFamily="34" charset="0"/>
              </a:defRPr>
            </a:lvl1pPr>
            <a:lvl2pPr marL="742950" indent="-285750" defTabSz="942975" eaLnBrk="0" hangingPunct="0">
              <a:spcBef>
                <a:spcPct val="30000"/>
              </a:spcBef>
              <a:defRPr sz="1200">
                <a:solidFill>
                  <a:schemeClr val="tx1"/>
                </a:solidFill>
                <a:latin typeface="Arial" pitchFamily="34" charset="0"/>
              </a:defRPr>
            </a:lvl2pPr>
            <a:lvl3pPr marL="1143000" indent="-228600" defTabSz="942975" eaLnBrk="0" hangingPunct="0">
              <a:spcBef>
                <a:spcPct val="30000"/>
              </a:spcBef>
              <a:defRPr sz="1200">
                <a:solidFill>
                  <a:schemeClr val="tx1"/>
                </a:solidFill>
                <a:latin typeface="Arial" pitchFamily="34" charset="0"/>
              </a:defRPr>
            </a:lvl3pPr>
            <a:lvl4pPr marL="1600200" indent="-228600" defTabSz="942975" eaLnBrk="0" hangingPunct="0">
              <a:spcBef>
                <a:spcPct val="30000"/>
              </a:spcBef>
              <a:defRPr sz="1200">
                <a:solidFill>
                  <a:schemeClr val="tx1"/>
                </a:solidFill>
                <a:latin typeface="Arial" pitchFamily="34" charset="0"/>
              </a:defRPr>
            </a:lvl4pPr>
            <a:lvl5pPr marL="2057400" indent="-228600" defTabSz="942975" eaLnBrk="0" hangingPunct="0">
              <a:spcBef>
                <a:spcPct val="30000"/>
              </a:spcBef>
              <a:defRPr sz="1200">
                <a:solidFill>
                  <a:schemeClr val="tx1"/>
                </a:solidFill>
                <a:latin typeface="Arial" pitchFamily="34" charset="0"/>
              </a:defRPr>
            </a:lvl5pPr>
            <a:lvl6pPr marL="2514600" indent="-228600" defTabSz="942975" eaLnBrk="0" fontAlgn="base" hangingPunct="0">
              <a:spcBef>
                <a:spcPct val="30000"/>
              </a:spcBef>
              <a:spcAft>
                <a:spcPct val="0"/>
              </a:spcAft>
              <a:defRPr sz="1200">
                <a:solidFill>
                  <a:schemeClr val="tx1"/>
                </a:solidFill>
                <a:latin typeface="Arial" pitchFamily="34" charset="0"/>
              </a:defRPr>
            </a:lvl6pPr>
            <a:lvl7pPr marL="2971800" indent="-228600" defTabSz="942975" eaLnBrk="0" fontAlgn="base" hangingPunct="0">
              <a:spcBef>
                <a:spcPct val="30000"/>
              </a:spcBef>
              <a:spcAft>
                <a:spcPct val="0"/>
              </a:spcAft>
              <a:defRPr sz="1200">
                <a:solidFill>
                  <a:schemeClr val="tx1"/>
                </a:solidFill>
                <a:latin typeface="Arial" pitchFamily="34" charset="0"/>
              </a:defRPr>
            </a:lvl7pPr>
            <a:lvl8pPr marL="3429000" indent="-228600" defTabSz="942975" eaLnBrk="0" fontAlgn="base" hangingPunct="0">
              <a:spcBef>
                <a:spcPct val="30000"/>
              </a:spcBef>
              <a:spcAft>
                <a:spcPct val="0"/>
              </a:spcAft>
              <a:defRPr sz="1200">
                <a:solidFill>
                  <a:schemeClr val="tx1"/>
                </a:solidFill>
                <a:latin typeface="Arial" pitchFamily="34" charset="0"/>
              </a:defRPr>
            </a:lvl8pPr>
            <a:lvl9pPr marL="3886200" indent="-228600" defTabSz="942975"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FA6034F3-09D9-4B6F-A0D5-EDF01A6CE0DC}" type="slidenum">
              <a:rPr lang="en-GB" altLang="en-US"/>
              <a:pPr algn="r" eaLnBrk="1" hangingPunct="1">
                <a:spcBef>
                  <a:spcPct val="0"/>
                </a:spcBef>
              </a:pPr>
              <a:t>26</a:t>
            </a:fld>
            <a:endParaRPr lang="en-GB" altLang="en-US"/>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a:lstStyle/>
          <a:p>
            <a:pPr eaLnBrk="1" hangingPunct="1">
              <a:spcBef>
                <a:spcPct val="0"/>
              </a:spcBef>
            </a:pPr>
            <a:r>
              <a:rPr lang="en-GB" altLang="en-US" smtClean="0"/>
              <a:t>Figure 8.1 of EC2 showing methods of anchoring bars is taken from the German practice.  It may seem confusing to UK engineers.</a:t>
            </a:r>
          </a:p>
          <a:p>
            <a:pPr eaLnBrk="1" hangingPunct="1">
              <a:spcBef>
                <a:spcPct val="0"/>
              </a:spcBef>
            </a:pPr>
            <a:endParaRPr lang="en-GB" altLang="en-US" b="1" smtClean="0"/>
          </a:p>
          <a:p>
            <a:pPr eaLnBrk="1" hangingPunct="1">
              <a:spcBef>
                <a:spcPct val="0"/>
              </a:spcBef>
            </a:pPr>
            <a:r>
              <a:rPr lang="en-GB" altLang="en-US" b="1" smtClean="0"/>
              <a:t>BS8110:  </a:t>
            </a:r>
            <a:r>
              <a:rPr lang="en-GB" altLang="en-US" smtClean="0"/>
              <a:t>Where a lap occurs at the top of a section as cast and the minimum cover is less than twice the size of the lapped reinforcement, the lap length should be increased by a factor 1.4.</a:t>
            </a:r>
          </a:p>
          <a:p>
            <a:pPr eaLnBrk="1" hangingPunct="1"/>
            <a:endParaRPr lang="en-GB" altLang="en-US" smtClean="0"/>
          </a:p>
        </p:txBody>
      </p:sp>
      <p:sp>
        <p:nvSpPr>
          <p:cNvPr id="2" name="Footer Placeholder 1"/>
          <p:cNvSpPr>
            <a:spLocks noGrp="1"/>
          </p:cNvSpPr>
          <p:nvPr>
            <p:ph type="ftr" sz="quarter" idx="4"/>
          </p:nvPr>
        </p:nvSpPr>
        <p:spPr/>
        <p:txBody>
          <a:bodyPr/>
          <a:lstStyle/>
          <a:p>
            <a:pPr>
              <a:defRPr/>
            </a:pPr>
            <a:r>
              <a:rPr lang="pt-BR"/>
              <a:t>Practical Design to Eurocode 2 Jan 2014</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EE05F61E-8703-49C1-B8F3-D19E1F4A8735}" type="slidenum">
              <a:rPr lang="en-GB" altLang="en-US" smtClean="0"/>
              <a:pPr eaLnBrk="1" hangingPunct="1"/>
              <a:t>27</a:t>
            </a:fld>
            <a:endParaRPr lang="en-GB" altLang="en-US" smtClean="0"/>
          </a:p>
        </p:txBody>
      </p:sp>
      <p:sp>
        <p:nvSpPr>
          <p:cNvPr id="174083"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9" tIns="45005" rIns="90009" bIns="45005" anchor="b"/>
          <a:lstStyle>
            <a:lvl1pPr defTabSz="898525" eaLnBrk="0" hangingPunct="0">
              <a:defRPr>
                <a:solidFill>
                  <a:schemeClr val="tx1"/>
                </a:solidFill>
                <a:latin typeface="Arial" pitchFamily="34" charset="0"/>
                <a:ea typeface="ヒラギノ角ゴ Pro W3"/>
                <a:cs typeface="ヒラギノ角ゴ Pro W3"/>
              </a:defRPr>
            </a:lvl1pPr>
            <a:lvl2pPr marL="742950" indent="-285750" defTabSz="898525" eaLnBrk="0" hangingPunct="0">
              <a:defRPr>
                <a:solidFill>
                  <a:schemeClr val="tx1"/>
                </a:solidFill>
                <a:latin typeface="Arial" pitchFamily="34" charset="0"/>
                <a:ea typeface="ヒラギノ角ゴ Pro W3"/>
                <a:cs typeface="ヒラギノ角ゴ Pro W3"/>
              </a:defRPr>
            </a:lvl2pPr>
            <a:lvl3pPr marL="1143000" indent="-228600" defTabSz="898525" eaLnBrk="0" hangingPunct="0">
              <a:defRPr>
                <a:solidFill>
                  <a:schemeClr val="tx1"/>
                </a:solidFill>
                <a:latin typeface="Arial" pitchFamily="34" charset="0"/>
                <a:ea typeface="ヒラギノ角ゴ Pro W3"/>
                <a:cs typeface="ヒラギノ角ゴ Pro W3"/>
              </a:defRPr>
            </a:lvl3pPr>
            <a:lvl4pPr marL="1600200" indent="-228600" defTabSz="898525" eaLnBrk="0" hangingPunct="0">
              <a:defRPr>
                <a:solidFill>
                  <a:schemeClr val="tx1"/>
                </a:solidFill>
                <a:latin typeface="Arial" pitchFamily="34" charset="0"/>
                <a:ea typeface="ヒラギノ角ゴ Pro W3"/>
                <a:cs typeface="ヒラギノ角ゴ Pro W3"/>
              </a:defRPr>
            </a:lvl4pPr>
            <a:lvl5pPr marL="2057400" indent="-228600" defTabSz="898525" eaLnBrk="0" hangingPunct="0">
              <a:defRPr>
                <a:solidFill>
                  <a:schemeClr val="tx1"/>
                </a:solidFill>
                <a:latin typeface="Arial" pitchFamily="34" charset="0"/>
                <a:ea typeface="ヒラギノ角ゴ Pro W3"/>
                <a:cs typeface="ヒラギノ角ゴ Pro W3"/>
              </a:defRPr>
            </a:lvl5pPr>
            <a:lvl6pPr marL="25146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FEC9BB52-6BE6-4828-8F0C-30A4F103BDCA}" type="slidenum">
              <a:rPr lang="en-GB" altLang="en-US" sz="1100"/>
              <a:pPr algn="r" eaLnBrk="1" hangingPunct="1"/>
              <a:t>27</a:t>
            </a:fld>
            <a:endParaRPr lang="en-GB" altLang="en-US" sz="1100"/>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p:spPr>
        <p:txBody>
          <a:bodyPr lIns="90009" tIns="45005" rIns="90009" bIns="45005"/>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49672BC2-0F6B-4744-A65A-D6FEF749ADE3}" type="slidenum">
              <a:rPr lang="en-GB" altLang="en-US" smtClean="0"/>
              <a:pPr eaLnBrk="1" hangingPunct="1"/>
              <a:t>28</a:t>
            </a:fld>
            <a:endParaRPr lang="en-GB" altLang="en-US" smtClean="0"/>
          </a:p>
        </p:txBody>
      </p:sp>
      <p:sp>
        <p:nvSpPr>
          <p:cNvPr id="175107"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9" tIns="45005" rIns="90009" bIns="45005" anchor="b"/>
          <a:lstStyle>
            <a:lvl1pPr defTabSz="898525" eaLnBrk="0" hangingPunct="0">
              <a:defRPr>
                <a:solidFill>
                  <a:schemeClr val="tx1"/>
                </a:solidFill>
                <a:latin typeface="Arial" pitchFamily="34" charset="0"/>
                <a:ea typeface="ヒラギノ角ゴ Pro W3"/>
                <a:cs typeface="ヒラギノ角ゴ Pro W3"/>
              </a:defRPr>
            </a:lvl1pPr>
            <a:lvl2pPr marL="742950" indent="-285750" defTabSz="898525" eaLnBrk="0" hangingPunct="0">
              <a:defRPr>
                <a:solidFill>
                  <a:schemeClr val="tx1"/>
                </a:solidFill>
                <a:latin typeface="Arial" pitchFamily="34" charset="0"/>
                <a:ea typeface="ヒラギノ角ゴ Pro W3"/>
                <a:cs typeface="ヒラギノ角ゴ Pro W3"/>
              </a:defRPr>
            </a:lvl2pPr>
            <a:lvl3pPr marL="1143000" indent="-228600" defTabSz="898525" eaLnBrk="0" hangingPunct="0">
              <a:defRPr>
                <a:solidFill>
                  <a:schemeClr val="tx1"/>
                </a:solidFill>
                <a:latin typeface="Arial" pitchFamily="34" charset="0"/>
                <a:ea typeface="ヒラギノ角ゴ Pro W3"/>
                <a:cs typeface="ヒラギノ角ゴ Pro W3"/>
              </a:defRPr>
            </a:lvl3pPr>
            <a:lvl4pPr marL="1600200" indent="-228600" defTabSz="898525" eaLnBrk="0" hangingPunct="0">
              <a:defRPr>
                <a:solidFill>
                  <a:schemeClr val="tx1"/>
                </a:solidFill>
                <a:latin typeface="Arial" pitchFamily="34" charset="0"/>
                <a:ea typeface="ヒラギノ角ゴ Pro W3"/>
                <a:cs typeface="ヒラギノ角ゴ Pro W3"/>
              </a:defRPr>
            </a:lvl4pPr>
            <a:lvl5pPr marL="2057400" indent="-228600" defTabSz="898525" eaLnBrk="0" hangingPunct="0">
              <a:defRPr>
                <a:solidFill>
                  <a:schemeClr val="tx1"/>
                </a:solidFill>
                <a:latin typeface="Arial" pitchFamily="34" charset="0"/>
                <a:ea typeface="ヒラギノ角ゴ Pro W3"/>
                <a:cs typeface="ヒラギノ角ゴ Pro W3"/>
              </a:defRPr>
            </a:lvl5pPr>
            <a:lvl6pPr marL="25146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89852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DE025302-8850-4014-BBEE-2B9DC05ED780}" type="slidenum">
              <a:rPr lang="en-GB" altLang="en-US" sz="1100"/>
              <a:pPr algn="r" eaLnBrk="1" hangingPunct="1"/>
              <a:t>28</a:t>
            </a:fld>
            <a:endParaRPr lang="en-GB" altLang="en-US" sz="1100"/>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p:spPr>
        <p:txBody>
          <a:bodyPr lIns="90009" tIns="45005" rIns="90009" bIns="45005"/>
          <a:lstStyle/>
          <a:p>
            <a:pPr eaLnBrk="1" hangingPunct="1"/>
            <a:r>
              <a:rPr lang="en-GB" altLang="en-US" b="1" smtClean="0"/>
              <a:t>Complexity/simplicity:</a:t>
            </a:r>
            <a:r>
              <a:rPr lang="en-GB" altLang="en-US" smtClean="0"/>
              <a:t> There is a difficulty in finding an acceptable compromise between a simple approach and a comprehensive solution.  It was considered better to provide a more comprehensive solution and allow designers to adopt a simpler, if more conservative, approach.</a:t>
            </a:r>
            <a:endParaRPr lang="en-GB" altLang="en-US" b="1" smtClean="0"/>
          </a:p>
          <a:p>
            <a:pPr eaLnBrk="1" hangingPunct="1"/>
            <a:endParaRPr lang="en-GB" altLang="en-US" smtClean="0"/>
          </a:p>
          <a:p>
            <a:pPr eaLnBrk="1" hangingPunct="1"/>
            <a:r>
              <a:rPr lang="en-GB" altLang="en-US" smtClean="0"/>
              <a:t>The anchorage and lap rules are much more complex than those of BS8110.  They can be simplified but the simplifications are different for each element.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defTabSz="944402" eaLnBrk="0" hangingPunct="0">
              <a:defRPr>
                <a:solidFill>
                  <a:schemeClr val="tx1"/>
                </a:solidFill>
                <a:latin typeface="Arial" pitchFamily="34" charset="0"/>
                <a:ea typeface="ヒラギノ角ゴ Pro W3"/>
                <a:cs typeface="ヒラギノ角ゴ Pro W3"/>
              </a:defRPr>
            </a:lvl1pPr>
            <a:lvl2pPr marL="742823" indent="-285702" defTabSz="944402" eaLnBrk="0" hangingPunct="0">
              <a:defRPr>
                <a:solidFill>
                  <a:schemeClr val="tx1"/>
                </a:solidFill>
                <a:latin typeface="Arial" pitchFamily="34" charset="0"/>
                <a:ea typeface="ヒラギノ角ゴ Pro W3"/>
                <a:cs typeface="ヒラギノ角ゴ Pro W3"/>
              </a:defRPr>
            </a:lvl2pPr>
            <a:lvl3pPr marL="1142805" indent="-228561" defTabSz="944402" eaLnBrk="0" hangingPunct="0">
              <a:defRPr>
                <a:solidFill>
                  <a:schemeClr val="tx1"/>
                </a:solidFill>
                <a:latin typeface="Arial" pitchFamily="34" charset="0"/>
                <a:ea typeface="ヒラギノ角ゴ Pro W3"/>
                <a:cs typeface="ヒラギノ角ゴ Pro W3"/>
              </a:defRPr>
            </a:lvl3pPr>
            <a:lvl4pPr marL="1599928" indent="-228561" defTabSz="944402" eaLnBrk="0" hangingPunct="0">
              <a:defRPr>
                <a:solidFill>
                  <a:schemeClr val="tx1"/>
                </a:solidFill>
                <a:latin typeface="Arial" pitchFamily="34" charset="0"/>
                <a:ea typeface="ヒラギノ角ゴ Pro W3"/>
                <a:cs typeface="ヒラギノ角ゴ Pro W3"/>
              </a:defRPr>
            </a:lvl4pPr>
            <a:lvl5pPr marL="2057049" indent="-228561" defTabSz="944402" eaLnBrk="0" hangingPunct="0">
              <a:defRPr>
                <a:solidFill>
                  <a:schemeClr val="tx1"/>
                </a:solidFill>
                <a:latin typeface="Arial" pitchFamily="34" charset="0"/>
                <a:ea typeface="ヒラギノ角ゴ Pro W3"/>
                <a:cs typeface="ヒラギノ角ゴ Pro W3"/>
              </a:defRPr>
            </a:lvl5pPr>
            <a:lvl6pPr marL="2514171"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293"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8415"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5537" indent="-228561" defTabSz="944402"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fld id="{48D0E2B7-816B-4AE0-A5E7-6BE6CB536329}" type="slidenum">
              <a:rPr lang="en-GB" altLang="en-US" smtClean="0"/>
              <a:pPr eaLnBrk="1" hangingPunct="1"/>
              <a:t>34</a:t>
            </a:fld>
            <a:endParaRPr lang="en-GB" altLang="en-US" smtClean="0"/>
          </a:p>
        </p:txBody>
      </p:sp>
      <p:sp>
        <p:nvSpPr>
          <p:cNvPr id="176131" name="Rectangle 7"/>
          <p:cNvSpPr txBox="1">
            <a:spLocks noGrp="1" noChangeArrowheads="1"/>
          </p:cNvSpPr>
          <p:nvPr/>
        </p:nvSpPr>
        <p:spPr bwMode="auto">
          <a:xfrm>
            <a:off x="3884613" y="9201150"/>
            <a:ext cx="297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402" tIns="47201" rIns="94402" bIns="47201" anchor="b"/>
          <a:lstStyle>
            <a:lvl1pPr defTabSz="942975" eaLnBrk="0" hangingPunct="0">
              <a:defRPr>
                <a:solidFill>
                  <a:schemeClr val="tx1"/>
                </a:solidFill>
                <a:latin typeface="Arial" pitchFamily="34" charset="0"/>
                <a:ea typeface="ヒラギノ角ゴ Pro W3"/>
                <a:cs typeface="ヒラギノ角ゴ Pro W3"/>
              </a:defRPr>
            </a:lvl1pPr>
            <a:lvl2pPr marL="742950" indent="-285750" defTabSz="942975" eaLnBrk="0" hangingPunct="0">
              <a:defRPr>
                <a:solidFill>
                  <a:schemeClr val="tx1"/>
                </a:solidFill>
                <a:latin typeface="Arial" pitchFamily="34" charset="0"/>
                <a:ea typeface="ヒラギノ角ゴ Pro W3"/>
                <a:cs typeface="ヒラギノ角ゴ Pro W3"/>
              </a:defRPr>
            </a:lvl2pPr>
            <a:lvl3pPr marL="1143000" indent="-228600" defTabSz="942975" eaLnBrk="0" hangingPunct="0">
              <a:defRPr>
                <a:solidFill>
                  <a:schemeClr val="tx1"/>
                </a:solidFill>
                <a:latin typeface="Arial" pitchFamily="34" charset="0"/>
                <a:ea typeface="ヒラギノ角ゴ Pro W3"/>
                <a:cs typeface="ヒラギノ角ゴ Pro W3"/>
              </a:defRPr>
            </a:lvl3pPr>
            <a:lvl4pPr marL="1600200" indent="-228600" defTabSz="942975" eaLnBrk="0" hangingPunct="0">
              <a:defRPr>
                <a:solidFill>
                  <a:schemeClr val="tx1"/>
                </a:solidFill>
                <a:latin typeface="Arial" pitchFamily="34" charset="0"/>
                <a:ea typeface="ヒラギノ角ゴ Pro W3"/>
                <a:cs typeface="ヒラギノ角ゴ Pro W3"/>
              </a:defRPr>
            </a:lvl4pPr>
            <a:lvl5pPr marL="2057400" indent="-228600" defTabSz="942975" eaLnBrk="0" hangingPunct="0">
              <a:defRPr>
                <a:solidFill>
                  <a:schemeClr val="tx1"/>
                </a:solidFill>
                <a:latin typeface="Arial" pitchFamily="34" charset="0"/>
                <a:ea typeface="ヒラギノ角ゴ Pro W3"/>
                <a:cs typeface="ヒラギノ角ゴ Pro W3"/>
              </a:defRPr>
            </a:lvl5pPr>
            <a:lvl6pPr marL="25146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942975"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r" eaLnBrk="1" hangingPunct="1"/>
            <a:fld id="{F807AD1F-0664-4CEB-99C2-10681DD014B8}" type="slidenum">
              <a:rPr lang="en-GB" altLang="en-US" sz="1200"/>
              <a:pPr algn="r" eaLnBrk="1" hangingPunct="1"/>
              <a:t>34</a:t>
            </a:fld>
            <a:endParaRPr lang="en-GB" altLang="en-US" sz="1200"/>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noFill/>
        </p:spPr>
        <p:txBody>
          <a:bodyPr/>
          <a:lstStyle/>
          <a:p>
            <a:pPr eaLnBrk="1" hangingPunct="1"/>
            <a:r>
              <a:rPr lang="en-GB" altLang="en-US" i="1" smtClean="0"/>
              <a:t>α</a:t>
            </a:r>
            <a:r>
              <a:rPr lang="en-GB" altLang="en-US" baseline="-25000" smtClean="0"/>
              <a:t>6</a:t>
            </a:r>
            <a:r>
              <a:rPr lang="en-GB" altLang="en-US" smtClean="0"/>
              <a:t> provides a severe factor on the lap length. and emphasises that laps should not be placed at positions of high stress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3.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306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endParaRPr lang="en-US" altLang="en-US" sz="2400">
              <a:solidFill>
                <a:srgbClr val="002C5F"/>
              </a:solidFill>
              <a:latin typeface="Trebuchet MS" pitchFamily="34" charset="0"/>
            </a:endParaRPr>
          </a:p>
        </p:txBody>
      </p:sp>
      <p:pic>
        <p:nvPicPr>
          <p:cNvPr id="5" name="Picture 7" descr="MPA_TCC-Primary-Logo.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userDrawn="1"/>
        </p:nvGrpSpPr>
        <p:grpSpPr>
          <a:xfrm>
            <a:off x="-18598" y="0"/>
            <a:ext cx="9191626" cy="1538514"/>
            <a:chOff x="-18598" y="0"/>
            <a:chExt cx="9191626" cy="1538514"/>
          </a:xfrm>
          <a:noFill/>
        </p:grpSpPr>
        <p:pic>
          <p:nvPicPr>
            <p:cNvPr id="7" name="Picture 3" descr="TCC Ext A Arcs Title"/>
            <p:cNvPicPr>
              <a:picLocks noChangeAspect="1" noChangeArrowheads="1"/>
            </p:cNvPicPr>
            <p:nvPr/>
          </p:nvPicPr>
          <p:blipFill>
            <a:blip r:embed="rId3" cstate="screen"/>
            <a:srcRect/>
            <a:stretch>
              <a:fillRect/>
            </a:stretch>
          </p:blipFill>
          <p:spPr bwMode="auto">
            <a:xfrm>
              <a:off x="-18598" y="0"/>
              <a:ext cx="9191626" cy="1325563"/>
            </a:xfrm>
            <a:prstGeom prst="rect">
              <a:avLst/>
            </a:prstGeom>
            <a:grpFill/>
            <a:ln w="9525">
              <a:noFill/>
              <a:miter lim="800000"/>
              <a:headEnd/>
              <a:tailEnd/>
            </a:ln>
          </p:spPr>
        </p:pic>
        <p:pic>
          <p:nvPicPr>
            <p:cNvPr id="8" name="Picture 7"/>
            <p:cNvPicPr/>
            <p:nvPr/>
          </p:nvPicPr>
          <p:blipFill>
            <a:blip r:embed="rId4" cstate="screen"/>
            <a:srcRect/>
            <a:stretch>
              <a:fillRect/>
            </a:stretch>
          </p:blipFill>
          <p:spPr bwMode="auto">
            <a:xfrm>
              <a:off x="6257930" y="364896"/>
              <a:ext cx="2232927" cy="1173618"/>
            </a:xfrm>
            <a:prstGeom prst="rect">
              <a:avLst/>
            </a:prstGeom>
            <a:grpFill/>
            <a:ln w="9525">
              <a:noFill/>
              <a:miter lim="800000"/>
              <a:headEnd/>
              <a:tailEnd/>
            </a:ln>
          </p:spPr>
        </p:pic>
      </p:grpSp>
      <p:sp>
        <p:nvSpPr>
          <p:cNvPr id="234499" name="Rectangle 6"/>
          <p:cNvSpPr>
            <a:spLocks noGrp="1" noChangeArrowheads="1"/>
          </p:cNvSpPr>
          <p:nvPr>
            <p:ph type="subTitle" idx="1"/>
          </p:nvPr>
        </p:nvSpPr>
        <p:spPr>
          <a:xfrm>
            <a:off x="1371600" y="3886200"/>
            <a:ext cx="6400800" cy="1752600"/>
          </a:xfrm>
        </p:spPr>
        <p:txBody>
          <a:bodyPr/>
          <a:lstStyle>
            <a:lvl1pPr marL="0" indent="0" algn="ctr">
              <a:defRPr/>
            </a:lvl1pPr>
          </a:lstStyle>
          <a:p>
            <a:pPr lvl="0"/>
            <a:r>
              <a:rPr lang="en-GB" noProof="0" smtClean="0"/>
              <a:t>Click to edit Master subtitle style</a:t>
            </a:r>
          </a:p>
        </p:txBody>
      </p:sp>
      <p:sp>
        <p:nvSpPr>
          <p:cNvPr id="234501" name="Rectangle 5"/>
          <p:cNvSpPr>
            <a:spLocks noGrp="1" noChangeArrowheads="1"/>
          </p:cNvSpPr>
          <p:nvPr>
            <p:ph type="ctrTitle"/>
          </p:nvPr>
        </p:nvSpPr>
        <p:spPr>
          <a:xfrm>
            <a:off x="685800" y="2130425"/>
            <a:ext cx="7772400" cy="1470025"/>
          </a:xfrm>
        </p:spPr>
        <p:txBody>
          <a:bodyPr/>
          <a:lstStyle>
            <a:lvl1pPr algn="ctr">
              <a:defRPr sz="4000"/>
            </a:lvl1pPr>
          </a:lstStyle>
          <a:p>
            <a:pPr lvl="0"/>
            <a:r>
              <a:rPr lang="en-GB" noProof="0" smtClean="0"/>
              <a:t>Click to edit Master title style</a:t>
            </a:r>
          </a:p>
        </p:txBody>
      </p:sp>
    </p:spTree>
    <p:extLst>
      <p:ext uri="{BB962C8B-B14F-4D97-AF65-F5344CB8AC3E}">
        <p14:creationId xmlns:p14="http://schemas.microsoft.com/office/powerpoint/2010/main" val="299032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836750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680369"/>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7500680"/>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725994"/>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6712289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594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559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89797201"/>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5"/>
          <p:cNvSpPr>
            <a:spLocks noGrp="1" noChangeArrowheads="1"/>
          </p:cNvSpPr>
          <p:nvPr>
            <p:ph type="dt" sz="half" idx="10"/>
          </p:nvPr>
        </p:nvSpPr>
        <p:spPr>
          <a:ln/>
        </p:spPr>
        <p:txBody>
          <a:bodyPr/>
          <a:lstStyle>
            <a:lvl1pPr>
              <a:defRPr/>
            </a:lvl1pPr>
          </a:lstStyle>
          <a:p>
            <a:pPr>
              <a:defRPr/>
            </a:pPr>
            <a:fld id="{8A9E65C2-A8ED-4AB0-BB55-DEB4688F2806}" type="datetimeFigureOut">
              <a:rPr lang="en-US">
                <a:solidFill>
                  <a:srgbClr val="002060"/>
                </a:solidFill>
              </a:rPr>
              <a:pPr>
                <a:defRPr/>
              </a:pPr>
              <a:t>8/24/2018</a:t>
            </a:fld>
            <a:endParaRPr lang="en-US">
              <a:solidFill>
                <a:srgbClr val="00206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1056C98E-83B0-4E37-A3BC-2F35720279B2}"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9233940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fld id="{827900CB-D9AE-4D84-A56C-798BDFB51264}" type="datetimeFigureOut">
              <a:rPr lang="en-US">
                <a:solidFill>
                  <a:srgbClr val="002060"/>
                </a:solidFill>
              </a:rPr>
              <a:pPr>
                <a:defRPr/>
              </a:pPr>
              <a:t>8/24/2018</a:t>
            </a:fld>
            <a:endParaRPr lang="en-US">
              <a:solidFill>
                <a:srgbClr val="00206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3629882A-D1DE-4DDB-BC6B-0D0F6ABD90A4}"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4358644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A6F93601-11D8-4ED8-95B6-3D118EC63463}" type="datetimeFigureOut">
              <a:rPr lang="en-US">
                <a:solidFill>
                  <a:srgbClr val="002060"/>
                </a:solidFill>
              </a:rPr>
              <a:pPr>
                <a:defRPr/>
              </a:pPr>
              <a:t>8/24/2018</a:t>
            </a:fld>
            <a:endParaRPr lang="en-US">
              <a:solidFill>
                <a:srgbClr val="00206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BAF43D34-72AB-4173-88E1-5F459CD35940}"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5535828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306513"/>
            <a:ext cx="40020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306513"/>
            <a:ext cx="400367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fld id="{3CE63D1A-7D18-4E28-B0BC-FBCD9C7D027D}" type="datetimeFigureOut">
              <a:rPr lang="en-US">
                <a:solidFill>
                  <a:srgbClr val="002060"/>
                </a:solidFill>
              </a:rPr>
              <a:pPr>
                <a:defRPr/>
              </a:pPr>
              <a:t>8/24/2018</a:t>
            </a:fld>
            <a:endParaRPr lang="en-US">
              <a:solidFill>
                <a:srgbClr val="00206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A586690A-D9AB-45D8-A994-55DEB521C56C}"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209389707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fld id="{FDF7B283-6D85-49BD-A2D9-B3FF430E73AF}" type="datetimeFigureOut">
              <a:rPr lang="en-US">
                <a:solidFill>
                  <a:srgbClr val="002060"/>
                </a:solidFill>
              </a:rPr>
              <a:pPr>
                <a:defRPr/>
              </a:pPr>
              <a:t>8/24/2018</a:t>
            </a:fld>
            <a:endParaRPr lang="en-US">
              <a:solidFill>
                <a:srgbClr val="00206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E436E9E5-93AC-443A-ACD3-30BE0CF8984F}"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5010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61785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5038"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848751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fld id="{DB0A58E1-A54E-46A4-98F1-F097F1648B1B}" type="datetimeFigureOut">
              <a:rPr lang="en-US">
                <a:solidFill>
                  <a:srgbClr val="002060"/>
                </a:solidFill>
              </a:rPr>
              <a:pPr>
                <a:defRPr/>
              </a:pPr>
              <a:t>8/24/2018</a:t>
            </a:fld>
            <a:endParaRPr lang="en-US">
              <a:solidFill>
                <a:srgbClr val="00206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649A55FA-C049-4352-9FCD-33FB32F61DB8}"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67730105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3C5AD23F-C6E8-4612-BF15-72A8BC6E1265}" type="datetimeFigureOut">
              <a:rPr lang="en-US">
                <a:solidFill>
                  <a:srgbClr val="002060"/>
                </a:solidFill>
              </a:rPr>
              <a:pPr>
                <a:defRPr/>
              </a:pPr>
              <a:t>8/24/2018</a:t>
            </a:fld>
            <a:endParaRPr lang="en-US">
              <a:solidFill>
                <a:srgbClr val="00206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EE2FC832-632A-402A-801A-5A606D4A36FA}"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152095363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AA447C9-D1C0-4508-8F1D-D6D9FEE11B69}" type="datetimeFigureOut">
              <a:rPr lang="en-US">
                <a:solidFill>
                  <a:srgbClr val="002060"/>
                </a:solidFill>
              </a:rPr>
              <a:pPr>
                <a:defRPr/>
              </a:pPr>
              <a:t>8/24/2018</a:t>
            </a:fld>
            <a:endParaRPr lang="en-US">
              <a:solidFill>
                <a:srgbClr val="00206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A35FB89-1A32-4FE2-9337-28602C9E0D63}"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20305062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9B4734C6-186C-4552-AB12-6F43FF4776D2}" type="datetimeFigureOut">
              <a:rPr lang="en-US">
                <a:solidFill>
                  <a:srgbClr val="002060"/>
                </a:solidFill>
              </a:rPr>
              <a:pPr>
                <a:defRPr/>
              </a:pPr>
              <a:t>8/24/2018</a:t>
            </a:fld>
            <a:endParaRPr lang="en-US">
              <a:solidFill>
                <a:srgbClr val="00206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BDE0E429-18AD-4225-A337-20B9CA1F0290}"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166663371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fld id="{A4703F99-B0A7-4482-9F7E-27D8D2A23A78}" type="datetimeFigureOut">
              <a:rPr lang="en-US">
                <a:solidFill>
                  <a:srgbClr val="002060"/>
                </a:solidFill>
              </a:rPr>
              <a:pPr>
                <a:defRPr/>
              </a:pPr>
              <a:t>8/24/2018</a:t>
            </a:fld>
            <a:endParaRPr lang="en-US">
              <a:solidFill>
                <a:srgbClr val="00206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87E6F1F2-BF66-4EE3-B4A0-B091FF1BCF8E}"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40977050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594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559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fld id="{BBB6C601-D929-435C-8790-77D50785848E}" type="datetimeFigureOut">
              <a:rPr lang="en-US">
                <a:solidFill>
                  <a:srgbClr val="002060"/>
                </a:solidFill>
              </a:rPr>
              <a:pPr>
                <a:defRPr/>
              </a:pPr>
              <a:t>8/24/2018</a:t>
            </a:fld>
            <a:endParaRPr lang="en-US">
              <a:solidFill>
                <a:srgbClr val="00206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solidFill>
                <a:srgbClr val="00206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BE5033CE-E495-4B84-8122-9444A314234B}"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4910837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sz="3600">
                <a:solidFill>
                  <a:srgbClr val="002C5F"/>
                </a:solidFill>
                <a:latin typeface="Trebuchet MS"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8290019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04857" cy="1143000"/>
          </a:xfrm>
          <a:prstGeom prst="rect">
            <a:avLst/>
          </a:prstGeom>
        </p:spPr>
        <p:txBody>
          <a:bodyPr/>
          <a:lstStyle>
            <a:lvl1pPr>
              <a:defRPr sz="3200">
                <a:solidFill>
                  <a:srgbClr val="002C5F"/>
                </a:solidFill>
                <a:latin typeface="Trebuchet MS"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985408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75829" cy="1143000"/>
          </a:xfrm>
          <a:prstGeom prst="rect">
            <a:avLst/>
          </a:prstGeom>
        </p:spPr>
        <p:txBody>
          <a:bodyPr/>
          <a:lstStyle>
            <a:lvl1pPr>
              <a:defRPr sz="3200">
                <a:solidFill>
                  <a:srgbClr val="002C5F"/>
                </a:solidFill>
                <a:latin typeface="Trebuchet MS"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a:solidFill>
                  <a:srgbClr val="0073CF"/>
                </a:solidFill>
              </a:defRPr>
            </a:lvl2pPr>
            <a:lvl3pPr>
              <a:defRPr>
                <a:solidFill>
                  <a:srgbClr val="E05206"/>
                </a:solidFill>
              </a:defRPr>
            </a:lvl3pPr>
            <a:lvl4pPr>
              <a:defRPr>
                <a:solidFill>
                  <a:srgbClr val="008B95"/>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090742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075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22288" y="1412875"/>
            <a:ext cx="4002087" cy="5040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412875"/>
            <a:ext cx="4003675" cy="5040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368848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91943" cy="1143000"/>
          </a:xfrm>
          <a:prstGeom prst="rect">
            <a:avLst/>
          </a:prstGeom>
        </p:spPr>
        <p:txBody>
          <a:bodyPr/>
          <a:lstStyle>
            <a:lvl1pPr>
              <a:defRPr sz="3200">
                <a:solidFill>
                  <a:srgbClr val="002C5F"/>
                </a:solidFill>
                <a:latin typeface="Trebuchet MS"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1558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06457" cy="1143000"/>
          </a:xfrm>
          <a:prstGeom prst="rect">
            <a:avLst/>
          </a:prstGeom>
        </p:spPr>
        <p:txBody>
          <a:bodyPr/>
          <a:lstStyle>
            <a:lvl1pPr>
              <a:defRPr sz="3200">
                <a:solidFill>
                  <a:srgbClr val="002C5F"/>
                </a:solidFill>
                <a:latin typeface="Trebuchet MS"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209359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337457"/>
          </a:xfrm>
          <a:prstGeom prst="rect">
            <a:avLst/>
          </a:prstGeom>
        </p:spPr>
        <p:txBody>
          <a:bodyPr anchor="b"/>
          <a:lstStyle>
            <a:lvl1pPr algn="l">
              <a:defRPr sz="1800" b="0">
                <a:latin typeface="Trebuchet MS"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19717" y="119334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Tree>
    <p:extLst>
      <p:ext uri="{BB962C8B-B14F-4D97-AF65-F5344CB8AC3E}">
        <p14:creationId xmlns:p14="http://schemas.microsoft.com/office/powerpoint/2010/main" val="193455170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0850" y="1277257"/>
            <a:ext cx="8235950" cy="47203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25900045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337457"/>
          </a:xfrm>
          <a:prstGeom prst="rect">
            <a:avLst/>
          </a:prstGeom>
        </p:spPr>
        <p:txBody>
          <a:bodyPr anchor="b"/>
          <a:lstStyle>
            <a:lvl1pPr algn="l">
              <a:defRPr sz="1800" b="0">
                <a:latin typeface="Trebuchet MS"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48745" y="1236889"/>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Tree>
    <p:extLst>
      <p:ext uri="{BB962C8B-B14F-4D97-AF65-F5344CB8AC3E}">
        <p14:creationId xmlns:p14="http://schemas.microsoft.com/office/powerpoint/2010/main" val="209738939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22288" y="1412875"/>
            <a:ext cx="8158162" cy="5040313"/>
          </a:xfrm>
        </p:spPr>
        <p:txBody>
          <a:bodyPr/>
          <a:lstStyle/>
          <a:p>
            <a:pPr lvl="0"/>
            <a:endParaRPr lang="en-GB" noProof="0" smtClean="0"/>
          </a:p>
        </p:txBody>
      </p:sp>
    </p:spTree>
    <p:extLst>
      <p:ext uri="{BB962C8B-B14F-4D97-AF65-F5344CB8AC3E}">
        <p14:creationId xmlns:p14="http://schemas.microsoft.com/office/powerpoint/2010/main" val="298921055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78427933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1221621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106399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306513"/>
            <a:ext cx="40020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306513"/>
            <a:ext cx="400367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28728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22288" y="1412875"/>
            <a:ext cx="8158162" cy="5040313"/>
          </a:xfrm>
        </p:spPr>
        <p:txBody>
          <a:bodyPr/>
          <a:lstStyle/>
          <a:p>
            <a:pPr lvl="0"/>
            <a:endParaRPr lang="en-GB" noProof="0" smtClean="0"/>
          </a:p>
        </p:txBody>
      </p:sp>
    </p:spTree>
    <p:extLst>
      <p:ext uri="{BB962C8B-B14F-4D97-AF65-F5344CB8AC3E}">
        <p14:creationId xmlns:p14="http://schemas.microsoft.com/office/powerpoint/2010/main" val="105189507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278258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5337125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1954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97844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055424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563299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594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559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4146601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22288" y="1412875"/>
            <a:ext cx="4002087" cy="5040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412875"/>
            <a:ext cx="4003675" cy="5040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4054431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22288" y="1412875"/>
            <a:ext cx="8158162" cy="5040313"/>
          </a:xfrm>
        </p:spPr>
        <p:txBody>
          <a:bodyPr/>
          <a:lstStyle/>
          <a:p>
            <a:pPr lvl="0"/>
            <a:endParaRPr lang="en-GB" noProof="0" smtClean="0"/>
          </a:p>
        </p:txBody>
      </p:sp>
    </p:spTree>
    <p:extLst>
      <p:ext uri="{BB962C8B-B14F-4D97-AF65-F5344CB8AC3E}">
        <p14:creationId xmlns:p14="http://schemas.microsoft.com/office/powerpoint/2010/main" val="2739299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725721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930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7478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306513"/>
            <a:ext cx="40020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306513"/>
            <a:ext cx="400367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97022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18823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28535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85755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715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8193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1900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13938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594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559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6305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22288" y="1412875"/>
            <a:ext cx="8158162" cy="5040313"/>
          </a:xfrm>
        </p:spPr>
        <p:txBody>
          <a:bodyPr/>
          <a:lstStyle/>
          <a:p>
            <a:pPr lvl="0"/>
            <a:endParaRPr lang="en-GB" noProof="0" smtClean="0"/>
          </a:p>
        </p:txBody>
      </p:sp>
    </p:spTree>
    <p:extLst>
      <p:ext uri="{BB962C8B-B14F-4D97-AF65-F5344CB8AC3E}">
        <p14:creationId xmlns:p14="http://schemas.microsoft.com/office/powerpoint/2010/main" val="172179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904713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10523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5442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306513"/>
            <a:ext cx="40020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306513"/>
            <a:ext cx="400367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2188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17450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441199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215134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220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1528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133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127008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594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559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9677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C5FAFE3-5DDC-4E3D-A448-A2BA919E8B1D}" type="datetimeFigureOut">
              <a:rPr lang="en-US"/>
              <a:pPr>
                <a:defRPr/>
              </a:pPr>
              <a:t>8/24/2018</a:t>
            </a:fld>
            <a:endParaRPr lang="en-US"/>
          </a:p>
        </p:txBody>
      </p:sp>
      <p:sp>
        <p:nvSpPr>
          <p:cNvPr id="5" name="Footer Placeholder 4"/>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2B0A51-3A5D-44E1-8F02-5C8850862419}" type="slidenum">
              <a:rPr lang="en-US"/>
              <a:pPr>
                <a:defRPr/>
              </a:pPr>
              <a:t>‹#›</a:t>
            </a:fld>
            <a:endParaRPr lang="en-US"/>
          </a:p>
        </p:txBody>
      </p:sp>
    </p:spTree>
    <p:extLst>
      <p:ext uri="{BB962C8B-B14F-4D97-AF65-F5344CB8AC3E}">
        <p14:creationId xmlns:p14="http://schemas.microsoft.com/office/powerpoint/2010/main" val="404450987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822285A3-5D03-4F3D-9E82-AD1C7FF526B8}" type="datetimeFigureOut">
              <a:rPr lang="en-US"/>
              <a:pPr>
                <a:defRPr/>
              </a:pPr>
              <a:t>8/24/2018</a:t>
            </a:fld>
            <a:endParaRPr lang="en-US"/>
          </a:p>
        </p:txBody>
      </p:sp>
      <p:sp>
        <p:nvSpPr>
          <p:cNvPr id="5" name="Footer Placeholder 4"/>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E520CE-7769-42FA-B964-831C13846D21}" type="slidenum">
              <a:rPr lang="en-US"/>
              <a:pPr>
                <a:defRPr/>
              </a:pPr>
              <a:t>‹#›</a:t>
            </a:fld>
            <a:endParaRPr lang="en-US"/>
          </a:p>
        </p:txBody>
      </p:sp>
    </p:spTree>
    <p:extLst>
      <p:ext uri="{BB962C8B-B14F-4D97-AF65-F5344CB8AC3E}">
        <p14:creationId xmlns:p14="http://schemas.microsoft.com/office/powerpoint/2010/main" val="139975983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38D92A-3CA7-42BA-ADD2-062E04077F9D}" type="datetimeFigureOut">
              <a:rPr lang="en-US"/>
              <a:pPr>
                <a:defRPr/>
              </a:pPr>
              <a:t>8/24/2018</a:t>
            </a:fld>
            <a:endParaRPr lang="en-US"/>
          </a:p>
        </p:txBody>
      </p:sp>
      <p:sp>
        <p:nvSpPr>
          <p:cNvPr id="5" name="Footer Placeholder 4"/>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14607D-74C4-4D8A-8BFF-5001CACE524A}" type="slidenum">
              <a:rPr lang="en-US"/>
              <a:pPr>
                <a:defRPr/>
              </a:pPr>
              <a:t>‹#›</a:t>
            </a:fld>
            <a:endParaRPr lang="en-US"/>
          </a:p>
        </p:txBody>
      </p:sp>
    </p:spTree>
    <p:extLst>
      <p:ext uri="{BB962C8B-B14F-4D97-AF65-F5344CB8AC3E}">
        <p14:creationId xmlns:p14="http://schemas.microsoft.com/office/powerpoint/2010/main" val="11514012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412875"/>
            <a:ext cx="4002087"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412875"/>
            <a:ext cx="4003675"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348366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pPr>
              <a:defRPr/>
            </a:pPr>
            <a:fld id="{0BD1704C-6A0F-4B47-866F-96ECC6878C0D}" type="datetimeFigureOut">
              <a:rPr lang="en-US"/>
              <a:pPr>
                <a:defRPr/>
              </a:pPr>
              <a:t>8/24/2018</a:t>
            </a:fld>
            <a:endParaRPr lang="en-US"/>
          </a:p>
        </p:txBody>
      </p:sp>
      <p:sp>
        <p:nvSpPr>
          <p:cNvPr id="6" name="Footer Placeholder 5"/>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755746A-76F9-4579-B6D5-B8A089A873A2}" type="slidenum">
              <a:rPr lang="en-US"/>
              <a:pPr>
                <a:defRPr/>
              </a:pPr>
              <a:t>‹#›</a:t>
            </a:fld>
            <a:endParaRPr lang="en-US"/>
          </a:p>
        </p:txBody>
      </p:sp>
    </p:spTree>
    <p:extLst>
      <p:ext uri="{BB962C8B-B14F-4D97-AF65-F5344CB8AC3E}">
        <p14:creationId xmlns:p14="http://schemas.microsoft.com/office/powerpoint/2010/main" val="151804071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pPr>
              <a:defRPr/>
            </a:pPr>
            <a:fld id="{8F5F83B2-ACFC-4386-9C99-DF40B2B2D084}" type="datetimeFigureOut">
              <a:rPr lang="en-US"/>
              <a:pPr>
                <a:defRPr/>
              </a:pPr>
              <a:t>8/24/2018</a:t>
            </a:fld>
            <a:endParaRPr lang="en-US"/>
          </a:p>
        </p:txBody>
      </p:sp>
      <p:sp>
        <p:nvSpPr>
          <p:cNvPr id="8" name="Footer Placeholder 7"/>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1D6BA014-21AC-4593-9267-04061DE7D8E6}" type="slidenum">
              <a:rPr lang="en-US"/>
              <a:pPr>
                <a:defRPr/>
              </a:pPr>
              <a:t>‹#›</a:t>
            </a:fld>
            <a:endParaRPr lang="en-US"/>
          </a:p>
        </p:txBody>
      </p:sp>
    </p:spTree>
    <p:extLst>
      <p:ext uri="{BB962C8B-B14F-4D97-AF65-F5344CB8AC3E}">
        <p14:creationId xmlns:p14="http://schemas.microsoft.com/office/powerpoint/2010/main" val="209352534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pPr>
              <a:defRPr/>
            </a:pPr>
            <a:fld id="{ED05ABBC-C98F-4F69-97B7-227475CB6B42}" type="datetimeFigureOut">
              <a:rPr lang="en-US"/>
              <a:pPr>
                <a:defRPr/>
              </a:pPr>
              <a:t>8/24/2018</a:t>
            </a:fld>
            <a:endParaRPr lang="en-US"/>
          </a:p>
        </p:txBody>
      </p:sp>
      <p:sp>
        <p:nvSpPr>
          <p:cNvPr id="4" name="Footer Placeholder 3"/>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1768C41-7790-455F-9DDB-E95739A2DA2E}" type="slidenum">
              <a:rPr lang="en-US"/>
              <a:pPr>
                <a:defRPr/>
              </a:pPr>
              <a:t>‹#›</a:t>
            </a:fld>
            <a:endParaRPr lang="en-US"/>
          </a:p>
        </p:txBody>
      </p:sp>
    </p:spTree>
    <p:extLst>
      <p:ext uri="{BB962C8B-B14F-4D97-AF65-F5344CB8AC3E}">
        <p14:creationId xmlns:p14="http://schemas.microsoft.com/office/powerpoint/2010/main" val="115983095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92808AA-DA4E-40EF-8635-B0AA1192A9EC}" type="datetimeFigureOut">
              <a:rPr lang="en-US"/>
              <a:pPr>
                <a:defRPr/>
              </a:pPr>
              <a:t>8/24/2018</a:t>
            </a:fld>
            <a:endParaRPr lang="en-US"/>
          </a:p>
        </p:txBody>
      </p:sp>
      <p:sp>
        <p:nvSpPr>
          <p:cNvPr id="3" name="Footer Placeholder 2"/>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CBEDD5C3-8E16-453C-9E7C-E3E1C4A7DD15}" type="slidenum">
              <a:rPr lang="en-US"/>
              <a:pPr>
                <a:defRPr/>
              </a:pPr>
              <a:t>‹#›</a:t>
            </a:fld>
            <a:endParaRPr lang="en-US"/>
          </a:p>
        </p:txBody>
      </p:sp>
    </p:spTree>
    <p:extLst>
      <p:ext uri="{BB962C8B-B14F-4D97-AF65-F5344CB8AC3E}">
        <p14:creationId xmlns:p14="http://schemas.microsoft.com/office/powerpoint/2010/main" val="6723070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FFD48DD-4722-47AC-8F25-21641E01FEB1}" type="datetimeFigureOut">
              <a:rPr lang="en-US"/>
              <a:pPr>
                <a:defRPr/>
              </a:pPr>
              <a:t>8/24/2018</a:t>
            </a:fld>
            <a:endParaRPr lang="en-US"/>
          </a:p>
        </p:txBody>
      </p:sp>
      <p:sp>
        <p:nvSpPr>
          <p:cNvPr id="6" name="Footer Placeholder 5"/>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7D310597-32E9-4AED-9FA4-EDB79A994099}" type="slidenum">
              <a:rPr lang="en-US"/>
              <a:pPr>
                <a:defRPr/>
              </a:pPr>
              <a:t>‹#›</a:t>
            </a:fld>
            <a:endParaRPr lang="en-US"/>
          </a:p>
        </p:txBody>
      </p:sp>
    </p:spTree>
    <p:extLst>
      <p:ext uri="{BB962C8B-B14F-4D97-AF65-F5344CB8AC3E}">
        <p14:creationId xmlns:p14="http://schemas.microsoft.com/office/powerpoint/2010/main" val="209184068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CDC956F9-7664-4BA2-B62A-871A02227761}" type="datetimeFigureOut">
              <a:rPr lang="en-US"/>
              <a:pPr>
                <a:defRPr/>
              </a:pPr>
              <a:t>8/24/2018</a:t>
            </a:fld>
            <a:endParaRPr lang="en-US"/>
          </a:p>
        </p:txBody>
      </p:sp>
      <p:sp>
        <p:nvSpPr>
          <p:cNvPr id="6" name="Footer Placeholder 5"/>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0C6136F-8DFD-4340-82CC-923B3DC0A509}" type="slidenum">
              <a:rPr lang="en-US"/>
              <a:pPr>
                <a:defRPr/>
              </a:pPr>
              <a:t>‹#›</a:t>
            </a:fld>
            <a:endParaRPr lang="en-US"/>
          </a:p>
        </p:txBody>
      </p:sp>
    </p:spTree>
    <p:extLst>
      <p:ext uri="{BB962C8B-B14F-4D97-AF65-F5344CB8AC3E}">
        <p14:creationId xmlns:p14="http://schemas.microsoft.com/office/powerpoint/2010/main" val="185163947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2A3E17FC-D8FA-4D23-BB2A-C654362BE4EB}" type="datetimeFigureOut">
              <a:rPr lang="en-US"/>
              <a:pPr>
                <a:defRPr/>
              </a:pPr>
              <a:t>8/24/2018</a:t>
            </a:fld>
            <a:endParaRPr lang="en-US"/>
          </a:p>
        </p:txBody>
      </p:sp>
      <p:sp>
        <p:nvSpPr>
          <p:cNvPr id="5" name="Footer Placeholder 4"/>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92AE96-322C-4FA4-91A7-4F96AFA6DB15}" type="slidenum">
              <a:rPr lang="en-US"/>
              <a:pPr>
                <a:defRPr/>
              </a:pPr>
              <a:t>‹#›</a:t>
            </a:fld>
            <a:endParaRPr lang="en-US"/>
          </a:p>
        </p:txBody>
      </p:sp>
    </p:spTree>
    <p:extLst>
      <p:ext uri="{BB962C8B-B14F-4D97-AF65-F5344CB8AC3E}">
        <p14:creationId xmlns:p14="http://schemas.microsoft.com/office/powerpoint/2010/main" val="174253753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AA13075-449F-4E4E-9EEF-52417D53950F}" type="datetimeFigureOut">
              <a:rPr lang="en-US"/>
              <a:pPr>
                <a:defRPr/>
              </a:pPr>
              <a:t>8/24/2018</a:t>
            </a:fld>
            <a:endParaRPr lang="en-US"/>
          </a:p>
        </p:txBody>
      </p:sp>
      <p:sp>
        <p:nvSpPr>
          <p:cNvPr id="5" name="Footer Placeholder 4"/>
          <p:cNvSpPr>
            <a:spLocks noGrp="1"/>
          </p:cNvSpPr>
          <p:nvPr>
            <p:ph type="ftr" sz="quarter" idx="11"/>
          </p:nvPr>
        </p:nvSpPr>
        <p:spPr/>
        <p:txBody>
          <a:bodyPr/>
          <a:lstStyle>
            <a:lvl1pPr algn="l">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E15960-9555-48B9-BA0F-728B4D7D9C59}" type="slidenum">
              <a:rPr lang="en-US"/>
              <a:pPr>
                <a:defRPr/>
              </a:pPr>
              <a:t>‹#›</a:t>
            </a:fld>
            <a:endParaRPr lang="en-US"/>
          </a:p>
        </p:txBody>
      </p:sp>
    </p:spTree>
    <p:extLst>
      <p:ext uri="{BB962C8B-B14F-4D97-AF65-F5344CB8AC3E}">
        <p14:creationId xmlns:p14="http://schemas.microsoft.com/office/powerpoint/2010/main" val="4218711524"/>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306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endParaRPr lang="en-US" altLang="en-US" sz="2400">
              <a:solidFill>
                <a:srgbClr val="002C5F"/>
              </a:solidFill>
              <a:latin typeface="Trebuchet MS" pitchFamily="34" charset="0"/>
            </a:endParaRPr>
          </a:p>
        </p:txBody>
      </p:sp>
      <p:pic>
        <p:nvPicPr>
          <p:cNvPr id="5" name="Picture 7" descr="MPA_TCC-Primary-Logo.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userDrawn="1"/>
        </p:nvGrpSpPr>
        <p:grpSpPr>
          <a:xfrm>
            <a:off x="-18598" y="0"/>
            <a:ext cx="9191626" cy="1538514"/>
            <a:chOff x="-18598" y="0"/>
            <a:chExt cx="9191626" cy="1538514"/>
          </a:xfrm>
          <a:noFill/>
        </p:grpSpPr>
        <p:pic>
          <p:nvPicPr>
            <p:cNvPr id="7" name="Picture 3" descr="TCC Ext A Arcs Title"/>
            <p:cNvPicPr>
              <a:picLocks noChangeAspect="1" noChangeArrowheads="1"/>
            </p:cNvPicPr>
            <p:nvPr/>
          </p:nvPicPr>
          <p:blipFill>
            <a:blip r:embed="rId3" cstate="screen"/>
            <a:srcRect/>
            <a:stretch>
              <a:fillRect/>
            </a:stretch>
          </p:blipFill>
          <p:spPr bwMode="auto">
            <a:xfrm>
              <a:off x="-18598" y="0"/>
              <a:ext cx="9191626" cy="1325563"/>
            </a:xfrm>
            <a:prstGeom prst="rect">
              <a:avLst/>
            </a:prstGeom>
            <a:grpFill/>
            <a:ln w="9525">
              <a:noFill/>
              <a:miter lim="800000"/>
              <a:headEnd/>
              <a:tailEnd/>
            </a:ln>
          </p:spPr>
        </p:pic>
        <p:pic>
          <p:nvPicPr>
            <p:cNvPr id="8" name="Picture 7"/>
            <p:cNvPicPr/>
            <p:nvPr/>
          </p:nvPicPr>
          <p:blipFill>
            <a:blip r:embed="rId4" cstate="screen"/>
            <a:srcRect/>
            <a:stretch>
              <a:fillRect/>
            </a:stretch>
          </p:blipFill>
          <p:spPr bwMode="auto">
            <a:xfrm>
              <a:off x="6257930" y="364896"/>
              <a:ext cx="2232927" cy="1173618"/>
            </a:xfrm>
            <a:prstGeom prst="rect">
              <a:avLst/>
            </a:prstGeom>
            <a:grpFill/>
            <a:ln w="9525">
              <a:noFill/>
              <a:miter lim="800000"/>
              <a:headEnd/>
              <a:tailEnd/>
            </a:ln>
          </p:spPr>
        </p:pic>
      </p:grpSp>
      <p:sp>
        <p:nvSpPr>
          <p:cNvPr id="4099" name="Rectangle 6"/>
          <p:cNvSpPr>
            <a:spLocks noGrp="1" noChangeArrowheads="1"/>
          </p:cNvSpPr>
          <p:nvPr>
            <p:ph type="subTitle" idx="1"/>
          </p:nvPr>
        </p:nvSpPr>
        <p:spPr>
          <a:xfrm>
            <a:off x="1371600" y="3886200"/>
            <a:ext cx="6400800" cy="1752600"/>
          </a:xfrm>
        </p:spPr>
        <p:txBody>
          <a:bodyPr/>
          <a:lstStyle>
            <a:lvl1pPr marL="0" indent="0" algn="ctr">
              <a:defRPr/>
            </a:lvl1pPr>
          </a:lstStyle>
          <a:p>
            <a:pPr lvl="0"/>
            <a:r>
              <a:rPr lang="en-GB" noProof="0" smtClean="0"/>
              <a:t>Click to edit Master subtitle style</a:t>
            </a:r>
          </a:p>
        </p:txBody>
      </p:sp>
      <p:sp>
        <p:nvSpPr>
          <p:cNvPr id="4101" name="Rectangle 5"/>
          <p:cNvSpPr>
            <a:spLocks noGrp="1" noChangeArrowheads="1"/>
          </p:cNvSpPr>
          <p:nvPr>
            <p:ph type="ctrTitle"/>
          </p:nvPr>
        </p:nvSpPr>
        <p:spPr>
          <a:xfrm>
            <a:off x="685800" y="2130425"/>
            <a:ext cx="7772400" cy="1470025"/>
          </a:xfrm>
        </p:spPr>
        <p:txBody>
          <a:bodyPr/>
          <a:lstStyle>
            <a:lvl1pPr algn="ctr">
              <a:defRPr sz="4000"/>
            </a:lvl1pPr>
          </a:lstStyle>
          <a:p>
            <a:pPr lvl="0"/>
            <a:r>
              <a:rPr lang="en-GB" noProof="0" smtClean="0"/>
              <a:t>Click to edit Master title style</a:t>
            </a:r>
          </a:p>
        </p:txBody>
      </p:sp>
    </p:spTree>
    <p:extLst>
      <p:ext uri="{BB962C8B-B14F-4D97-AF65-F5344CB8AC3E}">
        <p14:creationId xmlns:p14="http://schemas.microsoft.com/office/powerpoint/2010/main" val="18462946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657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347141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31108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412875"/>
            <a:ext cx="4002087"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412875"/>
            <a:ext cx="4003675"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9995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117436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79548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0268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42963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11638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785246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61785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5038"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32256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22288" y="1412875"/>
            <a:ext cx="8158162" cy="5040313"/>
          </a:xfrm>
        </p:spPr>
        <p:txBody>
          <a:bodyPr/>
          <a:lstStyle/>
          <a:p>
            <a:pPr lvl="0"/>
            <a:endParaRPr lang="en-GB" noProof="0" smtClean="0"/>
          </a:p>
        </p:txBody>
      </p:sp>
    </p:spTree>
    <p:extLst>
      <p:ext uri="{BB962C8B-B14F-4D97-AF65-F5344CB8AC3E}">
        <p14:creationId xmlns:p14="http://schemas.microsoft.com/office/powerpoint/2010/main" val="182811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9918252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306513"/>
          </a:xfrm>
          <a:prstGeom prst="rect">
            <a:avLst/>
          </a:prstGeom>
          <a:solidFill>
            <a:schemeClr val="accent1"/>
          </a:solidFill>
          <a:ln w="9525">
            <a:noFill/>
            <a:miter lim="800000"/>
            <a:headEnd/>
            <a:tailEnd/>
          </a:ln>
        </p:spPr>
        <p:txBody>
          <a:bodyPr wrap="none" anchor="ctr"/>
          <a:lstStyle>
            <a:lvl1pPr algn="l" eaLnBrk="0" hangingPunct="0">
              <a:defRPr>
                <a:solidFill>
                  <a:schemeClr val="tx1"/>
                </a:solidFill>
                <a:latin typeface="Arial" pitchFamily="34" charset="0"/>
              </a:defRPr>
            </a:lvl1pPr>
            <a:lvl2pPr marL="742950" indent="-285750" algn="l" eaLnBrk="0" hangingPunct="0">
              <a:defRPr>
                <a:solidFill>
                  <a:schemeClr val="tx1"/>
                </a:solidFill>
                <a:latin typeface="Arial" pitchFamily="34" charset="0"/>
              </a:defRPr>
            </a:lvl2pPr>
            <a:lvl3pPr marL="1143000" indent="-228600" algn="l" eaLnBrk="0" hangingPunct="0">
              <a:defRPr>
                <a:solidFill>
                  <a:schemeClr val="tx1"/>
                </a:solidFill>
                <a:latin typeface="Arial" pitchFamily="34" charset="0"/>
              </a:defRPr>
            </a:lvl3pPr>
            <a:lvl4pPr marL="1600200" indent="-228600" algn="l" eaLnBrk="0" hangingPunct="0">
              <a:defRPr>
                <a:solidFill>
                  <a:schemeClr val="tx1"/>
                </a:solidFill>
                <a:latin typeface="Arial" pitchFamily="34" charset="0"/>
              </a:defRPr>
            </a:lvl4pPr>
            <a:lvl5pPr marL="2057400" indent="-228600" algn="l"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altLang="en-US" sz="2400" smtClean="0">
              <a:solidFill>
                <a:srgbClr val="002C5F"/>
              </a:solidFill>
              <a:latin typeface="Trebuchet MS" pitchFamily="34" charset="0"/>
            </a:endParaRPr>
          </a:p>
        </p:txBody>
      </p:sp>
      <p:pic>
        <p:nvPicPr>
          <p:cNvPr id="5" name="Picture 7" descr="MPA_TCC-Primary-Logo.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userDrawn="1"/>
        </p:nvGrpSpPr>
        <p:grpSpPr>
          <a:xfrm>
            <a:off x="-18598" y="0"/>
            <a:ext cx="9191626" cy="1538514"/>
            <a:chOff x="-18598" y="0"/>
            <a:chExt cx="9191626" cy="1538514"/>
          </a:xfrm>
          <a:noFill/>
        </p:grpSpPr>
        <p:pic>
          <p:nvPicPr>
            <p:cNvPr id="7" name="Picture 3" descr="TCC Ext A Arcs Title"/>
            <p:cNvPicPr>
              <a:picLocks noChangeAspect="1" noChangeArrowheads="1"/>
            </p:cNvPicPr>
            <p:nvPr/>
          </p:nvPicPr>
          <p:blipFill>
            <a:blip r:embed="rId3" cstate="screen"/>
            <a:srcRect/>
            <a:stretch>
              <a:fillRect/>
            </a:stretch>
          </p:blipFill>
          <p:spPr bwMode="auto">
            <a:xfrm>
              <a:off x="-18598" y="0"/>
              <a:ext cx="9191626" cy="1325563"/>
            </a:xfrm>
            <a:prstGeom prst="rect">
              <a:avLst/>
            </a:prstGeom>
            <a:grpFill/>
            <a:ln w="9525">
              <a:noFill/>
              <a:miter lim="800000"/>
              <a:headEnd/>
              <a:tailEnd/>
            </a:ln>
          </p:spPr>
        </p:pic>
        <p:pic>
          <p:nvPicPr>
            <p:cNvPr id="8" name="Picture 7"/>
            <p:cNvPicPr/>
            <p:nvPr/>
          </p:nvPicPr>
          <p:blipFill>
            <a:blip r:embed="rId4" cstate="screen"/>
            <a:srcRect/>
            <a:stretch>
              <a:fillRect/>
            </a:stretch>
          </p:blipFill>
          <p:spPr bwMode="auto">
            <a:xfrm>
              <a:off x="6257930" y="364896"/>
              <a:ext cx="2232927" cy="1173618"/>
            </a:xfrm>
            <a:prstGeom prst="rect">
              <a:avLst/>
            </a:prstGeom>
            <a:grpFill/>
            <a:ln w="9525">
              <a:noFill/>
              <a:miter lim="800000"/>
              <a:headEnd/>
              <a:tailEnd/>
            </a:ln>
          </p:spPr>
        </p:pic>
      </p:grpSp>
      <p:sp>
        <p:nvSpPr>
          <p:cNvPr id="193539" name="Rectangle 6"/>
          <p:cNvSpPr>
            <a:spLocks noGrp="1" noChangeArrowheads="1"/>
          </p:cNvSpPr>
          <p:nvPr>
            <p:ph type="subTitle" idx="1"/>
          </p:nvPr>
        </p:nvSpPr>
        <p:spPr>
          <a:xfrm>
            <a:off x="1371600" y="3886200"/>
            <a:ext cx="6400800" cy="1752600"/>
          </a:xfrm>
        </p:spPr>
        <p:txBody>
          <a:bodyPr/>
          <a:lstStyle>
            <a:lvl1pPr marL="0" indent="0" algn="ctr">
              <a:defRPr/>
            </a:lvl1pPr>
          </a:lstStyle>
          <a:p>
            <a:pPr lvl="0"/>
            <a:r>
              <a:rPr lang="en-GB" altLang="en-US" noProof="0" smtClean="0"/>
              <a:t>Click to edit Master subtitle style</a:t>
            </a:r>
          </a:p>
        </p:txBody>
      </p:sp>
      <p:sp>
        <p:nvSpPr>
          <p:cNvPr id="193541" name="Rectangle 5"/>
          <p:cNvSpPr>
            <a:spLocks noGrp="1" noChangeArrowheads="1"/>
          </p:cNvSpPr>
          <p:nvPr>
            <p:ph type="ctrTitle"/>
          </p:nvPr>
        </p:nvSpPr>
        <p:spPr>
          <a:xfrm>
            <a:off x="685800" y="2130425"/>
            <a:ext cx="7772400" cy="1470025"/>
          </a:xfrm>
        </p:spPr>
        <p:txBody>
          <a:bodyPr/>
          <a:lstStyle>
            <a:lvl1pPr algn="ctr">
              <a:defRPr sz="4000"/>
            </a:lvl1pPr>
          </a:lstStyle>
          <a:p>
            <a:pPr lvl="0"/>
            <a:r>
              <a:rPr lang="en-GB" altLang="en-US" noProof="0" smtClean="0"/>
              <a:t>Click to edit Master title style</a:t>
            </a:r>
          </a:p>
        </p:txBody>
      </p:sp>
    </p:spTree>
    <p:extLst>
      <p:ext uri="{BB962C8B-B14F-4D97-AF65-F5344CB8AC3E}">
        <p14:creationId xmlns:p14="http://schemas.microsoft.com/office/powerpoint/2010/main" val="876065"/>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5050558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252801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412875"/>
            <a:ext cx="4002087"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412875"/>
            <a:ext cx="4003675"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43258318"/>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139318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28129558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921614"/>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4824491"/>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8188800"/>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010717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284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61785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5038"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8396164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DD5C5E80-1E6D-4063-A297-23C603120EE0}" type="datetimeFigureOut">
              <a:rPr lang="en-US"/>
              <a:pPr>
                <a:defRPr/>
              </a:pPr>
              <a:t>8/24/2018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p:cNvSpPr>
            <a:spLocks noGrp="1" noChangeArrowheads="1"/>
          </p:cNvSpPr>
          <p:nvPr>
            <p:ph type="sldNum" sz="quarter" idx="12"/>
          </p:nvPr>
        </p:nvSpPr>
        <p:spPr>
          <a:ln/>
        </p:spPr>
        <p:txBody>
          <a:bodyPr/>
          <a:lstStyle>
            <a:lvl1pPr>
              <a:defRPr/>
            </a:lvl1pPr>
          </a:lstStyle>
          <a:p>
            <a:pPr>
              <a:defRPr/>
            </a:pPr>
            <a:fld id="{E3F7EBF8-1C3E-4ECC-A3A9-CB0496DF84B9}" type="slidenum">
              <a:rPr lang="en-US"/>
              <a:pPr>
                <a:defRPr/>
              </a:pPr>
              <a:t>‹#›</a:t>
            </a:fld>
            <a:endParaRPr lang="en-US"/>
          </a:p>
        </p:txBody>
      </p:sp>
    </p:spTree>
    <p:extLst>
      <p:ext uri="{BB962C8B-B14F-4D97-AF65-F5344CB8AC3E}">
        <p14:creationId xmlns:p14="http://schemas.microsoft.com/office/powerpoint/2010/main" val="12120513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225CFE39-BA54-44F9-ADE6-FD16F18E5A62}" type="datetimeFigureOut">
              <a:rPr lang="en-US"/>
              <a:pPr>
                <a:defRPr/>
              </a:pPr>
              <a:t>8/24/2018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p:cNvSpPr>
            <a:spLocks noGrp="1" noChangeArrowheads="1"/>
          </p:cNvSpPr>
          <p:nvPr>
            <p:ph type="sldNum" sz="quarter" idx="12"/>
          </p:nvPr>
        </p:nvSpPr>
        <p:spPr>
          <a:ln/>
        </p:spPr>
        <p:txBody>
          <a:bodyPr/>
          <a:lstStyle>
            <a:lvl1pPr>
              <a:defRPr/>
            </a:lvl1pPr>
          </a:lstStyle>
          <a:p>
            <a:pPr>
              <a:defRPr/>
            </a:pPr>
            <a:fld id="{79A2228C-94A1-4103-94A4-0123D1130B9C}" type="slidenum">
              <a:rPr lang="en-US"/>
              <a:pPr>
                <a:defRPr/>
              </a:pPr>
              <a:t>‹#›</a:t>
            </a:fld>
            <a:endParaRPr lang="en-US"/>
          </a:p>
        </p:txBody>
      </p:sp>
    </p:spTree>
    <p:extLst>
      <p:ext uri="{BB962C8B-B14F-4D97-AF65-F5344CB8AC3E}">
        <p14:creationId xmlns:p14="http://schemas.microsoft.com/office/powerpoint/2010/main" val="108460449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C5232F77-7728-43ED-8848-F9B5429B0E13}" type="datetimeFigureOut">
              <a:rPr lang="en-US"/>
              <a:pPr>
                <a:defRPr/>
              </a:pPr>
              <a:t>8/24/2018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p:cNvSpPr>
            <a:spLocks noGrp="1" noChangeArrowheads="1"/>
          </p:cNvSpPr>
          <p:nvPr>
            <p:ph type="sldNum" sz="quarter" idx="12"/>
          </p:nvPr>
        </p:nvSpPr>
        <p:spPr>
          <a:ln/>
        </p:spPr>
        <p:txBody>
          <a:bodyPr/>
          <a:lstStyle>
            <a:lvl1pPr>
              <a:defRPr/>
            </a:lvl1pPr>
          </a:lstStyle>
          <a:p>
            <a:pPr>
              <a:defRPr/>
            </a:pPr>
            <a:fld id="{40C5322D-C72C-4BC4-856E-FADE30E5CB2B}" type="slidenum">
              <a:rPr lang="en-US"/>
              <a:pPr>
                <a:defRPr/>
              </a:pPr>
              <a:t>‹#›</a:t>
            </a:fld>
            <a:endParaRPr lang="en-US"/>
          </a:p>
        </p:txBody>
      </p:sp>
    </p:spTree>
    <p:extLst>
      <p:ext uri="{BB962C8B-B14F-4D97-AF65-F5344CB8AC3E}">
        <p14:creationId xmlns:p14="http://schemas.microsoft.com/office/powerpoint/2010/main" val="951330432"/>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dt" sz="half" idx="10"/>
          </p:nvPr>
        </p:nvSpPr>
        <p:spPr>
          <a:ln/>
        </p:spPr>
        <p:txBody>
          <a:bodyPr/>
          <a:lstStyle>
            <a:lvl1pPr>
              <a:defRPr/>
            </a:lvl1pPr>
          </a:lstStyle>
          <a:p>
            <a:pPr>
              <a:defRPr/>
            </a:pPr>
            <a:fld id="{AFECAAE7-79C4-4013-BCEF-71FC19E2D13E}" type="datetimeFigureOut">
              <a:rPr lang="en-US"/>
              <a:pPr>
                <a:defRPr/>
              </a:pPr>
              <a:t>8/24/2018</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8"/>
          <p:cNvSpPr>
            <a:spLocks noGrp="1" noChangeArrowheads="1"/>
          </p:cNvSpPr>
          <p:nvPr>
            <p:ph type="sldNum" sz="quarter" idx="12"/>
          </p:nvPr>
        </p:nvSpPr>
        <p:spPr>
          <a:ln/>
        </p:spPr>
        <p:txBody>
          <a:bodyPr/>
          <a:lstStyle>
            <a:lvl1pPr>
              <a:defRPr/>
            </a:lvl1pPr>
          </a:lstStyle>
          <a:p>
            <a:pPr>
              <a:defRPr/>
            </a:pPr>
            <a:fld id="{34345F73-B441-47EB-BD3B-70E524DF3408}" type="slidenum">
              <a:rPr lang="en-US"/>
              <a:pPr>
                <a:defRPr/>
              </a:pPr>
              <a:t>‹#›</a:t>
            </a:fld>
            <a:endParaRPr lang="en-US"/>
          </a:p>
        </p:txBody>
      </p:sp>
    </p:spTree>
    <p:extLst>
      <p:ext uri="{BB962C8B-B14F-4D97-AF65-F5344CB8AC3E}">
        <p14:creationId xmlns:p14="http://schemas.microsoft.com/office/powerpoint/2010/main" val="1448853278"/>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dt" sz="half" idx="10"/>
          </p:nvPr>
        </p:nvSpPr>
        <p:spPr>
          <a:ln/>
        </p:spPr>
        <p:txBody>
          <a:bodyPr/>
          <a:lstStyle>
            <a:lvl1pPr>
              <a:defRPr/>
            </a:lvl1pPr>
          </a:lstStyle>
          <a:p>
            <a:pPr>
              <a:defRPr/>
            </a:pPr>
            <a:fld id="{28E5D845-2FF7-489E-8203-13ADA5BD7D0B}" type="datetimeFigureOut">
              <a:rPr lang="en-US"/>
              <a:pPr>
                <a:defRPr/>
              </a:pPr>
              <a:t>8/24/2018</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8"/>
          <p:cNvSpPr>
            <a:spLocks noGrp="1" noChangeArrowheads="1"/>
          </p:cNvSpPr>
          <p:nvPr>
            <p:ph type="sldNum" sz="quarter" idx="12"/>
          </p:nvPr>
        </p:nvSpPr>
        <p:spPr>
          <a:ln/>
        </p:spPr>
        <p:txBody>
          <a:bodyPr/>
          <a:lstStyle>
            <a:lvl1pPr>
              <a:defRPr/>
            </a:lvl1pPr>
          </a:lstStyle>
          <a:p>
            <a:pPr>
              <a:defRPr/>
            </a:pPr>
            <a:fld id="{29341CA3-7270-4691-A8F3-12CF14C72577}" type="slidenum">
              <a:rPr lang="en-US"/>
              <a:pPr>
                <a:defRPr/>
              </a:pPr>
              <a:t>‹#›</a:t>
            </a:fld>
            <a:endParaRPr lang="en-US"/>
          </a:p>
        </p:txBody>
      </p:sp>
    </p:spTree>
    <p:extLst>
      <p:ext uri="{BB962C8B-B14F-4D97-AF65-F5344CB8AC3E}">
        <p14:creationId xmlns:p14="http://schemas.microsoft.com/office/powerpoint/2010/main" val="988793262"/>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dt" sz="half" idx="10"/>
          </p:nvPr>
        </p:nvSpPr>
        <p:spPr>
          <a:ln/>
        </p:spPr>
        <p:txBody>
          <a:bodyPr/>
          <a:lstStyle>
            <a:lvl1pPr>
              <a:defRPr/>
            </a:lvl1pPr>
          </a:lstStyle>
          <a:p>
            <a:pPr>
              <a:defRPr/>
            </a:pPr>
            <a:fld id="{F0C5E6B6-8A30-4C06-9B6A-A5E96D22C29C}" type="datetimeFigureOut">
              <a:rPr lang="en-US"/>
              <a:pPr>
                <a:defRPr/>
              </a:pPr>
              <a:t>8/24/2018</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8"/>
          <p:cNvSpPr>
            <a:spLocks noGrp="1" noChangeArrowheads="1"/>
          </p:cNvSpPr>
          <p:nvPr>
            <p:ph type="sldNum" sz="quarter" idx="12"/>
          </p:nvPr>
        </p:nvSpPr>
        <p:spPr>
          <a:ln/>
        </p:spPr>
        <p:txBody>
          <a:bodyPr/>
          <a:lstStyle>
            <a:lvl1pPr>
              <a:defRPr/>
            </a:lvl1pPr>
          </a:lstStyle>
          <a:p>
            <a:pPr>
              <a:defRPr/>
            </a:pPr>
            <a:fld id="{259C1C16-DABF-4BA7-9B8B-C84B536FB1AD}" type="slidenum">
              <a:rPr lang="en-US"/>
              <a:pPr>
                <a:defRPr/>
              </a:pPr>
              <a:t>‹#›</a:t>
            </a:fld>
            <a:endParaRPr lang="en-US"/>
          </a:p>
        </p:txBody>
      </p:sp>
    </p:spTree>
    <p:extLst>
      <p:ext uri="{BB962C8B-B14F-4D97-AF65-F5344CB8AC3E}">
        <p14:creationId xmlns:p14="http://schemas.microsoft.com/office/powerpoint/2010/main" val="592061890"/>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58CB22F5-8272-4619-91A7-EFEDCAADB055}" type="datetimeFigureOut">
              <a:rPr lang="en-US"/>
              <a:pPr>
                <a:defRPr/>
              </a:pPr>
              <a:t>8/24/2018</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8"/>
          <p:cNvSpPr>
            <a:spLocks noGrp="1" noChangeArrowheads="1"/>
          </p:cNvSpPr>
          <p:nvPr>
            <p:ph type="sldNum" sz="quarter" idx="12"/>
          </p:nvPr>
        </p:nvSpPr>
        <p:spPr>
          <a:ln/>
        </p:spPr>
        <p:txBody>
          <a:bodyPr/>
          <a:lstStyle>
            <a:lvl1pPr>
              <a:defRPr/>
            </a:lvl1pPr>
          </a:lstStyle>
          <a:p>
            <a:pPr>
              <a:defRPr/>
            </a:pPr>
            <a:fld id="{3C715371-E063-45F1-A8B3-83BB568E9F71}" type="slidenum">
              <a:rPr lang="en-US"/>
              <a:pPr>
                <a:defRPr/>
              </a:pPr>
              <a:t>‹#›</a:t>
            </a:fld>
            <a:endParaRPr lang="en-US"/>
          </a:p>
        </p:txBody>
      </p:sp>
    </p:spTree>
    <p:extLst>
      <p:ext uri="{BB962C8B-B14F-4D97-AF65-F5344CB8AC3E}">
        <p14:creationId xmlns:p14="http://schemas.microsoft.com/office/powerpoint/2010/main" val="390064080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99BC0074-4A13-439F-B3ED-D02D2C6DA031}" type="datetimeFigureOut">
              <a:rPr lang="en-US"/>
              <a:pPr>
                <a:defRPr/>
              </a:pPr>
              <a:t>8/24/2018</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8"/>
          <p:cNvSpPr>
            <a:spLocks noGrp="1" noChangeArrowheads="1"/>
          </p:cNvSpPr>
          <p:nvPr>
            <p:ph type="sldNum" sz="quarter" idx="12"/>
          </p:nvPr>
        </p:nvSpPr>
        <p:spPr>
          <a:ln/>
        </p:spPr>
        <p:txBody>
          <a:bodyPr/>
          <a:lstStyle>
            <a:lvl1pPr>
              <a:defRPr/>
            </a:lvl1pPr>
          </a:lstStyle>
          <a:p>
            <a:pPr>
              <a:defRPr/>
            </a:pPr>
            <a:fld id="{75BFCE40-5C7A-4710-AFF1-82681D1AD4E2}" type="slidenum">
              <a:rPr lang="en-US"/>
              <a:pPr>
                <a:defRPr/>
              </a:pPr>
              <a:t>‹#›</a:t>
            </a:fld>
            <a:endParaRPr lang="en-US"/>
          </a:p>
        </p:txBody>
      </p:sp>
    </p:spTree>
    <p:extLst>
      <p:ext uri="{BB962C8B-B14F-4D97-AF65-F5344CB8AC3E}">
        <p14:creationId xmlns:p14="http://schemas.microsoft.com/office/powerpoint/2010/main" val="3147548993"/>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235E6600-1DC5-4602-9BD4-AB2F4F6F15CC}" type="datetimeFigureOut">
              <a:rPr lang="en-US"/>
              <a:pPr>
                <a:defRPr/>
              </a:pPr>
              <a:t>8/24/2018</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8"/>
          <p:cNvSpPr>
            <a:spLocks noGrp="1" noChangeArrowheads="1"/>
          </p:cNvSpPr>
          <p:nvPr>
            <p:ph type="sldNum" sz="quarter" idx="12"/>
          </p:nvPr>
        </p:nvSpPr>
        <p:spPr>
          <a:ln/>
        </p:spPr>
        <p:txBody>
          <a:bodyPr/>
          <a:lstStyle>
            <a:lvl1pPr>
              <a:defRPr/>
            </a:lvl1pPr>
          </a:lstStyle>
          <a:p>
            <a:pPr>
              <a:defRPr/>
            </a:pPr>
            <a:fld id="{0D8B1982-C56B-471B-AD83-518D8437EA75}" type="slidenum">
              <a:rPr lang="en-US"/>
              <a:pPr>
                <a:defRPr/>
              </a:pPr>
              <a:t>‹#›</a:t>
            </a:fld>
            <a:endParaRPr lang="en-US"/>
          </a:p>
        </p:txBody>
      </p:sp>
    </p:spTree>
    <p:extLst>
      <p:ext uri="{BB962C8B-B14F-4D97-AF65-F5344CB8AC3E}">
        <p14:creationId xmlns:p14="http://schemas.microsoft.com/office/powerpoint/2010/main" val="29935782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74289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AF47ED2F-767E-4A71-B4AC-58F7580BA571}" type="datetimeFigureOut">
              <a:rPr lang="en-US"/>
              <a:pPr>
                <a:defRPr/>
              </a:pPr>
              <a:t>8/24/2018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p:cNvSpPr>
            <a:spLocks noGrp="1" noChangeArrowheads="1"/>
          </p:cNvSpPr>
          <p:nvPr>
            <p:ph type="sldNum" sz="quarter" idx="12"/>
          </p:nvPr>
        </p:nvSpPr>
        <p:spPr>
          <a:ln/>
        </p:spPr>
        <p:txBody>
          <a:bodyPr/>
          <a:lstStyle>
            <a:lvl1pPr>
              <a:defRPr/>
            </a:lvl1pPr>
          </a:lstStyle>
          <a:p>
            <a:pPr>
              <a:defRPr/>
            </a:pPr>
            <a:fld id="{3F8DE909-18F6-4CD1-80BA-CFFFB76CC6A6}" type="slidenum">
              <a:rPr lang="en-US"/>
              <a:pPr>
                <a:defRPr/>
              </a:pPr>
              <a:t>‹#›</a:t>
            </a:fld>
            <a:endParaRPr lang="en-US"/>
          </a:p>
        </p:txBody>
      </p:sp>
    </p:spTree>
    <p:extLst>
      <p:ext uri="{BB962C8B-B14F-4D97-AF65-F5344CB8AC3E}">
        <p14:creationId xmlns:p14="http://schemas.microsoft.com/office/powerpoint/2010/main" val="3181922605"/>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149D5FDF-2FB0-4CE0-8353-ABA082C16457}" type="datetimeFigureOut">
              <a:rPr lang="en-US"/>
              <a:pPr>
                <a:defRPr/>
              </a:pPr>
              <a:t>8/24/2018</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8"/>
          <p:cNvSpPr>
            <a:spLocks noGrp="1" noChangeArrowheads="1"/>
          </p:cNvSpPr>
          <p:nvPr>
            <p:ph type="sldNum" sz="quarter" idx="12"/>
          </p:nvPr>
        </p:nvSpPr>
        <p:spPr>
          <a:ln/>
        </p:spPr>
        <p:txBody>
          <a:bodyPr/>
          <a:lstStyle>
            <a:lvl1pPr>
              <a:defRPr/>
            </a:lvl1pPr>
          </a:lstStyle>
          <a:p>
            <a:pPr>
              <a:defRPr/>
            </a:pPr>
            <a:fld id="{6A62C687-D165-463E-B975-CD007C298E51}" type="slidenum">
              <a:rPr lang="en-US"/>
              <a:pPr>
                <a:defRPr/>
              </a:pPr>
              <a:t>‹#›</a:t>
            </a:fld>
            <a:endParaRPr lang="en-US"/>
          </a:p>
        </p:txBody>
      </p:sp>
    </p:spTree>
    <p:extLst>
      <p:ext uri="{BB962C8B-B14F-4D97-AF65-F5344CB8AC3E}">
        <p14:creationId xmlns:p14="http://schemas.microsoft.com/office/powerpoint/2010/main" val="1446717815"/>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74010249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6670806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619834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306513"/>
            <a:ext cx="40020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306513"/>
            <a:ext cx="400367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2851920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11672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06605036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11113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36051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04613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29955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7040407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594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559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9964418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46825"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22288" y="1412875"/>
            <a:ext cx="8158162" cy="5040313"/>
          </a:xfrm>
        </p:spPr>
        <p:txBody>
          <a:bodyPr/>
          <a:lstStyle/>
          <a:p>
            <a:pPr lvl="0"/>
            <a:endParaRPr lang="en-GB" noProof="0" smtClean="0"/>
          </a:p>
        </p:txBody>
      </p:sp>
    </p:spTree>
    <p:extLst>
      <p:ext uri="{BB962C8B-B14F-4D97-AF65-F5344CB8AC3E}">
        <p14:creationId xmlns:p14="http://schemas.microsoft.com/office/powerpoint/2010/main" val="29124523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963716846"/>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68837875"/>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6619399"/>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2288" y="1306513"/>
            <a:ext cx="40020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6775" y="1306513"/>
            <a:ext cx="400367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7824797"/>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81696725"/>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7704696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1.png"/><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image" Target="../media/image1.png"/><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theme" Target="../theme/theme11.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image" Target="../media/image1.png"/><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4.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8.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image" Target="../media/image1.png"/><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body" idx="1"/>
          </p:nvPr>
        </p:nvSpPr>
        <p:spPr bwMode="auto">
          <a:xfrm>
            <a:off x="522288" y="1412875"/>
            <a:ext cx="815816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1027" name="Picture 7" descr="MPA_TCC-Primary-Logo.gif"/>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title"/>
          </p:nvPr>
        </p:nvSpPr>
        <p:spPr bwMode="auto">
          <a:xfrm>
            <a:off x="457200" y="274638"/>
            <a:ext cx="6346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45"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Lst>
  <p:txStyles>
    <p:titleStyle>
      <a:lvl1pPr algn="l" rtl="0" eaLnBrk="0" fontAlgn="base" hangingPunct="0">
        <a:spcBef>
          <a:spcPct val="0"/>
        </a:spcBef>
        <a:spcAft>
          <a:spcPct val="0"/>
        </a:spcAft>
        <a:defRPr sz="3200" b="1">
          <a:solidFill>
            <a:schemeClr val="folHlink"/>
          </a:solidFill>
          <a:latin typeface="+mj-lt"/>
          <a:ea typeface="+mj-ea"/>
          <a:cs typeface="ヒラギノ角ゴ Pro W3"/>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5pPr>
      <a:lvl6pPr marL="457200" algn="l" rtl="0" fontAlgn="base">
        <a:spcBef>
          <a:spcPct val="0"/>
        </a:spcBef>
        <a:spcAft>
          <a:spcPct val="0"/>
        </a:spcAft>
        <a:defRPr sz="3200" b="1">
          <a:solidFill>
            <a:schemeClr val="folHlink"/>
          </a:solidFill>
          <a:latin typeface="Trebuchet MS" pitchFamily="34" charset="0"/>
          <a:ea typeface="ヒラギノ角ゴ Pro W3" charset="-128"/>
        </a:defRPr>
      </a:lvl6pPr>
      <a:lvl7pPr marL="914400" algn="l" rtl="0" fontAlgn="base">
        <a:spcBef>
          <a:spcPct val="0"/>
        </a:spcBef>
        <a:spcAft>
          <a:spcPct val="0"/>
        </a:spcAft>
        <a:defRPr sz="3200" b="1">
          <a:solidFill>
            <a:schemeClr val="folHlink"/>
          </a:solidFill>
          <a:latin typeface="Trebuchet MS" pitchFamily="34" charset="0"/>
          <a:ea typeface="ヒラギノ角ゴ Pro W3" charset="-128"/>
        </a:defRPr>
      </a:lvl7pPr>
      <a:lvl8pPr marL="1371600" algn="l" rtl="0" fontAlgn="base">
        <a:spcBef>
          <a:spcPct val="0"/>
        </a:spcBef>
        <a:spcAft>
          <a:spcPct val="0"/>
        </a:spcAft>
        <a:defRPr sz="3200" b="1">
          <a:solidFill>
            <a:schemeClr val="folHlink"/>
          </a:solidFill>
          <a:latin typeface="Trebuchet MS" pitchFamily="34" charset="0"/>
          <a:ea typeface="ヒラギノ角ゴ Pro W3" charset="-128"/>
        </a:defRPr>
      </a:lvl8pPr>
      <a:lvl9pPr marL="1828800" algn="l" rtl="0" fontAlgn="base">
        <a:spcBef>
          <a:spcPct val="0"/>
        </a:spcBef>
        <a:spcAft>
          <a:spcPct val="0"/>
        </a:spcAft>
        <a:defRPr sz="3200" b="1">
          <a:solidFill>
            <a:schemeClr val="folHlink"/>
          </a:solidFill>
          <a:latin typeface="Trebuchet MS" pitchFamily="34" charset="0"/>
          <a:ea typeface="ヒラギノ角ゴ Pro W3" charset="-128"/>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ヒラギノ角ゴ Pro W3"/>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ヒラギノ角ゴ Pro W3"/>
        </a:defRPr>
      </a:lvl2pPr>
      <a:lvl3pPr marL="893763" indent="-269875" algn="l" rtl="0" eaLnBrk="0" fontAlgn="base" hangingPunct="0">
        <a:spcBef>
          <a:spcPct val="50000"/>
        </a:spcBef>
        <a:spcAft>
          <a:spcPct val="0"/>
        </a:spcAft>
        <a:buChar char="–"/>
        <a:defRPr>
          <a:solidFill>
            <a:srgbClr val="002C5F"/>
          </a:solidFill>
          <a:latin typeface="+mn-lt"/>
          <a:ea typeface="+mn-ea"/>
          <a:cs typeface="ヒラギノ角ゴ Pro W3"/>
        </a:defRPr>
      </a:lvl3pPr>
      <a:lvl4pPr marL="1339850" indent="-266700" algn="l" rtl="0" eaLnBrk="0" fontAlgn="base" hangingPunct="0">
        <a:spcBef>
          <a:spcPct val="50000"/>
        </a:spcBef>
        <a:spcAft>
          <a:spcPct val="0"/>
        </a:spcAft>
        <a:buChar char="–"/>
        <a:defRPr>
          <a:solidFill>
            <a:srgbClr val="002C5F"/>
          </a:solidFill>
          <a:latin typeface="+mn-lt"/>
          <a:ea typeface="+mn-ea"/>
          <a:cs typeface="ヒラギノ角ゴ Pro W3"/>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ヒラギノ角ゴ Pro W3"/>
        </a:defRPr>
      </a:lvl5pPr>
      <a:lvl6pPr marL="2254250" indent="-277813" algn="l" rtl="0" fontAlgn="base">
        <a:lnSpc>
          <a:spcPts val="2600"/>
        </a:lnSpc>
        <a:spcBef>
          <a:spcPct val="0"/>
        </a:spcBef>
        <a:spcAft>
          <a:spcPts val="600"/>
        </a:spcAft>
        <a:buChar char="–"/>
        <a:defRPr sz="2000">
          <a:solidFill>
            <a:srgbClr val="002C5F"/>
          </a:solidFill>
          <a:latin typeface="+mn-lt"/>
          <a:ea typeface="+mn-ea"/>
        </a:defRPr>
      </a:lvl6pPr>
      <a:lvl7pPr marL="2711450" indent="-277813" algn="l" rtl="0" fontAlgn="base">
        <a:lnSpc>
          <a:spcPts val="2600"/>
        </a:lnSpc>
        <a:spcBef>
          <a:spcPct val="0"/>
        </a:spcBef>
        <a:spcAft>
          <a:spcPts val="600"/>
        </a:spcAft>
        <a:buChar char="–"/>
        <a:defRPr sz="2000">
          <a:solidFill>
            <a:srgbClr val="002C5F"/>
          </a:solidFill>
          <a:latin typeface="+mn-lt"/>
          <a:ea typeface="+mn-ea"/>
        </a:defRPr>
      </a:lvl7pPr>
      <a:lvl8pPr marL="3168650" indent="-277813" algn="l" rtl="0" fontAlgn="base">
        <a:lnSpc>
          <a:spcPts val="2600"/>
        </a:lnSpc>
        <a:spcBef>
          <a:spcPct val="0"/>
        </a:spcBef>
        <a:spcAft>
          <a:spcPts val="600"/>
        </a:spcAft>
        <a:buChar char="–"/>
        <a:defRPr sz="2000">
          <a:solidFill>
            <a:srgbClr val="002C5F"/>
          </a:solidFill>
          <a:latin typeface="+mn-lt"/>
          <a:ea typeface="+mn-ea"/>
        </a:defRPr>
      </a:lvl8pPr>
      <a:lvl9pPr marL="3625850" indent="-277813" algn="l" rtl="0" fontAlgn="base">
        <a:lnSpc>
          <a:spcPts val="2600"/>
        </a:lnSpc>
        <a:spcBef>
          <a:spcPct val="0"/>
        </a:spcBef>
        <a:spcAft>
          <a:spcPts val="600"/>
        </a:spcAft>
        <a:buChar char="–"/>
        <a:defRPr sz="2000">
          <a:solidFill>
            <a:srgbClr val="002C5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body" idx="1"/>
          </p:nvPr>
        </p:nvSpPr>
        <p:spPr bwMode="auto">
          <a:xfrm>
            <a:off x="522288" y="1306513"/>
            <a:ext cx="815816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15363" name="Picture 7" descr="MPA_TCC-Primary-Logo.gif"/>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4"/>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2949"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atin typeface="+mn-lt"/>
              </a:defRPr>
            </a:lvl1pPr>
          </a:lstStyle>
          <a:p>
            <a:pPr>
              <a:defRPr/>
            </a:pPr>
            <a:fld id="{1CEB8871-F227-4AE2-B530-0CA3B3759E20}" type="datetimeFigureOut">
              <a:rPr lang="en-US">
                <a:solidFill>
                  <a:srgbClr val="002060"/>
                </a:solidFill>
              </a:rPr>
              <a:pPr>
                <a:defRPr/>
              </a:pPr>
              <a:t>8/24/2018</a:t>
            </a:fld>
            <a:endParaRPr lang="en-US">
              <a:solidFill>
                <a:srgbClr val="002060"/>
              </a:solidFill>
            </a:endParaRPr>
          </a:p>
        </p:txBody>
      </p:sp>
      <p:sp>
        <p:nvSpPr>
          <p:cNvPr id="82950"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ea typeface="+mn-ea"/>
                <a:cs typeface="+mn-cs"/>
              </a:defRPr>
            </a:lvl1pPr>
          </a:lstStyle>
          <a:p>
            <a:pPr algn="ctr">
              <a:defRPr/>
            </a:pPr>
            <a:endParaRPr lang="en-US" altLang="en-US">
              <a:solidFill>
                <a:srgbClr val="002060"/>
              </a:solidFill>
              <a:latin typeface="Trebuchet MS" pitchFamily="34" charset="0"/>
            </a:endParaRPr>
          </a:p>
        </p:txBody>
      </p:sp>
      <p:sp>
        <p:nvSpPr>
          <p:cNvPr id="82951"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mn-lt"/>
              </a:defRPr>
            </a:lvl1pPr>
          </a:lstStyle>
          <a:p>
            <a:pPr>
              <a:defRPr/>
            </a:pPr>
            <a:fld id="{B37F0CD5-892C-4C1F-997F-2B2FBE75E1E8}" type="slidenum">
              <a:rPr lang="en-US">
                <a:solidFill>
                  <a:srgbClr val="002060"/>
                </a:solidFill>
              </a:rPr>
              <a:pPr>
                <a:defRPr/>
              </a:pPr>
              <a:t>‹#›</a:t>
            </a:fld>
            <a:endParaRPr lang="en-US">
              <a:solidFill>
                <a:srgbClr val="002060"/>
              </a:solidFill>
            </a:endParaRPr>
          </a:p>
        </p:txBody>
      </p:sp>
    </p:spTree>
    <p:extLst>
      <p:ext uri="{BB962C8B-B14F-4D97-AF65-F5344CB8AC3E}">
        <p14:creationId xmlns:p14="http://schemas.microsoft.com/office/powerpoint/2010/main" val="3438305802"/>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9pPr>
    </p:titleStyle>
    <p:bodyStyle>
      <a:lvl1pPr marL="342900" indent="-342900" algn="l" rtl="0" eaLnBrk="0" fontAlgn="base" hangingPunct="0">
        <a:spcBef>
          <a:spcPct val="50000"/>
        </a:spcBef>
        <a:spcAft>
          <a:spcPct val="0"/>
        </a:spcAft>
        <a:defRPr sz="2400">
          <a:solidFill>
            <a:schemeClr val="tx1"/>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chemeClr val="tx1"/>
          </a:solidFill>
          <a:latin typeface="+mn-lt"/>
          <a:ea typeface="+mn-ea"/>
          <a:cs typeface="+mn-cs"/>
        </a:defRPr>
      </a:lvl2pPr>
      <a:lvl3pPr marL="893763" indent="-269875" algn="l" rtl="0" eaLnBrk="0" fontAlgn="base" hangingPunct="0">
        <a:spcBef>
          <a:spcPct val="50000"/>
        </a:spcBef>
        <a:spcAft>
          <a:spcPct val="0"/>
        </a:spcAft>
        <a:buChar char="–"/>
        <a:defRPr>
          <a:solidFill>
            <a:schemeClr val="tx1"/>
          </a:solidFill>
          <a:latin typeface="+mn-lt"/>
          <a:ea typeface="+mn-ea"/>
          <a:cs typeface="+mn-cs"/>
        </a:defRPr>
      </a:lvl3pPr>
      <a:lvl4pPr marL="1339850" indent="-266700" algn="l" rtl="0" eaLnBrk="0" fontAlgn="base" hangingPunct="0">
        <a:spcBef>
          <a:spcPct val="50000"/>
        </a:spcBef>
        <a:spcAft>
          <a:spcPct val="0"/>
        </a:spcAft>
        <a:buChar char="–"/>
        <a:defRPr>
          <a:solidFill>
            <a:schemeClr val="tx1"/>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body" idx="1"/>
          </p:nvPr>
        </p:nvSpPr>
        <p:spPr bwMode="auto">
          <a:xfrm>
            <a:off x="522288" y="1306513"/>
            <a:ext cx="815816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p:txBody>
      </p:sp>
      <p:pic>
        <p:nvPicPr>
          <p:cNvPr id="2051" name="Picture 7" descr="MPA_TCC-Primary-Logo.gif"/>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457200" y="274638"/>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Tree>
    <p:extLst>
      <p:ext uri="{BB962C8B-B14F-4D97-AF65-F5344CB8AC3E}">
        <p14:creationId xmlns:p14="http://schemas.microsoft.com/office/powerpoint/2010/main" val="4201515758"/>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Lst>
  <p:txStyles>
    <p:titleStyle>
      <a:lvl1pPr algn="l" rtl="0" eaLnBrk="0" fontAlgn="base" hangingPunct="0">
        <a:spcBef>
          <a:spcPct val="0"/>
        </a:spcBef>
        <a:spcAft>
          <a:spcPct val="0"/>
        </a:spcAft>
        <a:defRPr sz="3200" b="1">
          <a:solidFill>
            <a:schemeClr val="folHlink"/>
          </a:solidFill>
          <a:latin typeface="Trebuchet MS" pitchFamily="34" charset="0"/>
          <a:ea typeface="+mj-ea"/>
          <a:cs typeface="ヒラギノ角ゴ Pro W3"/>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5pPr>
      <a:lvl6pPr marL="457200" algn="ctr" rtl="0" fontAlgn="base">
        <a:spcBef>
          <a:spcPct val="0"/>
        </a:spcBef>
        <a:spcAft>
          <a:spcPct val="0"/>
        </a:spcAft>
        <a:defRPr sz="4400">
          <a:solidFill>
            <a:schemeClr val="tx2"/>
          </a:solidFill>
          <a:latin typeface="Arial" charset="0"/>
          <a:ea typeface="ヒラギノ角ゴ Pro W3" charset="-128"/>
        </a:defRPr>
      </a:lvl6pPr>
      <a:lvl7pPr marL="914400" algn="ctr" rtl="0" fontAlgn="base">
        <a:spcBef>
          <a:spcPct val="0"/>
        </a:spcBef>
        <a:spcAft>
          <a:spcPct val="0"/>
        </a:spcAft>
        <a:defRPr sz="4400">
          <a:solidFill>
            <a:schemeClr val="tx2"/>
          </a:solidFill>
          <a:latin typeface="Arial" charset="0"/>
          <a:ea typeface="ヒラギノ角ゴ Pro W3" charset="-128"/>
        </a:defRPr>
      </a:lvl7pPr>
      <a:lvl8pPr marL="1371600" algn="ctr" rtl="0" fontAlgn="base">
        <a:spcBef>
          <a:spcPct val="0"/>
        </a:spcBef>
        <a:spcAft>
          <a:spcPct val="0"/>
        </a:spcAft>
        <a:defRPr sz="4400">
          <a:solidFill>
            <a:schemeClr val="tx2"/>
          </a:solidFill>
          <a:latin typeface="Arial" charset="0"/>
          <a:ea typeface="ヒラギノ角ゴ Pro W3" charset="-128"/>
        </a:defRPr>
      </a:lvl8pPr>
      <a:lvl9pPr marL="1828800" algn="ctr" rtl="0" fontAlgn="base">
        <a:spcBef>
          <a:spcPct val="0"/>
        </a:spcBef>
        <a:spcAft>
          <a:spcPct val="0"/>
        </a:spcAft>
        <a:defRPr sz="4400">
          <a:solidFill>
            <a:schemeClr val="tx2"/>
          </a:solidFill>
          <a:latin typeface="Arial" charset="0"/>
          <a:ea typeface="ヒラギノ角ゴ Pro W3" charset="-128"/>
        </a:defRPr>
      </a:lvl9pPr>
    </p:titleStyle>
    <p:bodyStyle>
      <a:lvl1pPr marL="342900" indent="-342900" algn="l" rtl="0" eaLnBrk="0" fontAlgn="base" hangingPunct="0">
        <a:spcBef>
          <a:spcPct val="50000"/>
        </a:spcBef>
        <a:spcAft>
          <a:spcPts val="1000"/>
        </a:spcAft>
        <a:defRPr sz="2400">
          <a:solidFill>
            <a:srgbClr val="002C5F"/>
          </a:solidFill>
          <a:latin typeface="Trebuchet MS" pitchFamily="34" charset="0"/>
          <a:ea typeface="+mn-ea"/>
          <a:cs typeface="ヒラギノ角ゴ Pro W3"/>
        </a:defRPr>
      </a:lvl1pPr>
      <a:lvl2pPr marL="444500" indent="-265113" algn="l" rtl="0" eaLnBrk="0" fontAlgn="base" hangingPunct="0">
        <a:spcBef>
          <a:spcPct val="0"/>
        </a:spcBef>
        <a:spcAft>
          <a:spcPct val="0"/>
        </a:spcAft>
        <a:buClr>
          <a:srgbClr val="E05206"/>
        </a:buClr>
        <a:buChar char="•"/>
        <a:defRPr sz="2000">
          <a:solidFill>
            <a:srgbClr val="002C5F"/>
          </a:solidFill>
          <a:latin typeface="Trebuchet MS" pitchFamily="34" charset="0"/>
          <a:ea typeface="+mn-ea"/>
          <a:cs typeface="ヒラギノ角ゴ Pro W3"/>
        </a:defRPr>
      </a:lvl2pPr>
      <a:lvl3pPr marL="893763" indent="-269875" algn="l" rtl="0" eaLnBrk="0" fontAlgn="base" hangingPunct="0">
        <a:spcBef>
          <a:spcPct val="0"/>
        </a:spcBef>
        <a:spcAft>
          <a:spcPct val="0"/>
        </a:spcAft>
        <a:buChar char="–"/>
        <a:defRPr>
          <a:solidFill>
            <a:srgbClr val="002C5F"/>
          </a:solidFill>
          <a:latin typeface="Trebuchet MS" pitchFamily="34" charset="0"/>
          <a:ea typeface="+mn-ea"/>
          <a:cs typeface="ヒラギノ角ゴ Pro W3"/>
        </a:defRPr>
      </a:lvl3pPr>
      <a:lvl4pPr marL="1339850" indent="-266700" algn="l" rtl="0" eaLnBrk="0" fontAlgn="base" hangingPunct="0">
        <a:spcBef>
          <a:spcPct val="0"/>
        </a:spcBef>
        <a:spcAft>
          <a:spcPct val="0"/>
        </a:spcAft>
        <a:buChar char="–"/>
        <a:defRPr>
          <a:solidFill>
            <a:srgbClr val="002C5F"/>
          </a:solidFill>
          <a:latin typeface="Trebuchet MS" pitchFamily="34" charset="0"/>
          <a:ea typeface="+mn-ea"/>
          <a:cs typeface="ヒラギノ角ゴ Pro W3"/>
        </a:defRPr>
      </a:lvl4pPr>
      <a:lvl5pPr marL="1797050" indent="-277813" algn="l" rtl="0" eaLnBrk="0" fontAlgn="base" hangingPunct="0">
        <a:lnSpc>
          <a:spcPts val="2600"/>
        </a:lnSpc>
        <a:spcBef>
          <a:spcPct val="0"/>
        </a:spcBef>
        <a:spcAft>
          <a:spcPts val="600"/>
        </a:spcAft>
        <a:buChar char="–"/>
        <a:defRPr sz="2000">
          <a:solidFill>
            <a:srgbClr val="002C5F"/>
          </a:solidFill>
          <a:latin typeface="Trebuchet MS" pitchFamily="34" charset="0"/>
          <a:ea typeface="+mn-ea"/>
          <a:cs typeface="ヒラギノ角ゴ Pro W3"/>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body" idx="1"/>
          </p:nvPr>
        </p:nvSpPr>
        <p:spPr bwMode="auto">
          <a:xfrm>
            <a:off x="522288" y="1306513"/>
            <a:ext cx="815816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3075" name="Picture 7" descr="MPA_TCC-Primary-Logo.gif"/>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4247608634"/>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Lst>
  <p:txStyles>
    <p:titleStyle>
      <a:lvl1pPr algn="l" rtl="0" eaLnBrk="0" fontAlgn="base" hangingPunct="0">
        <a:spcBef>
          <a:spcPct val="0"/>
        </a:spcBef>
        <a:spcAft>
          <a:spcPct val="0"/>
        </a:spcAft>
        <a:defRPr sz="3200" b="1">
          <a:solidFill>
            <a:schemeClr val="folHlink"/>
          </a:solidFill>
          <a:latin typeface="+mj-lt"/>
          <a:ea typeface="+mj-ea"/>
          <a:cs typeface="ヒラギノ角ゴ Pro W3"/>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5pPr>
      <a:lvl6pPr marL="4572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6pPr>
      <a:lvl7pPr marL="9144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7pPr>
      <a:lvl8pPr marL="13716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8pPr>
      <a:lvl9pPr marL="18288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ヒラギノ角ゴ Pro W3"/>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ヒラギノ角ゴ Pro W3"/>
        </a:defRPr>
      </a:lvl2pPr>
      <a:lvl3pPr marL="893763" indent="-269875" algn="l" rtl="0" eaLnBrk="0" fontAlgn="base" hangingPunct="0">
        <a:spcBef>
          <a:spcPct val="50000"/>
        </a:spcBef>
        <a:spcAft>
          <a:spcPct val="0"/>
        </a:spcAft>
        <a:buChar char="–"/>
        <a:defRPr>
          <a:solidFill>
            <a:srgbClr val="002C5F"/>
          </a:solidFill>
          <a:latin typeface="+mn-lt"/>
          <a:ea typeface="+mn-ea"/>
          <a:cs typeface="ヒラギノ角ゴ Pro W3"/>
        </a:defRPr>
      </a:lvl3pPr>
      <a:lvl4pPr marL="1339850" indent="-266700" algn="l" rtl="0" eaLnBrk="0" fontAlgn="base" hangingPunct="0">
        <a:spcBef>
          <a:spcPct val="50000"/>
        </a:spcBef>
        <a:spcAft>
          <a:spcPct val="0"/>
        </a:spcAft>
        <a:buChar char="–"/>
        <a:defRPr>
          <a:solidFill>
            <a:srgbClr val="002C5F"/>
          </a:solidFill>
          <a:latin typeface="+mn-lt"/>
          <a:ea typeface="+mn-ea"/>
          <a:cs typeface="ヒラギノ角ゴ Pro W3"/>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ヒラギノ角ゴ Pro W3"/>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body" idx="1"/>
          </p:nvPr>
        </p:nvSpPr>
        <p:spPr bwMode="auto">
          <a:xfrm>
            <a:off x="522288" y="1306513"/>
            <a:ext cx="815816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2051" name="Picture 7" descr="MPA_TCC-Primary-Logo.gi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3" r:id="rId12"/>
  </p:sldLayoutIdLst>
  <p:txStyles>
    <p:titleStyle>
      <a:lvl1pPr algn="l" rtl="0" eaLnBrk="0" fontAlgn="base" hangingPunct="0">
        <a:spcBef>
          <a:spcPct val="0"/>
        </a:spcBef>
        <a:spcAft>
          <a:spcPct val="0"/>
        </a:spcAft>
        <a:defRPr sz="3200" b="1">
          <a:solidFill>
            <a:schemeClr val="folHlink"/>
          </a:solidFill>
          <a:latin typeface="+mj-lt"/>
          <a:ea typeface="+mj-ea"/>
          <a:cs typeface="ヒラギノ角ゴ Pro W3"/>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5pPr>
      <a:lvl6pPr marL="4572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6pPr>
      <a:lvl7pPr marL="9144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7pPr>
      <a:lvl8pPr marL="13716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8pPr>
      <a:lvl9pPr marL="18288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ヒラギノ角ゴ Pro W3"/>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ヒラギノ角ゴ Pro W3"/>
        </a:defRPr>
      </a:lvl2pPr>
      <a:lvl3pPr marL="893763" indent="-269875" algn="l" rtl="0" eaLnBrk="0" fontAlgn="base" hangingPunct="0">
        <a:spcBef>
          <a:spcPct val="50000"/>
        </a:spcBef>
        <a:spcAft>
          <a:spcPct val="0"/>
        </a:spcAft>
        <a:buChar char="–"/>
        <a:defRPr>
          <a:solidFill>
            <a:srgbClr val="002C5F"/>
          </a:solidFill>
          <a:latin typeface="+mn-lt"/>
          <a:ea typeface="+mn-ea"/>
          <a:cs typeface="ヒラギノ角ゴ Pro W3"/>
        </a:defRPr>
      </a:lvl3pPr>
      <a:lvl4pPr marL="1339850" indent="-266700" algn="l" rtl="0" eaLnBrk="0" fontAlgn="base" hangingPunct="0">
        <a:spcBef>
          <a:spcPct val="50000"/>
        </a:spcBef>
        <a:spcAft>
          <a:spcPct val="0"/>
        </a:spcAft>
        <a:buChar char="–"/>
        <a:defRPr>
          <a:solidFill>
            <a:srgbClr val="002C5F"/>
          </a:solidFill>
          <a:latin typeface="+mn-lt"/>
          <a:ea typeface="+mn-ea"/>
          <a:cs typeface="ヒラギノ角ゴ Pro W3"/>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ヒラギノ角ゴ Pro W3"/>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body" idx="1"/>
          </p:nvPr>
        </p:nvSpPr>
        <p:spPr bwMode="auto">
          <a:xfrm>
            <a:off x="522288" y="1306513"/>
            <a:ext cx="815816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3075" name="Picture 7" descr="MPA_TCC-Primary-Logo.gif"/>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folHlink"/>
          </a:solidFill>
          <a:latin typeface="+mj-lt"/>
          <a:ea typeface="+mj-ea"/>
          <a:cs typeface="ヒラギノ角ゴ Pro W3"/>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5pPr>
      <a:lvl6pPr marL="4572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6pPr>
      <a:lvl7pPr marL="9144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7pPr>
      <a:lvl8pPr marL="13716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8pPr>
      <a:lvl9pPr marL="18288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ヒラギノ角ゴ Pro W3"/>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ヒラギノ角ゴ Pro W3"/>
        </a:defRPr>
      </a:lvl2pPr>
      <a:lvl3pPr marL="893763" indent="-269875" algn="l" rtl="0" eaLnBrk="0" fontAlgn="base" hangingPunct="0">
        <a:spcBef>
          <a:spcPct val="50000"/>
        </a:spcBef>
        <a:spcAft>
          <a:spcPct val="0"/>
        </a:spcAft>
        <a:buChar char="–"/>
        <a:defRPr>
          <a:solidFill>
            <a:srgbClr val="002C5F"/>
          </a:solidFill>
          <a:latin typeface="+mn-lt"/>
          <a:ea typeface="+mn-ea"/>
          <a:cs typeface="ヒラギノ角ゴ Pro W3"/>
        </a:defRPr>
      </a:lvl3pPr>
      <a:lvl4pPr marL="1339850" indent="-266700" algn="l" rtl="0" eaLnBrk="0" fontAlgn="base" hangingPunct="0">
        <a:spcBef>
          <a:spcPct val="50000"/>
        </a:spcBef>
        <a:spcAft>
          <a:spcPct val="0"/>
        </a:spcAft>
        <a:buChar char="–"/>
        <a:defRPr>
          <a:solidFill>
            <a:srgbClr val="002C5F"/>
          </a:solidFill>
          <a:latin typeface="+mn-lt"/>
          <a:ea typeface="+mn-ea"/>
          <a:cs typeface="ヒラギノ角ゴ Pro W3"/>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ヒラギノ角ゴ Pro W3"/>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144000" cy="1306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endParaRPr lang="en-US" altLang="en-US" sz="2400">
              <a:solidFill>
                <a:srgbClr val="002C5F"/>
              </a:solidFill>
              <a:latin typeface="Trebuchet MS" pitchFamily="34" charset="0"/>
            </a:endParaRPr>
          </a:p>
        </p:txBody>
      </p:sp>
      <p:grpSp>
        <p:nvGrpSpPr>
          <p:cNvPr id="2" name="Group 6"/>
          <p:cNvGrpSpPr/>
          <p:nvPr/>
        </p:nvGrpSpPr>
        <p:grpSpPr>
          <a:xfrm>
            <a:off x="-18598" y="0"/>
            <a:ext cx="9191626" cy="1538514"/>
            <a:chOff x="-18598" y="0"/>
            <a:chExt cx="9191626" cy="1538514"/>
          </a:xfrm>
          <a:noFill/>
        </p:grpSpPr>
        <p:pic>
          <p:nvPicPr>
            <p:cNvPr id="9" name="Picture 3" descr="TCC Ext A Arcs Title"/>
            <p:cNvPicPr>
              <a:picLocks noChangeAspect="1" noChangeArrowheads="1"/>
            </p:cNvPicPr>
            <p:nvPr/>
          </p:nvPicPr>
          <p:blipFill>
            <a:blip r:embed="rId13" cstate="screen"/>
            <a:srcRect/>
            <a:stretch>
              <a:fillRect/>
            </a:stretch>
          </p:blipFill>
          <p:spPr bwMode="auto">
            <a:xfrm>
              <a:off x="-18598" y="0"/>
              <a:ext cx="9191626" cy="1325563"/>
            </a:xfrm>
            <a:prstGeom prst="rect">
              <a:avLst/>
            </a:prstGeom>
            <a:grpFill/>
            <a:ln w="9525">
              <a:noFill/>
              <a:miter lim="800000"/>
              <a:headEnd/>
              <a:tailEnd/>
            </a:ln>
          </p:spPr>
        </p:pic>
        <p:pic>
          <p:nvPicPr>
            <p:cNvPr id="10" name="Picture 9"/>
            <p:cNvPicPr/>
            <p:nvPr/>
          </p:nvPicPr>
          <p:blipFill>
            <a:blip r:embed="rId14" cstate="screen"/>
            <a:srcRect/>
            <a:stretch>
              <a:fillRect/>
            </a:stretch>
          </p:blipFill>
          <p:spPr bwMode="auto">
            <a:xfrm>
              <a:off x="6257930" y="364896"/>
              <a:ext cx="2232927" cy="1173618"/>
            </a:xfrm>
            <a:prstGeom prst="rect">
              <a:avLst/>
            </a:prstGeom>
            <a:grpFill/>
            <a:ln w="9525">
              <a:noFill/>
              <a:miter lim="800000"/>
              <a:headEnd/>
              <a:tailEnd/>
            </a:ln>
          </p:spPr>
        </p:pic>
      </p:grpSp>
      <p:sp>
        <p:nvSpPr>
          <p:cNvPr id="4100" name="Rectangle 4"/>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1" name="Rectangle 5"/>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0902" name="Rectangle 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rgbClr val="002C5F"/>
                </a:solidFill>
                <a:latin typeface="+mn-lt"/>
                <a:ea typeface="+mn-ea"/>
                <a:cs typeface="+mn-cs"/>
              </a:defRPr>
            </a:lvl1pPr>
          </a:lstStyle>
          <a:p>
            <a:pPr>
              <a:defRPr/>
            </a:pPr>
            <a:fld id="{3A3427A1-8D38-4CBD-9AA6-D509C309A04F}" type="datetimeFigureOut">
              <a:rPr lang="en-US"/>
              <a:pPr>
                <a:defRPr/>
              </a:pPr>
              <a:t>8/24/2018</a:t>
            </a:fld>
            <a:endParaRPr lang="en-US"/>
          </a:p>
        </p:txBody>
      </p:sp>
      <p:sp>
        <p:nvSpPr>
          <p:cNvPr id="809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2C5F"/>
                </a:solidFill>
                <a:latin typeface="Trebuchet MS" pitchFamily="34" charset="0"/>
                <a:ea typeface="+mn-ea"/>
                <a:cs typeface="+mn-cs"/>
              </a:defRPr>
            </a:lvl1pPr>
          </a:lstStyle>
          <a:p>
            <a:pPr>
              <a:defRPr/>
            </a:pPr>
            <a:endParaRPr lang="en-US"/>
          </a:p>
        </p:txBody>
      </p:sp>
      <p:sp>
        <p:nvSpPr>
          <p:cNvPr id="80904" name="Rectangle 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2C5F"/>
                </a:solidFill>
                <a:latin typeface="+mn-lt"/>
                <a:ea typeface="+mn-ea"/>
                <a:cs typeface="+mn-cs"/>
              </a:defRPr>
            </a:lvl1pPr>
          </a:lstStyle>
          <a:p>
            <a:pPr>
              <a:defRPr/>
            </a:pPr>
            <a:fld id="{6D97D04D-CA56-4A30-B369-CBB860F125F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ransition/>
  <p:txStyles>
    <p:titleStyle>
      <a:lvl1pPr algn="ctr" rtl="0" eaLnBrk="0" fontAlgn="base" hangingPunct="0">
        <a:spcBef>
          <a:spcPct val="0"/>
        </a:spcBef>
        <a:spcAft>
          <a:spcPct val="0"/>
        </a:spcAft>
        <a:defRPr sz="4400">
          <a:solidFill>
            <a:srgbClr val="002C5F"/>
          </a:solidFill>
          <a:latin typeface="+mj-lt"/>
          <a:ea typeface="+mj-ea"/>
          <a:cs typeface="ヒラギノ角ゴ Pro W3"/>
        </a:defRPr>
      </a:lvl1pPr>
      <a:lvl2pPr algn="ctr" rtl="0" eaLnBrk="0" fontAlgn="base" hangingPunct="0">
        <a:spcBef>
          <a:spcPct val="0"/>
        </a:spcBef>
        <a:spcAft>
          <a:spcPct val="0"/>
        </a:spcAft>
        <a:defRPr sz="4400">
          <a:solidFill>
            <a:srgbClr val="002C5F"/>
          </a:solidFill>
          <a:latin typeface="Trebuchet MS" pitchFamily="34" charset="0"/>
          <a:ea typeface="ヒラギノ角ゴ Pro W3" charset="-128"/>
          <a:cs typeface="ヒラギノ角ゴ Pro W3"/>
        </a:defRPr>
      </a:lvl2pPr>
      <a:lvl3pPr algn="ctr" rtl="0" eaLnBrk="0" fontAlgn="base" hangingPunct="0">
        <a:spcBef>
          <a:spcPct val="0"/>
        </a:spcBef>
        <a:spcAft>
          <a:spcPct val="0"/>
        </a:spcAft>
        <a:defRPr sz="4400">
          <a:solidFill>
            <a:srgbClr val="002C5F"/>
          </a:solidFill>
          <a:latin typeface="Trebuchet MS" pitchFamily="34" charset="0"/>
          <a:ea typeface="ヒラギノ角ゴ Pro W3" charset="-128"/>
          <a:cs typeface="ヒラギノ角ゴ Pro W3"/>
        </a:defRPr>
      </a:lvl3pPr>
      <a:lvl4pPr algn="ctr" rtl="0" eaLnBrk="0" fontAlgn="base" hangingPunct="0">
        <a:spcBef>
          <a:spcPct val="0"/>
        </a:spcBef>
        <a:spcAft>
          <a:spcPct val="0"/>
        </a:spcAft>
        <a:defRPr sz="4400">
          <a:solidFill>
            <a:srgbClr val="002C5F"/>
          </a:solidFill>
          <a:latin typeface="Trebuchet MS" pitchFamily="34" charset="0"/>
          <a:ea typeface="ヒラギノ角ゴ Pro W3" charset="-128"/>
          <a:cs typeface="ヒラギノ角ゴ Pro W3"/>
        </a:defRPr>
      </a:lvl4pPr>
      <a:lvl5pPr algn="ctr" rtl="0" eaLnBrk="0" fontAlgn="base" hangingPunct="0">
        <a:spcBef>
          <a:spcPct val="0"/>
        </a:spcBef>
        <a:spcAft>
          <a:spcPct val="0"/>
        </a:spcAft>
        <a:defRPr sz="4400">
          <a:solidFill>
            <a:srgbClr val="002C5F"/>
          </a:solidFill>
          <a:latin typeface="Trebuchet MS" pitchFamily="34" charset="0"/>
          <a:ea typeface="ヒラギノ角ゴ Pro W3" charset="-128"/>
          <a:cs typeface="ヒラギノ角ゴ Pro W3"/>
        </a:defRPr>
      </a:lvl5pPr>
      <a:lvl6pPr marL="457200" algn="ctr" rtl="0" eaLnBrk="0" fontAlgn="base" hangingPunct="0">
        <a:spcBef>
          <a:spcPct val="0"/>
        </a:spcBef>
        <a:spcAft>
          <a:spcPct val="0"/>
        </a:spcAft>
        <a:defRPr sz="4400">
          <a:solidFill>
            <a:srgbClr val="002C5F"/>
          </a:solidFill>
          <a:latin typeface="Trebuchet MS" pitchFamily="34" charset="0"/>
          <a:ea typeface="ヒラギノ角ゴ Pro W3" charset="-128"/>
        </a:defRPr>
      </a:lvl6pPr>
      <a:lvl7pPr marL="914400" algn="ctr" rtl="0" eaLnBrk="0" fontAlgn="base" hangingPunct="0">
        <a:spcBef>
          <a:spcPct val="0"/>
        </a:spcBef>
        <a:spcAft>
          <a:spcPct val="0"/>
        </a:spcAft>
        <a:defRPr sz="4400">
          <a:solidFill>
            <a:srgbClr val="002C5F"/>
          </a:solidFill>
          <a:latin typeface="Trebuchet MS" pitchFamily="34" charset="0"/>
          <a:ea typeface="ヒラギノ角ゴ Pro W3" charset="-128"/>
        </a:defRPr>
      </a:lvl7pPr>
      <a:lvl8pPr marL="1371600" algn="ctr" rtl="0" eaLnBrk="0" fontAlgn="base" hangingPunct="0">
        <a:spcBef>
          <a:spcPct val="0"/>
        </a:spcBef>
        <a:spcAft>
          <a:spcPct val="0"/>
        </a:spcAft>
        <a:defRPr sz="4400">
          <a:solidFill>
            <a:srgbClr val="002C5F"/>
          </a:solidFill>
          <a:latin typeface="Trebuchet MS" pitchFamily="34" charset="0"/>
          <a:ea typeface="ヒラギノ角ゴ Pro W3" charset="-128"/>
        </a:defRPr>
      </a:lvl8pPr>
      <a:lvl9pPr marL="1828800" algn="ctr" rtl="0" eaLnBrk="0" fontAlgn="base" hangingPunct="0">
        <a:spcBef>
          <a:spcPct val="0"/>
        </a:spcBef>
        <a:spcAft>
          <a:spcPct val="0"/>
        </a:spcAft>
        <a:defRPr sz="4400">
          <a:solidFill>
            <a:srgbClr val="002C5F"/>
          </a:solidFill>
          <a:latin typeface="Trebuchet MS" pitchFamily="34" charset="0"/>
          <a:ea typeface="ヒラギノ角ゴ Pro W3" charset="-128"/>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ヒラギノ角ゴ Pro W3"/>
        </a:defRPr>
      </a:lvl1pPr>
      <a:lvl2pPr marL="444500" indent="-265113" algn="l" rtl="0" eaLnBrk="0" fontAlgn="base" hangingPunct="0">
        <a:spcBef>
          <a:spcPct val="50000"/>
        </a:spcBef>
        <a:spcAft>
          <a:spcPct val="0"/>
        </a:spcAft>
        <a:buClr>
          <a:schemeClr val="accent2"/>
        </a:buClr>
        <a:buChar char="•"/>
        <a:defRPr sz="2000">
          <a:solidFill>
            <a:srgbClr val="002C5F"/>
          </a:solidFill>
          <a:latin typeface="+mn-lt"/>
          <a:ea typeface="+mn-ea"/>
          <a:cs typeface="ヒラギノ角ゴ Pro W3"/>
        </a:defRPr>
      </a:lvl2pPr>
      <a:lvl3pPr marL="893763" indent="-269875" algn="l" rtl="0" eaLnBrk="0" fontAlgn="base" hangingPunct="0">
        <a:spcBef>
          <a:spcPct val="50000"/>
        </a:spcBef>
        <a:spcAft>
          <a:spcPct val="0"/>
        </a:spcAft>
        <a:buChar char="–"/>
        <a:defRPr>
          <a:solidFill>
            <a:srgbClr val="002C5F"/>
          </a:solidFill>
          <a:latin typeface="+mn-lt"/>
          <a:ea typeface="+mn-ea"/>
          <a:cs typeface="ヒラギノ角ゴ Pro W3"/>
        </a:defRPr>
      </a:lvl3pPr>
      <a:lvl4pPr marL="1339850" indent="-266700" algn="l" rtl="0" eaLnBrk="0" fontAlgn="base" hangingPunct="0">
        <a:spcBef>
          <a:spcPct val="50000"/>
        </a:spcBef>
        <a:spcAft>
          <a:spcPct val="0"/>
        </a:spcAft>
        <a:buChar char="–"/>
        <a:defRPr>
          <a:solidFill>
            <a:srgbClr val="002C5F"/>
          </a:solidFill>
          <a:latin typeface="+mn-lt"/>
          <a:ea typeface="+mn-ea"/>
          <a:cs typeface="ヒラギノ角ゴ Pro W3"/>
        </a:defRPr>
      </a:lvl4pPr>
      <a:lvl5pPr marL="1797050" indent="-277813" algn="l" rtl="0" eaLnBrk="0" fontAlgn="base" hangingPunct="0">
        <a:spcBef>
          <a:spcPct val="50000"/>
        </a:spcBef>
        <a:spcAft>
          <a:spcPct val="0"/>
        </a:spcAft>
        <a:buChar char="–"/>
        <a:defRPr sz="2000">
          <a:solidFill>
            <a:srgbClr val="002C5F"/>
          </a:solidFill>
          <a:latin typeface="+mn-lt"/>
          <a:ea typeface="+mn-ea"/>
          <a:cs typeface="ヒラギノ角ゴ Pro W3"/>
        </a:defRPr>
      </a:lvl5pPr>
      <a:lvl6pPr marL="2254250" indent="-277813" algn="l" rtl="0" eaLnBrk="0" fontAlgn="base" hangingPunct="0">
        <a:spcBef>
          <a:spcPct val="50000"/>
        </a:spcBef>
        <a:spcAft>
          <a:spcPct val="0"/>
        </a:spcAft>
        <a:buChar char="–"/>
        <a:defRPr sz="2000">
          <a:solidFill>
            <a:srgbClr val="002C5F"/>
          </a:solidFill>
          <a:latin typeface="+mn-lt"/>
          <a:ea typeface="+mn-ea"/>
        </a:defRPr>
      </a:lvl6pPr>
      <a:lvl7pPr marL="2711450" indent="-277813" algn="l" rtl="0" eaLnBrk="0" fontAlgn="base" hangingPunct="0">
        <a:spcBef>
          <a:spcPct val="50000"/>
        </a:spcBef>
        <a:spcAft>
          <a:spcPct val="0"/>
        </a:spcAft>
        <a:buChar char="–"/>
        <a:defRPr sz="2000">
          <a:solidFill>
            <a:srgbClr val="002C5F"/>
          </a:solidFill>
          <a:latin typeface="+mn-lt"/>
          <a:ea typeface="+mn-ea"/>
        </a:defRPr>
      </a:lvl7pPr>
      <a:lvl8pPr marL="3168650" indent="-277813" algn="l" rtl="0" eaLnBrk="0" fontAlgn="base" hangingPunct="0">
        <a:spcBef>
          <a:spcPct val="50000"/>
        </a:spcBef>
        <a:spcAft>
          <a:spcPct val="0"/>
        </a:spcAft>
        <a:buChar char="–"/>
        <a:defRPr sz="2000">
          <a:solidFill>
            <a:srgbClr val="002C5F"/>
          </a:solidFill>
          <a:latin typeface="+mn-lt"/>
          <a:ea typeface="+mn-ea"/>
        </a:defRPr>
      </a:lvl8pPr>
      <a:lvl9pPr marL="3625850" indent="-277813" algn="l" rtl="0" eaLnBrk="0" fontAlgn="base" hangingPunct="0">
        <a:spcBef>
          <a:spcPct val="50000"/>
        </a:spcBef>
        <a:spcAft>
          <a:spcPct val="0"/>
        </a:spcAft>
        <a:buChar char="–"/>
        <a:defRPr sz="2000">
          <a:solidFill>
            <a:srgbClr val="002C5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body" idx="1"/>
          </p:nvPr>
        </p:nvSpPr>
        <p:spPr bwMode="auto">
          <a:xfrm>
            <a:off x="522288" y="1412875"/>
            <a:ext cx="815816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1027" name="Picture 7" descr="MPA_TCC-Primary-Logo.gi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title"/>
          </p:nvPr>
        </p:nvSpPr>
        <p:spPr bwMode="auto">
          <a:xfrm>
            <a:off x="457200" y="274638"/>
            <a:ext cx="6346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272643302"/>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Lst>
  <p:txStyles>
    <p:title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mn-cs"/>
        </a:defRPr>
      </a:lvl2pPr>
      <a:lvl3pPr marL="893763" indent="-269875" algn="l" rtl="0" eaLnBrk="0" fontAlgn="base" hangingPunct="0">
        <a:spcBef>
          <a:spcPct val="50000"/>
        </a:spcBef>
        <a:spcAft>
          <a:spcPct val="0"/>
        </a:spcAft>
        <a:buChar char="–"/>
        <a:defRPr>
          <a:solidFill>
            <a:srgbClr val="002C5F"/>
          </a:solidFill>
          <a:latin typeface="+mn-lt"/>
          <a:ea typeface="+mn-ea"/>
          <a:cs typeface="+mn-cs"/>
        </a:defRPr>
      </a:lvl3pPr>
      <a:lvl4pPr marL="1339850" indent="-266700" algn="l" rtl="0" eaLnBrk="0" fontAlgn="base" hangingPunct="0">
        <a:spcBef>
          <a:spcPct val="50000"/>
        </a:spcBef>
        <a:spcAft>
          <a:spcPct val="0"/>
        </a:spcAft>
        <a:buChar char="–"/>
        <a:defRPr>
          <a:solidFill>
            <a:srgbClr val="002C5F"/>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fontAlgn="base">
        <a:lnSpc>
          <a:spcPts val="2600"/>
        </a:lnSpc>
        <a:spcBef>
          <a:spcPct val="0"/>
        </a:spcBef>
        <a:spcAft>
          <a:spcPts val="600"/>
        </a:spcAft>
        <a:buChar char="–"/>
        <a:defRPr sz="2000">
          <a:solidFill>
            <a:srgbClr val="002C5F"/>
          </a:solidFill>
          <a:latin typeface="+mn-lt"/>
          <a:ea typeface="+mn-ea"/>
          <a:cs typeface="+mn-cs"/>
        </a:defRPr>
      </a:lvl6pPr>
      <a:lvl7pPr marL="2711450" indent="-277813" algn="l" rtl="0" fontAlgn="base">
        <a:lnSpc>
          <a:spcPts val="2600"/>
        </a:lnSpc>
        <a:spcBef>
          <a:spcPct val="0"/>
        </a:spcBef>
        <a:spcAft>
          <a:spcPts val="600"/>
        </a:spcAft>
        <a:buChar char="–"/>
        <a:defRPr sz="2000">
          <a:solidFill>
            <a:srgbClr val="002C5F"/>
          </a:solidFill>
          <a:latin typeface="+mn-lt"/>
          <a:ea typeface="+mn-ea"/>
          <a:cs typeface="+mn-cs"/>
        </a:defRPr>
      </a:lvl7pPr>
      <a:lvl8pPr marL="3168650" indent="-277813" algn="l" rtl="0" fontAlgn="base">
        <a:lnSpc>
          <a:spcPts val="2600"/>
        </a:lnSpc>
        <a:spcBef>
          <a:spcPct val="0"/>
        </a:spcBef>
        <a:spcAft>
          <a:spcPts val="600"/>
        </a:spcAft>
        <a:buChar char="–"/>
        <a:defRPr sz="2000">
          <a:solidFill>
            <a:srgbClr val="002C5F"/>
          </a:solidFill>
          <a:latin typeface="+mn-lt"/>
          <a:ea typeface="+mn-ea"/>
          <a:cs typeface="+mn-cs"/>
        </a:defRPr>
      </a:lvl8pPr>
      <a:lvl9pPr marL="3625850" indent="-277813" algn="l" rtl="0" fontAlgn="base">
        <a:lnSpc>
          <a:spcPts val="2600"/>
        </a:lnSpc>
        <a:spcBef>
          <a:spcPct val="0"/>
        </a:spcBef>
        <a:spcAft>
          <a:spcPts val="600"/>
        </a:spcAft>
        <a:buChar char="–"/>
        <a:defRPr sz="2000">
          <a:solidFill>
            <a:srgbClr val="002C5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body" idx="1"/>
          </p:nvPr>
        </p:nvSpPr>
        <p:spPr bwMode="auto">
          <a:xfrm>
            <a:off x="522288" y="1412875"/>
            <a:ext cx="815816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8195" name="Picture 7" descr="MPA_TCC-Primary-Logo.gif"/>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title"/>
          </p:nvPr>
        </p:nvSpPr>
        <p:spPr bwMode="auto">
          <a:xfrm>
            <a:off x="457200" y="274638"/>
            <a:ext cx="6346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3229298990"/>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ransition/>
  <p:txStyles>
    <p:title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mn-cs"/>
        </a:defRPr>
      </a:lvl2pPr>
      <a:lvl3pPr marL="893763" indent="-269875" algn="l" rtl="0" eaLnBrk="0" fontAlgn="base" hangingPunct="0">
        <a:spcBef>
          <a:spcPct val="50000"/>
        </a:spcBef>
        <a:spcAft>
          <a:spcPct val="0"/>
        </a:spcAft>
        <a:buChar char="–"/>
        <a:defRPr>
          <a:solidFill>
            <a:srgbClr val="002C5F"/>
          </a:solidFill>
          <a:latin typeface="+mn-lt"/>
          <a:ea typeface="+mn-ea"/>
          <a:cs typeface="+mn-cs"/>
        </a:defRPr>
      </a:lvl3pPr>
      <a:lvl4pPr marL="1339850" indent="-266700" algn="l" rtl="0" eaLnBrk="0" fontAlgn="base" hangingPunct="0">
        <a:spcBef>
          <a:spcPct val="50000"/>
        </a:spcBef>
        <a:spcAft>
          <a:spcPct val="0"/>
        </a:spcAft>
        <a:buChar char="–"/>
        <a:defRPr>
          <a:solidFill>
            <a:srgbClr val="002C5F"/>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fontAlgn="base">
        <a:lnSpc>
          <a:spcPts val="2600"/>
        </a:lnSpc>
        <a:spcBef>
          <a:spcPct val="0"/>
        </a:spcBef>
        <a:spcAft>
          <a:spcPts val="600"/>
        </a:spcAft>
        <a:buChar char="–"/>
        <a:defRPr sz="2000">
          <a:solidFill>
            <a:srgbClr val="002C5F"/>
          </a:solidFill>
          <a:latin typeface="+mn-lt"/>
          <a:ea typeface="+mn-ea"/>
          <a:cs typeface="+mn-cs"/>
        </a:defRPr>
      </a:lvl6pPr>
      <a:lvl7pPr marL="2711450" indent="-277813" algn="l" rtl="0" fontAlgn="base">
        <a:lnSpc>
          <a:spcPts val="2600"/>
        </a:lnSpc>
        <a:spcBef>
          <a:spcPct val="0"/>
        </a:spcBef>
        <a:spcAft>
          <a:spcPts val="600"/>
        </a:spcAft>
        <a:buChar char="–"/>
        <a:defRPr sz="2000">
          <a:solidFill>
            <a:srgbClr val="002C5F"/>
          </a:solidFill>
          <a:latin typeface="+mn-lt"/>
          <a:ea typeface="+mn-ea"/>
          <a:cs typeface="+mn-cs"/>
        </a:defRPr>
      </a:lvl7pPr>
      <a:lvl8pPr marL="3168650" indent="-277813" algn="l" rtl="0" fontAlgn="base">
        <a:lnSpc>
          <a:spcPts val="2600"/>
        </a:lnSpc>
        <a:spcBef>
          <a:spcPct val="0"/>
        </a:spcBef>
        <a:spcAft>
          <a:spcPts val="600"/>
        </a:spcAft>
        <a:buChar char="–"/>
        <a:defRPr sz="2000">
          <a:solidFill>
            <a:srgbClr val="002C5F"/>
          </a:solidFill>
          <a:latin typeface="+mn-lt"/>
          <a:ea typeface="+mn-ea"/>
          <a:cs typeface="+mn-cs"/>
        </a:defRPr>
      </a:lvl8pPr>
      <a:lvl9pPr marL="3625850" indent="-277813" algn="l" rtl="0" fontAlgn="base">
        <a:lnSpc>
          <a:spcPts val="2600"/>
        </a:lnSpc>
        <a:spcBef>
          <a:spcPct val="0"/>
        </a:spcBef>
        <a:spcAft>
          <a:spcPts val="600"/>
        </a:spcAft>
        <a:buChar char="–"/>
        <a:defRPr sz="2000">
          <a:solidFill>
            <a:srgbClr val="002C5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1306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rebuchet MS" pitchFamily="34" charset="0"/>
              </a:defRPr>
            </a:lvl1pPr>
            <a:lvl2pPr marL="742950" indent="-285750" eaLnBrk="0" hangingPunct="0">
              <a:defRPr sz="2000">
                <a:solidFill>
                  <a:schemeClr val="tx1"/>
                </a:solidFill>
                <a:latin typeface="Trebuchet MS" pitchFamily="34" charset="0"/>
              </a:defRPr>
            </a:lvl2pPr>
            <a:lvl3pPr marL="1143000" indent="-228600" eaLnBrk="0" hangingPunct="0">
              <a:defRPr sz="2000">
                <a:solidFill>
                  <a:schemeClr val="tx1"/>
                </a:solidFill>
                <a:latin typeface="Trebuchet MS" pitchFamily="34" charset="0"/>
              </a:defRPr>
            </a:lvl3pPr>
            <a:lvl4pPr marL="1600200" indent="-228600" eaLnBrk="0" hangingPunct="0">
              <a:defRPr sz="2000">
                <a:solidFill>
                  <a:schemeClr val="tx1"/>
                </a:solidFill>
                <a:latin typeface="Trebuchet MS" pitchFamily="34" charset="0"/>
              </a:defRPr>
            </a:lvl4pPr>
            <a:lvl5pPr marL="2057400" indent="-228600" eaLnBrk="0" hangingPunct="0">
              <a:defRPr sz="2000">
                <a:solidFill>
                  <a:schemeClr val="tx1"/>
                </a:solidFill>
                <a:latin typeface="Trebuchet MS" pitchFamily="34" charset="0"/>
              </a:defRPr>
            </a:lvl5pPr>
            <a:lvl6pPr marL="2514600" indent="-228600" algn="ctr" eaLnBrk="0" fontAlgn="base" hangingPunct="0">
              <a:spcBef>
                <a:spcPct val="0"/>
              </a:spcBef>
              <a:spcAft>
                <a:spcPct val="0"/>
              </a:spcAft>
              <a:defRPr sz="2000">
                <a:solidFill>
                  <a:schemeClr val="tx1"/>
                </a:solidFill>
                <a:latin typeface="Trebuchet MS" pitchFamily="34" charset="0"/>
              </a:defRPr>
            </a:lvl6pPr>
            <a:lvl7pPr marL="2971800" indent="-228600" algn="ctr" eaLnBrk="0" fontAlgn="base" hangingPunct="0">
              <a:spcBef>
                <a:spcPct val="0"/>
              </a:spcBef>
              <a:spcAft>
                <a:spcPct val="0"/>
              </a:spcAft>
              <a:defRPr sz="2000">
                <a:solidFill>
                  <a:schemeClr val="tx1"/>
                </a:solidFill>
                <a:latin typeface="Trebuchet MS" pitchFamily="34" charset="0"/>
              </a:defRPr>
            </a:lvl7pPr>
            <a:lvl8pPr marL="3429000" indent="-228600" algn="ctr" eaLnBrk="0" fontAlgn="base" hangingPunct="0">
              <a:spcBef>
                <a:spcPct val="0"/>
              </a:spcBef>
              <a:spcAft>
                <a:spcPct val="0"/>
              </a:spcAft>
              <a:defRPr sz="2000">
                <a:solidFill>
                  <a:schemeClr val="tx1"/>
                </a:solidFill>
                <a:latin typeface="Trebuchet MS" pitchFamily="34" charset="0"/>
              </a:defRPr>
            </a:lvl8pPr>
            <a:lvl9pPr marL="3886200" indent="-228600" algn="ctr" eaLnBrk="0" fontAlgn="base" hangingPunct="0">
              <a:spcBef>
                <a:spcPct val="0"/>
              </a:spcBef>
              <a:spcAft>
                <a:spcPct val="0"/>
              </a:spcAft>
              <a:defRPr sz="2000">
                <a:solidFill>
                  <a:schemeClr val="tx1"/>
                </a:solidFill>
                <a:latin typeface="Trebuchet MS" pitchFamily="34" charset="0"/>
              </a:defRPr>
            </a:lvl9pPr>
          </a:lstStyle>
          <a:p>
            <a:pPr>
              <a:defRPr/>
            </a:pPr>
            <a:endParaRPr lang="en-US" altLang="en-US" sz="2400" smtClean="0">
              <a:solidFill>
                <a:srgbClr val="002C5F"/>
              </a:solidFill>
            </a:endParaRPr>
          </a:p>
        </p:txBody>
      </p:sp>
      <p:pic>
        <p:nvPicPr>
          <p:cNvPr id="6147" name="Group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13" y="-6350"/>
            <a:ext cx="9204326"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4"/>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9" name="Rectangle 5"/>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0902" name="Rectangle 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solidFill>
                  <a:srgbClr val="002C5F"/>
                </a:solidFill>
                <a:latin typeface="+mn-lt"/>
                <a:ea typeface="+mn-ea"/>
                <a:cs typeface="+mn-cs"/>
              </a:defRPr>
            </a:lvl1pPr>
          </a:lstStyle>
          <a:p>
            <a:pPr>
              <a:defRPr/>
            </a:pPr>
            <a:fld id="{D1FB0291-5860-492C-80FE-4D9BEDFEAAEE}" type="datetimeFigureOut">
              <a:rPr lang="en-US"/>
              <a:pPr>
                <a:defRPr/>
              </a:pPr>
              <a:t>8/24/2018</a:t>
            </a:fld>
            <a:endParaRPr lang="en-US"/>
          </a:p>
        </p:txBody>
      </p:sp>
      <p:sp>
        <p:nvSpPr>
          <p:cNvPr id="809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2C5F"/>
                </a:solidFill>
                <a:ea typeface="+mn-ea"/>
                <a:cs typeface="+mn-cs"/>
              </a:defRPr>
            </a:lvl1pPr>
          </a:lstStyle>
          <a:p>
            <a:pPr algn="ctr">
              <a:defRPr/>
            </a:pPr>
            <a:endParaRPr lang="en-US" altLang="en-US">
              <a:latin typeface="Trebuchet MS" pitchFamily="34" charset="0"/>
            </a:endParaRPr>
          </a:p>
        </p:txBody>
      </p:sp>
      <p:sp>
        <p:nvSpPr>
          <p:cNvPr id="80904" name="Rectangle 8"/>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2C5F"/>
                </a:solidFill>
                <a:latin typeface="+mn-lt"/>
                <a:ea typeface="+mn-ea"/>
                <a:cs typeface="+mn-cs"/>
              </a:defRPr>
            </a:lvl1pPr>
          </a:lstStyle>
          <a:p>
            <a:pPr>
              <a:defRPr/>
            </a:pPr>
            <a:fld id="{A71192D6-D91C-4365-9F49-D5C1155AB118}" type="slidenum">
              <a:rPr lang="en-US"/>
              <a:pPr>
                <a:defRPr/>
              </a:pPr>
              <a:t>‹#›</a:t>
            </a:fld>
            <a:endParaRPr lang="en-US"/>
          </a:p>
        </p:txBody>
      </p:sp>
    </p:spTree>
    <p:extLst>
      <p:ext uri="{BB962C8B-B14F-4D97-AF65-F5344CB8AC3E}">
        <p14:creationId xmlns:p14="http://schemas.microsoft.com/office/powerpoint/2010/main" val="2921506472"/>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ransition/>
  <p:txStyles>
    <p:titleStyle>
      <a:lvl1pPr algn="ctr" rtl="0" eaLnBrk="0" fontAlgn="base" hangingPunct="0">
        <a:spcBef>
          <a:spcPct val="0"/>
        </a:spcBef>
        <a:spcAft>
          <a:spcPct val="0"/>
        </a:spcAft>
        <a:defRPr sz="4400">
          <a:solidFill>
            <a:srgbClr val="002C5F"/>
          </a:solidFill>
          <a:latin typeface="+mj-lt"/>
          <a:ea typeface="+mj-ea"/>
          <a:cs typeface="+mj-cs"/>
        </a:defRPr>
      </a:lvl1pPr>
      <a:lvl2pPr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2pPr>
      <a:lvl3pPr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3pPr>
      <a:lvl4pPr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4pPr>
      <a:lvl5pPr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5pPr>
      <a:lvl6pPr marL="457200"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6pPr>
      <a:lvl7pPr marL="914400"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7pPr>
      <a:lvl8pPr marL="1371600"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8pPr>
      <a:lvl9pPr marL="1828800" algn="ctr" rtl="0" eaLnBrk="0" fontAlgn="base" hangingPunct="0">
        <a:spcBef>
          <a:spcPct val="0"/>
        </a:spcBef>
        <a:spcAft>
          <a:spcPct val="0"/>
        </a:spcAft>
        <a:defRPr sz="4400">
          <a:solidFill>
            <a:srgbClr val="002C5F"/>
          </a:solidFill>
          <a:latin typeface="Trebuchet MS" pitchFamily="34" charset="0"/>
          <a:ea typeface="ヒラギノ角ゴ Pro W3"/>
          <a:cs typeface="ヒラギノ角ゴ Pro W3"/>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mn-cs"/>
        </a:defRPr>
      </a:lvl1pPr>
      <a:lvl2pPr marL="444500" indent="-265113" algn="l" rtl="0" eaLnBrk="0" fontAlgn="base" hangingPunct="0">
        <a:spcBef>
          <a:spcPct val="50000"/>
        </a:spcBef>
        <a:spcAft>
          <a:spcPct val="0"/>
        </a:spcAft>
        <a:buClr>
          <a:schemeClr val="accent2"/>
        </a:buClr>
        <a:buChar char="•"/>
        <a:defRPr sz="2000">
          <a:solidFill>
            <a:srgbClr val="002C5F"/>
          </a:solidFill>
          <a:latin typeface="+mn-lt"/>
          <a:ea typeface="+mn-ea"/>
          <a:cs typeface="+mn-cs"/>
        </a:defRPr>
      </a:lvl2pPr>
      <a:lvl3pPr marL="893763" indent="-269875" algn="l" rtl="0" eaLnBrk="0" fontAlgn="base" hangingPunct="0">
        <a:spcBef>
          <a:spcPct val="50000"/>
        </a:spcBef>
        <a:spcAft>
          <a:spcPct val="0"/>
        </a:spcAft>
        <a:buChar char="–"/>
        <a:defRPr>
          <a:solidFill>
            <a:srgbClr val="002C5F"/>
          </a:solidFill>
          <a:latin typeface="+mn-lt"/>
          <a:ea typeface="+mn-ea"/>
          <a:cs typeface="+mn-cs"/>
        </a:defRPr>
      </a:lvl3pPr>
      <a:lvl4pPr marL="1339850" indent="-266700" algn="l" rtl="0" eaLnBrk="0" fontAlgn="base" hangingPunct="0">
        <a:spcBef>
          <a:spcPct val="50000"/>
        </a:spcBef>
        <a:spcAft>
          <a:spcPct val="0"/>
        </a:spcAft>
        <a:buChar char="–"/>
        <a:defRPr>
          <a:solidFill>
            <a:srgbClr val="002C5F"/>
          </a:solidFill>
          <a:latin typeface="+mn-lt"/>
          <a:ea typeface="+mn-ea"/>
          <a:cs typeface="+mn-cs"/>
        </a:defRPr>
      </a:lvl4pPr>
      <a:lvl5pPr marL="1797050" indent="-277813" algn="l" rtl="0" eaLnBrk="0" fontAlgn="base" hangingPunct="0">
        <a:spcBef>
          <a:spcPct val="50000"/>
        </a:spcBef>
        <a:spcAft>
          <a:spcPct val="0"/>
        </a:spcAft>
        <a:buChar char="–"/>
        <a:defRPr sz="2000">
          <a:solidFill>
            <a:srgbClr val="002C5F"/>
          </a:solidFill>
          <a:latin typeface="+mn-lt"/>
          <a:ea typeface="+mn-ea"/>
          <a:cs typeface="+mn-cs"/>
        </a:defRPr>
      </a:lvl5pPr>
      <a:lvl6pPr marL="2254250" indent="-277813" algn="l" rtl="0" eaLnBrk="0" fontAlgn="base" hangingPunct="0">
        <a:spcBef>
          <a:spcPct val="50000"/>
        </a:spcBef>
        <a:spcAft>
          <a:spcPct val="0"/>
        </a:spcAft>
        <a:buChar char="–"/>
        <a:defRPr sz="2000">
          <a:solidFill>
            <a:srgbClr val="002C5F"/>
          </a:solidFill>
          <a:latin typeface="+mn-lt"/>
          <a:ea typeface="+mn-ea"/>
          <a:cs typeface="+mn-cs"/>
        </a:defRPr>
      </a:lvl6pPr>
      <a:lvl7pPr marL="2711450" indent="-277813" algn="l" rtl="0" eaLnBrk="0" fontAlgn="base" hangingPunct="0">
        <a:spcBef>
          <a:spcPct val="50000"/>
        </a:spcBef>
        <a:spcAft>
          <a:spcPct val="0"/>
        </a:spcAft>
        <a:buChar char="–"/>
        <a:defRPr sz="2000">
          <a:solidFill>
            <a:srgbClr val="002C5F"/>
          </a:solidFill>
          <a:latin typeface="+mn-lt"/>
          <a:ea typeface="+mn-ea"/>
          <a:cs typeface="+mn-cs"/>
        </a:defRPr>
      </a:lvl7pPr>
      <a:lvl8pPr marL="3168650" indent="-277813" algn="l" rtl="0" eaLnBrk="0" fontAlgn="base" hangingPunct="0">
        <a:spcBef>
          <a:spcPct val="50000"/>
        </a:spcBef>
        <a:spcAft>
          <a:spcPct val="0"/>
        </a:spcAft>
        <a:buChar char="–"/>
        <a:defRPr sz="2000">
          <a:solidFill>
            <a:srgbClr val="002C5F"/>
          </a:solidFill>
          <a:latin typeface="+mn-lt"/>
          <a:ea typeface="+mn-ea"/>
          <a:cs typeface="+mn-cs"/>
        </a:defRPr>
      </a:lvl8pPr>
      <a:lvl9pPr marL="3625850" indent="-277813" algn="l" rtl="0" eaLnBrk="0" fontAlgn="base" hangingPunct="0">
        <a:spcBef>
          <a:spcPct val="50000"/>
        </a:spcBef>
        <a:spcAft>
          <a:spcPct val="0"/>
        </a:spcAft>
        <a:buChar char="–"/>
        <a:defRPr sz="2000">
          <a:solidFill>
            <a:srgbClr val="002C5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body" idx="1"/>
          </p:nvPr>
        </p:nvSpPr>
        <p:spPr bwMode="auto">
          <a:xfrm>
            <a:off x="522288" y="1306513"/>
            <a:ext cx="815816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23555" name="Picture 7" descr="MPA_TCC-Primary-Logo.gi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910660683"/>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mn-cs"/>
        </a:defRPr>
      </a:lvl2pPr>
      <a:lvl3pPr marL="893763" indent="-269875" algn="l" rtl="0" eaLnBrk="0" fontAlgn="base" hangingPunct="0">
        <a:spcBef>
          <a:spcPct val="50000"/>
        </a:spcBef>
        <a:spcAft>
          <a:spcPct val="0"/>
        </a:spcAft>
        <a:buChar char="–"/>
        <a:defRPr>
          <a:solidFill>
            <a:srgbClr val="002C5F"/>
          </a:solidFill>
          <a:latin typeface="+mn-lt"/>
          <a:ea typeface="+mn-ea"/>
          <a:cs typeface="+mn-cs"/>
        </a:defRPr>
      </a:lvl3pPr>
      <a:lvl4pPr marL="1339850" indent="-266700" algn="l" rtl="0" eaLnBrk="0" fontAlgn="base" hangingPunct="0">
        <a:spcBef>
          <a:spcPct val="50000"/>
        </a:spcBef>
        <a:spcAft>
          <a:spcPct val="0"/>
        </a:spcAft>
        <a:buChar char="–"/>
        <a:defRPr>
          <a:solidFill>
            <a:srgbClr val="002C5F"/>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6"/>
          <p:cNvSpPr>
            <a:spLocks noGrp="1" noChangeArrowheads="1"/>
          </p:cNvSpPr>
          <p:nvPr>
            <p:ph type="body" idx="1"/>
          </p:nvPr>
        </p:nvSpPr>
        <p:spPr bwMode="auto">
          <a:xfrm>
            <a:off x="522288" y="1306513"/>
            <a:ext cx="815816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pic>
        <p:nvPicPr>
          <p:cNvPr id="7171" name="Picture 7" descr="MPA_TCC-Primary-Logo.gif"/>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46888" y="227013"/>
            <a:ext cx="207168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1082916733"/>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9pPr>
    </p:titleStyle>
    <p:bodyStyle>
      <a:lvl1pPr marL="342900" indent="-342900" algn="l" rtl="0" eaLnBrk="0" fontAlgn="base" hangingPunct="0">
        <a:spcBef>
          <a:spcPct val="50000"/>
        </a:spcBef>
        <a:spcAft>
          <a:spcPct val="0"/>
        </a:spcAft>
        <a:defRPr sz="2400">
          <a:solidFill>
            <a:srgbClr val="002C5F"/>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mn-cs"/>
        </a:defRPr>
      </a:lvl2pPr>
      <a:lvl3pPr marL="893763" indent="-269875" algn="l" rtl="0" eaLnBrk="0" fontAlgn="base" hangingPunct="0">
        <a:spcBef>
          <a:spcPct val="50000"/>
        </a:spcBef>
        <a:spcAft>
          <a:spcPct val="0"/>
        </a:spcAft>
        <a:buChar char="–"/>
        <a:defRPr>
          <a:solidFill>
            <a:srgbClr val="002C5F"/>
          </a:solidFill>
          <a:latin typeface="+mn-lt"/>
          <a:ea typeface="+mn-ea"/>
          <a:cs typeface="+mn-cs"/>
        </a:defRPr>
      </a:lvl3pPr>
      <a:lvl4pPr marL="1339850" indent="-266700" algn="l" rtl="0" eaLnBrk="0" fontAlgn="base" hangingPunct="0">
        <a:spcBef>
          <a:spcPct val="50000"/>
        </a:spcBef>
        <a:spcAft>
          <a:spcPct val="0"/>
        </a:spcAft>
        <a:buChar char="–"/>
        <a:defRPr>
          <a:solidFill>
            <a:srgbClr val="002C5F"/>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9.xml"/></Relationships>
</file>

<file path=ppt/slides/_rels/slide3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9.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1.xml"/><Relationship Id="rId1" Type="http://schemas.openxmlformats.org/officeDocument/2006/relationships/vmlDrawing" Target="../drawings/vmlDrawing2.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1.xml"/></Relationships>
</file>

<file path=ppt/slides/_rels/slide5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vmlDrawing" Target="../drawings/vmlDrawing3.vml"/><Relationship Id="rId5" Type="http://schemas.openxmlformats.org/officeDocument/2006/relationships/image" Target="../media/image32.wmf"/><Relationship Id="rId4"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35.wmf"/><Relationship Id="rId4" Type="http://schemas.openxmlformats.org/officeDocument/2006/relationships/image" Target="../media/image34.wmf"/></Relationships>
</file>

<file path=ppt/slides/_rels/slide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vmlDrawing" Target="../drawings/vmlDrawing4.vml"/><Relationship Id="rId5" Type="http://schemas.openxmlformats.org/officeDocument/2006/relationships/image" Target="../media/image38.wmf"/><Relationship Id="rId4"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themeOverride" Target="../theme/themeOverride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7.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87.xml"/><Relationship Id="rId4" Type="http://schemas.openxmlformats.org/officeDocument/2006/relationships/image" Target="../media/image47.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GB" dirty="0" smtClean="0"/>
              <a:t>Practical Design to Eurocode 2</a:t>
            </a:r>
          </a:p>
        </p:txBody>
      </p:sp>
      <p:sp>
        <p:nvSpPr>
          <p:cNvPr id="2" name="Subtitle 1"/>
          <p:cNvSpPr>
            <a:spLocks noGrp="1"/>
          </p:cNvSpPr>
          <p:nvPr>
            <p:ph type="subTitle" idx="1"/>
          </p:nvPr>
        </p:nvSpPr>
        <p:spPr/>
        <p:txBody>
          <a:bodyPr/>
          <a:lstStyle/>
          <a:p>
            <a:r>
              <a:rPr lang="en-GB" sz="1400" dirty="0" smtClean="0"/>
              <a:t>The webinar will start at 12.30</a:t>
            </a:r>
            <a:endParaRPr lang="en-GB" sz="1400" dirty="0"/>
          </a:p>
        </p:txBody>
      </p:sp>
    </p:spTree>
    <p:extLst>
      <p:ext uri="{BB962C8B-B14F-4D97-AF65-F5344CB8AC3E}">
        <p14:creationId xmlns:p14="http://schemas.microsoft.com/office/powerpoint/2010/main" val="2559340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f</a:t>
            </a:r>
            <a:r>
              <a:rPr lang="en-GB" dirty="0" smtClean="0"/>
              <a:t>or Lecture 6 Exercise:</a:t>
            </a:r>
          </a:p>
          <a:p>
            <a:r>
              <a:rPr lang="en-GB" dirty="0" smtClean="0"/>
              <a:t>Deflection &amp; Cracking</a:t>
            </a:r>
            <a:endParaRPr lang="en-GB" dirty="0"/>
          </a:p>
        </p:txBody>
      </p:sp>
      <p:sp>
        <p:nvSpPr>
          <p:cNvPr id="3" name="Title 2"/>
          <p:cNvSpPr>
            <a:spLocks noGrp="1"/>
          </p:cNvSpPr>
          <p:nvPr>
            <p:ph type="ctrTitle"/>
          </p:nvPr>
        </p:nvSpPr>
        <p:spPr/>
        <p:txBody>
          <a:bodyPr/>
          <a:lstStyle/>
          <a:p>
            <a:r>
              <a:rPr lang="en-GB" dirty="0" smtClean="0"/>
              <a:t>Model Answers  </a:t>
            </a:r>
            <a:endParaRPr lang="en-GB" dirty="0"/>
          </a:p>
        </p:txBody>
      </p:sp>
    </p:spTree>
    <p:extLst>
      <p:ext uri="{BB962C8B-B14F-4D97-AF65-F5344CB8AC3E}">
        <p14:creationId xmlns:p14="http://schemas.microsoft.com/office/powerpoint/2010/main" val="2358018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393700" y="274638"/>
            <a:ext cx="4024313" cy="696912"/>
          </a:xfrm>
          <a:solidFill>
            <a:srgbClr val="FFE1E1"/>
          </a:solidFill>
        </p:spPr>
        <p:txBody>
          <a:bodyPr anchor="t"/>
          <a:lstStyle/>
          <a:p>
            <a:r>
              <a:rPr lang="en-GB" altLang="en-US" dirty="0">
                <a:solidFill>
                  <a:schemeClr val="accent2">
                    <a:lumMod val="75000"/>
                  </a:schemeClr>
                </a:solidFill>
              </a:rPr>
              <a:t>Design Exercise:</a:t>
            </a:r>
          </a:p>
        </p:txBody>
      </p:sp>
      <p:pic>
        <p:nvPicPr>
          <p:cNvPr id="62467"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625" y="1966913"/>
            <a:ext cx="5903913"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3228975" y="3406775"/>
            <a:ext cx="2376488" cy="503238"/>
          </a:xfrm>
          <a:prstGeom prst="line">
            <a:avLst/>
          </a:prstGeom>
          <a:ln w="28575">
            <a:solidFill>
              <a:srgbClr val="3A3381"/>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96950" y="3406775"/>
            <a:ext cx="2232025" cy="0"/>
          </a:xfrm>
          <a:prstGeom prst="line">
            <a:avLst/>
          </a:prstGeom>
          <a:ln w="28575">
            <a:solidFill>
              <a:srgbClr val="3A3381"/>
            </a:solidFill>
            <a:prstDash val="sysDash"/>
          </a:ln>
        </p:spPr>
        <p:style>
          <a:lnRef idx="1">
            <a:schemeClr val="accent1"/>
          </a:lnRef>
          <a:fillRef idx="0">
            <a:schemeClr val="accent1"/>
          </a:fillRef>
          <a:effectRef idx="0">
            <a:schemeClr val="accent1"/>
          </a:effectRef>
          <a:fontRef idx="minor">
            <a:schemeClr val="tx1"/>
          </a:fontRef>
        </p:style>
      </p:cxnSp>
      <p:sp>
        <p:nvSpPr>
          <p:cNvPr id="97286" name="TextBox 6"/>
          <p:cNvSpPr txBox="1">
            <a:spLocks noChangeArrowheads="1"/>
          </p:cNvSpPr>
          <p:nvPr/>
        </p:nvSpPr>
        <p:spPr bwMode="auto">
          <a:xfrm>
            <a:off x="6181725" y="1160463"/>
            <a:ext cx="2859088" cy="570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fontAlgn="base">
              <a:spcAft>
                <a:spcPct val="0"/>
              </a:spcAft>
              <a:defRPr/>
            </a:pPr>
            <a:r>
              <a:rPr lang="en-GB" altLang="en-US" sz="2000" dirty="0">
                <a:solidFill>
                  <a:schemeClr val="tx1"/>
                </a:solidFill>
              </a:rPr>
              <a:t>For the same slab check the strip indicated to verify that: </a:t>
            </a:r>
          </a:p>
          <a:p>
            <a:pPr marL="271463" indent="-271463" fontAlgn="base">
              <a:spcAft>
                <a:spcPct val="0"/>
              </a:spcAft>
              <a:buFontTx/>
              <a:buChar char="•"/>
              <a:defRPr/>
            </a:pPr>
            <a:r>
              <a:rPr lang="en-GB" altLang="en-US" sz="2000" dirty="0">
                <a:solidFill>
                  <a:schemeClr val="tx1"/>
                </a:solidFill>
              </a:rPr>
              <a:t>deflection is OK and </a:t>
            </a:r>
          </a:p>
          <a:p>
            <a:pPr marL="271463" indent="-271463" fontAlgn="base">
              <a:spcAft>
                <a:spcPct val="0"/>
              </a:spcAft>
              <a:buFontTx/>
              <a:buChar char="•"/>
              <a:defRPr/>
            </a:pPr>
            <a:r>
              <a:rPr lang="en-GB" altLang="en-US" sz="2000" dirty="0">
                <a:solidFill>
                  <a:schemeClr val="tx1"/>
                </a:solidFill>
              </a:rPr>
              <a:t>the crack widths in the bottom are also limited.</a:t>
            </a:r>
          </a:p>
          <a:p>
            <a:pPr marL="271463" indent="-271463" fontAlgn="base">
              <a:spcAft>
                <a:spcPct val="0"/>
              </a:spcAft>
              <a:buFontTx/>
              <a:buChar char="•"/>
              <a:defRPr/>
            </a:pPr>
            <a:endParaRPr lang="en-GB" altLang="en-US" sz="2000" dirty="0">
              <a:solidFill>
                <a:schemeClr val="tx1"/>
              </a:solidFill>
            </a:endParaRPr>
          </a:p>
          <a:p>
            <a:pPr fontAlgn="base">
              <a:spcBef>
                <a:spcPts val="0"/>
              </a:spcBef>
              <a:spcAft>
                <a:spcPts val="300"/>
              </a:spcAft>
              <a:defRPr/>
            </a:pPr>
            <a:r>
              <a:rPr lang="en-GB" altLang="en-US" sz="2000" dirty="0">
                <a:sym typeface="Symbol" pitchFamily="18" charset="2"/>
              </a:rPr>
              <a:t>As before:</a:t>
            </a:r>
          </a:p>
          <a:p>
            <a:pPr indent="180975" fontAlgn="base">
              <a:spcBef>
                <a:spcPts val="0"/>
              </a:spcBef>
              <a:spcAft>
                <a:spcPts val="300"/>
              </a:spcAft>
              <a:defRPr/>
            </a:pPr>
            <a:r>
              <a:rPr lang="en-GB" altLang="en-US" sz="2000" i="1" dirty="0" err="1">
                <a:sym typeface="Symbol" pitchFamily="18" charset="2"/>
              </a:rPr>
              <a:t>A</a:t>
            </a:r>
            <a:r>
              <a:rPr lang="en-GB" altLang="en-US" sz="2000" baseline="-25000" dirty="0" err="1">
                <a:sym typeface="Symbol" pitchFamily="18" charset="2"/>
              </a:rPr>
              <a:t>s,req</a:t>
            </a:r>
            <a:r>
              <a:rPr lang="en-GB" altLang="en-US" sz="2000" i="1" dirty="0">
                <a:sym typeface="Symbol" pitchFamily="18" charset="2"/>
              </a:rPr>
              <a:t> </a:t>
            </a:r>
            <a:r>
              <a:rPr lang="en-GB" altLang="en-US" sz="2000" dirty="0">
                <a:sym typeface="Symbol" pitchFamily="18" charset="2"/>
              </a:rPr>
              <a:t>= 959 mm</a:t>
            </a:r>
            <a:r>
              <a:rPr lang="en-GB" altLang="en-US" sz="2000" baseline="30000" dirty="0">
                <a:sym typeface="Symbol" pitchFamily="18" charset="2"/>
              </a:rPr>
              <a:t>2</a:t>
            </a:r>
            <a:r>
              <a:rPr lang="en-GB" altLang="en-US" sz="2000" dirty="0">
                <a:sym typeface="Symbol" pitchFamily="18" charset="2"/>
              </a:rPr>
              <a:t>/m B</a:t>
            </a:r>
          </a:p>
          <a:p>
            <a:pPr indent="180975" fontAlgn="base">
              <a:spcBef>
                <a:spcPts val="0"/>
              </a:spcBef>
              <a:spcAft>
                <a:spcPts val="300"/>
              </a:spcAft>
              <a:defRPr/>
            </a:pPr>
            <a:r>
              <a:rPr lang="en-GB" altLang="en-US" sz="2000" i="1" dirty="0">
                <a:sym typeface="Symbol" pitchFamily="18" charset="2"/>
              </a:rPr>
              <a:t>d</a:t>
            </a:r>
            <a:r>
              <a:rPr lang="en-GB" altLang="en-US" sz="2000" dirty="0">
                <a:sym typeface="Symbol" pitchFamily="18" charset="2"/>
              </a:rPr>
              <a:t> = 240 mm</a:t>
            </a:r>
          </a:p>
          <a:p>
            <a:pPr indent="180975" fontAlgn="base">
              <a:spcBef>
                <a:spcPts val="0"/>
              </a:spcBef>
              <a:spcAft>
                <a:spcPts val="300"/>
              </a:spcAft>
              <a:defRPr/>
            </a:pPr>
            <a:r>
              <a:rPr lang="el-GR" altLang="en-US" sz="2000" dirty="0">
                <a:latin typeface="ヒラギノ角ゴ Pro W3"/>
                <a:sym typeface="Symbol" pitchFamily="18" charset="2"/>
              </a:rPr>
              <a:t>γ</a:t>
            </a:r>
            <a:r>
              <a:rPr lang="en-GB" altLang="en-US" sz="2000" baseline="-25000" dirty="0">
                <a:latin typeface="ヒラギノ角ゴ Pro W3"/>
                <a:sym typeface="Symbol" pitchFamily="18" charset="2"/>
              </a:rPr>
              <a:t>G</a:t>
            </a:r>
            <a:r>
              <a:rPr lang="en-GB" altLang="en-US" sz="2000" dirty="0">
                <a:latin typeface="ヒラギノ角ゴ Pro W3"/>
                <a:sym typeface="Symbol" pitchFamily="18" charset="2"/>
              </a:rPr>
              <a:t> = 1.25</a:t>
            </a:r>
          </a:p>
          <a:p>
            <a:pPr indent="180975" fontAlgn="base">
              <a:spcBef>
                <a:spcPts val="0"/>
              </a:spcBef>
              <a:spcAft>
                <a:spcPts val="300"/>
              </a:spcAft>
              <a:defRPr/>
            </a:pPr>
            <a:r>
              <a:rPr lang="en-GB" altLang="en-US" sz="2000" dirty="0" err="1">
                <a:sym typeface="Symbol" pitchFamily="18" charset="2"/>
              </a:rPr>
              <a:t>g</a:t>
            </a:r>
            <a:r>
              <a:rPr lang="en-GB" altLang="en-US" sz="2000" baseline="-25000" dirty="0" err="1">
                <a:sym typeface="Symbol" pitchFamily="18" charset="2"/>
              </a:rPr>
              <a:t>k</a:t>
            </a:r>
            <a:r>
              <a:rPr lang="en-GB" altLang="en-US" sz="2000" dirty="0">
                <a:sym typeface="Symbol" pitchFamily="18" charset="2"/>
              </a:rPr>
              <a:t> = 8.5 </a:t>
            </a:r>
            <a:r>
              <a:rPr lang="en-GB" altLang="en-US" sz="2000" dirty="0" err="1">
                <a:sym typeface="Symbol" pitchFamily="18" charset="2"/>
              </a:rPr>
              <a:t>kN</a:t>
            </a:r>
            <a:r>
              <a:rPr lang="en-GB" altLang="en-US" sz="2000" dirty="0">
                <a:sym typeface="Symbol" pitchFamily="18" charset="2"/>
              </a:rPr>
              <a:t>/m</a:t>
            </a:r>
            <a:r>
              <a:rPr lang="en-GB" altLang="en-US" sz="2000" baseline="30000" dirty="0">
                <a:sym typeface="Symbol" pitchFamily="18" charset="2"/>
              </a:rPr>
              <a:t>2</a:t>
            </a:r>
            <a:r>
              <a:rPr lang="en-GB" altLang="en-US" sz="2000" dirty="0">
                <a:sym typeface="Symbol" pitchFamily="18" charset="2"/>
              </a:rPr>
              <a:t> </a:t>
            </a:r>
          </a:p>
          <a:p>
            <a:pPr indent="180975" fontAlgn="base">
              <a:spcBef>
                <a:spcPts val="0"/>
              </a:spcBef>
              <a:spcAft>
                <a:spcPts val="300"/>
              </a:spcAft>
              <a:defRPr/>
            </a:pPr>
            <a:r>
              <a:rPr lang="en-GB" altLang="en-US" sz="2000" dirty="0" err="1">
                <a:sym typeface="Symbol" pitchFamily="18" charset="2"/>
              </a:rPr>
              <a:t>q</a:t>
            </a:r>
            <a:r>
              <a:rPr lang="en-GB" altLang="en-US" sz="2000" baseline="-25000" dirty="0" err="1">
                <a:sym typeface="Symbol" pitchFamily="18" charset="2"/>
              </a:rPr>
              <a:t>k</a:t>
            </a:r>
            <a:r>
              <a:rPr lang="en-GB" altLang="en-US" sz="2000" dirty="0">
                <a:sym typeface="Symbol" pitchFamily="18" charset="2"/>
              </a:rPr>
              <a:t> = 4.0 </a:t>
            </a:r>
            <a:r>
              <a:rPr lang="en-GB" altLang="en-US" sz="2000" dirty="0" err="1">
                <a:sym typeface="Symbol" pitchFamily="18" charset="2"/>
              </a:rPr>
              <a:t>kN</a:t>
            </a:r>
            <a:r>
              <a:rPr lang="en-GB" altLang="en-US" sz="2000" dirty="0">
                <a:sym typeface="Symbol" pitchFamily="18" charset="2"/>
              </a:rPr>
              <a:t>/m</a:t>
            </a:r>
            <a:r>
              <a:rPr lang="en-GB" altLang="en-US" sz="2000" baseline="30000" dirty="0">
                <a:sym typeface="Symbol" pitchFamily="18" charset="2"/>
              </a:rPr>
              <a:t>2</a:t>
            </a:r>
          </a:p>
          <a:p>
            <a:pPr indent="180975" fontAlgn="base">
              <a:spcBef>
                <a:spcPts val="0"/>
              </a:spcBef>
              <a:spcAft>
                <a:spcPts val="300"/>
              </a:spcAft>
              <a:defRPr/>
            </a:pPr>
            <a:r>
              <a:rPr lang="en-GB" altLang="en-US" sz="2000" dirty="0" err="1">
                <a:solidFill>
                  <a:srgbClr val="002060"/>
                </a:solidFill>
              </a:rPr>
              <a:t>f</a:t>
            </a:r>
            <a:r>
              <a:rPr lang="en-GB" altLang="en-US" sz="2000" baseline="-25000" dirty="0" err="1">
                <a:solidFill>
                  <a:srgbClr val="002060"/>
                </a:solidFill>
              </a:rPr>
              <a:t>ck</a:t>
            </a:r>
            <a:r>
              <a:rPr lang="en-GB" altLang="en-US" sz="2000" dirty="0">
                <a:solidFill>
                  <a:srgbClr val="002060"/>
                </a:solidFill>
              </a:rPr>
              <a:t> = 30 MPa</a:t>
            </a:r>
            <a:endParaRPr lang="el-GR" altLang="en-US" sz="2000" dirty="0">
              <a:solidFill>
                <a:srgbClr val="002060"/>
              </a:solidFill>
            </a:endParaRPr>
          </a:p>
        </p:txBody>
      </p:sp>
      <p:sp>
        <p:nvSpPr>
          <p:cNvPr id="8" name="TextBox 7"/>
          <p:cNvSpPr txBox="1"/>
          <p:nvPr/>
        </p:nvSpPr>
        <p:spPr>
          <a:xfrm>
            <a:off x="2011363" y="1193800"/>
            <a:ext cx="3505200" cy="646331"/>
          </a:xfrm>
          <a:prstGeom prst="rect">
            <a:avLst/>
          </a:prstGeom>
          <a:noFill/>
        </p:spPr>
        <p:txBody>
          <a:bodyPr>
            <a:spAutoFit/>
          </a:bodyPr>
          <a:lstStyle/>
          <a:p>
            <a:pPr eaLnBrk="0" fontAlgn="base" hangingPunct="0">
              <a:spcBef>
                <a:spcPct val="50000"/>
              </a:spcBef>
              <a:spcAft>
                <a:spcPct val="0"/>
              </a:spcAft>
              <a:defRPr/>
            </a:pPr>
            <a:r>
              <a:rPr lang="en-GB" dirty="0">
                <a:solidFill>
                  <a:srgbClr val="E05506"/>
                </a:solidFill>
              </a:rPr>
              <a:t>Check deflection in this column-strip span</a:t>
            </a:r>
          </a:p>
        </p:txBody>
      </p:sp>
      <p:cxnSp>
        <p:nvCxnSpPr>
          <p:cNvPr id="10" name="Straight Arrow Connector 9"/>
          <p:cNvCxnSpPr>
            <a:endCxn id="2" idx="0"/>
          </p:cNvCxnSpPr>
          <p:nvPr/>
        </p:nvCxnSpPr>
        <p:spPr bwMode="auto">
          <a:xfrm flipH="1">
            <a:off x="3652838" y="1592263"/>
            <a:ext cx="107950" cy="2524125"/>
          </a:xfrm>
          <a:prstGeom prst="straightConnector1">
            <a:avLst/>
          </a:prstGeom>
          <a:ln w="28575">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 name="Oval 1"/>
          <p:cNvSpPr/>
          <p:nvPr/>
        </p:nvSpPr>
        <p:spPr>
          <a:xfrm rot="819367">
            <a:off x="3024188" y="4110038"/>
            <a:ext cx="1146175" cy="463550"/>
          </a:xfrm>
          <a:prstGeom prst="ellipse">
            <a:avLst/>
          </a:prstGeom>
          <a:noFill/>
          <a:ln w="34925">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en-GB">
              <a:solidFill>
                <a:srgbClr val="FFFFFF"/>
              </a:solidFill>
            </a:endParaRPr>
          </a:p>
        </p:txBody>
      </p:sp>
    </p:spTree>
    <p:extLst>
      <p:ext uri="{BB962C8B-B14F-4D97-AF65-F5344CB8AC3E}">
        <p14:creationId xmlns:p14="http://schemas.microsoft.com/office/powerpoint/2010/main" val="1264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457200" y="274638"/>
            <a:ext cx="8229600" cy="512762"/>
          </a:xfrm>
        </p:spPr>
        <p:txBody>
          <a:bodyPr anchor="t"/>
          <a:lstStyle/>
          <a:p>
            <a:pPr eaLnBrk="1" hangingPunct="1"/>
            <a:r>
              <a:rPr lang="en-GB" altLang="en-US"/>
              <a:t>Deflection</a:t>
            </a:r>
            <a:endParaRPr lang="en-GB" altLang="en-US" sz="2800"/>
          </a:p>
        </p:txBody>
      </p:sp>
      <p:sp>
        <p:nvSpPr>
          <p:cNvPr id="104451" name="Rectangle 4"/>
          <p:cNvSpPr>
            <a:spLocks noGrp="1" noChangeArrowheads="1"/>
          </p:cNvSpPr>
          <p:nvPr>
            <p:ph type="subTitle" idx="4294967295"/>
          </p:nvPr>
        </p:nvSpPr>
        <p:spPr>
          <a:xfrm>
            <a:off x="455613" y="1425575"/>
            <a:ext cx="8688387" cy="1577975"/>
          </a:xfrm>
        </p:spPr>
        <p:txBody>
          <a:bodyPr/>
          <a:lstStyle/>
          <a:p>
            <a:pPr marL="357188" indent="-357188" eaLnBrk="1" hangingPunct="1">
              <a:lnSpc>
                <a:spcPct val="150000"/>
              </a:lnSpc>
              <a:buFont typeface="Symbol" pitchFamily="18" charset="2"/>
              <a:buNone/>
              <a:tabLst>
                <a:tab pos="4121150" algn="l"/>
              </a:tabLst>
            </a:pPr>
            <a:r>
              <a:rPr lang="en-GB" altLang="en-US" sz="2000">
                <a:solidFill>
                  <a:schemeClr val="folHlink"/>
                </a:solidFill>
                <a:sym typeface="Symbol" pitchFamily="18" charset="2"/>
              </a:rPr>
              <a:t>Check: basic </a:t>
            </a:r>
            <a:r>
              <a:rPr lang="en-GB" altLang="en-US" sz="2000" i="1">
                <a:solidFill>
                  <a:schemeClr val="folHlink"/>
                </a:solidFill>
                <a:sym typeface="Symbol" pitchFamily="18" charset="2"/>
              </a:rPr>
              <a:t>l</a:t>
            </a:r>
            <a:r>
              <a:rPr lang="en-GB" altLang="en-US" sz="2000">
                <a:solidFill>
                  <a:schemeClr val="folHlink"/>
                </a:solidFill>
                <a:sym typeface="Symbol" pitchFamily="18" charset="2"/>
              </a:rPr>
              <a:t>/</a:t>
            </a:r>
            <a:r>
              <a:rPr lang="en-GB" altLang="en-US" sz="2000" i="1">
                <a:solidFill>
                  <a:schemeClr val="folHlink"/>
                </a:solidFill>
                <a:sym typeface="Symbol" pitchFamily="18" charset="2"/>
              </a:rPr>
              <a:t>d </a:t>
            </a:r>
            <a:r>
              <a:rPr lang="en-GB" altLang="en-US" sz="2000">
                <a:solidFill>
                  <a:schemeClr val="folHlink"/>
                </a:solidFill>
                <a:sym typeface="Symbol" pitchFamily="18" charset="2"/>
              </a:rPr>
              <a:t>x F1 x F2 x F3  actual </a:t>
            </a:r>
            <a:r>
              <a:rPr lang="en-GB" altLang="en-US" sz="2000" i="1">
                <a:solidFill>
                  <a:schemeClr val="folHlink"/>
                </a:solidFill>
                <a:sym typeface="Symbol" pitchFamily="18" charset="2"/>
              </a:rPr>
              <a:t>l</a:t>
            </a:r>
            <a:r>
              <a:rPr lang="en-GB" altLang="en-US" sz="2000">
                <a:solidFill>
                  <a:schemeClr val="folHlink"/>
                </a:solidFill>
                <a:sym typeface="Symbol" pitchFamily="18" charset="2"/>
              </a:rPr>
              <a:t>/</a:t>
            </a:r>
            <a:r>
              <a:rPr lang="en-GB" altLang="en-US" sz="2000" i="1">
                <a:solidFill>
                  <a:schemeClr val="folHlink"/>
                </a:solidFill>
                <a:sym typeface="Symbol" pitchFamily="18" charset="2"/>
              </a:rPr>
              <a:t>d</a:t>
            </a:r>
            <a:endParaRPr lang="en-GB" altLang="en-US" sz="2000">
              <a:solidFill>
                <a:schemeClr val="folHlink"/>
              </a:solidFill>
            </a:endParaRPr>
          </a:p>
          <a:p>
            <a:pPr marL="357188" indent="-357188" eaLnBrk="1" hangingPunct="1">
              <a:tabLst>
                <a:tab pos="4121150" algn="l"/>
              </a:tabLst>
            </a:pPr>
            <a:r>
              <a:rPr lang="en-GB" altLang="en-US" sz="2000">
                <a:solidFill>
                  <a:schemeClr val="folHlink"/>
                </a:solidFill>
              </a:rPr>
              <a:t>1.	Determine basic </a:t>
            </a:r>
            <a:r>
              <a:rPr lang="en-GB" altLang="en-US" sz="2000" i="1">
                <a:solidFill>
                  <a:schemeClr val="folHlink"/>
                </a:solidFill>
              </a:rPr>
              <a:t>l</a:t>
            </a:r>
            <a:r>
              <a:rPr lang="en-GB" altLang="en-US" sz="2000">
                <a:solidFill>
                  <a:schemeClr val="folHlink"/>
                </a:solidFill>
              </a:rPr>
              <a:t>/</a:t>
            </a:r>
            <a:r>
              <a:rPr lang="en-GB" altLang="en-US" sz="2000" i="1">
                <a:solidFill>
                  <a:schemeClr val="folHlink"/>
                </a:solidFill>
              </a:rPr>
              <a:t>d</a:t>
            </a:r>
          </a:p>
          <a:p>
            <a:pPr marL="357188" indent="-357188" eaLnBrk="1" hangingPunct="1">
              <a:tabLst>
                <a:tab pos="4121150" algn="l"/>
              </a:tabLst>
            </a:pPr>
            <a:r>
              <a:rPr lang="en-GB" altLang="en-US" sz="2000">
                <a:solidFill>
                  <a:schemeClr val="folHlink"/>
                </a:solidFill>
              </a:rPr>
              <a:t>	The reinforcement ratio, </a:t>
            </a:r>
            <a:r>
              <a:rPr lang="en-GB" altLang="en-US" sz="2000" i="1">
                <a:solidFill>
                  <a:schemeClr val="folHlink"/>
                </a:solidFill>
                <a:sym typeface="Symbol" pitchFamily="18" charset="2"/>
              </a:rPr>
              <a:t> </a:t>
            </a:r>
            <a:r>
              <a:rPr lang="en-GB" altLang="en-US" sz="2000">
                <a:solidFill>
                  <a:schemeClr val="folHlink"/>
                </a:solidFill>
                <a:sym typeface="Symbol" pitchFamily="18" charset="2"/>
              </a:rPr>
              <a:t>=</a:t>
            </a:r>
            <a:r>
              <a:rPr lang="en-GB" altLang="en-US" sz="2000" i="1">
                <a:solidFill>
                  <a:schemeClr val="folHlink"/>
                </a:solidFill>
                <a:sym typeface="Symbol" pitchFamily="18" charset="2"/>
              </a:rPr>
              <a:t> A</a:t>
            </a:r>
            <a:r>
              <a:rPr lang="en-GB" altLang="en-US" sz="2000" baseline="-25000">
                <a:solidFill>
                  <a:schemeClr val="folHlink"/>
                </a:solidFill>
                <a:sym typeface="Symbol" pitchFamily="18" charset="2"/>
              </a:rPr>
              <a:t>s,req</a:t>
            </a:r>
            <a:r>
              <a:rPr lang="en-GB" altLang="en-US" sz="2000">
                <a:solidFill>
                  <a:schemeClr val="folHlink"/>
                </a:solidFill>
                <a:sym typeface="Symbol" pitchFamily="18" charset="2"/>
              </a:rPr>
              <a:t>/</a:t>
            </a:r>
            <a:r>
              <a:rPr lang="en-GB" altLang="en-US" sz="2000" i="1">
                <a:solidFill>
                  <a:schemeClr val="folHlink"/>
                </a:solidFill>
                <a:sym typeface="Symbol" pitchFamily="18" charset="2"/>
              </a:rPr>
              <a:t>bd </a:t>
            </a:r>
          </a:p>
          <a:p>
            <a:pPr marL="357188" indent="-357188" eaLnBrk="1" hangingPunct="1">
              <a:tabLst>
                <a:tab pos="4121150" algn="l"/>
              </a:tabLst>
            </a:pPr>
            <a:r>
              <a:rPr lang="en-GB" altLang="en-US" sz="2000" i="1">
                <a:solidFill>
                  <a:schemeClr val="folHlink"/>
                </a:solidFill>
                <a:sym typeface="Symbol" pitchFamily="18" charset="2"/>
              </a:rPr>
              <a:t>                                             </a:t>
            </a:r>
            <a:r>
              <a:rPr lang="en-GB" altLang="en-US" sz="2000">
                <a:solidFill>
                  <a:schemeClr val="folHlink"/>
                </a:solidFill>
                <a:sym typeface="Symbol" pitchFamily="18" charset="2"/>
              </a:rPr>
              <a:t>= 959 x 100/(1000 x</a:t>
            </a:r>
            <a:r>
              <a:rPr lang="en-GB" altLang="en-US" sz="2000" i="1">
                <a:solidFill>
                  <a:schemeClr val="folHlink"/>
                </a:solidFill>
                <a:sym typeface="Symbol" pitchFamily="18" charset="2"/>
              </a:rPr>
              <a:t> </a:t>
            </a:r>
            <a:r>
              <a:rPr lang="en-GB" altLang="en-US" sz="2000">
                <a:solidFill>
                  <a:schemeClr val="folHlink"/>
                </a:solidFill>
                <a:sym typeface="Symbol" pitchFamily="18" charset="2"/>
              </a:rPr>
              <a:t>240) 		= 0.40%</a:t>
            </a:r>
          </a:p>
          <a:p>
            <a:pPr marL="357188" indent="-357188" eaLnBrk="1" hangingPunct="1">
              <a:tabLst>
                <a:tab pos="4121150" algn="l"/>
              </a:tabLst>
            </a:pPr>
            <a:r>
              <a:rPr lang="en-GB" altLang="en-US" sz="2000">
                <a:solidFill>
                  <a:schemeClr val="folHlink"/>
                </a:solidFill>
                <a:sym typeface="Symbol" pitchFamily="18" charset="2"/>
              </a:rPr>
              <a:t>	</a:t>
            </a:r>
          </a:p>
          <a:p>
            <a:pPr marL="357188" indent="-357188" eaLnBrk="1" hangingPunct="1">
              <a:lnSpc>
                <a:spcPct val="150000"/>
              </a:lnSpc>
              <a:tabLst>
                <a:tab pos="4121150" algn="l"/>
              </a:tabLst>
            </a:pPr>
            <a:endParaRPr lang="en-GB" altLang="en-US" sz="2000">
              <a:solidFill>
                <a:schemeClr val="folHlink"/>
              </a:solidFill>
              <a:sym typeface="Symbol" pitchFamily="18" charset="2"/>
            </a:endParaRPr>
          </a:p>
        </p:txBody>
      </p:sp>
      <p:sp>
        <p:nvSpPr>
          <p:cNvPr id="70660" name="TextBox 1"/>
          <p:cNvSpPr txBox="1">
            <a:spLocks noChangeArrowheads="1"/>
          </p:cNvSpPr>
          <p:nvPr/>
        </p:nvSpPr>
        <p:spPr bwMode="auto">
          <a:xfrm>
            <a:off x="3557588" y="238125"/>
            <a:ext cx="3155950" cy="523875"/>
          </a:xfrm>
          <a:prstGeom prst="rect">
            <a:avLst/>
          </a:prstGeom>
          <a:solidFill>
            <a:srgbClr val="B1FDB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2800">
                <a:solidFill>
                  <a:srgbClr val="002060"/>
                </a:solidFill>
              </a:rPr>
              <a:t>Model answer</a:t>
            </a:r>
          </a:p>
        </p:txBody>
      </p:sp>
    </p:spTree>
    <p:extLst>
      <p:ext uri="{BB962C8B-B14F-4D97-AF65-F5344CB8AC3E}">
        <p14:creationId xmlns:p14="http://schemas.microsoft.com/office/powerpoint/2010/main" val="305892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4451">
                                            <p:txEl>
                                              <p:pRg st="3" end="3"/>
                                            </p:txEl>
                                          </p:spTgt>
                                        </p:tgtEl>
                                        <p:attrNameLst>
                                          <p:attrName>style.visibility</p:attrName>
                                        </p:attrNameLst>
                                      </p:cBhvr>
                                      <p:to>
                                        <p:strVal val="visible"/>
                                      </p:to>
                                    </p:set>
                                    <p:animEffect transition="in" filter="fade">
                                      <p:cBhvr>
                                        <p:cTn id="7" dur="500"/>
                                        <p:tgtEl>
                                          <p:spTgt spid="104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68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174750"/>
            <a:ext cx="5859462"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Rectangle 2"/>
          <p:cNvSpPr>
            <a:spLocks noGrp="1" noChangeArrowheads="1"/>
          </p:cNvSpPr>
          <p:nvPr>
            <p:ph type="title" idx="4294967295"/>
          </p:nvPr>
        </p:nvSpPr>
        <p:spPr>
          <a:xfrm>
            <a:off x="457200" y="274638"/>
            <a:ext cx="8229600" cy="512762"/>
          </a:xfrm>
        </p:spPr>
        <p:txBody>
          <a:bodyPr anchor="t"/>
          <a:lstStyle/>
          <a:p>
            <a:pPr eaLnBrk="1" hangingPunct="1"/>
            <a:r>
              <a:rPr lang="en-GB" altLang="en-US"/>
              <a:t>Basic Span-to-Depth Ratios</a:t>
            </a:r>
            <a:br>
              <a:rPr lang="en-GB" altLang="en-US"/>
            </a:br>
            <a:r>
              <a:rPr lang="en-GB" altLang="en-US" sz="2600"/>
              <a:t>(for simply supported condition)</a:t>
            </a:r>
          </a:p>
        </p:txBody>
      </p:sp>
      <p:sp>
        <p:nvSpPr>
          <p:cNvPr id="50182" name="Line 6"/>
          <p:cNvSpPr>
            <a:spLocks noChangeShapeType="1"/>
          </p:cNvSpPr>
          <p:nvPr/>
        </p:nvSpPr>
        <p:spPr bwMode="auto">
          <a:xfrm flipH="1" flipV="1">
            <a:off x="1433513" y="3243263"/>
            <a:ext cx="12700" cy="2646362"/>
          </a:xfrm>
          <a:prstGeom prst="line">
            <a:avLst/>
          </a:prstGeom>
          <a:noFill/>
          <a:ln w="25400">
            <a:solidFill>
              <a:srgbClr val="B5121B"/>
            </a:solidFill>
            <a:round/>
            <a:headEnd/>
            <a:tailEnd type="triangle"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50183" name="Line 7"/>
          <p:cNvSpPr>
            <a:spLocks noChangeShapeType="1"/>
          </p:cNvSpPr>
          <p:nvPr/>
        </p:nvSpPr>
        <p:spPr bwMode="auto">
          <a:xfrm flipH="1">
            <a:off x="1128713" y="3233738"/>
            <a:ext cx="300037" cy="1587"/>
          </a:xfrm>
          <a:prstGeom prst="line">
            <a:avLst/>
          </a:prstGeom>
          <a:noFill/>
          <a:ln w="25400">
            <a:solidFill>
              <a:srgbClr val="B5121B"/>
            </a:solidFill>
            <a:round/>
            <a:headEnd/>
            <a:tailEnd type="triangle"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50184" name="Text Box 8"/>
          <p:cNvSpPr txBox="1">
            <a:spLocks noChangeArrowheads="1"/>
          </p:cNvSpPr>
          <p:nvPr/>
        </p:nvSpPr>
        <p:spPr bwMode="auto">
          <a:xfrm>
            <a:off x="509588" y="2876550"/>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Aft>
                <a:spcPct val="0"/>
              </a:spcAft>
            </a:pPr>
            <a:r>
              <a:rPr lang="en-GB" altLang="en-US" sz="1800" b="1">
                <a:solidFill>
                  <a:srgbClr val="B5121B"/>
                </a:solidFill>
              </a:rPr>
              <a:t>26.0</a:t>
            </a:r>
          </a:p>
        </p:txBody>
      </p:sp>
      <p:sp>
        <p:nvSpPr>
          <p:cNvPr id="71687" name="Rectangle 12"/>
          <p:cNvSpPr>
            <a:spLocks noChangeArrowheads="1"/>
          </p:cNvSpPr>
          <p:nvPr/>
        </p:nvSpPr>
        <p:spPr bwMode="auto">
          <a:xfrm>
            <a:off x="838200" y="6276975"/>
            <a:ext cx="538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800" b="1">
                <a:solidFill>
                  <a:srgbClr val="002060"/>
                </a:solidFill>
              </a:rPr>
              <a:t>Percentage of tension reinforcement (A</a:t>
            </a:r>
            <a:r>
              <a:rPr lang="en-GB" altLang="en-US" sz="1800" b="1" baseline="-25000">
                <a:solidFill>
                  <a:srgbClr val="002060"/>
                </a:solidFill>
              </a:rPr>
              <a:t>s,req’d</a:t>
            </a:r>
            <a:r>
              <a:rPr lang="en-GB" altLang="en-US" sz="1800" b="1">
                <a:solidFill>
                  <a:srgbClr val="002060"/>
                </a:solidFill>
              </a:rPr>
              <a:t>/bd)</a:t>
            </a:r>
          </a:p>
        </p:txBody>
      </p:sp>
      <p:sp>
        <p:nvSpPr>
          <p:cNvPr id="71688" name="Rectangle 13"/>
          <p:cNvSpPr>
            <a:spLocks noChangeArrowheads="1"/>
          </p:cNvSpPr>
          <p:nvPr/>
        </p:nvSpPr>
        <p:spPr bwMode="auto">
          <a:xfrm rot="-5400000">
            <a:off x="-1091406" y="3629819"/>
            <a:ext cx="2781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800" b="1">
                <a:solidFill>
                  <a:srgbClr val="002060"/>
                </a:solidFill>
              </a:rPr>
              <a:t>Span to depth ratio (</a:t>
            </a:r>
            <a:r>
              <a:rPr lang="en-GB" altLang="en-US" sz="1800" b="1" i="1">
                <a:solidFill>
                  <a:srgbClr val="002060"/>
                </a:solidFill>
              </a:rPr>
              <a:t>l</a:t>
            </a:r>
            <a:r>
              <a:rPr lang="en-GB" altLang="en-US" sz="1800" b="1">
                <a:solidFill>
                  <a:srgbClr val="002060"/>
                </a:solidFill>
              </a:rPr>
              <a:t>/</a:t>
            </a:r>
            <a:r>
              <a:rPr lang="en-GB" altLang="en-US" sz="1800" b="1" i="1">
                <a:solidFill>
                  <a:srgbClr val="002060"/>
                </a:solidFill>
              </a:rPr>
              <a:t>d</a:t>
            </a:r>
            <a:r>
              <a:rPr lang="en-GB" altLang="en-US" sz="1800" b="1">
                <a:solidFill>
                  <a:srgbClr val="002060"/>
                </a:solidFill>
              </a:rPr>
              <a:t>)</a:t>
            </a:r>
          </a:p>
        </p:txBody>
      </p:sp>
      <p:sp>
        <p:nvSpPr>
          <p:cNvPr id="105481" name="Text Box 14"/>
          <p:cNvSpPr txBox="1">
            <a:spLocks noChangeArrowheads="1"/>
          </p:cNvSpPr>
          <p:nvPr/>
        </p:nvSpPr>
        <p:spPr bwMode="auto">
          <a:xfrm>
            <a:off x="6469063" y="1720850"/>
            <a:ext cx="27574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Aft>
                <a:spcPct val="0"/>
              </a:spcAft>
            </a:pPr>
            <a:r>
              <a:rPr lang="en-GB" altLang="en-US" sz="1800">
                <a:solidFill>
                  <a:srgbClr val="002060"/>
                </a:solidFill>
              </a:rPr>
              <a:t>This graph has been produced for </a:t>
            </a:r>
            <a:r>
              <a:rPr lang="en-GB" altLang="en-US" sz="1800" i="1">
                <a:solidFill>
                  <a:srgbClr val="002060"/>
                </a:solidFill>
              </a:rPr>
              <a:t>K</a:t>
            </a:r>
            <a:r>
              <a:rPr lang="en-GB" altLang="en-US" sz="1800">
                <a:solidFill>
                  <a:srgbClr val="002060"/>
                </a:solidFill>
              </a:rPr>
              <a:t> = 1.0</a:t>
            </a:r>
          </a:p>
        </p:txBody>
      </p:sp>
      <p:graphicFrame>
        <p:nvGraphicFramePr>
          <p:cNvPr id="11295" name="Group 31"/>
          <p:cNvGraphicFramePr>
            <a:graphicFrameLocks noGrp="1"/>
          </p:cNvGraphicFramePr>
          <p:nvPr/>
        </p:nvGraphicFramePr>
        <p:xfrm>
          <a:off x="6502400" y="2544763"/>
          <a:ext cx="2438400" cy="2027236"/>
        </p:xfrm>
        <a:graphic>
          <a:graphicData uri="http://schemas.openxmlformats.org/drawingml/2006/table">
            <a:tbl>
              <a:tblPr/>
              <a:tblGrid>
                <a:gridCol w="1814513">
                  <a:extLst>
                    <a:ext uri="{9D8B030D-6E8A-4147-A177-3AD203B41FA5}">
                      <a16:colId xmlns="" xmlns:a16="http://schemas.microsoft.com/office/drawing/2014/main" val="20000"/>
                    </a:ext>
                  </a:extLst>
                </a:gridCol>
                <a:gridCol w="623887">
                  <a:extLst>
                    <a:ext uri="{9D8B030D-6E8A-4147-A177-3AD203B41FA5}">
                      <a16:colId xmlns="" xmlns:a16="http://schemas.microsoft.com/office/drawing/2014/main" val="20001"/>
                    </a:ext>
                  </a:extLst>
                </a:gridCol>
              </a:tblGrid>
              <a:tr h="57932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0" u="none" strike="noStrike" cap="none" normalizeH="0" baseline="0" dirty="0">
                          <a:ln>
                            <a:noFill/>
                          </a:ln>
                          <a:solidFill>
                            <a:srgbClr val="002C5F"/>
                          </a:solidFill>
                          <a:effectLst/>
                          <a:latin typeface="Trebuchet MS" pitchFamily="34" charset="0"/>
                          <a:ea typeface="ヒラギノ角ゴ Pro W3"/>
                          <a:cs typeface="ヒラギノ角ゴ Pro W3"/>
                        </a:rPr>
                        <a:t>Structural System</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1" u="none" strike="noStrike" cap="none" normalizeH="0" baseline="0" dirty="0">
                          <a:ln>
                            <a:noFill/>
                          </a:ln>
                          <a:solidFill>
                            <a:srgbClr val="002C5F"/>
                          </a:solidFill>
                          <a:effectLst/>
                          <a:latin typeface="Trebuchet MS" pitchFamily="34" charset="0"/>
                          <a:ea typeface="ヒラギノ角ゴ Pro W3"/>
                          <a:cs typeface="ヒラギノ角ゴ Pro W3"/>
                        </a:rPr>
                        <a:t>K</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60123">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a:ln>
                            <a:noFill/>
                          </a:ln>
                          <a:solidFill>
                            <a:srgbClr val="002C5F"/>
                          </a:solidFill>
                          <a:effectLst/>
                          <a:latin typeface="Trebuchet MS" pitchFamily="34" charset="0"/>
                          <a:ea typeface="ヒラギノ角ゴ Pro W3"/>
                          <a:cs typeface="ヒラギノ角ゴ Pro W3"/>
                        </a:rPr>
                        <a:t>Simply supported</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a:ln>
                            <a:noFill/>
                          </a:ln>
                          <a:solidFill>
                            <a:srgbClr val="002C5F"/>
                          </a:solidFill>
                          <a:effectLst/>
                          <a:latin typeface="Trebuchet MS" pitchFamily="34" charset="0"/>
                          <a:ea typeface="ヒラギノ角ゴ Pro W3"/>
                          <a:cs typeface="ヒラギノ角ゴ Pro W3"/>
                        </a:rPr>
                        <a:t>1.0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0836">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a:ln>
                            <a:noFill/>
                          </a:ln>
                          <a:solidFill>
                            <a:srgbClr val="002C5F"/>
                          </a:solidFill>
                          <a:effectLst/>
                          <a:latin typeface="Trebuchet MS" pitchFamily="34" charset="0"/>
                          <a:ea typeface="ヒラギノ角ゴ Pro W3"/>
                          <a:cs typeface="ヒラギノ角ゴ Pro W3"/>
                        </a:rPr>
                        <a:t>End span</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a:ln>
                            <a:noFill/>
                          </a:ln>
                          <a:solidFill>
                            <a:srgbClr val="002C5F"/>
                          </a:solidFill>
                          <a:effectLst/>
                          <a:latin typeface="Trebuchet MS" pitchFamily="34" charset="0"/>
                          <a:ea typeface="ヒラギノ角ゴ Pro W3"/>
                          <a:cs typeface="ヒラギノ角ゴ Pro W3"/>
                        </a:rPr>
                        <a:t>1.3</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46113">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a:ln>
                            <a:noFill/>
                          </a:ln>
                          <a:solidFill>
                            <a:srgbClr val="002C5F"/>
                          </a:solidFill>
                          <a:effectLst/>
                          <a:latin typeface="Trebuchet MS" pitchFamily="34" charset="0"/>
                          <a:ea typeface="ヒラギノ角ゴ Pro W3"/>
                          <a:cs typeface="ヒラギノ角ゴ Pro W3"/>
                        </a:rPr>
                        <a:t>Interior Span</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a:ln>
                            <a:noFill/>
                          </a:ln>
                          <a:solidFill>
                            <a:srgbClr val="002C5F"/>
                          </a:solidFill>
                          <a:effectLst/>
                          <a:latin typeface="Trebuchet MS" pitchFamily="34" charset="0"/>
                          <a:ea typeface="ヒラギノ角ゴ Pro W3"/>
                          <a:cs typeface="ヒラギノ角ゴ Pro W3"/>
                        </a:rPr>
                        <a:t>1.5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70836">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dirty="0">
                          <a:ln>
                            <a:noFill/>
                          </a:ln>
                          <a:solidFill>
                            <a:srgbClr val="002C5F"/>
                          </a:solidFill>
                          <a:effectLst/>
                          <a:latin typeface="Trebuchet MS" pitchFamily="34" charset="0"/>
                          <a:ea typeface="ヒラギノ角ゴ Pro W3"/>
                          <a:cs typeface="ヒラギノ角ゴ Pro W3"/>
                        </a:rPr>
                        <a:t>Flat Slab</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0" i="0" u="none" strike="noStrike" cap="none" normalizeH="0" baseline="0" dirty="0">
                          <a:ln>
                            <a:noFill/>
                          </a:ln>
                          <a:solidFill>
                            <a:srgbClr val="002C5F"/>
                          </a:solidFill>
                          <a:effectLst/>
                          <a:latin typeface="Trebuchet MS" pitchFamily="34" charset="0"/>
                          <a:ea typeface="ヒラギノ角ゴ Pro W3"/>
                          <a:cs typeface="ヒラギノ角ゴ Pro W3"/>
                        </a:rPr>
                        <a:t>1.2</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11" name="Text Box 14"/>
          <p:cNvSpPr txBox="1">
            <a:spLocks noChangeArrowheads="1"/>
          </p:cNvSpPr>
          <p:nvPr/>
        </p:nvSpPr>
        <p:spPr bwMode="auto">
          <a:xfrm>
            <a:off x="6721475" y="1136650"/>
            <a:ext cx="1978025" cy="338138"/>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Aft>
                <a:spcPct val="0"/>
              </a:spcAft>
              <a:defRPr/>
            </a:pPr>
            <a:r>
              <a:rPr lang="en-GB" altLang="en-US" sz="1600" dirty="0">
                <a:solidFill>
                  <a:srgbClr val="00B050"/>
                </a:solidFill>
                <a:latin typeface="Trebuchet MS"/>
              </a:rPr>
              <a:t>How To 3: Figure 5</a:t>
            </a:r>
          </a:p>
        </p:txBody>
      </p:sp>
      <p:sp>
        <p:nvSpPr>
          <p:cNvPr id="2" name="Oval 1"/>
          <p:cNvSpPr/>
          <p:nvPr/>
        </p:nvSpPr>
        <p:spPr>
          <a:xfrm>
            <a:off x="8266113" y="4176713"/>
            <a:ext cx="642937" cy="390525"/>
          </a:xfrm>
          <a:prstGeom prst="ellipse">
            <a:avLst/>
          </a:prstGeom>
          <a:noFill/>
          <a:ln w="31750">
            <a:solidFill>
              <a:srgbClr val="FB55E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en-GB">
              <a:solidFill>
                <a:srgbClr val="FFFFFF"/>
              </a:solidFill>
            </a:endParaRPr>
          </a:p>
        </p:txBody>
      </p:sp>
      <p:sp>
        <p:nvSpPr>
          <p:cNvPr id="71712" name="TextBox 12"/>
          <p:cNvSpPr txBox="1">
            <a:spLocks noChangeArrowheads="1"/>
          </p:cNvSpPr>
          <p:nvPr/>
        </p:nvSpPr>
        <p:spPr bwMode="auto">
          <a:xfrm>
            <a:off x="5886450" y="74613"/>
            <a:ext cx="3157538" cy="523875"/>
          </a:xfrm>
          <a:prstGeom prst="rect">
            <a:avLst/>
          </a:prstGeom>
          <a:solidFill>
            <a:srgbClr val="B1FDB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2800">
                <a:solidFill>
                  <a:srgbClr val="002060"/>
                </a:solidFill>
              </a:rPr>
              <a:t>Model answer</a:t>
            </a:r>
          </a:p>
        </p:txBody>
      </p:sp>
      <p:sp>
        <p:nvSpPr>
          <p:cNvPr id="3" name="TextBox 2"/>
          <p:cNvSpPr txBox="1">
            <a:spLocks noChangeArrowheads="1"/>
          </p:cNvSpPr>
          <p:nvPr/>
        </p:nvSpPr>
        <p:spPr bwMode="auto">
          <a:xfrm>
            <a:off x="1128713" y="6091238"/>
            <a:ext cx="1062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Aft>
                <a:spcPct val="0"/>
              </a:spcAft>
            </a:pPr>
            <a:r>
              <a:rPr lang="en-GB" altLang="en-US" sz="1800" b="1">
                <a:solidFill>
                  <a:srgbClr val="B5121B"/>
                </a:solidFill>
              </a:rPr>
              <a:t>0.4%</a:t>
            </a:r>
          </a:p>
        </p:txBody>
      </p:sp>
    </p:spTree>
    <p:extLst>
      <p:ext uri="{BB962C8B-B14F-4D97-AF65-F5344CB8AC3E}">
        <p14:creationId xmlns:p14="http://schemas.microsoft.com/office/powerpoint/2010/main" val="7077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0182"/>
                                        </p:tgtEl>
                                        <p:attrNameLst>
                                          <p:attrName>style.visibility</p:attrName>
                                        </p:attrNameLst>
                                      </p:cBhvr>
                                      <p:to>
                                        <p:strVal val="visible"/>
                                      </p:to>
                                    </p:set>
                                    <p:animEffect transition="in" filter="wipe(down)">
                                      <p:cBhvr>
                                        <p:cTn id="11" dur="500"/>
                                        <p:tgtEl>
                                          <p:spTgt spid="50182"/>
                                        </p:tgtEl>
                                      </p:cBhvr>
                                    </p:animEffect>
                                  </p:childTnLst>
                                </p:cTn>
                              </p:par>
                            </p:childTnLst>
                          </p:cTn>
                        </p:par>
                        <p:par>
                          <p:cTn id="12" fill="hold" nodeType="afterGroup">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50183"/>
                                        </p:tgtEl>
                                        <p:attrNameLst>
                                          <p:attrName>style.visibility</p:attrName>
                                        </p:attrNameLst>
                                      </p:cBhvr>
                                      <p:to>
                                        <p:strVal val="visible"/>
                                      </p:to>
                                    </p:set>
                                    <p:animEffect transition="in" filter="wipe(right)">
                                      <p:cBhvr>
                                        <p:cTn id="15" dur="500"/>
                                        <p:tgtEl>
                                          <p:spTgt spid="50183"/>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501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2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p:bldP spid="50183" grpId="0" animBg="1"/>
      <p:bldP spid="50184" grpId="0"/>
      <p:bldP spid="105481" grpId="0"/>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57200" y="274638"/>
            <a:ext cx="8229600" cy="512762"/>
          </a:xfrm>
        </p:spPr>
        <p:txBody>
          <a:bodyPr anchor="t"/>
          <a:lstStyle/>
          <a:p>
            <a:pPr eaLnBrk="1" hangingPunct="1"/>
            <a:r>
              <a:rPr lang="en-GB" altLang="en-US"/>
              <a:t>Deflection</a:t>
            </a:r>
            <a:br>
              <a:rPr lang="en-GB" altLang="en-US"/>
            </a:br>
            <a:r>
              <a:rPr lang="en-GB" altLang="en-US" sz="2400"/>
              <a:t>7.4.2 EN 1992-1-1</a:t>
            </a:r>
          </a:p>
        </p:txBody>
      </p:sp>
      <p:sp>
        <p:nvSpPr>
          <p:cNvPr id="106499" name="Rectangle 3"/>
          <p:cNvSpPr>
            <a:spLocks noGrp="1" noChangeArrowheads="1"/>
          </p:cNvSpPr>
          <p:nvPr>
            <p:ph type="subTitle" idx="4294967295"/>
          </p:nvPr>
        </p:nvSpPr>
        <p:spPr>
          <a:xfrm>
            <a:off x="450850" y="1331913"/>
            <a:ext cx="8261350" cy="4732337"/>
          </a:xfrm>
        </p:spPr>
        <p:txBody>
          <a:bodyPr/>
          <a:lstStyle/>
          <a:p>
            <a:pPr marL="357188" indent="-357188" eaLnBrk="1" hangingPunct="1">
              <a:lnSpc>
                <a:spcPct val="150000"/>
              </a:lnSpc>
              <a:buFont typeface="Symbol" pitchFamily="18" charset="2"/>
              <a:buNone/>
              <a:tabLst>
                <a:tab pos="900113" algn="l"/>
                <a:tab pos="1350963" algn="l"/>
                <a:tab pos="4216400" algn="l"/>
                <a:tab pos="7710488" algn="r"/>
              </a:tabLst>
            </a:pPr>
            <a:r>
              <a:rPr lang="en-GB" altLang="en-US" sz="2000">
                <a:solidFill>
                  <a:schemeClr val="folHlink"/>
                </a:solidFill>
                <a:sym typeface="Symbol" pitchFamily="18" charset="2"/>
              </a:rPr>
              <a:t>Check: basic </a:t>
            </a:r>
            <a:r>
              <a:rPr lang="en-GB" altLang="en-US" sz="2000" i="1">
                <a:solidFill>
                  <a:schemeClr val="folHlink"/>
                </a:solidFill>
                <a:sym typeface="Symbol" pitchFamily="18" charset="2"/>
              </a:rPr>
              <a:t>l</a:t>
            </a:r>
            <a:r>
              <a:rPr lang="en-GB" altLang="en-US" sz="2000">
                <a:solidFill>
                  <a:schemeClr val="folHlink"/>
                </a:solidFill>
                <a:sym typeface="Symbol" pitchFamily="18" charset="2"/>
              </a:rPr>
              <a:t>/</a:t>
            </a:r>
            <a:r>
              <a:rPr lang="en-GB" altLang="en-US" sz="2000" i="1">
                <a:solidFill>
                  <a:schemeClr val="folHlink"/>
                </a:solidFill>
                <a:sym typeface="Symbol" pitchFamily="18" charset="2"/>
              </a:rPr>
              <a:t>d </a:t>
            </a:r>
            <a:r>
              <a:rPr lang="en-GB" altLang="en-US" sz="2000">
                <a:solidFill>
                  <a:schemeClr val="folHlink"/>
                </a:solidFill>
                <a:sym typeface="Symbol" pitchFamily="18" charset="2"/>
              </a:rPr>
              <a:t>x F1 x F2 x F3  actual </a:t>
            </a:r>
            <a:r>
              <a:rPr lang="en-GB" altLang="en-US" sz="2000" i="1">
                <a:solidFill>
                  <a:schemeClr val="folHlink"/>
                </a:solidFill>
                <a:sym typeface="Symbol" pitchFamily="18" charset="2"/>
              </a:rPr>
              <a:t>l</a:t>
            </a:r>
            <a:r>
              <a:rPr lang="en-GB" altLang="en-US" sz="2000">
                <a:solidFill>
                  <a:schemeClr val="folHlink"/>
                </a:solidFill>
                <a:sym typeface="Symbol" pitchFamily="18" charset="2"/>
              </a:rPr>
              <a:t>/</a:t>
            </a:r>
            <a:r>
              <a:rPr lang="en-GB" altLang="en-US" sz="2000" i="1">
                <a:solidFill>
                  <a:schemeClr val="folHlink"/>
                </a:solidFill>
                <a:sym typeface="Symbol" pitchFamily="18" charset="2"/>
              </a:rPr>
              <a:t>d</a:t>
            </a:r>
            <a:endParaRPr lang="en-GB" altLang="en-US" sz="2000">
              <a:solidFill>
                <a:schemeClr val="folHlink"/>
              </a:solidFill>
            </a:endParaRPr>
          </a:p>
          <a:p>
            <a:pPr marL="357188" indent="-357188" eaLnBrk="1" hangingPunct="1">
              <a:tabLst>
                <a:tab pos="900113" algn="l"/>
                <a:tab pos="1350963" algn="l"/>
                <a:tab pos="4216400" algn="l"/>
                <a:tab pos="7710488" algn="r"/>
              </a:tabLst>
            </a:pPr>
            <a:r>
              <a:rPr lang="en-GB" altLang="en-US" sz="2000" b="1">
                <a:solidFill>
                  <a:schemeClr val="folHlink"/>
                </a:solidFill>
              </a:rPr>
              <a:t>1.</a:t>
            </a:r>
            <a:r>
              <a:rPr lang="en-GB" altLang="en-US" sz="2000">
                <a:solidFill>
                  <a:schemeClr val="folHlink"/>
                </a:solidFill>
              </a:rPr>
              <a:t>	</a:t>
            </a:r>
            <a:r>
              <a:rPr lang="en-GB" altLang="en-US" sz="2000" b="1">
                <a:solidFill>
                  <a:schemeClr val="folHlink"/>
                </a:solidFill>
              </a:rPr>
              <a:t>Determine basic </a:t>
            </a:r>
            <a:r>
              <a:rPr lang="en-GB" altLang="en-US" sz="2000" b="1" i="1">
                <a:solidFill>
                  <a:schemeClr val="folHlink"/>
                </a:solidFill>
              </a:rPr>
              <a:t>l</a:t>
            </a:r>
            <a:r>
              <a:rPr lang="en-GB" altLang="en-US" sz="2000" b="1">
                <a:solidFill>
                  <a:schemeClr val="folHlink"/>
                </a:solidFill>
              </a:rPr>
              <a:t>/</a:t>
            </a:r>
            <a:r>
              <a:rPr lang="en-GB" altLang="en-US" sz="2000" b="1" i="1">
                <a:solidFill>
                  <a:schemeClr val="folHlink"/>
                </a:solidFill>
              </a:rPr>
              <a:t>d</a:t>
            </a:r>
          </a:p>
          <a:p>
            <a:pPr marL="357188" indent="-357188" eaLnBrk="1" hangingPunct="1">
              <a:tabLst>
                <a:tab pos="900113" algn="l"/>
                <a:tab pos="1350963" algn="l"/>
                <a:tab pos="4216400" algn="l"/>
                <a:tab pos="7710488" algn="r"/>
              </a:tabLst>
            </a:pPr>
            <a:r>
              <a:rPr lang="en-GB" altLang="en-US" sz="2000">
                <a:solidFill>
                  <a:schemeClr val="folHlink"/>
                </a:solidFill>
              </a:rPr>
              <a:t>	The reinforcement ratio, </a:t>
            </a:r>
            <a:r>
              <a:rPr lang="en-GB" altLang="en-US" sz="2000" i="1">
                <a:solidFill>
                  <a:schemeClr val="folHlink"/>
                </a:solidFill>
                <a:sym typeface="Symbol" pitchFamily="18" charset="2"/>
              </a:rPr>
              <a:t> </a:t>
            </a:r>
            <a:r>
              <a:rPr lang="en-GB" altLang="en-US" sz="2000">
                <a:solidFill>
                  <a:schemeClr val="folHlink"/>
                </a:solidFill>
                <a:sym typeface="Symbol" pitchFamily="18" charset="2"/>
              </a:rPr>
              <a:t>=</a:t>
            </a:r>
            <a:r>
              <a:rPr lang="en-GB" altLang="en-US" sz="2000" i="1">
                <a:solidFill>
                  <a:schemeClr val="folHlink"/>
                </a:solidFill>
                <a:sym typeface="Symbol" pitchFamily="18" charset="2"/>
              </a:rPr>
              <a:t> A</a:t>
            </a:r>
            <a:r>
              <a:rPr lang="en-GB" altLang="en-US" sz="2000" baseline="-25000">
                <a:solidFill>
                  <a:schemeClr val="folHlink"/>
                </a:solidFill>
                <a:sym typeface="Symbol" pitchFamily="18" charset="2"/>
              </a:rPr>
              <a:t>s,req</a:t>
            </a:r>
            <a:r>
              <a:rPr lang="en-GB" altLang="en-US" sz="2000">
                <a:solidFill>
                  <a:schemeClr val="folHlink"/>
                </a:solidFill>
                <a:sym typeface="Symbol" pitchFamily="18" charset="2"/>
              </a:rPr>
              <a:t>/</a:t>
            </a:r>
            <a:r>
              <a:rPr lang="en-GB" altLang="en-US" sz="2000" i="1">
                <a:solidFill>
                  <a:schemeClr val="folHlink"/>
                </a:solidFill>
                <a:sym typeface="Symbol" pitchFamily="18" charset="2"/>
              </a:rPr>
              <a:t>bd </a:t>
            </a:r>
          </a:p>
          <a:p>
            <a:pPr marL="357188" indent="-357188" eaLnBrk="1" hangingPunct="1">
              <a:tabLst>
                <a:tab pos="900113" algn="l"/>
                <a:tab pos="1350963" algn="l"/>
                <a:tab pos="4216400" algn="l"/>
                <a:tab pos="7710488" algn="r"/>
              </a:tabLst>
            </a:pPr>
            <a:r>
              <a:rPr lang="en-GB" altLang="en-US" sz="2000" i="1">
                <a:solidFill>
                  <a:schemeClr val="folHlink"/>
                </a:solidFill>
                <a:sym typeface="Symbol" pitchFamily="18" charset="2"/>
              </a:rPr>
              <a:t>                                              </a:t>
            </a:r>
            <a:r>
              <a:rPr lang="en-GB" altLang="en-US" sz="2000">
                <a:solidFill>
                  <a:schemeClr val="folHlink"/>
                </a:solidFill>
                <a:sym typeface="Symbol" pitchFamily="18" charset="2"/>
              </a:rPr>
              <a:t>= 959 x 100/(1000 x</a:t>
            </a:r>
            <a:r>
              <a:rPr lang="en-GB" altLang="en-US" sz="2000" i="1">
                <a:solidFill>
                  <a:schemeClr val="folHlink"/>
                </a:solidFill>
                <a:sym typeface="Symbol" pitchFamily="18" charset="2"/>
              </a:rPr>
              <a:t> </a:t>
            </a:r>
            <a:r>
              <a:rPr lang="en-GB" altLang="en-US" sz="2000">
                <a:solidFill>
                  <a:schemeClr val="folHlink"/>
                </a:solidFill>
                <a:sym typeface="Symbol" pitchFamily="18" charset="2"/>
              </a:rPr>
              <a:t>240) = 0.40%</a:t>
            </a:r>
          </a:p>
          <a:p>
            <a:pPr marL="357188" indent="-357188" eaLnBrk="1" hangingPunct="1">
              <a:tabLst>
                <a:tab pos="900113" algn="l"/>
                <a:tab pos="1350963" algn="l"/>
                <a:tab pos="4216400" algn="l"/>
                <a:tab pos="7710488" algn="r"/>
              </a:tabLst>
            </a:pPr>
            <a:r>
              <a:rPr lang="en-GB" altLang="en-US" sz="2000">
                <a:solidFill>
                  <a:schemeClr val="folHlink"/>
                </a:solidFill>
                <a:sym typeface="Symbol" pitchFamily="18" charset="2"/>
              </a:rPr>
              <a:t>	From graph </a:t>
            </a:r>
            <a:r>
              <a:rPr lang="en-GB" altLang="en-US" sz="2000">
                <a:solidFill>
                  <a:schemeClr val="folHlink"/>
                </a:solidFill>
              </a:rPr>
              <a:t>basic </a:t>
            </a:r>
            <a:r>
              <a:rPr lang="en-GB" altLang="en-US" sz="2000" i="1">
                <a:solidFill>
                  <a:schemeClr val="folHlink"/>
                </a:solidFill>
              </a:rPr>
              <a:t>l</a:t>
            </a:r>
            <a:r>
              <a:rPr lang="en-GB" altLang="en-US" sz="2000">
                <a:solidFill>
                  <a:schemeClr val="folHlink"/>
                </a:solidFill>
              </a:rPr>
              <a:t>/</a:t>
            </a:r>
            <a:r>
              <a:rPr lang="en-GB" altLang="en-US" sz="2000" i="1">
                <a:solidFill>
                  <a:schemeClr val="folHlink"/>
                </a:solidFill>
              </a:rPr>
              <a:t>d </a:t>
            </a:r>
            <a:r>
              <a:rPr lang="en-GB" altLang="en-US" sz="2000">
                <a:solidFill>
                  <a:schemeClr val="folHlink"/>
                </a:solidFill>
              </a:rPr>
              <a:t>= 26.0 x 1.2 = 31.2 (</a:t>
            </a:r>
            <a:r>
              <a:rPr lang="en-GB" altLang="en-US" sz="2000" i="1">
                <a:solidFill>
                  <a:schemeClr val="folHlink"/>
                </a:solidFill>
              </a:rPr>
              <a:t>K</a:t>
            </a:r>
            <a:r>
              <a:rPr lang="en-GB" altLang="en-US" sz="2000">
                <a:solidFill>
                  <a:schemeClr val="folHlink"/>
                </a:solidFill>
              </a:rPr>
              <a:t> = 1.2 for flat slab)</a:t>
            </a:r>
          </a:p>
          <a:p>
            <a:pPr marL="357188" indent="-357188" eaLnBrk="1" hangingPunct="1">
              <a:spcBef>
                <a:spcPct val="120000"/>
              </a:spcBef>
              <a:buFontTx/>
              <a:buAutoNum type="arabicPeriod" startAt="2"/>
              <a:tabLst>
                <a:tab pos="900113" algn="l"/>
                <a:tab pos="1350963" algn="l"/>
                <a:tab pos="4216400" algn="l"/>
                <a:tab pos="7710488" algn="r"/>
              </a:tabLst>
            </a:pPr>
            <a:r>
              <a:rPr lang="en-GB" altLang="en-US" sz="2000" b="1">
                <a:solidFill>
                  <a:schemeClr val="folHlink"/>
                </a:solidFill>
              </a:rPr>
              <a:t>Determine Factor F1</a:t>
            </a:r>
          </a:p>
          <a:p>
            <a:pPr marL="357188" indent="-357188" eaLnBrk="1" hangingPunct="1">
              <a:tabLst>
                <a:tab pos="900113" algn="l"/>
                <a:tab pos="1350963" algn="l"/>
                <a:tab pos="4216400" algn="l"/>
                <a:tab pos="7710488" algn="r"/>
              </a:tabLst>
            </a:pPr>
            <a:r>
              <a:rPr lang="en-GB" altLang="en-US" sz="2000">
                <a:solidFill>
                  <a:schemeClr val="folHlink"/>
                </a:solidFill>
                <a:sym typeface="Symbol" pitchFamily="18" charset="2"/>
              </a:rPr>
              <a:t>	F1 = 1.0</a:t>
            </a:r>
          </a:p>
          <a:p>
            <a:pPr marL="357188" indent="-357188" eaLnBrk="1" hangingPunct="1">
              <a:spcBef>
                <a:spcPct val="120000"/>
              </a:spcBef>
              <a:tabLst>
                <a:tab pos="900113" algn="l"/>
                <a:tab pos="1350963" algn="l"/>
                <a:tab pos="4216400" algn="l"/>
                <a:tab pos="7710488" algn="r"/>
              </a:tabLst>
            </a:pPr>
            <a:r>
              <a:rPr lang="en-GB" altLang="en-US" sz="2000" b="1">
                <a:solidFill>
                  <a:schemeClr val="folHlink"/>
                </a:solidFill>
                <a:sym typeface="Symbol" pitchFamily="18" charset="2"/>
              </a:rPr>
              <a:t>3.	</a:t>
            </a:r>
            <a:r>
              <a:rPr lang="en-GB" altLang="en-US" sz="2000" b="1">
                <a:solidFill>
                  <a:schemeClr val="folHlink"/>
                </a:solidFill>
              </a:rPr>
              <a:t>Determine Factor F2</a:t>
            </a:r>
          </a:p>
          <a:p>
            <a:pPr marL="357188" indent="-357188" eaLnBrk="1" hangingPunct="1">
              <a:tabLst>
                <a:tab pos="900113" algn="l"/>
                <a:tab pos="1350963" algn="l"/>
                <a:tab pos="4216400" algn="l"/>
                <a:tab pos="7710488" algn="r"/>
              </a:tabLst>
            </a:pPr>
            <a:r>
              <a:rPr lang="en-GB" altLang="en-US" sz="2000">
                <a:solidFill>
                  <a:schemeClr val="folHlink"/>
                </a:solidFill>
                <a:sym typeface="Symbol" pitchFamily="18" charset="2"/>
              </a:rPr>
              <a:t>	F2 = 1.0</a:t>
            </a:r>
          </a:p>
          <a:p>
            <a:pPr marL="357188" indent="-357188" eaLnBrk="1" hangingPunct="1">
              <a:buFontTx/>
              <a:buAutoNum type="arabicPeriod" startAt="4"/>
              <a:tabLst>
                <a:tab pos="900113" algn="l"/>
                <a:tab pos="1350963" algn="l"/>
                <a:tab pos="4216400" algn="l"/>
                <a:tab pos="7710488" algn="r"/>
              </a:tabLst>
            </a:pPr>
            <a:endParaRPr lang="en-GB" altLang="en-US" sz="2000">
              <a:solidFill>
                <a:schemeClr val="folHlink"/>
              </a:solidFill>
            </a:endParaRPr>
          </a:p>
          <a:p>
            <a:pPr marL="357188" indent="-357188" eaLnBrk="1" hangingPunct="1">
              <a:lnSpc>
                <a:spcPct val="150000"/>
              </a:lnSpc>
              <a:spcBef>
                <a:spcPct val="0"/>
              </a:spcBef>
              <a:tabLst>
                <a:tab pos="900113" algn="l"/>
                <a:tab pos="1350963" algn="l"/>
                <a:tab pos="4216400" algn="l"/>
                <a:tab pos="7710488" algn="r"/>
              </a:tabLst>
            </a:pPr>
            <a:endParaRPr lang="en-GB" altLang="en-US" sz="1800" baseline="30000"/>
          </a:p>
        </p:txBody>
      </p:sp>
      <p:sp>
        <p:nvSpPr>
          <p:cNvPr id="6" name="Rectangle 6"/>
          <p:cNvSpPr>
            <a:spLocks noChangeArrowheads="1"/>
          </p:cNvSpPr>
          <p:nvPr/>
        </p:nvSpPr>
        <p:spPr bwMode="auto">
          <a:xfrm>
            <a:off x="3568700" y="3906838"/>
            <a:ext cx="5575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600" b="1">
                <a:solidFill>
                  <a:srgbClr val="E05506"/>
                </a:solidFill>
              </a:rPr>
              <a:t>For flanged sections where the ratio of the flange breadth to the rib breadth exceeds 3, the values of </a:t>
            </a:r>
            <a:r>
              <a:rPr lang="en-GB" altLang="en-US" sz="1600" b="1" i="1">
                <a:solidFill>
                  <a:srgbClr val="E05506"/>
                </a:solidFill>
              </a:rPr>
              <a:t>l</a:t>
            </a:r>
            <a:r>
              <a:rPr lang="en-GB" altLang="en-US" sz="1600" b="1">
                <a:solidFill>
                  <a:srgbClr val="E05506"/>
                </a:solidFill>
              </a:rPr>
              <a:t>/</a:t>
            </a:r>
            <a:r>
              <a:rPr lang="en-GB" altLang="en-US" sz="1600" b="1" i="1">
                <a:solidFill>
                  <a:srgbClr val="E05506"/>
                </a:solidFill>
              </a:rPr>
              <a:t>d </a:t>
            </a:r>
            <a:r>
              <a:rPr lang="en-GB" altLang="en-US" sz="1600" b="1">
                <a:solidFill>
                  <a:srgbClr val="E05506"/>
                </a:solidFill>
              </a:rPr>
              <a:t>given by Expression (7.16) should be multiplied by 0.8.</a:t>
            </a:r>
          </a:p>
        </p:txBody>
      </p:sp>
      <p:sp>
        <p:nvSpPr>
          <p:cNvPr id="7" name="Rectangle 7"/>
          <p:cNvSpPr>
            <a:spLocks noChangeArrowheads="1"/>
          </p:cNvSpPr>
          <p:nvPr/>
        </p:nvSpPr>
        <p:spPr bwMode="auto">
          <a:xfrm>
            <a:off x="3487738" y="5045075"/>
            <a:ext cx="56562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600" b="1">
                <a:solidFill>
                  <a:srgbClr val="E05506"/>
                </a:solidFill>
                <a:sym typeface="Symbol" pitchFamily="18" charset="2"/>
              </a:rPr>
              <a:t>For flat slabs, with spans exceeding 8.5 m, which support partitions liable to be damaged by excessive deflections, the values of l/d given by Expression (7.16) should be multiplied by 8.5 / l</a:t>
            </a:r>
            <a:r>
              <a:rPr lang="en-GB" altLang="en-US" sz="1600" b="1" baseline="-25000">
                <a:solidFill>
                  <a:srgbClr val="E05506"/>
                </a:solidFill>
                <a:sym typeface="Symbol" pitchFamily="18" charset="2"/>
              </a:rPr>
              <a:t>eff</a:t>
            </a:r>
            <a:r>
              <a:rPr lang="en-GB" altLang="en-US" sz="1600" b="1">
                <a:solidFill>
                  <a:srgbClr val="E05506"/>
                </a:solidFill>
                <a:sym typeface="Symbol" pitchFamily="18" charset="2"/>
              </a:rPr>
              <a:t> (l</a:t>
            </a:r>
            <a:r>
              <a:rPr lang="en-GB" altLang="en-US" sz="1600" b="1" baseline="-25000">
                <a:solidFill>
                  <a:srgbClr val="E05506"/>
                </a:solidFill>
                <a:sym typeface="Symbol" pitchFamily="18" charset="2"/>
              </a:rPr>
              <a:t>eff</a:t>
            </a:r>
            <a:r>
              <a:rPr lang="en-GB" altLang="en-US" sz="1600" b="1">
                <a:solidFill>
                  <a:srgbClr val="E05506"/>
                </a:solidFill>
                <a:sym typeface="Symbol" pitchFamily="18" charset="2"/>
              </a:rPr>
              <a:t> in metres, see 5.3.2.2 (1)).</a:t>
            </a:r>
          </a:p>
        </p:txBody>
      </p:sp>
      <p:sp>
        <p:nvSpPr>
          <p:cNvPr id="72710" name="TextBox 7"/>
          <p:cNvSpPr txBox="1">
            <a:spLocks noChangeArrowheads="1"/>
          </p:cNvSpPr>
          <p:nvPr/>
        </p:nvSpPr>
        <p:spPr bwMode="auto">
          <a:xfrm>
            <a:off x="3557588" y="238125"/>
            <a:ext cx="3155950" cy="523875"/>
          </a:xfrm>
          <a:prstGeom prst="rect">
            <a:avLst/>
          </a:prstGeom>
          <a:solidFill>
            <a:srgbClr val="B1FDB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2800">
                <a:solidFill>
                  <a:srgbClr val="002060"/>
                </a:solidFill>
              </a:rPr>
              <a:t>Model answer</a:t>
            </a:r>
          </a:p>
        </p:txBody>
      </p:sp>
    </p:spTree>
    <p:extLst>
      <p:ext uri="{BB962C8B-B14F-4D97-AF65-F5344CB8AC3E}">
        <p14:creationId xmlns:p14="http://schemas.microsoft.com/office/powerpoint/2010/main" val="9336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fade">
                                      <p:cBhvr>
                                        <p:cTn id="7" dur="500"/>
                                        <p:tgtEl>
                                          <p:spTgt spid="1064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6499">
                                            <p:txEl>
                                              <p:pRg st="3" end="3"/>
                                            </p:txEl>
                                          </p:spTgt>
                                        </p:tgtEl>
                                        <p:attrNameLst>
                                          <p:attrName>style.visibility</p:attrName>
                                        </p:attrNameLst>
                                      </p:cBhvr>
                                      <p:to>
                                        <p:strVal val="visible"/>
                                      </p:to>
                                    </p:set>
                                    <p:animEffect transition="in" filter="fade">
                                      <p:cBhvr>
                                        <p:cTn id="12" dur="500"/>
                                        <p:tgtEl>
                                          <p:spTgt spid="1064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6499">
                                            <p:txEl>
                                              <p:pRg st="4" end="4"/>
                                            </p:txEl>
                                          </p:spTgt>
                                        </p:tgtEl>
                                        <p:attrNameLst>
                                          <p:attrName>style.visibility</p:attrName>
                                        </p:attrNameLst>
                                      </p:cBhvr>
                                      <p:to>
                                        <p:strVal val="visible"/>
                                      </p:to>
                                    </p:set>
                                    <p:animEffect transition="in" filter="fade">
                                      <p:cBhvr>
                                        <p:cTn id="17" dur="500"/>
                                        <p:tgtEl>
                                          <p:spTgt spid="10649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6499">
                                            <p:txEl>
                                              <p:pRg st="5" end="5"/>
                                            </p:txEl>
                                          </p:spTgt>
                                        </p:tgtEl>
                                        <p:attrNameLst>
                                          <p:attrName>style.visibility</p:attrName>
                                        </p:attrNameLst>
                                      </p:cBhvr>
                                      <p:to>
                                        <p:strVal val="visible"/>
                                      </p:to>
                                    </p:set>
                                    <p:animEffect transition="in" filter="fade">
                                      <p:cBhvr>
                                        <p:cTn id="22" dur="500"/>
                                        <p:tgtEl>
                                          <p:spTgt spid="10649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06499">
                                            <p:txEl>
                                              <p:pRg st="6" end="6"/>
                                            </p:txEl>
                                          </p:spTgt>
                                        </p:tgtEl>
                                        <p:attrNameLst>
                                          <p:attrName>style.visibility</p:attrName>
                                        </p:attrNameLst>
                                      </p:cBhvr>
                                      <p:to>
                                        <p:strVal val="visible"/>
                                      </p:to>
                                    </p:set>
                                    <p:animEffect transition="in" filter="fade">
                                      <p:cBhvr>
                                        <p:cTn id="31" dur="500"/>
                                        <p:tgtEl>
                                          <p:spTgt spid="1064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06499">
                                            <p:txEl>
                                              <p:pRg st="7" end="7"/>
                                            </p:txEl>
                                          </p:spTgt>
                                        </p:tgtEl>
                                        <p:attrNameLst>
                                          <p:attrName>style.visibility</p:attrName>
                                        </p:attrNameLst>
                                      </p:cBhvr>
                                      <p:to>
                                        <p:strVal val="visible"/>
                                      </p:to>
                                    </p:set>
                                    <p:animEffect transition="in" filter="fade">
                                      <p:cBhvr>
                                        <p:cTn id="36" dur="500"/>
                                        <p:tgtEl>
                                          <p:spTgt spid="10649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106499">
                                            <p:txEl>
                                              <p:pRg st="8" end="8"/>
                                            </p:txEl>
                                          </p:spTgt>
                                        </p:tgtEl>
                                        <p:attrNameLst>
                                          <p:attrName>style.visibility</p:attrName>
                                        </p:attrNameLst>
                                      </p:cBhvr>
                                      <p:to>
                                        <p:strVal val="visible"/>
                                      </p:to>
                                    </p:set>
                                    <p:animEffect transition="in" filter="fade">
                                      <p:cBhvr>
                                        <p:cTn id="45" dur="500"/>
                                        <p:tgtEl>
                                          <p:spTgt spid="106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274638"/>
            <a:ext cx="8229600" cy="512762"/>
          </a:xfrm>
        </p:spPr>
        <p:txBody>
          <a:bodyPr anchor="t"/>
          <a:lstStyle/>
          <a:p>
            <a:pPr eaLnBrk="1" hangingPunct="1"/>
            <a:r>
              <a:rPr lang="en-GB" altLang="en-US"/>
              <a:t>Deflection</a:t>
            </a:r>
            <a:r>
              <a:rPr lang="en-GB" altLang="en-US" sz="2400"/>
              <a:t/>
            </a:r>
            <a:br>
              <a:rPr lang="en-GB" altLang="en-US" sz="2400"/>
            </a:br>
            <a:endParaRPr lang="en-GB" altLang="en-US" sz="2400"/>
          </a:p>
        </p:txBody>
      </p:sp>
      <p:sp>
        <p:nvSpPr>
          <p:cNvPr id="107523" name="Rectangle 3"/>
          <p:cNvSpPr>
            <a:spLocks noGrp="1" noChangeArrowheads="1"/>
          </p:cNvSpPr>
          <p:nvPr>
            <p:ph type="subTitle" idx="4294967295"/>
          </p:nvPr>
        </p:nvSpPr>
        <p:spPr>
          <a:xfrm>
            <a:off x="450850" y="1285875"/>
            <a:ext cx="8261350" cy="4572000"/>
          </a:xfrm>
        </p:spPr>
        <p:txBody>
          <a:bodyPr/>
          <a:lstStyle/>
          <a:p>
            <a:pPr marL="357188" indent="-357188" eaLnBrk="1" hangingPunct="1">
              <a:buFontTx/>
              <a:buAutoNum type="arabicPeriod" startAt="4"/>
              <a:tabLst>
                <a:tab pos="900113" algn="l"/>
                <a:tab pos="1350963" algn="l"/>
                <a:tab pos="4216400" algn="l"/>
                <a:tab pos="7710488" algn="r"/>
              </a:tabLst>
              <a:defRPr/>
            </a:pPr>
            <a:r>
              <a:rPr lang="en-GB" altLang="en-US" sz="2000" b="1" dirty="0">
                <a:solidFill>
                  <a:schemeClr val="folHlink"/>
                </a:solidFill>
              </a:rPr>
              <a:t>Determine Factor F3</a:t>
            </a:r>
          </a:p>
          <a:p>
            <a:pPr marL="0" indent="0" eaLnBrk="1" hangingPunct="1">
              <a:tabLst>
                <a:tab pos="900113" algn="l"/>
                <a:tab pos="1350963" algn="l"/>
                <a:tab pos="4216400" algn="l"/>
                <a:tab pos="7710488" algn="r"/>
              </a:tabLst>
              <a:defRPr/>
            </a:pPr>
            <a:endParaRPr lang="en-GB" altLang="en-US" sz="2000" b="1" dirty="0">
              <a:solidFill>
                <a:schemeClr val="folHlink"/>
              </a:solidFill>
            </a:endParaRPr>
          </a:p>
          <a:p>
            <a:pPr marL="357188" indent="-357188" eaLnBrk="1" hangingPunct="1">
              <a:tabLst>
                <a:tab pos="900113" algn="l"/>
                <a:tab pos="1350963" algn="l"/>
                <a:tab pos="4216400" algn="l"/>
                <a:tab pos="7710488" algn="r"/>
              </a:tabLst>
              <a:defRPr/>
            </a:pPr>
            <a:r>
              <a:rPr lang="en-GB" altLang="en-US" sz="2000" b="1" dirty="0">
                <a:solidFill>
                  <a:schemeClr val="folHlink"/>
                </a:solidFill>
                <a:sym typeface="Symbol" pitchFamily="18" charset="2"/>
              </a:rPr>
              <a:t>	</a:t>
            </a:r>
            <a:r>
              <a:rPr lang="en-GB" altLang="en-US" sz="2000" i="1" dirty="0" err="1">
                <a:solidFill>
                  <a:schemeClr val="folHlink"/>
                </a:solidFill>
                <a:sym typeface="Symbol" pitchFamily="18" charset="2"/>
              </a:rPr>
              <a:t>A</a:t>
            </a:r>
            <a:r>
              <a:rPr lang="en-GB" altLang="en-US" sz="2000" baseline="-25000" dirty="0" err="1">
                <a:solidFill>
                  <a:schemeClr val="folHlink"/>
                </a:solidFill>
                <a:sym typeface="Symbol" pitchFamily="18" charset="2"/>
              </a:rPr>
              <a:t>s,req</a:t>
            </a:r>
            <a:r>
              <a:rPr lang="en-GB" altLang="en-US" sz="2000" dirty="0">
                <a:solidFill>
                  <a:schemeClr val="folHlink"/>
                </a:solidFill>
                <a:sym typeface="Symbol" pitchFamily="18" charset="2"/>
              </a:rPr>
              <a:t> = 959 mm</a:t>
            </a:r>
            <a:r>
              <a:rPr lang="en-GB" altLang="en-US" sz="2000" baseline="30000" dirty="0">
                <a:solidFill>
                  <a:schemeClr val="folHlink"/>
                </a:solidFill>
                <a:sym typeface="Symbol" pitchFamily="18" charset="2"/>
              </a:rPr>
              <a:t>2</a:t>
            </a:r>
            <a:r>
              <a:rPr lang="en-GB" altLang="en-US" sz="2000" dirty="0">
                <a:solidFill>
                  <a:schemeClr val="folHlink"/>
                </a:solidFill>
                <a:sym typeface="Symbol" pitchFamily="18" charset="2"/>
              </a:rPr>
              <a:t> (ULS)</a:t>
            </a:r>
          </a:p>
          <a:p>
            <a:pPr marL="357188" indent="-357188" eaLnBrk="1" hangingPunct="1">
              <a:tabLst>
                <a:tab pos="900113" algn="l"/>
                <a:tab pos="1350963" algn="l"/>
                <a:tab pos="4216400" algn="l"/>
                <a:tab pos="7710488" algn="r"/>
              </a:tabLst>
              <a:defRPr/>
            </a:pPr>
            <a:r>
              <a:rPr lang="en-GB" altLang="en-US" sz="2000" dirty="0">
                <a:solidFill>
                  <a:schemeClr val="folHlink"/>
                </a:solidFill>
                <a:sym typeface="Symbol" pitchFamily="18" charset="2"/>
              </a:rPr>
              <a:t>	Assume we require H16 @ 200 c/c (1005 mm</a:t>
            </a:r>
            <a:r>
              <a:rPr lang="en-GB" altLang="en-US" sz="2000" baseline="30000" dirty="0">
                <a:solidFill>
                  <a:schemeClr val="folHlink"/>
                </a:solidFill>
                <a:sym typeface="Symbol" pitchFamily="18" charset="2"/>
              </a:rPr>
              <a:t>2</a:t>
            </a:r>
            <a:r>
              <a:rPr lang="en-GB" altLang="en-US" sz="2000" dirty="0">
                <a:solidFill>
                  <a:schemeClr val="folHlink"/>
                </a:solidFill>
                <a:sym typeface="Symbol" pitchFamily="18" charset="2"/>
              </a:rPr>
              <a:t>) to control deflection</a:t>
            </a:r>
          </a:p>
          <a:p>
            <a:pPr marL="357188" indent="-357188" eaLnBrk="1" hangingPunct="1">
              <a:lnSpc>
                <a:spcPct val="150000"/>
              </a:lnSpc>
              <a:spcBef>
                <a:spcPct val="0"/>
              </a:spcBef>
              <a:tabLst>
                <a:tab pos="900113" algn="l"/>
                <a:tab pos="1350963" algn="l"/>
                <a:tab pos="4216400" algn="l"/>
                <a:tab pos="7710488" algn="r"/>
              </a:tabLst>
              <a:defRPr/>
            </a:pPr>
            <a:r>
              <a:rPr lang="en-GB" altLang="en-US" sz="2000" dirty="0">
                <a:solidFill>
                  <a:schemeClr val="folHlink"/>
                </a:solidFill>
                <a:sym typeface="Symbol" pitchFamily="18" charset="2"/>
              </a:rPr>
              <a:t>	F3 	= </a:t>
            </a:r>
            <a:r>
              <a:rPr lang="en-GB" altLang="en-US" sz="2000" i="1" dirty="0" err="1">
                <a:solidFill>
                  <a:schemeClr val="folHlink"/>
                </a:solidFill>
              </a:rPr>
              <a:t>A</a:t>
            </a:r>
            <a:r>
              <a:rPr lang="en-GB" altLang="en-US" sz="2000" baseline="-25000" dirty="0" err="1">
                <a:solidFill>
                  <a:schemeClr val="folHlink"/>
                </a:solidFill>
              </a:rPr>
              <a:t>s,prov</a:t>
            </a:r>
            <a:r>
              <a:rPr lang="en-GB" altLang="en-US" sz="2000" baseline="-25000" dirty="0">
                <a:solidFill>
                  <a:schemeClr val="folHlink"/>
                </a:solidFill>
              </a:rPr>
              <a:t> </a:t>
            </a:r>
            <a:r>
              <a:rPr lang="en-GB" altLang="en-US" sz="2000" dirty="0">
                <a:solidFill>
                  <a:schemeClr val="folHlink"/>
                </a:solidFill>
              </a:rPr>
              <a:t>/ </a:t>
            </a:r>
            <a:r>
              <a:rPr lang="en-GB" altLang="en-US" sz="2000" i="1" dirty="0" err="1">
                <a:solidFill>
                  <a:schemeClr val="folHlink"/>
                </a:solidFill>
              </a:rPr>
              <a:t>A</a:t>
            </a:r>
            <a:r>
              <a:rPr lang="en-GB" altLang="en-US" sz="2000" baseline="-25000" dirty="0" err="1">
                <a:solidFill>
                  <a:schemeClr val="folHlink"/>
                </a:solidFill>
              </a:rPr>
              <a:t>s,req</a:t>
            </a:r>
            <a:r>
              <a:rPr lang="en-GB" altLang="en-US" sz="2000" dirty="0">
                <a:solidFill>
                  <a:schemeClr val="folHlink"/>
                </a:solidFill>
              </a:rPr>
              <a:t> = 1005 / 959 = 1.05 ≤ 1.5</a:t>
            </a:r>
          </a:p>
          <a:p>
            <a:pPr marL="357188" indent="-357188">
              <a:lnSpc>
                <a:spcPct val="150000"/>
              </a:lnSpc>
              <a:tabLst>
                <a:tab pos="900113" algn="l"/>
                <a:tab pos="1350963" algn="l"/>
                <a:tab pos="4216400" algn="l"/>
                <a:tab pos="7710488" algn="r"/>
              </a:tabLst>
              <a:defRPr/>
            </a:pPr>
            <a:r>
              <a:rPr lang="en-GB" altLang="en-US" sz="2000" dirty="0">
                <a:solidFill>
                  <a:schemeClr val="folHlink"/>
                </a:solidFill>
                <a:sym typeface="Symbol" pitchFamily="18" charset="2"/>
              </a:rPr>
              <a:t>	                Allowable                   vs     Actual </a:t>
            </a:r>
          </a:p>
          <a:p>
            <a:pPr marL="357188" indent="-357188">
              <a:lnSpc>
                <a:spcPct val="150000"/>
              </a:lnSpc>
              <a:tabLst>
                <a:tab pos="900113" algn="l"/>
                <a:tab pos="1350963" algn="l"/>
                <a:tab pos="4216400" algn="l"/>
                <a:tab pos="7710488" algn="r"/>
              </a:tabLst>
              <a:defRPr/>
            </a:pPr>
            <a:r>
              <a:rPr lang="en-GB" altLang="en-US" sz="2000" dirty="0">
                <a:solidFill>
                  <a:schemeClr val="folHlink"/>
                </a:solidFill>
                <a:sym typeface="Symbol" pitchFamily="18" charset="2"/>
              </a:rPr>
              <a:t>                  31.2 x 1.0 x 1.0 x 1.05	     5900 / 240</a:t>
            </a:r>
          </a:p>
          <a:p>
            <a:pPr marL="357188" indent="-357188">
              <a:lnSpc>
                <a:spcPct val="150000"/>
              </a:lnSpc>
              <a:tabLst>
                <a:tab pos="900113" algn="l"/>
                <a:tab pos="1350963" algn="l"/>
                <a:tab pos="4216400" algn="l"/>
                <a:tab pos="7710488" algn="r"/>
              </a:tabLst>
              <a:defRPr/>
            </a:pPr>
            <a:r>
              <a:rPr lang="en-GB" altLang="en-US" sz="2000" dirty="0">
                <a:solidFill>
                  <a:schemeClr val="folHlink"/>
                </a:solidFill>
                <a:sym typeface="Symbol" pitchFamily="18" charset="2"/>
              </a:rPr>
              <a:t>		                                 32.8	      24.5</a:t>
            </a:r>
          </a:p>
          <a:p>
            <a:pPr marL="357188" indent="-357188">
              <a:lnSpc>
                <a:spcPct val="150000"/>
              </a:lnSpc>
              <a:tabLst>
                <a:tab pos="900113" algn="l"/>
                <a:tab pos="1350963" algn="l"/>
                <a:tab pos="4216400" algn="l"/>
                <a:tab pos="7710488" algn="r"/>
              </a:tabLst>
              <a:defRPr/>
            </a:pPr>
            <a:r>
              <a:rPr lang="en-GB" altLang="en-US" sz="2000" dirty="0">
                <a:solidFill>
                  <a:schemeClr val="folHlink"/>
                </a:solidFill>
                <a:sym typeface="Symbol" pitchFamily="18" charset="2"/>
              </a:rPr>
              <a:t>                                                                             OK!</a:t>
            </a:r>
            <a:endParaRPr lang="en-GB" altLang="en-US" sz="2000" dirty="0">
              <a:solidFill>
                <a:schemeClr val="folHlink"/>
              </a:solidFill>
            </a:endParaRPr>
          </a:p>
          <a:p>
            <a:pPr marL="357188" indent="-357188" eaLnBrk="1" hangingPunct="1">
              <a:lnSpc>
                <a:spcPct val="150000"/>
              </a:lnSpc>
              <a:spcBef>
                <a:spcPct val="0"/>
              </a:spcBef>
              <a:tabLst>
                <a:tab pos="900113" algn="l"/>
                <a:tab pos="1350963" algn="l"/>
                <a:tab pos="4216400" algn="l"/>
                <a:tab pos="7710488" algn="r"/>
              </a:tabLst>
              <a:defRPr/>
            </a:pPr>
            <a:endParaRPr lang="en-GB" altLang="en-US" sz="2000" b="1" baseline="30000" dirty="0">
              <a:solidFill>
                <a:schemeClr val="folHlink"/>
              </a:solidFill>
            </a:endParaRPr>
          </a:p>
        </p:txBody>
      </p:sp>
      <p:sp>
        <p:nvSpPr>
          <p:cNvPr id="73732" name="TextBox 3"/>
          <p:cNvSpPr txBox="1">
            <a:spLocks noChangeArrowheads="1"/>
          </p:cNvSpPr>
          <p:nvPr/>
        </p:nvSpPr>
        <p:spPr bwMode="auto">
          <a:xfrm>
            <a:off x="3557588" y="238125"/>
            <a:ext cx="3155950" cy="523875"/>
          </a:xfrm>
          <a:prstGeom prst="rect">
            <a:avLst/>
          </a:prstGeom>
          <a:solidFill>
            <a:srgbClr val="B1FDB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2800">
                <a:solidFill>
                  <a:srgbClr val="002060"/>
                </a:solidFill>
              </a:rPr>
              <a:t>Model answer</a:t>
            </a:r>
          </a:p>
        </p:txBody>
      </p:sp>
      <p:sp>
        <p:nvSpPr>
          <p:cNvPr id="5" name="TextBox 4"/>
          <p:cNvSpPr txBox="1">
            <a:spLocks noChangeArrowheads="1"/>
          </p:cNvSpPr>
          <p:nvPr/>
        </p:nvSpPr>
        <p:spPr bwMode="auto">
          <a:xfrm>
            <a:off x="4806950" y="1284288"/>
            <a:ext cx="3470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rebuchet MS" pitchFamily="34" charset="0"/>
              </a:defRPr>
            </a:lvl1pPr>
            <a:lvl2pPr marL="742950" indent="-285750" eaLnBrk="0" hangingPunct="0">
              <a:defRPr sz="2000">
                <a:solidFill>
                  <a:schemeClr val="tx1"/>
                </a:solidFill>
                <a:latin typeface="Trebuchet MS" pitchFamily="34" charset="0"/>
              </a:defRPr>
            </a:lvl2pPr>
            <a:lvl3pPr marL="1143000" indent="-228600" eaLnBrk="0" hangingPunct="0">
              <a:defRPr sz="2000">
                <a:solidFill>
                  <a:schemeClr val="tx1"/>
                </a:solidFill>
                <a:latin typeface="Trebuchet MS" pitchFamily="34" charset="0"/>
              </a:defRPr>
            </a:lvl3pPr>
            <a:lvl4pPr marL="1600200" indent="-228600" eaLnBrk="0" hangingPunct="0">
              <a:defRPr sz="2000">
                <a:solidFill>
                  <a:schemeClr val="tx1"/>
                </a:solidFill>
                <a:latin typeface="Trebuchet MS" pitchFamily="34" charset="0"/>
              </a:defRPr>
            </a:lvl4pPr>
            <a:lvl5pPr marL="2057400" indent="-228600" eaLnBrk="0" hangingPunct="0">
              <a:defRPr sz="2000">
                <a:solidFill>
                  <a:schemeClr val="tx1"/>
                </a:solidFill>
                <a:latin typeface="Trebuchet MS" pitchFamily="34" charset="0"/>
              </a:defRPr>
            </a:lvl5pPr>
            <a:lvl6pPr marL="2514600" indent="-228600" algn="ctr" eaLnBrk="0" fontAlgn="base" hangingPunct="0">
              <a:spcBef>
                <a:spcPct val="0"/>
              </a:spcBef>
              <a:spcAft>
                <a:spcPct val="0"/>
              </a:spcAft>
              <a:defRPr sz="2000">
                <a:solidFill>
                  <a:schemeClr val="tx1"/>
                </a:solidFill>
                <a:latin typeface="Trebuchet MS" pitchFamily="34" charset="0"/>
              </a:defRPr>
            </a:lvl6pPr>
            <a:lvl7pPr marL="2971800" indent="-228600" algn="ctr" eaLnBrk="0" fontAlgn="base" hangingPunct="0">
              <a:spcBef>
                <a:spcPct val="0"/>
              </a:spcBef>
              <a:spcAft>
                <a:spcPct val="0"/>
              </a:spcAft>
              <a:defRPr sz="2000">
                <a:solidFill>
                  <a:schemeClr val="tx1"/>
                </a:solidFill>
                <a:latin typeface="Trebuchet MS" pitchFamily="34" charset="0"/>
              </a:defRPr>
            </a:lvl7pPr>
            <a:lvl8pPr marL="3429000" indent="-228600" algn="ctr" eaLnBrk="0" fontAlgn="base" hangingPunct="0">
              <a:spcBef>
                <a:spcPct val="0"/>
              </a:spcBef>
              <a:spcAft>
                <a:spcPct val="0"/>
              </a:spcAft>
              <a:defRPr sz="2000">
                <a:solidFill>
                  <a:schemeClr val="tx1"/>
                </a:solidFill>
                <a:latin typeface="Trebuchet MS" pitchFamily="34" charset="0"/>
              </a:defRPr>
            </a:lvl8pPr>
            <a:lvl9pPr marL="3886200" indent="-228600" algn="ctr" eaLnBrk="0" fontAlgn="base" hangingPunct="0">
              <a:spcBef>
                <a:spcPct val="0"/>
              </a:spcBef>
              <a:spcAft>
                <a:spcPct val="0"/>
              </a:spcAft>
              <a:defRPr sz="2000">
                <a:solidFill>
                  <a:schemeClr val="tx1"/>
                </a:solidFill>
                <a:latin typeface="Trebuchet MS" pitchFamily="34" charset="0"/>
              </a:defRPr>
            </a:lvl9pPr>
          </a:lstStyle>
          <a:p>
            <a:pPr eaLnBrk="1" fontAlgn="base" hangingPunct="1">
              <a:spcBef>
                <a:spcPct val="0"/>
              </a:spcBef>
              <a:spcAft>
                <a:spcPct val="0"/>
              </a:spcAft>
            </a:pPr>
            <a:r>
              <a:rPr lang="en-GB" altLang="en-US" sz="1600" b="1">
                <a:solidFill>
                  <a:srgbClr val="E05506"/>
                </a:solidFill>
              </a:rPr>
              <a:t>Steel stress under service load: use A</a:t>
            </a:r>
            <a:r>
              <a:rPr lang="en-GB" altLang="en-US" sz="1600" b="1" baseline="-25000">
                <a:solidFill>
                  <a:srgbClr val="E05506"/>
                </a:solidFill>
              </a:rPr>
              <a:t>s,prov</a:t>
            </a:r>
            <a:r>
              <a:rPr lang="en-GB" altLang="en-US" sz="1600" b="1">
                <a:solidFill>
                  <a:srgbClr val="E05506"/>
                </a:solidFill>
              </a:rPr>
              <a:t>/A</a:t>
            </a:r>
            <a:r>
              <a:rPr lang="en-GB" altLang="en-US" sz="1600" b="1" baseline="-25000">
                <a:solidFill>
                  <a:srgbClr val="E05506"/>
                </a:solidFill>
              </a:rPr>
              <a:t>s,req</a:t>
            </a:r>
            <a:r>
              <a:rPr lang="en-GB" altLang="en-US" sz="1600" b="1">
                <a:solidFill>
                  <a:srgbClr val="E05506"/>
                </a:solidFill>
              </a:rPr>
              <a:t> ≤ 1.5 </a:t>
            </a:r>
          </a:p>
          <a:p>
            <a:pPr eaLnBrk="1" fontAlgn="base" hangingPunct="1">
              <a:spcBef>
                <a:spcPct val="0"/>
              </a:spcBef>
              <a:spcAft>
                <a:spcPct val="0"/>
              </a:spcAft>
            </a:pPr>
            <a:endParaRPr lang="en-GB" altLang="en-US" sz="1600">
              <a:solidFill>
                <a:srgbClr val="002060"/>
              </a:solidFill>
            </a:endParaRPr>
          </a:p>
        </p:txBody>
      </p:sp>
    </p:spTree>
    <p:extLst>
      <p:ext uri="{BB962C8B-B14F-4D97-AF65-F5344CB8AC3E}">
        <p14:creationId xmlns:p14="http://schemas.microsoft.com/office/powerpoint/2010/main" val="258119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animEffect transition="in" filter="fade">
                                      <p:cBhvr>
                                        <p:cTn id="7" dur="500"/>
                                        <p:tgtEl>
                                          <p:spTgt spid="10752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23">
                                            <p:txEl>
                                              <p:pRg st="4" end="4"/>
                                            </p:txEl>
                                          </p:spTgt>
                                        </p:tgtEl>
                                        <p:attrNameLst>
                                          <p:attrName>style.visibility</p:attrName>
                                        </p:attrNameLst>
                                      </p:cBhvr>
                                      <p:to>
                                        <p:strVal val="visible"/>
                                      </p:to>
                                    </p:set>
                                    <p:animEffect transition="in" filter="fade">
                                      <p:cBhvr>
                                        <p:cTn id="10" dur="500"/>
                                        <p:tgtEl>
                                          <p:spTgt spid="10752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7523">
                                            <p:txEl>
                                              <p:pRg st="5" end="5"/>
                                            </p:txEl>
                                          </p:spTgt>
                                        </p:tgtEl>
                                        <p:attrNameLst>
                                          <p:attrName>style.visibility</p:attrName>
                                        </p:attrNameLst>
                                      </p:cBhvr>
                                      <p:to>
                                        <p:strVal val="visible"/>
                                      </p:to>
                                    </p:set>
                                    <p:animEffect transition="in" filter="fade">
                                      <p:cBhvr>
                                        <p:cTn id="15" dur="500"/>
                                        <p:tgtEl>
                                          <p:spTgt spid="107523">
                                            <p:txEl>
                                              <p:pRg st="5" end="5"/>
                                            </p:txEl>
                                          </p:spTgt>
                                        </p:tgtEl>
                                      </p:cBhvr>
                                    </p:animEffect>
                                  </p:childTnLst>
                                </p:cTn>
                              </p:par>
                            </p:childTnLst>
                          </p:cTn>
                        </p:par>
                        <p:par>
                          <p:cTn id="16" fill="hold" nodeType="afterGroup">
                            <p:stCondLst>
                              <p:cond delay="500"/>
                            </p:stCondLst>
                            <p:childTnLst>
                              <p:par>
                                <p:cTn id="17" presetID="10" presetClass="entr" presetSubtype="0" fill="hold" nodeType="afterEffect">
                                  <p:stCondLst>
                                    <p:cond delay="0"/>
                                  </p:stCondLst>
                                  <p:childTnLst>
                                    <p:set>
                                      <p:cBhvr>
                                        <p:cTn id="18" dur="1" fill="hold">
                                          <p:stCondLst>
                                            <p:cond delay="0"/>
                                          </p:stCondLst>
                                        </p:cTn>
                                        <p:tgtEl>
                                          <p:spTgt spid="107523">
                                            <p:txEl>
                                              <p:pRg st="6" end="6"/>
                                            </p:txEl>
                                          </p:spTgt>
                                        </p:tgtEl>
                                        <p:attrNameLst>
                                          <p:attrName>style.visibility</p:attrName>
                                        </p:attrNameLst>
                                      </p:cBhvr>
                                      <p:to>
                                        <p:strVal val="visible"/>
                                      </p:to>
                                    </p:set>
                                    <p:animEffect transition="in" filter="fade">
                                      <p:cBhvr>
                                        <p:cTn id="19" dur="500"/>
                                        <p:tgtEl>
                                          <p:spTgt spid="107523">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07523">
                                            <p:txEl>
                                              <p:pRg st="7" end="7"/>
                                            </p:txEl>
                                          </p:spTgt>
                                        </p:tgtEl>
                                        <p:attrNameLst>
                                          <p:attrName>style.visibility</p:attrName>
                                        </p:attrNameLst>
                                      </p:cBhvr>
                                      <p:to>
                                        <p:strVal val="visible"/>
                                      </p:to>
                                    </p:set>
                                    <p:animEffect transition="in" filter="fade">
                                      <p:cBhvr>
                                        <p:cTn id="24" dur="500"/>
                                        <p:tgtEl>
                                          <p:spTgt spid="107523">
                                            <p:txEl>
                                              <p:pRg st="7" end="7"/>
                                            </p:txEl>
                                          </p:spTgt>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107523">
                                            <p:txEl>
                                              <p:pRg st="8" end="8"/>
                                            </p:txEl>
                                          </p:spTgt>
                                        </p:tgtEl>
                                        <p:attrNameLst>
                                          <p:attrName>style.visibility</p:attrName>
                                        </p:attrNameLst>
                                      </p:cBhvr>
                                      <p:to>
                                        <p:strVal val="visible"/>
                                      </p:to>
                                    </p:set>
                                    <p:animEffect transition="in" filter="fade">
                                      <p:cBhvr>
                                        <p:cTn id="28" dur="500"/>
                                        <p:tgtEl>
                                          <p:spTgt spid="107523">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0" y="1636713"/>
            <a:ext cx="8904288" cy="4367212"/>
            <a:chOff x="7" y="888"/>
            <a:chExt cx="5394" cy="2646"/>
          </a:xfrm>
        </p:grpSpPr>
        <p:sp>
          <p:nvSpPr>
            <p:cNvPr id="74757" name="AutoShape 5"/>
            <p:cNvSpPr>
              <a:spLocks noChangeAspect="1" noChangeArrowheads="1" noTextEdit="1"/>
            </p:cNvSpPr>
            <p:nvPr/>
          </p:nvSpPr>
          <p:spPr bwMode="auto">
            <a:xfrm>
              <a:off x="7" y="888"/>
              <a:ext cx="5394" cy="26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2060"/>
                </a:solidFill>
                <a:latin typeface="Arial" pitchFamily="34" charset="0"/>
              </a:endParaRPr>
            </a:p>
          </p:txBody>
        </p:sp>
        <p:grpSp>
          <p:nvGrpSpPr>
            <p:cNvPr id="74758" name="Group 6"/>
            <p:cNvGrpSpPr>
              <a:grpSpLocks/>
            </p:cNvGrpSpPr>
            <p:nvPr/>
          </p:nvGrpSpPr>
          <p:grpSpPr bwMode="auto">
            <a:xfrm>
              <a:off x="396" y="888"/>
              <a:ext cx="4925" cy="2190"/>
              <a:chOff x="396" y="888"/>
              <a:chExt cx="4925" cy="2190"/>
            </a:xfrm>
          </p:grpSpPr>
          <p:sp>
            <p:nvSpPr>
              <p:cNvPr id="74836" name="Rectangle 7"/>
              <p:cNvSpPr>
                <a:spLocks noChangeArrowheads="1"/>
              </p:cNvSpPr>
              <p:nvPr/>
            </p:nvSpPr>
            <p:spPr bwMode="auto">
              <a:xfrm>
                <a:off x="1591" y="898"/>
                <a:ext cx="4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t>Action</a:t>
                </a:r>
                <a:endParaRPr lang="en-GB" altLang="en-US" sz="1800"/>
              </a:p>
            </p:txBody>
          </p:sp>
          <p:sp>
            <p:nvSpPr>
              <p:cNvPr id="74837" name="Rectangle 8"/>
              <p:cNvSpPr>
                <a:spLocks noChangeArrowheads="1"/>
              </p:cNvSpPr>
              <p:nvPr/>
            </p:nvSpPr>
            <p:spPr bwMode="auto">
              <a:xfrm>
                <a:off x="2098" y="898"/>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Arial" pitchFamily="34" charset="0"/>
                  </a:rPr>
                  <a:t> </a:t>
                </a:r>
                <a:endParaRPr lang="en-GB" altLang="en-US" sz="1800">
                  <a:solidFill>
                    <a:srgbClr val="002060"/>
                  </a:solidFill>
                  <a:latin typeface="Arial" pitchFamily="34" charset="0"/>
                </a:endParaRPr>
              </a:p>
            </p:txBody>
          </p:sp>
          <p:sp>
            <p:nvSpPr>
              <p:cNvPr id="74838" name="Rectangle 9"/>
              <p:cNvSpPr>
                <a:spLocks noChangeArrowheads="1"/>
              </p:cNvSpPr>
              <p:nvPr/>
            </p:nvSpPr>
            <p:spPr bwMode="auto">
              <a:xfrm>
                <a:off x="3535" y="894"/>
                <a:ext cx="11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Symbol" pitchFamily="18" charset="2"/>
                  </a:rPr>
                  <a:t>y</a:t>
                </a:r>
                <a:endParaRPr lang="en-GB" altLang="en-US" sz="1800">
                  <a:solidFill>
                    <a:srgbClr val="002060"/>
                  </a:solidFill>
                  <a:latin typeface="Arial" pitchFamily="34" charset="0"/>
                </a:endParaRPr>
              </a:p>
            </p:txBody>
          </p:sp>
          <p:sp>
            <p:nvSpPr>
              <p:cNvPr id="74839" name="Rectangle 10"/>
              <p:cNvSpPr>
                <a:spLocks noChangeArrowheads="1"/>
              </p:cNvSpPr>
              <p:nvPr/>
            </p:nvSpPr>
            <p:spPr bwMode="auto">
              <a:xfrm>
                <a:off x="3653" y="979"/>
                <a:ext cx="6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400" b="1">
                    <a:solidFill>
                      <a:srgbClr val="002060"/>
                    </a:solidFill>
                    <a:latin typeface="Arial" pitchFamily="34" charset="0"/>
                  </a:rPr>
                  <a:t>0</a:t>
                </a:r>
                <a:endParaRPr lang="en-GB" altLang="en-US" sz="1800">
                  <a:solidFill>
                    <a:srgbClr val="002060"/>
                  </a:solidFill>
                  <a:latin typeface="Arial" pitchFamily="34" charset="0"/>
                </a:endParaRPr>
              </a:p>
            </p:txBody>
          </p:sp>
          <p:sp>
            <p:nvSpPr>
              <p:cNvPr id="74840" name="Rectangle 11"/>
              <p:cNvSpPr>
                <a:spLocks noChangeArrowheads="1"/>
              </p:cNvSpPr>
              <p:nvPr/>
            </p:nvSpPr>
            <p:spPr bwMode="auto">
              <a:xfrm>
                <a:off x="3710" y="908"/>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i="1">
                    <a:solidFill>
                      <a:srgbClr val="002060"/>
                    </a:solidFill>
                    <a:latin typeface="Arial" pitchFamily="34" charset="0"/>
                  </a:rPr>
                  <a:t> </a:t>
                </a:r>
                <a:endParaRPr lang="en-GB" altLang="en-US" sz="1800">
                  <a:solidFill>
                    <a:srgbClr val="002060"/>
                  </a:solidFill>
                  <a:latin typeface="Arial" pitchFamily="34" charset="0"/>
                </a:endParaRPr>
              </a:p>
            </p:txBody>
          </p:sp>
          <p:sp>
            <p:nvSpPr>
              <p:cNvPr id="74841" name="Rectangle 12"/>
              <p:cNvSpPr>
                <a:spLocks noChangeArrowheads="1"/>
              </p:cNvSpPr>
              <p:nvPr/>
            </p:nvSpPr>
            <p:spPr bwMode="auto">
              <a:xfrm>
                <a:off x="4203" y="894"/>
                <a:ext cx="11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Symbol" pitchFamily="18" charset="2"/>
                  </a:rPr>
                  <a:t>y</a:t>
                </a:r>
                <a:endParaRPr lang="en-GB" altLang="en-US" sz="1800">
                  <a:solidFill>
                    <a:srgbClr val="002060"/>
                  </a:solidFill>
                  <a:latin typeface="Arial" pitchFamily="34" charset="0"/>
                </a:endParaRPr>
              </a:p>
            </p:txBody>
          </p:sp>
          <p:sp>
            <p:nvSpPr>
              <p:cNvPr id="74842" name="Rectangle 13"/>
              <p:cNvSpPr>
                <a:spLocks noChangeArrowheads="1"/>
              </p:cNvSpPr>
              <p:nvPr/>
            </p:nvSpPr>
            <p:spPr bwMode="auto">
              <a:xfrm>
                <a:off x="4321" y="979"/>
                <a:ext cx="5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400" b="1">
                    <a:solidFill>
                      <a:srgbClr val="002060"/>
                    </a:solidFill>
                    <a:latin typeface="Arial" pitchFamily="34" charset="0"/>
                  </a:rPr>
                  <a:t>1</a:t>
                </a:r>
                <a:endParaRPr lang="en-GB" altLang="en-US" sz="1800">
                  <a:solidFill>
                    <a:srgbClr val="002060"/>
                  </a:solidFill>
                  <a:latin typeface="Arial" pitchFamily="34" charset="0"/>
                </a:endParaRPr>
              </a:p>
            </p:txBody>
          </p:sp>
          <p:sp>
            <p:nvSpPr>
              <p:cNvPr id="74843" name="Rectangle 14"/>
              <p:cNvSpPr>
                <a:spLocks noChangeArrowheads="1"/>
              </p:cNvSpPr>
              <p:nvPr/>
            </p:nvSpPr>
            <p:spPr bwMode="auto">
              <a:xfrm>
                <a:off x="4378" y="904"/>
                <a:ext cx="4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Arial" pitchFamily="34" charset="0"/>
                  </a:rPr>
                  <a:t> </a:t>
                </a:r>
                <a:endParaRPr lang="en-GB" altLang="en-US" sz="1800">
                  <a:solidFill>
                    <a:srgbClr val="002060"/>
                  </a:solidFill>
                  <a:latin typeface="Arial" pitchFamily="34" charset="0"/>
                </a:endParaRPr>
              </a:p>
            </p:txBody>
          </p:sp>
          <p:sp>
            <p:nvSpPr>
              <p:cNvPr id="74844" name="Rectangle 15"/>
              <p:cNvSpPr>
                <a:spLocks noChangeArrowheads="1"/>
              </p:cNvSpPr>
              <p:nvPr/>
            </p:nvSpPr>
            <p:spPr bwMode="auto">
              <a:xfrm>
                <a:off x="4882" y="894"/>
                <a:ext cx="11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Symbol" pitchFamily="18" charset="2"/>
                  </a:rPr>
                  <a:t>y</a:t>
                </a:r>
                <a:endParaRPr lang="en-GB" altLang="en-US" sz="1800">
                  <a:solidFill>
                    <a:srgbClr val="002060"/>
                  </a:solidFill>
                  <a:latin typeface="Arial" pitchFamily="34" charset="0"/>
                </a:endParaRPr>
              </a:p>
            </p:txBody>
          </p:sp>
          <p:sp>
            <p:nvSpPr>
              <p:cNvPr id="74845" name="Rectangle 16"/>
              <p:cNvSpPr>
                <a:spLocks noChangeArrowheads="1"/>
              </p:cNvSpPr>
              <p:nvPr/>
            </p:nvSpPr>
            <p:spPr bwMode="auto">
              <a:xfrm>
                <a:off x="4999" y="979"/>
                <a:ext cx="5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400" b="1">
                    <a:solidFill>
                      <a:srgbClr val="002060"/>
                    </a:solidFill>
                    <a:latin typeface="Arial" pitchFamily="34" charset="0"/>
                  </a:rPr>
                  <a:t>2</a:t>
                </a:r>
                <a:endParaRPr lang="en-GB" altLang="en-US" sz="1800">
                  <a:solidFill>
                    <a:srgbClr val="002060"/>
                  </a:solidFill>
                  <a:latin typeface="Arial" pitchFamily="34" charset="0"/>
                </a:endParaRPr>
              </a:p>
            </p:txBody>
          </p:sp>
          <p:sp>
            <p:nvSpPr>
              <p:cNvPr id="74846" name="Rectangle 17"/>
              <p:cNvSpPr>
                <a:spLocks noChangeArrowheads="1"/>
              </p:cNvSpPr>
              <p:nvPr/>
            </p:nvSpPr>
            <p:spPr bwMode="auto">
              <a:xfrm>
                <a:off x="5056" y="904"/>
                <a:ext cx="4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Arial" pitchFamily="34" charset="0"/>
                  </a:rPr>
                  <a:t> </a:t>
                </a:r>
                <a:endParaRPr lang="en-GB" altLang="en-US" sz="1800">
                  <a:solidFill>
                    <a:srgbClr val="002060"/>
                  </a:solidFill>
                  <a:latin typeface="Arial" pitchFamily="34" charset="0"/>
                </a:endParaRPr>
              </a:p>
            </p:txBody>
          </p:sp>
          <p:sp>
            <p:nvSpPr>
              <p:cNvPr id="74847" name="Rectangle 18"/>
              <p:cNvSpPr>
                <a:spLocks noChangeArrowheads="1"/>
              </p:cNvSpPr>
              <p:nvPr/>
            </p:nvSpPr>
            <p:spPr bwMode="auto">
              <a:xfrm>
                <a:off x="396" y="888"/>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48" name="Line 19"/>
              <p:cNvSpPr>
                <a:spLocks noChangeShapeType="1"/>
              </p:cNvSpPr>
              <p:nvPr/>
            </p:nvSpPr>
            <p:spPr bwMode="auto">
              <a:xfrm>
                <a:off x="396" y="888"/>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49" name="Line 20"/>
              <p:cNvSpPr>
                <a:spLocks noChangeShapeType="1"/>
              </p:cNvSpPr>
              <p:nvPr/>
            </p:nvSpPr>
            <p:spPr bwMode="auto">
              <a:xfrm>
                <a:off x="396" y="888"/>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50" name="Rectangle 21"/>
              <p:cNvSpPr>
                <a:spLocks noChangeArrowheads="1"/>
              </p:cNvSpPr>
              <p:nvPr/>
            </p:nvSpPr>
            <p:spPr bwMode="auto">
              <a:xfrm>
                <a:off x="396" y="888"/>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51" name="Line 22"/>
              <p:cNvSpPr>
                <a:spLocks noChangeShapeType="1"/>
              </p:cNvSpPr>
              <p:nvPr/>
            </p:nvSpPr>
            <p:spPr bwMode="auto">
              <a:xfrm>
                <a:off x="396" y="888"/>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52" name="Line 23"/>
              <p:cNvSpPr>
                <a:spLocks noChangeShapeType="1"/>
              </p:cNvSpPr>
              <p:nvPr/>
            </p:nvSpPr>
            <p:spPr bwMode="auto">
              <a:xfrm>
                <a:off x="396" y="888"/>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53" name="Rectangle 24"/>
              <p:cNvSpPr>
                <a:spLocks noChangeArrowheads="1"/>
              </p:cNvSpPr>
              <p:nvPr/>
            </p:nvSpPr>
            <p:spPr bwMode="auto">
              <a:xfrm>
                <a:off x="406" y="888"/>
                <a:ext cx="2874"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54" name="Line 25"/>
              <p:cNvSpPr>
                <a:spLocks noChangeShapeType="1"/>
              </p:cNvSpPr>
              <p:nvPr/>
            </p:nvSpPr>
            <p:spPr bwMode="auto">
              <a:xfrm>
                <a:off x="406" y="888"/>
                <a:ext cx="287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55" name="Rectangle 26"/>
              <p:cNvSpPr>
                <a:spLocks noChangeArrowheads="1"/>
              </p:cNvSpPr>
              <p:nvPr/>
            </p:nvSpPr>
            <p:spPr bwMode="auto">
              <a:xfrm>
                <a:off x="3280" y="888"/>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56" name="Line 27"/>
              <p:cNvSpPr>
                <a:spLocks noChangeShapeType="1"/>
              </p:cNvSpPr>
              <p:nvPr/>
            </p:nvSpPr>
            <p:spPr bwMode="auto">
              <a:xfrm>
                <a:off x="3280" y="888"/>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57" name="Line 28"/>
              <p:cNvSpPr>
                <a:spLocks noChangeShapeType="1"/>
              </p:cNvSpPr>
              <p:nvPr/>
            </p:nvSpPr>
            <p:spPr bwMode="auto">
              <a:xfrm>
                <a:off x="3280" y="888"/>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58" name="Rectangle 29"/>
              <p:cNvSpPr>
                <a:spLocks noChangeArrowheads="1"/>
              </p:cNvSpPr>
              <p:nvPr/>
            </p:nvSpPr>
            <p:spPr bwMode="auto">
              <a:xfrm>
                <a:off x="3290" y="888"/>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59" name="Line 30"/>
              <p:cNvSpPr>
                <a:spLocks noChangeShapeType="1"/>
              </p:cNvSpPr>
              <p:nvPr/>
            </p:nvSpPr>
            <p:spPr bwMode="auto">
              <a:xfrm>
                <a:off x="3290" y="888"/>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60" name="Rectangle 31"/>
              <p:cNvSpPr>
                <a:spLocks noChangeArrowheads="1"/>
              </p:cNvSpPr>
              <p:nvPr/>
            </p:nvSpPr>
            <p:spPr bwMode="auto">
              <a:xfrm>
                <a:off x="3948" y="888"/>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61" name="Line 32"/>
              <p:cNvSpPr>
                <a:spLocks noChangeShapeType="1"/>
              </p:cNvSpPr>
              <p:nvPr/>
            </p:nvSpPr>
            <p:spPr bwMode="auto">
              <a:xfrm>
                <a:off x="3948" y="888"/>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62" name="Line 33"/>
              <p:cNvSpPr>
                <a:spLocks noChangeShapeType="1"/>
              </p:cNvSpPr>
              <p:nvPr/>
            </p:nvSpPr>
            <p:spPr bwMode="auto">
              <a:xfrm>
                <a:off x="3948" y="888"/>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63" name="Rectangle 34"/>
              <p:cNvSpPr>
                <a:spLocks noChangeArrowheads="1"/>
              </p:cNvSpPr>
              <p:nvPr/>
            </p:nvSpPr>
            <p:spPr bwMode="auto">
              <a:xfrm>
                <a:off x="3958" y="888"/>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64" name="Line 35"/>
              <p:cNvSpPr>
                <a:spLocks noChangeShapeType="1"/>
              </p:cNvSpPr>
              <p:nvPr/>
            </p:nvSpPr>
            <p:spPr bwMode="auto">
              <a:xfrm>
                <a:off x="3958" y="888"/>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65" name="Rectangle 36"/>
              <p:cNvSpPr>
                <a:spLocks noChangeArrowheads="1"/>
              </p:cNvSpPr>
              <p:nvPr/>
            </p:nvSpPr>
            <p:spPr bwMode="auto">
              <a:xfrm>
                <a:off x="4616" y="888"/>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66" name="Line 37"/>
              <p:cNvSpPr>
                <a:spLocks noChangeShapeType="1"/>
              </p:cNvSpPr>
              <p:nvPr/>
            </p:nvSpPr>
            <p:spPr bwMode="auto">
              <a:xfrm>
                <a:off x="4616" y="888"/>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67" name="Line 38"/>
              <p:cNvSpPr>
                <a:spLocks noChangeShapeType="1"/>
              </p:cNvSpPr>
              <p:nvPr/>
            </p:nvSpPr>
            <p:spPr bwMode="auto">
              <a:xfrm>
                <a:off x="4616" y="888"/>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68" name="Rectangle 39"/>
              <p:cNvSpPr>
                <a:spLocks noChangeArrowheads="1"/>
              </p:cNvSpPr>
              <p:nvPr/>
            </p:nvSpPr>
            <p:spPr bwMode="auto">
              <a:xfrm>
                <a:off x="4626" y="888"/>
                <a:ext cx="68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69" name="Line 40"/>
              <p:cNvSpPr>
                <a:spLocks noChangeShapeType="1"/>
              </p:cNvSpPr>
              <p:nvPr/>
            </p:nvSpPr>
            <p:spPr bwMode="auto">
              <a:xfrm>
                <a:off x="4626" y="888"/>
                <a:ext cx="6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70" name="Rectangle 41"/>
              <p:cNvSpPr>
                <a:spLocks noChangeArrowheads="1"/>
              </p:cNvSpPr>
              <p:nvPr/>
            </p:nvSpPr>
            <p:spPr bwMode="auto">
              <a:xfrm>
                <a:off x="5311" y="888"/>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71" name="Line 42"/>
              <p:cNvSpPr>
                <a:spLocks noChangeShapeType="1"/>
              </p:cNvSpPr>
              <p:nvPr/>
            </p:nvSpPr>
            <p:spPr bwMode="auto">
              <a:xfrm>
                <a:off x="5311" y="888"/>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72" name="Line 43"/>
              <p:cNvSpPr>
                <a:spLocks noChangeShapeType="1"/>
              </p:cNvSpPr>
              <p:nvPr/>
            </p:nvSpPr>
            <p:spPr bwMode="auto">
              <a:xfrm>
                <a:off x="5311" y="888"/>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73" name="Rectangle 44"/>
              <p:cNvSpPr>
                <a:spLocks noChangeArrowheads="1"/>
              </p:cNvSpPr>
              <p:nvPr/>
            </p:nvSpPr>
            <p:spPr bwMode="auto">
              <a:xfrm>
                <a:off x="5311" y="888"/>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74" name="Line 45"/>
              <p:cNvSpPr>
                <a:spLocks noChangeShapeType="1"/>
              </p:cNvSpPr>
              <p:nvPr/>
            </p:nvSpPr>
            <p:spPr bwMode="auto">
              <a:xfrm>
                <a:off x="5311" y="888"/>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75" name="Line 46"/>
              <p:cNvSpPr>
                <a:spLocks noChangeShapeType="1"/>
              </p:cNvSpPr>
              <p:nvPr/>
            </p:nvSpPr>
            <p:spPr bwMode="auto">
              <a:xfrm>
                <a:off x="5311" y="888"/>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76" name="Rectangle 47"/>
              <p:cNvSpPr>
                <a:spLocks noChangeArrowheads="1"/>
              </p:cNvSpPr>
              <p:nvPr/>
            </p:nvSpPr>
            <p:spPr bwMode="auto">
              <a:xfrm>
                <a:off x="396" y="898"/>
                <a:ext cx="10"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77" name="Line 48"/>
              <p:cNvSpPr>
                <a:spLocks noChangeShapeType="1"/>
              </p:cNvSpPr>
              <p:nvPr/>
            </p:nvSpPr>
            <p:spPr bwMode="auto">
              <a:xfrm>
                <a:off x="396" y="898"/>
                <a:ext cx="1" cy="2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78" name="Rectangle 49"/>
              <p:cNvSpPr>
                <a:spLocks noChangeArrowheads="1"/>
              </p:cNvSpPr>
              <p:nvPr/>
            </p:nvSpPr>
            <p:spPr bwMode="auto">
              <a:xfrm>
                <a:off x="3280" y="898"/>
                <a:ext cx="10"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79" name="Line 50"/>
              <p:cNvSpPr>
                <a:spLocks noChangeShapeType="1"/>
              </p:cNvSpPr>
              <p:nvPr/>
            </p:nvSpPr>
            <p:spPr bwMode="auto">
              <a:xfrm>
                <a:off x="3280" y="898"/>
                <a:ext cx="1" cy="2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80" name="Rectangle 51"/>
              <p:cNvSpPr>
                <a:spLocks noChangeArrowheads="1"/>
              </p:cNvSpPr>
              <p:nvPr/>
            </p:nvSpPr>
            <p:spPr bwMode="auto">
              <a:xfrm>
                <a:off x="3948" y="898"/>
                <a:ext cx="10"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81" name="Line 52"/>
              <p:cNvSpPr>
                <a:spLocks noChangeShapeType="1"/>
              </p:cNvSpPr>
              <p:nvPr/>
            </p:nvSpPr>
            <p:spPr bwMode="auto">
              <a:xfrm>
                <a:off x="3948" y="898"/>
                <a:ext cx="1" cy="2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82" name="Rectangle 53"/>
              <p:cNvSpPr>
                <a:spLocks noChangeArrowheads="1"/>
              </p:cNvSpPr>
              <p:nvPr/>
            </p:nvSpPr>
            <p:spPr bwMode="auto">
              <a:xfrm>
                <a:off x="4616" y="898"/>
                <a:ext cx="10"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83" name="Line 54"/>
              <p:cNvSpPr>
                <a:spLocks noChangeShapeType="1"/>
              </p:cNvSpPr>
              <p:nvPr/>
            </p:nvSpPr>
            <p:spPr bwMode="auto">
              <a:xfrm>
                <a:off x="4616" y="898"/>
                <a:ext cx="1" cy="2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84" name="Rectangle 55"/>
              <p:cNvSpPr>
                <a:spLocks noChangeArrowheads="1"/>
              </p:cNvSpPr>
              <p:nvPr/>
            </p:nvSpPr>
            <p:spPr bwMode="auto">
              <a:xfrm>
                <a:off x="5311" y="898"/>
                <a:ext cx="10"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85" name="Line 56"/>
              <p:cNvSpPr>
                <a:spLocks noChangeShapeType="1"/>
              </p:cNvSpPr>
              <p:nvPr/>
            </p:nvSpPr>
            <p:spPr bwMode="auto">
              <a:xfrm>
                <a:off x="5311" y="898"/>
                <a:ext cx="1" cy="2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86" name="Rectangle 57"/>
              <p:cNvSpPr>
                <a:spLocks noChangeArrowheads="1"/>
              </p:cNvSpPr>
              <p:nvPr/>
            </p:nvSpPr>
            <p:spPr bwMode="auto">
              <a:xfrm>
                <a:off x="487" y="1116"/>
                <a:ext cx="201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Imposed loads in buildings, </a:t>
                </a:r>
                <a:endParaRPr lang="en-GB" altLang="en-US" sz="1800"/>
              </a:p>
            </p:txBody>
          </p:sp>
          <p:sp>
            <p:nvSpPr>
              <p:cNvPr id="74887" name="Rectangle 58"/>
              <p:cNvSpPr>
                <a:spLocks noChangeArrowheads="1"/>
              </p:cNvSpPr>
              <p:nvPr/>
            </p:nvSpPr>
            <p:spPr bwMode="auto">
              <a:xfrm>
                <a:off x="2498" y="1116"/>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888" name="Rectangle 59"/>
              <p:cNvSpPr>
                <a:spLocks noChangeArrowheads="1"/>
              </p:cNvSpPr>
              <p:nvPr/>
            </p:nvSpPr>
            <p:spPr bwMode="auto">
              <a:xfrm>
                <a:off x="487" y="1311"/>
                <a:ext cx="25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Category A : domestic, residential </a:t>
                </a:r>
                <a:endParaRPr lang="en-GB" altLang="en-US" sz="1800"/>
              </a:p>
            </p:txBody>
          </p:sp>
          <p:sp>
            <p:nvSpPr>
              <p:cNvPr id="74889" name="Rectangle 60"/>
              <p:cNvSpPr>
                <a:spLocks noChangeArrowheads="1"/>
              </p:cNvSpPr>
              <p:nvPr/>
            </p:nvSpPr>
            <p:spPr bwMode="auto">
              <a:xfrm>
                <a:off x="2968" y="1311"/>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890" name="Rectangle 61"/>
              <p:cNvSpPr>
                <a:spLocks noChangeArrowheads="1"/>
              </p:cNvSpPr>
              <p:nvPr/>
            </p:nvSpPr>
            <p:spPr bwMode="auto">
              <a:xfrm>
                <a:off x="487" y="1502"/>
                <a:ext cx="18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E05506"/>
                    </a:solidFill>
                  </a:rPr>
                  <a:t>Category B : office areas</a:t>
                </a:r>
              </a:p>
            </p:txBody>
          </p:sp>
          <p:sp>
            <p:nvSpPr>
              <p:cNvPr id="74891" name="Rectangle 62"/>
              <p:cNvSpPr>
                <a:spLocks noChangeArrowheads="1"/>
              </p:cNvSpPr>
              <p:nvPr/>
            </p:nvSpPr>
            <p:spPr bwMode="auto">
              <a:xfrm>
                <a:off x="2280" y="1502"/>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892" name="Rectangle 63"/>
              <p:cNvSpPr>
                <a:spLocks noChangeArrowheads="1"/>
              </p:cNvSpPr>
              <p:nvPr/>
            </p:nvSpPr>
            <p:spPr bwMode="auto">
              <a:xfrm>
                <a:off x="487" y="1696"/>
                <a:ext cx="23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Category C : congregation areas</a:t>
                </a:r>
                <a:endParaRPr lang="en-GB" altLang="en-US" sz="1800"/>
              </a:p>
            </p:txBody>
          </p:sp>
          <p:sp>
            <p:nvSpPr>
              <p:cNvPr id="74893" name="Rectangle 64"/>
              <p:cNvSpPr>
                <a:spLocks noChangeArrowheads="1"/>
              </p:cNvSpPr>
              <p:nvPr/>
            </p:nvSpPr>
            <p:spPr bwMode="auto">
              <a:xfrm>
                <a:off x="2844" y="1696"/>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894" name="Rectangle 65"/>
              <p:cNvSpPr>
                <a:spLocks noChangeArrowheads="1"/>
              </p:cNvSpPr>
              <p:nvPr/>
            </p:nvSpPr>
            <p:spPr bwMode="auto">
              <a:xfrm>
                <a:off x="487" y="1888"/>
                <a:ext cx="202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Category D : shopping areas</a:t>
                </a:r>
                <a:endParaRPr lang="en-GB" altLang="en-US" sz="1800"/>
              </a:p>
            </p:txBody>
          </p:sp>
          <p:sp>
            <p:nvSpPr>
              <p:cNvPr id="74895" name="Rectangle 66"/>
              <p:cNvSpPr>
                <a:spLocks noChangeArrowheads="1"/>
              </p:cNvSpPr>
              <p:nvPr/>
            </p:nvSpPr>
            <p:spPr bwMode="auto">
              <a:xfrm>
                <a:off x="2565" y="1888"/>
                <a:ext cx="4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896" name="Rectangle 67"/>
              <p:cNvSpPr>
                <a:spLocks noChangeArrowheads="1"/>
              </p:cNvSpPr>
              <p:nvPr/>
            </p:nvSpPr>
            <p:spPr bwMode="auto">
              <a:xfrm>
                <a:off x="487" y="2082"/>
                <a:ext cx="19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Category E : storage areas</a:t>
                </a:r>
                <a:endParaRPr lang="en-GB" altLang="en-US" sz="1800"/>
              </a:p>
            </p:txBody>
          </p:sp>
          <p:sp>
            <p:nvSpPr>
              <p:cNvPr id="74897" name="Rectangle 68"/>
              <p:cNvSpPr>
                <a:spLocks noChangeArrowheads="1"/>
              </p:cNvSpPr>
              <p:nvPr/>
            </p:nvSpPr>
            <p:spPr bwMode="auto">
              <a:xfrm>
                <a:off x="2434" y="2082"/>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898" name="Rectangle 69"/>
              <p:cNvSpPr>
                <a:spLocks noChangeArrowheads="1"/>
              </p:cNvSpPr>
              <p:nvPr/>
            </p:nvSpPr>
            <p:spPr bwMode="auto">
              <a:xfrm>
                <a:off x="3623" y="1116"/>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899" name="Rectangle 70"/>
              <p:cNvSpPr>
                <a:spLocks noChangeArrowheads="1"/>
              </p:cNvSpPr>
              <p:nvPr/>
            </p:nvSpPr>
            <p:spPr bwMode="auto">
              <a:xfrm>
                <a:off x="3505" y="1311"/>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00" name="Rectangle 71"/>
              <p:cNvSpPr>
                <a:spLocks noChangeArrowheads="1"/>
              </p:cNvSpPr>
              <p:nvPr/>
            </p:nvSpPr>
            <p:spPr bwMode="auto">
              <a:xfrm>
                <a:off x="3740" y="1311"/>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01" name="Rectangle 72"/>
              <p:cNvSpPr>
                <a:spLocks noChangeArrowheads="1"/>
              </p:cNvSpPr>
              <p:nvPr/>
            </p:nvSpPr>
            <p:spPr bwMode="auto">
              <a:xfrm>
                <a:off x="3505" y="1502"/>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02" name="Rectangle 73"/>
              <p:cNvSpPr>
                <a:spLocks noChangeArrowheads="1"/>
              </p:cNvSpPr>
              <p:nvPr/>
            </p:nvSpPr>
            <p:spPr bwMode="auto">
              <a:xfrm>
                <a:off x="3740" y="1502"/>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03" name="Rectangle 74"/>
              <p:cNvSpPr>
                <a:spLocks noChangeArrowheads="1"/>
              </p:cNvSpPr>
              <p:nvPr/>
            </p:nvSpPr>
            <p:spPr bwMode="auto">
              <a:xfrm>
                <a:off x="3505" y="1696"/>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04" name="Rectangle 75"/>
              <p:cNvSpPr>
                <a:spLocks noChangeArrowheads="1"/>
              </p:cNvSpPr>
              <p:nvPr/>
            </p:nvSpPr>
            <p:spPr bwMode="auto">
              <a:xfrm>
                <a:off x="3740" y="1696"/>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05" name="Rectangle 76"/>
              <p:cNvSpPr>
                <a:spLocks noChangeArrowheads="1"/>
              </p:cNvSpPr>
              <p:nvPr/>
            </p:nvSpPr>
            <p:spPr bwMode="auto">
              <a:xfrm>
                <a:off x="3505" y="1888"/>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06" name="Rectangle 77"/>
              <p:cNvSpPr>
                <a:spLocks noChangeArrowheads="1"/>
              </p:cNvSpPr>
              <p:nvPr/>
            </p:nvSpPr>
            <p:spPr bwMode="auto">
              <a:xfrm>
                <a:off x="3740" y="1888"/>
                <a:ext cx="4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07" name="Rectangle 78"/>
              <p:cNvSpPr>
                <a:spLocks noChangeArrowheads="1"/>
              </p:cNvSpPr>
              <p:nvPr/>
            </p:nvSpPr>
            <p:spPr bwMode="auto">
              <a:xfrm>
                <a:off x="3505" y="2082"/>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1.0</a:t>
                </a:r>
                <a:endParaRPr lang="en-GB" altLang="en-US" sz="1800"/>
              </a:p>
            </p:txBody>
          </p:sp>
          <p:sp>
            <p:nvSpPr>
              <p:cNvPr id="74908" name="Rectangle 79"/>
              <p:cNvSpPr>
                <a:spLocks noChangeArrowheads="1"/>
              </p:cNvSpPr>
              <p:nvPr/>
            </p:nvSpPr>
            <p:spPr bwMode="auto">
              <a:xfrm>
                <a:off x="3740" y="2082"/>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09" name="Rectangle 80"/>
              <p:cNvSpPr>
                <a:spLocks noChangeArrowheads="1"/>
              </p:cNvSpPr>
              <p:nvPr/>
            </p:nvSpPr>
            <p:spPr bwMode="auto">
              <a:xfrm>
                <a:off x="4291" y="1116"/>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10" name="Rectangle 81"/>
              <p:cNvSpPr>
                <a:spLocks noChangeArrowheads="1"/>
              </p:cNvSpPr>
              <p:nvPr/>
            </p:nvSpPr>
            <p:spPr bwMode="auto">
              <a:xfrm>
                <a:off x="4173" y="1311"/>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0.5</a:t>
                </a:r>
                <a:endParaRPr lang="en-GB" altLang="en-US" sz="1800"/>
              </a:p>
            </p:txBody>
          </p:sp>
          <p:sp>
            <p:nvSpPr>
              <p:cNvPr id="74911" name="Rectangle 82"/>
              <p:cNvSpPr>
                <a:spLocks noChangeArrowheads="1"/>
              </p:cNvSpPr>
              <p:nvPr/>
            </p:nvSpPr>
            <p:spPr bwMode="auto">
              <a:xfrm>
                <a:off x="4408" y="1311"/>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12" name="Rectangle 83"/>
              <p:cNvSpPr>
                <a:spLocks noChangeArrowheads="1"/>
              </p:cNvSpPr>
              <p:nvPr/>
            </p:nvSpPr>
            <p:spPr bwMode="auto">
              <a:xfrm>
                <a:off x="4173" y="1502"/>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0.5</a:t>
                </a:r>
                <a:endParaRPr lang="en-GB" altLang="en-US" sz="1800"/>
              </a:p>
            </p:txBody>
          </p:sp>
          <p:sp>
            <p:nvSpPr>
              <p:cNvPr id="74913" name="Rectangle 84"/>
              <p:cNvSpPr>
                <a:spLocks noChangeArrowheads="1"/>
              </p:cNvSpPr>
              <p:nvPr/>
            </p:nvSpPr>
            <p:spPr bwMode="auto">
              <a:xfrm>
                <a:off x="4408" y="1502"/>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14" name="Rectangle 85"/>
              <p:cNvSpPr>
                <a:spLocks noChangeArrowheads="1"/>
              </p:cNvSpPr>
              <p:nvPr/>
            </p:nvSpPr>
            <p:spPr bwMode="auto">
              <a:xfrm>
                <a:off x="4173" y="1696"/>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15" name="Rectangle 86"/>
              <p:cNvSpPr>
                <a:spLocks noChangeArrowheads="1"/>
              </p:cNvSpPr>
              <p:nvPr/>
            </p:nvSpPr>
            <p:spPr bwMode="auto">
              <a:xfrm>
                <a:off x="4408" y="1696"/>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16" name="Rectangle 87"/>
              <p:cNvSpPr>
                <a:spLocks noChangeArrowheads="1"/>
              </p:cNvSpPr>
              <p:nvPr/>
            </p:nvSpPr>
            <p:spPr bwMode="auto">
              <a:xfrm>
                <a:off x="4173" y="1888"/>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17" name="Rectangle 88"/>
              <p:cNvSpPr>
                <a:spLocks noChangeArrowheads="1"/>
              </p:cNvSpPr>
              <p:nvPr/>
            </p:nvSpPr>
            <p:spPr bwMode="auto">
              <a:xfrm>
                <a:off x="4408" y="1888"/>
                <a:ext cx="4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18" name="Rectangle 89"/>
              <p:cNvSpPr>
                <a:spLocks noChangeArrowheads="1"/>
              </p:cNvSpPr>
              <p:nvPr/>
            </p:nvSpPr>
            <p:spPr bwMode="auto">
              <a:xfrm>
                <a:off x="4173" y="2082"/>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0.9</a:t>
                </a:r>
                <a:endParaRPr lang="en-GB" altLang="en-US" sz="1800"/>
              </a:p>
            </p:txBody>
          </p:sp>
          <p:sp>
            <p:nvSpPr>
              <p:cNvPr id="74919" name="Rectangle 90"/>
              <p:cNvSpPr>
                <a:spLocks noChangeArrowheads="1"/>
              </p:cNvSpPr>
              <p:nvPr/>
            </p:nvSpPr>
            <p:spPr bwMode="auto">
              <a:xfrm>
                <a:off x="4408" y="2082"/>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20" name="Rectangle 91"/>
              <p:cNvSpPr>
                <a:spLocks noChangeArrowheads="1"/>
              </p:cNvSpPr>
              <p:nvPr/>
            </p:nvSpPr>
            <p:spPr bwMode="auto">
              <a:xfrm>
                <a:off x="4969" y="1116"/>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21" name="Rectangle 92"/>
              <p:cNvSpPr>
                <a:spLocks noChangeArrowheads="1"/>
              </p:cNvSpPr>
              <p:nvPr/>
            </p:nvSpPr>
            <p:spPr bwMode="auto">
              <a:xfrm>
                <a:off x="4851" y="1311"/>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0.3</a:t>
                </a:r>
                <a:endParaRPr lang="en-GB" altLang="en-US" sz="1800"/>
              </a:p>
            </p:txBody>
          </p:sp>
          <p:sp>
            <p:nvSpPr>
              <p:cNvPr id="74922" name="Rectangle 93"/>
              <p:cNvSpPr>
                <a:spLocks noChangeArrowheads="1"/>
              </p:cNvSpPr>
              <p:nvPr/>
            </p:nvSpPr>
            <p:spPr bwMode="auto">
              <a:xfrm>
                <a:off x="5086" y="1311"/>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23" name="Rectangle 94"/>
              <p:cNvSpPr>
                <a:spLocks noChangeArrowheads="1"/>
              </p:cNvSpPr>
              <p:nvPr/>
            </p:nvSpPr>
            <p:spPr bwMode="auto">
              <a:xfrm>
                <a:off x="4851" y="1502"/>
                <a:ext cx="2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E05506"/>
                    </a:solidFill>
                  </a:rPr>
                  <a:t>0.3</a:t>
                </a:r>
              </a:p>
            </p:txBody>
          </p:sp>
          <p:sp>
            <p:nvSpPr>
              <p:cNvPr id="74924" name="Rectangle 95"/>
              <p:cNvSpPr>
                <a:spLocks noChangeArrowheads="1"/>
              </p:cNvSpPr>
              <p:nvPr/>
            </p:nvSpPr>
            <p:spPr bwMode="auto">
              <a:xfrm>
                <a:off x="5086" y="1502"/>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25" name="Rectangle 96"/>
              <p:cNvSpPr>
                <a:spLocks noChangeArrowheads="1"/>
              </p:cNvSpPr>
              <p:nvPr/>
            </p:nvSpPr>
            <p:spPr bwMode="auto">
              <a:xfrm>
                <a:off x="4851" y="1696"/>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0.6</a:t>
                </a:r>
                <a:endParaRPr lang="en-GB" altLang="en-US" sz="1800"/>
              </a:p>
            </p:txBody>
          </p:sp>
          <p:sp>
            <p:nvSpPr>
              <p:cNvPr id="74926" name="Rectangle 97"/>
              <p:cNvSpPr>
                <a:spLocks noChangeArrowheads="1"/>
              </p:cNvSpPr>
              <p:nvPr/>
            </p:nvSpPr>
            <p:spPr bwMode="auto">
              <a:xfrm>
                <a:off x="5086" y="1696"/>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27" name="Rectangle 98"/>
              <p:cNvSpPr>
                <a:spLocks noChangeArrowheads="1"/>
              </p:cNvSpPr>
              <p:nvPr/>
            </p:nvSpPr>
            <p:spPr bwMode="auto">
              <a:xfrm>
                <a:off x="4851" y="1888"/>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0.6</a:t>
                </a:r>
                <a:endParaRPr lang="en-GB" altLang="en-US" sz="1800"/>
              </a:p>
            </p:txBody>
          </p:sp>
          <p:sp>
            <p:nvSpPr>
              <p:cNvPr id="74928" name="Rectangle 99"/>
              <p:cNvSpPr>
                <a:spLocks noChangeArrowheads="1"/>
              </p:cNvSpPr>
              <p:nvPr/>
            </p:nvSpPr>
            <p:spPr bwMode="auto">
              <a:xfrm>
                <a:off x="5086" y="1888"/>
                <a:ext cx="4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29" name="Rectangle 100"/>
              <p:cNvSpPr>
                <a:spLocks noChangeArrowheads="1"/>
              </p:cNvSpPr>
              <p:nvPr/>
            </p:nvSpPr>
            <p:spPr bwMode="auto">
              <a:xfrm>
                <a:off x="4851" y="2082"/>
                <a:ext cx="1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a:t>
                </a:r>
                <a:endParaRPr lang="en-GB" altLang="en-US" sz="1800"/>
              </a:p>
            </p:txBody>
          </p:sp>
          <p:sp>
            <p:nvSpPr>
              <p:cNvPr id="74930" name="Rectangle 101"/>
              <p:cNvSpPr>
                <a:spLocks noChangeArrowheads="1"/>
              </p:cNvSpPr>
              <p:nvPr/>
            </p:nvSpPr>
            <p:spPr bwMode="auto">
              <a:xfrm>
                <a:off x="4992" y="2082"/>
                <a:ext cx="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8</a:t>
                </a:r>
                <a:endParaRPr lang="en-GB" altLang="en-US" sz="1800"/>
              </a:p>
            </p:txBody>
          </p:sp>
          <p:sp>
            <p:nvSpPr>
              <p:cNvPr id="74931" name="Rectangle 102"/>
              <p:cNvSpPr>
                <a:spLocks noChangeArrowheads="1"/>
              </p:cNvSpPr>
              <p:nvPr/>
            </p:nvSpPr>
            <p:spPr bwMode="auto">
              <a:xfrm>
                <a:off x="5086" y="2082"/>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32" name="Rectangle 103"/>
              <p:cNvSpPr>
                <a:spLocks noChangeArrowheads="1"/>
              </p:cNvSpPr>
              <p:nvPr/>
            </p:nvSpPr>
            <p:spPr bwMode="auto">
              <a:xfrm>
                <a:off x="396" y="1103"/>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33" name="Line 104"/>
              <p:cNvSpPr>
                <a:spLocks noChangeShapeType="1"/>
              </p:cNvSpPr>
              <p:nvPr/>
            </p:nvSpPr>
            <p:spPr bwMode="auto">
              <a:xfrm>
                <a:off x="396" y="110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34" name="Line 105"/>
              <p:cNvSpPr>
                <a:spLocks noChangeShapeType="1"/>
              </p:cNvSpPr>
              <p:nvPr/>
            </p:nvSpPr>
            <p:spPr bwMode="auto">
              <a:xfrm>
                <a:off x="396" y="1103"/>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35" name="Rectangle 106"/>
              <p:cNvSpPr>
                <a:spLocks noChangeArrowheads="1"/>
              </p:cNvSpPr>
              <p:nvPr/>
            </p:nvSpPr>
            <p:spPr bwMode="auto">
              <a:xfrm>
                <a:off x="406" y="1103"/>
                <a:ext cx="2874"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36" name="Line 107"/>
              <p:cNvSpPr>
                <a:spLocks noChangeShapeType="1"/>
              </p:cNvSpPr>
              <p:nvPr/>
            </p:nvSpPr>
            <p:spPr bwMode="auto">
              <a:xfrm>
                <a:off x="406" y="1103"/>
                <a:ext cx="287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37" name="Rectangle 108"/>
              <p:cNvSpPr>
                <a:spLocks noChangeArrowheads="1"/>
              </p:cNvSpPr>
              <p:nvPr/>
            </p:nvSpPr>
            <p:spPr bwMode="auto">
              <a:xfrm>
                <a:off x="3280" y="1103"/>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38" name="Line 109"/>
              <p:cNvSpPr>
                <a:spLocks noChangeShapeType="1"/>
              </p:cNvSpPr>
              <p:nvPr/>
            </p:nvSpPr>
            <p:spPr bwMode="auto">
              <a:xfrm>
                <a:off x="3280" y="110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39" name="Line 110"/>
              <p:cNvSpPr>
                <a:spLocks noChangeShapeType="1"/>
              </p:cNvSpPr>
              <p:nvPr/>
            </p:nvSpPr>
            <p:spPr bwMode="auto">
              <a:xfrm>
                <a:off x="3280" y="1103"/>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40" name="Rectangle 111"/>
              <p:cNvSpPr>
                <a:spLocks noChangeArrowheads="1"/>
              </p:cNvSpPr>
              <p:nvPr/>
            </p:nvSpPr>
            <p:spPr bwMode="auto">
              <a:xfrm>
                <a:off x="3290" y="1103"/>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41" name="Line 112"/>
              <p:cNvSpPr>
                <a:spLocks noChangeShapeType="1"/>
              </p:cNvSpPr>
              <p:nvPr/>
            </p:nvSpPr>
            <p:spPr bwMode="auto">
              <a:xfrm>
                <a:off x="3290" y="1103"/>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42" name="Rectangle 113"/>
              <p:cNvSpPr>
                <a:spLocks noChangeArrowheads="1"/>
              </p:cNvSpPr>
              <p:nvPr/>
            </p:nvSpPr>
            <p:spPr bwMode="auto">
              <a:xfrm>
                <a:off x="3948" y="1103"/>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43" name="Line 114"/>
              <p:cNvSpPr>
                <a:spLocks noChangeShapeType="1"/>
              </p:cNvSpPr>
              <p:nvPr/>
            </p:nvSpPr>
            <p:spPr bwMode="auto">
              <a:xfrm>
                <a:off x="3948" y="110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44" name="Line 115"/>
              <p:cNvSpPr>
                <a:spLocks noChangeShapeType="1"/>
              </p:cNvSpPr>
              <p:nvPr/>
            </p:nvSpPr>
            <p:spPr bwMode="auto">
              <a:xfrm>
                <a:off x="3948" y="1103"/>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45" name="Rectangle 116"/>
              <p:cNvSpPr>
                <a:spLocks noChangeArrowheads="1"/>
              </p:cNvSpPr>
              <p:nvPr/>
            </p:nvSpPr>
            <p:spPr bwMode="auto">
              <a:xfrm>
                <a:off x="3958" y="1103"/>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46" name="Line 117"/>
              <p:cNvSpPr>
                <a:spLocks noChangeShapeType="1"/>
              </p:cNvSpPr>
              <p:nvPr/>
            </p:nvSpPr>
            <p:spPr bwMode="auto">
              <a:xfrm>
                <a:off x="3958" y="1103"/>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47" name="Rectangle 118"/>
              <p:cNvSpPr>
                <a:spLocks noChangeArrowheads="1"/>
              </p:cNvSpPr>
              <p:nvPr/>
            </p:nvSpPr>
            <p:spPr bwMode="auto">
              <a:xfrm>
                <a:off x="4616" y="1103"/>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48" name="Line 119"/>
              <p:cNvSpPr>
                <a:spLocks noChangeShapeType="1"/>
              </p:cNvSpPr>
              <p:nvPr/>
            </p:nvSpPr>
            <p:spPr bwMode="auto">
              <a:xfrm>
                <a:off x="4616" y="110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49" name="Line 120"/>
              <p:cNvSpPr>
                <a:spLocks noChangeShapeType="1"/>
              </p:cNvSpPr>
              <p:nvPr/>
            </p:nvSpPr>
            <p:spPr bwMode="auto">
              <a:xfrm>
                <a:off x="4616" y="1103"/>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50" name="Rectangle 121"/>
              <p:cNvSpPr>
                <a:spLocks noChangeArrowheads="1"/>
              </p:cNvSpPr>
              <p:nvPr/>
            </p:nvSpPr>
            <p:spPr bwMode="auto">
              <a:xfrm>
                <a:off x="4626" y="1103"/>
                <a:ext cx="68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51" name="Line 122"/>
              <p:cNvSpPr>
                <a:spLocks noChangeShapeType="1"/>
              </p:cNvSpPr>
              <p:nvPr/>
            </p:nvSpPr>
            <p:spPr bwMode="auto">
              <a:xfrm>
                <a:off x="4626" y="1103"/>
                <a:ext cx="6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52" name="Rectangle 123"/>
              <p:cNvSpPr>
                <a:spLocks noChangeArrowheads="1"/>
              </p:cNvSpPr>
              <p:nvPr/>
            </p:nvSpPr>
            <p:spPr bwMode="auto">
              <a:xfrm>
                <a:off x="5311" y="1103"/>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53" name="Line 124"/>
              <p:cNvSpPr>
                <a:spLocks noChangeShapeType="1"/>
              </p:cNvSpPr>
              <p:nvPr/>
            </p:nvSpPr>
            <p:spPr bwMode="auto">
              <a:xfrm>
                <a:off x="5311" y="110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54" name="Line 125"/>
              <p:cNvSpPr>
                <a:spLocks noChangeShapeType="1"/>
              </p:cNvSpPr>
              <p:nvPr/>
            </p:nvSpPr>
            <p:spPr bwMode="auto">
              <a:xfrm>
                <a:off x="5311" y="1103"/>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55" name="Rectangle 126"/>
              <p:cNvSpPr>
                <a:spLocks noChangeArrowheads="1"/>
              </p:cNvSpPr>
              <p:nvPr/>
            </p:nvSpPr>
            <p:spPr bwMode="auto">
              <a:xfrm>
                <a:off x="396" y="1113"/>
                <a:ext cx="10" cy="11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56" name="Line 127"/>
              <p:cNvSpPr>
                <a:spLocks noChangeShapeType="1"/>
              </p:cNvSpPr>
              <p:nvPr/>
            </p:nvSpPr>
            <p:spPr bwMode="auto">
              <a:xfrm>
                <a:off x="396" y="1113"/>
                <a:ext cx="1" cy="11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57" name="Rectangle 128"/>
              <p:cNvSpPr>
                <a:spLocks noChangeArrowheads="1"/>
              </p:cNvSpPr>
              <p:nvPr/>
            </p:nvSpPr>
            <p:spPr bwMode="auto">
              <a:xfrm>
                <a:off x="3280" y="1113"/>
                <a:ext cx="10" cy="11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58" name="Line 129"/>
              <p:cNvSpPr>
                <a:spLocks noChangeShapeType="1"/>
              </p:cNvSpPr>
              <p:nvPr/>
            </p:nvSpPr>
            <p:spPr bwMode="auto">
              <a:xfrm>
                <a:off x="3280" y="1113"/>
                <a:ext cx="1" cy="11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59" name="Rectangle 130"/>
              <p:cNvSpPr>
                <a:spLocks noChangeArrowheads="1"/>
              </p:cNvSpPr>
              <p:nvPr/>
            </p:nvSpPr>
            <p:spPr bwMode="auto">
              <a:xfrm>
                <a:off x="3948" y="1113"/>
                <a:ext cx="10" cy="11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60" name="Line 131"/>
              <p:cNvSpPr>
                <a:spLocks noChangeShapeType="1"/>
              </p:cNvSpPr>
              <p:nvPr/>
            </p:nvSpPr>
            <p:spPr bwMode="auto">
              <a:xfrm>
                <a:off x="3948" y="1113"/>
                <a:ext cx="1" cy="11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61" name="Rectangle 132"/>
              <p:cNvSpPr>
                <a:spLocks noChangeArrowheads="1"/>
              </p:cNvSpPr>
              <p:nvPr/>
            </p:nvSpPr>
            <p:spPr bwMode="auto">
              <a:xfrm>
                <a:off x="4616" y="1113"/>
                <a:ext cx="10" cy="11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62" name="Line 133"/>
              <p:cNvSpPr>
                <a:spLocks noChangeShapeType="1"/>
              </p:cNvSpPr>
              <p:nvPr/>
            </p:nvSpPr>
            <p:spPr bwMode="auto">
              <a:xfrm>
                <a:off x="4616" y="1113"/>
                <a:ext cx="1" cy="11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63" name="Rectangle 134"/>
              <p:cNvSpPr>
                <a:spLocks noChangeArrowheads="1"/>
              </p:cNvSpPr>
              <p:nvPr/>
            </p:nvSpPr>
            <p:spPr bwMode="auto">
              <a:xfrm>
                <a:off x="5311" y="1113"/>
                <a:ext cx="10" cy="11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64" name="Line 135"/>
              <p:cNvSpPr>
                <a:spLocks noChangeShapeType="1"/>
              </p:cNvSpPr>
              <p:nvPr/>
            </p:nvSpPr>
            <p:spPr bwMode="auto">
              <a:xfrm>
                <a:off x="5311" y="1113"/>
                <a:ext cx="1" cy="11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65" name="Rectangle 136"/>
              <p:cNvSpPr>
                <a:spLocks noChangeArrowheads="1"/>
              </p:cNvSpPr>
              <p:nvPr/>
            </p:nvSpPr>
            <p:spPr bwMode="auto">
              <a:xfrm>
                <a:off x="487" y="2287"/>
                <a:ext cx="191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Category F : traffic area,  </a:t>
                </a:r>
                <a:endParaRPr lang="en-GB" altLang="en-US" sz="1800"/>
              </a:p>
            </p:txBody>
          </p:sp>
          <p:sp>
            <p:nvSpPr>
              <p:cNvPr id="74966" name="Rectangle 137"/>
              <p:cNvSpPr>
                <a:spLocks noChangeArrowheads="1"/>
              </p:cNvSpPr>
              <p:nvPr/>
            </p:nvSpPr>
            <p:spPr bwMode="auto">
              <a:xfrm>
                <a:off x="2330" y="2270"/>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Symbol" pitchFamily="18" charset="2"/>
                  </a:rPr>
                  <a:t>£</a:t>
                </a:r>
                <a:endParaRPr lang="en-GB" altLang="en-US" sz="1800">
                  <a:solidFill>
                    <a:srgbClr val="002060"/>
                  </a:solidFill>
                  <a:latin typeface="Arial" pitchFamily="34" charset="0"/>
                </a:endParaRPr>
              </a:p>
            </p:txBody>
          </p:sp>
          <p:sp>
            <p:nvSpPr>
              <p:cNvPr id="74967" name="Rectangle 138"/>
              <p:cNvSpPr>
                <a:spLocks noChangeArrowheads="1"/>
              </p:cNvSpPr>
              <p:nvPr/>
            </p:nvSpPr>
            <p:spPr bwMode="auto">
              <a:xfrm>
                <a:off x="2417" y="2287"/>
                <a:ext cx="46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30 kN</a:t>
                </a:r>
                <a:endParaRPr lang="en-GB" altLang="en-US" sz="1800">
                  <a:solidFill>
                    <a:srgbClr val="002060"/>
                  </a:solidFill>
                  <a:latin typeface="Arial" pitchFamily="34" charset="0"/>
                </a:endParaRPr>
              </a:p>
            </p:txBody>
          </p:sp>
          <p:sp>
            <p:nvSpPr>
              <p:cNvPr id="74968" name="Rectangle 139"/>
              <p:cNvSpPr>
                <a:spLocks noChangeArrowheads="1"/>
              </p:cNvSpPr>
              <p:nvPr/>
            </p:nvSpPr>
            <p:spPr bwMode="auto">
              <a:xfrm>
                <a:off x="2847" y="2287"/>
                <a:ext cx="4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69" name="Rectangle 140"/>
              <p:cNvSpPr>
                <a:spLocks noChangeArrowheads="1"/>
              </p:cNvSpPr>
              <p:nvPr/>
            </p:nvSpPr>
            <p:spPr bwMode="auto">
              <a:xfrm>
                <a:off x="487" y="2478"/>
                <a:ext cx="20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Category G : traffic area, 30</a:t>
                </a:r>
                <a:endParaRPr lang="en-GB" altLang="en-US" sz="1800"/>
              </a:p>
            </p:txBody>
          </p:sp>
          <p:sp>
            <p:nvSpPr>
              <p:cNvPr id="74970" name="Rectangle 141"/>
              <p:cNvSpPr>
                <a:spLocks noChangeArrowheads="1"/>
              </p:cNvSpPr>
              <p:nvPr/>
            </p:nvSpPr>
            <p:spPr bwMode="auto">
              <a:xfrm>
                <a:off x="2495" y="2478"/>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a:t>
                </a:r>
                <a:endParaRPr lang="en-GB" altLang="en-US" sz="1800">
                  <a:solidFill>
                    <a:srgbClr val="002060"/>
                  </a:solidFill>
                  <a:latin typeface="Arial" pitchFamily="34" charset="0"/>
                </a:endParaRPr>
              </a:p>
            </p:txBody>
          </p:sp>
          <p:sp>
            <p:nvSpPr>
              <p:cNvPr id="74971" name="Rectangle 142"/>
              <p:cNvSpPr>
                <a:spLocks noChangeArrowheads="1"/>
              </p:cNvSpPr>
              <p:nvPr/>
            </p:nvSpPr>
            <p:spPr bwMode="auto">
              <a:xfrm>
                <a:off x="2585" y="2478"/>
                <a:ext cx="51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160 kN</a:t>
                </a:r>
                <a:endParaRPr lang="en-GB" altLang="en-US" sz="1800">
                  <a:solidFill>
                    <a:srgbClr val="002060"/>
                  </a:solidFill>
                  <a:latin typeface="Arial" pitchFamily="34" charset="0"/>
                </a:endParaRPr>
              </a:p>
            </p:txBody>
          </p:sp>
          <p:sp>
            <p:nvSpPr>
              <p:cNvPr id="74972" name="Rectangle 143"/>
              <p:cNvSpPr>
                <a:spLocks noChangeArrowheads="1"/>
              </p:cNvSpPr>
              <p:nvPr/>
            </p:nvSpPr>
            <p:spPr bwMode="auto">
              <a:xfrm>
                <a:off x="3148" y="2527"/>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73" name="Rectangle 144"/>
              <p:cNvSpPr>
                <a:spLocks noChangeArrowheads="1"/>
              </p:cNvSpPr>
              <p:nvPr/>
            </p:nvSpPr>
            <p:spPr bwMode="auto">
              <a:xfrm>
                <a:off x="487" y="2672"/>
                <a:ext cx="13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Category H : roofs</a:t>
                </a:r>
                <a:endParaRPr lang="en-GB" altLang="en-US" sz="1800"/>
              </a:p>
            </p:txBody>
          </p:sp>
          <p:sp>
            <p:nvSpPr>
              <p:cNvPr id="74974" name="Rectangle 145"/>
              <p:cNvSpPr>
                <a:spLocks noChangeArrowheads="1"/>
              </p:cNvSpPr>
              <p:nvPr/>
            </p:nvSpPr>
            <p:spPr bwMode="auto">
              <a:xfrm>
                <a:off x="1806" y="2672"/>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75" name="Rectangle 146"/>
              <p:cNvSpPr>
                <a:spLocks noChangeArrowheads="1"/>
              </p:cNvSpPr>
              <p:nvPr/>
            </p:nvSpPr>
            <p:spPr bwMode="auto">
              <a:xfrm>
                <a:off x="3505" y="2273"/>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76" name="Rectangle 147"/>
              <p:cNvSpPr>
                <a:spLocks noChangeArrowheads="1"/>
              </p:cNvSpPr>
              <p:nvPr/>
            </p:nvSpPr>
            <p:spPr bwMode="auto">
              <a:xfrm>
                <a:off x="3740" y="2273"/>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77" name="Rectangle 148"/>
              <p:cNvSpPr>
                <a:spLocks noChangeArrowheads="1"/>
              </p:cNvSpPr>
              <p:nvPr/>
            </p:nvSpPr>
            <p:spPr bwMode="auto">
              <a:xfrm>
                <a:off x="3505" y="2468"/>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78" name="Rectangle 149"/>
              <p:cNvSpPr>
                <a:spLocks noChangeArrowheads="1"/>
              </p:cNvSpPr>
              <p:nvPr/>
            </p:nvSpPr>
            <p:spPr bwMode="auto">
              <a:xfrm>
                <a:off x="3740" y="2468"/>
                <a:ext cx="4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79" name="Rectangle 150"/>
              <p:cNvSpPr>
                <a:spLocks noChangeArrowheads="1"/>
              </p:cNvSpPr>
              <p:nvPr/>
            </p:nvSpPr>
            <p:spPr bwMode="auto">
              <a:xfrm>
                <a:off x="3504" y="2659"/>
                <a:ext cx="23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80" name="Rectangle 151"/>
              <p:cNvSpPr>
                <a:spLocks noChangeArrowheads="1"/>
              </p:cNvSpPr>
              <p:nvPr/>
            </p:nvSpPr>
            <p:spPr bwMode="auto">
              <a:xfrm>
                <a:off x="3670" y="2659"/>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81" name="Rectangle 152"/>
              <p:cNvSpPr>
                <a:spLocks noChangeArrowheads="1"/>
              </p:cNvSpPr>
              <p:nvPr/>
            </p:nvSpPr>
            <p:spPr bwMode="auto">
              <a:xfrm>
                <a:off x="4173" y="2273"/>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0.7</a:t>
                </a:r>
                <a:endParaRPr lang="en-GB" altLang="en-US" sz="1800"/>
              </a:p>
            </p:txBody>
          </p:sp>
          <p:sp>
            <p:nvSpPr>
              <p:cNvPr id="74982" name="Rectangle 153"/>
              <p:cNvSpPr>
                <a:spLocks noChangeArrowheads="1"/>
              </p:cNvSpPr>
              <p:nvPr/>
            </p:nvSpPr>
            <p:spPr bwMode="auto">
              <a:xfrm>
                <a:off x="4408" y="2273"/>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83" name="Rectangle 154"/>
              <p:cNvSpPr>
                <a:spLocks noChangeArrowheads="1"/>
              </p:cNvSpPr>
              <p:nvPr/>
            </p:nvSpPr>
            <p:spPr bwMode="auto">
              <a:xfrm>
                <a:off x="4173" y="2468"/>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0.5</a:t>
                </a:r>
                <a:endParaRPr lang="en-GB" altLang="en-US" sz="1800"/>
              </a:p>
            </p:txBody>
          </p:sp>
          <p:sp>
            <p:nvSpPr>
              <p:cNvPr id="74984" name="Rectangle 155"/>
              <p:cNvSpPr>
                <a:spLocks noChangeArrowheads="1"/>
              </p:cNvSpPr>
              <p:nvPr/>
            </p:nvSpPr>
            <p:spPr bwMode="auto">
              <a:xfrm>
                <a:off x="4408" y="2468"/>
                <a:ext cx="4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85" name="Rectangle 156"/>
              <p:cNvSpPr>
                <a:spLocks noChangeArrowheads="1"/>
              </p:cNvSpPr>
              <p:nvPr/>
            </p:nvSpPr>
            <p:spPr bwMode="auto">
              <a:xfrm>
                <a:off x="4244" y="2659"/>
                <a:ext cx="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a:t>
                </a:r>
                <a:endParaRPr lang="en-GB" altLang="en-US" sz="1800"/>
              </a:p>
            </p:txBody>
          </p:sp>
          <p:sp>
            <p:nvSpPr>
              <p:cNvPr id="74986" name="Rectangle 157"/>
              <p:cNvSpPr>
                <a:spLocks noChangeArrowheads="1"/>
              </p:cNvSpPr>
              <p:nvPr/>
            </p:nvSpPr>
            <p:spPr bwMode="auto">
              <a:xfrm>
                <a:off x="4338" y="2659"/>
                <a:ext cx="4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 </a:t>
                </a:r>
                <a:endParaRPr lang="en-GB" altLang="en-US" sz="1800"/>
              </a:p>
            </p:txBody>
          </p:sp>
          <p:sp>
            <p:nvSpPr>
              <p:cNvPr id="74987" name="Rectangle 158"/>
              <p:cNvSpPr>
                <a:spLocks noChangeArrowheads="1"/>
              </p:cNvSpPr>
              <p:nvPr/>
            </p:nvSpPr>
            <p:spPr bwMode="auto">
              <a:xfrm>
                <a:off x="4851" y="2273"/>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0.6</a:t>
                </a:r>
                <a:endParaRPr lang="en-GB" altLang="en-US" sz="1800"/>
              </a:p>
            </p:txBody>
          </p:sp>
          <p:sp>
            <p:nvSpPr>
              <p:cNvPr id="74988" name="Rectangle 159"/>
              <p:cNvSpPr>
                <a:spLocks noChangeArrowheads="1"/>
              </p:cNvSpPr>
              <p:nvPr/>
            </p:nvSpPr>
            <p:spPr bwMode="auto">
              <a:xfrm>
                <a:off x="5086" y="2273"/>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89" name="Rectangle 160"/>
              <p:cNvSpPr>
                <a:spLocks noChangeArrowheads="1"/>
              </p:cNvSpPr>
              <p:nvPr/>
            </p:nvSpPr>
            <p:spPr bwMode="auto">
              <a:xfrm>
                <a:off x="4851" y="2468"/>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0.3</a:t>
                </a:r>
                <a:endParaRPr lang="en-GB" altLang="en-US" sz="1800"/>
              </a:p>
            </p:txBody>
          </p:sp>
          <p:sp>
            <p:nvSpPr>
              <p:cNvPr id="74990" name="Rectangle 161"/>
              <p:cNvSpPr>
                <a:spLocks noChangeArrowheads="1"/>
              </p:cNvSpPr>
              <p:nvPr/>
            </p:nvSpPr>
            <p:spPr bwMode="auto">
              <a:xfrm>
                <a:off x="5086" y="2468"/>
                <a:ext cx="4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91" name="Rectangle 162"/>
              <p:cNvSpPr>
                <a:spLocks noChangeArrowheads="1"/>
              </p:cNvSpPr>
              <p:nvPr/>
            </p:nvSpPr>
            <p:spPr bwMode="auto">
              <a:xfrm>
                <a:off x="4922" y="2659"/>
                <a:ext cx="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a:t>
                </a:r>
                <a:endParaRPr lang="en-GB" altLang="en-US" sz="1800"/>
              </a:p>
            </p:txBody>
          </p:sp>
          <p:sp>
            <p:nvSpPr>
              <p:cNvPr id="74992" name="Rectangle 163"/>
              <p:cNvSpPr>
                <a:spLocks noChangeArrowheads="1"/>
              </p:cNvSpPr>
              <p:nvPr/>
            </p:nvSpPr>
            <p:spPr bwMode="auto">
              <a:xfrm>
                <a:off x="5016" y="2659"/>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993" name="Rectangle 164"/>
              <p:cNvSpPr>
                <a:spLocks noChangeArrowheads="1"/>
              </p:cNvSpPr>
              <p:nvPr/>
            </p:nvSpPr>
            <p:spPr bwMode="auto">
              <a:xfrm>
                <a:off x="396" y="2270"/>
                <a:ext cx="10" cy="5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94" name="Line 165"/>
              <p:cNvSpPr>
                <a:spLocks noChangeShapeType="1"/>
              </p:cNvSpPr>
              <p:nvPr/>
            </p:nvSpPr>
            <p:spPr bwMode="auto">
              <a:xfrm>
                <a:off x="396" y="2270"/>
                <a:ext cx="1" cy="5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95" name="Rectangle 166"/>
              <p:cNvSpPr>
                <a:spLocks noChangeArrowheads="1"/>
              </p:cNvSpPr>
              <p:nvPr/>
            </p:nvSpPr>
            <p:spPr bwMode="auto">
              <a:xfrm>
                <a:off x="3280" y="2270"/>
                <a:ext cx="10" cy="5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96" name="Line 167"/>
              <p:cNvSpPr>
                <a:spLocks noChangeShapeType="1"/>
              </p:cNvSpPr>
              <p:nvPr/>
            </p:nvSpPr>
            <p:spPr bwMode="auto">
              <a:xfrm>
                <a:off x="3280" y="2270"/>
                <a:ext cx="1" cy="5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97" name="Rectangle 168"/>
              <p:cNvSpPr>
                <a:spLocks noChangeArrowheads="1"/>
              </p:cNvSpPr>
              <p:nvPr/>
            </p:nvSpPr>
            <p:spPr bwMode="auto">
              <a:xfrm>
                <a:off x="3948" y="2270"/>
                <a:ext cx="10" cy="5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998" name="Line 169"/>
              <p:cNvSpPr>
                <a:spLocks noChangeShapeType="1"/>
              </p:cNvSpPr>
              <p:nvPr/>
            </p:nvSpPr>
            <p:spPr bwMode="auto">
              <a:xfrm>
                <a:off x="3948" y="2270"/>
                <a:ext cx="1" cy="5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999" name="Rectangle 170"/>
              <p:cNvSpPr>
                <a:spLocks noChangeArrowheads="1"/>
              </p:cNvSpPr>
              <p:nvPr/>
            </p:nvSpPr>
            <p:spPr bwMode="auto">
              <a:xfrm>
                <a:off x="4616" y="2270"/>
                <a:ext cx="10" cy="5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00" name="Line 171"/>
              <p:cNvSpPr>
                <a:spLocks noChangeShapeType="1"/>
              </p:cNvSpPr>
              <p:nvPr/>
            </p:nvSpPr>
            <p:spPr bwMode="auto">
              <a:xfrm>
                <a:off x="4616" y="2270"/>
                <a:ext cx="1" cy="5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01" name="Rectangle 172"/>
              <p:cNvSpPr>
                <a:spLocks noChangeArrowheads="1"/>
              </p:cNvSpPr>
              <p:nvPr/>
            </p:nvSpPr>
            <p:spPr bwMode="auto">
              <a:xfrm>
                <a:off x="5311" y="2270"/>
                <a:ext cx="10" cy="5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02" name="Line 173"/>
              <p:cNvSpPr>
                <a:spLocks noChangeShapeType="1"/>
              </p:cNvSpPr>
              <p:nvPr/>
            </p:nvSpPr>
            <p:spPr bwMode="auto">
              <a:xfrm>
                <a:off x="5311" y="2270"/>
                <a:ext cx="1" cy="5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03" name="Rectangle 174"/>
              <p:cNvSpPr>
                <a:spLocks noChangeArrowheads="1"/>
              </p:cNvSpPr>
              <p:nvPr/>
            </p:nvSpPr>
            <p:spPr bwMode="auto">
              <a:xfrm>
                <a:off x="487" y="2884"/>
                <a:ext cx="10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Snow load: H </a:t>
                </a:r>
                <a:endParaRPr lang="en-GB" altLang="en-US" sz="1800">
                  <a:solidFill>
                    <a:srgbClr val="002060"/>
                  </a:solidFill>
                  <a:latin typeface="Arial" pitchFamily="34" charset="0"/>
                </a:endParaRPr>
              </a:p>
            </p:txBody>
          </p:sp>
          <p:sp>
            <p:nvSpPr>
              <p:cNvPr id="75004" name="Rectangle 175"/>
              <p:cNvSpPr>
                <a:spLocks noChangeArrowheads="1"/>
              </p:cNvSpPr>
              <p:nvPr/>
            </p:nvSpPr>
            <p:spPr bwMode="auto">
              <a:xfrm>
                <a:off x="1534" y="2867"/>
                <a:ext cx="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Symbol" pitchFamily="18" charset="2"/>
                  </a:rPr>
                  <a:t>£</a:t>
                </a:r>
                <a:endParaRPr lang="en-GB" altLang="en-US" sz="1800">
                  <a:solidFill>
                    <a:srgbClr val="002060"/>
                  </a:solidFill>
                  <a:latin typeface="Arial" pitchFamily="34" charset="0"/>
                </a:endParaRPr>
              </a:p>
            </p:txBody>
          </p:sp>
          <p:sp>
            <p:nvSpPr>
              <p:cNvPr id="75005" name="Rectangle 176"/>
              <p:cNvSpPr>
                <a:spLocks noChangeArrowheads="1"/>
              </p:cNvSpPr>
              <p:nvPr/>
            </p:nvSpPr>
            <p:spPr bwMode="auto">
              <a:xfrm>
                <a:off x="1628" y="2877"/>
                <a:ext cx="4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b="1">
                    <a:solidFill>
                      <a:srgbClr val="002060"/>
                    </a:solidFill>
                    <a:latin typeface="Arial" pitchFamily="34" charset="0"/>
                  </a:rPr>
                  <a:t> </a:t>
                </a:r>
                <a:endParaRPr lang="en-GB" altLang="en-US" sz="1800">
                  <a:solidFill>
                    <a:srgbClr val="002060"/>
                  </a:solidFill>
                  <a:latin typeface="Arial" pitchFamily="34" charset="0"/>
                </a:endParaRPr>
              </a:p>
            </p:txBody>
          </p:sp>
          <p:sp>
            <p:nvSpPr>
              <p:cNvPr id="75006" name="Rectangle 177"/>
              <p:cNvSpPr>
                <a:spLocks noChangeArrowheads="1"/>
              </p:cNvSpPr>
              <p:nvPr/>
            </p:nvSpPr>
            <p:spPr bwMode="auto">
              <a:xfrm>
                <a:off x="1672" y="2884"/>
                <a:ext cx="9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1000 m a.s.l.</a:t>
                </a:r>
                <a:endParaRPr lang="en-GB" altLang="en-US" sz="1800"/>
              </a:p>
            </p:txBody>
          </p:sp>
          <p:sp>
            <p:nvSpPr>
              <p:cNvPr id="75007" name="Rectangle 178"/>
              <p:cNvSpPr>
                <a:spLocks noChangeArrowheads="1"/>
              </p:cNvSpPr>
              <p:nvPr/>
            </p:nvSpPr>
            <p:spPr bwMode="auto">
              <a:xfrm>
                <a:off x="2636" y="2884"/>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5008" name="Rectangle 179"/>
              <p:cNvSpPr>
                <a:spLocks noChangeArrowheads="1"/>
              </p:cNvSpPr>
              <p:nvPr/>
            </p:nvSpPr>
            <p:spPr bwMode="auto">
              <a:xfrm>
                <a:off x="3505" y="2870"/>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0.5</a:t>
                </a:r>
                <a:endParaRPr lang="en-GB" altLang="en-US" sz="1800"/>
              </a:p>
            </p:txBody>
          </p:sp>
          <p:sp>
            <p:nvSpPr>
              <p:cNvPr id="75009" name="Rectangle 180"/>
              <p:cNvSpPr>
                <a:spLocks noChangeArrowheads="1"/>
              </p:cNvSpPr>
              <p:nvPr/>
            </p:nvSpPr>
            <p:spPr bwMode="auto">
              <a:xfrm>
                <a:off x="3740" y="2870"/>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5010" name="Rectangle 181"/>
              <p:cNvSpPr>
                <a:spLocks noChangeArrowheads="1"/>
              </p:cNvSpPr>
              <p:nvPr/>
            </p:nvSpPr>
            <p:spPr bwMode="auto">
              <a:xfrm>
                <a:off x="4173" y="2870"/>
                <a:ext cx="22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0,2</a:t>
                </a:r>
                <a:endParaRPr lang="en-GB" altLang="en-US" sz="1800"/>
              </a:p>
            </p:txBody>
          </p:sp>
          <p:sp>
            <p:nvSpPr>
              <p:cNvPr id="75011" name="Rectangle 182"/>
              <p:cNvSpPr>
                <a:spLocks noChangeArrowheads="1"/>
              </p:cNvSpPr>
              <p:nvPr/>
            </p:nvSpPr>
            <p:spPr bwMode="auto">
              <a:xfrm>
                <a:off x="4408" y="2870"/>
                <a:ext cx="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5012" name="Rectangle 183"/>
              <p:cNvSpPr>
                <a:spLocks noChangeArrowheads="1"/>
              </p:cNvSpPr>
              <p:nvPr/>
            </p:nvSpPr>
            <p:spPr bwMode="auto">
              <a:xfrm>
                <a:off x="4922" y="2870"/>
                <a:ext cx="8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a:t>
                </a:r>
                <a:endParaRPr lang="en-GB" altLang="en-US" sz="1800"/>
              </a:p>
            </p:txBody>
          </p:sp>
          <p:sp>
            <p:nvSpPr>
              <p:cNvPr id="75013" name="Rectangle 184"/>
              <p:cNvSpPr>
                <a:spLocks noChangeArrowheads="1"/>
              </p:cNvSpPr>
              <p:nvPr/>
            </p:nvSpPr>
            <p:spPr bwMode="auto">
              <a:xfrm>
                <a:off x="5016" y="2870"/>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5014" name="Rectangle 185"/>
              <p:cNvSpPr>
                <a:spLocks noChangeArrowheads="1"/>
              </p:cNvSpPr>
              <p:nvPr/>
            </p:nvSpPr>
            <p:spPr bwMode="auto">
              <a:xfrm>
                <a:off x="396" y="2860"/>
                <a:ext cx="1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15" name="Line 186"/>
              <p:cNvSpPr>
                <a:spLocks noChangeShapeType="1"/>
              </p:cNvSpPr>
              <p:nvPr/>
            </p:nvSpPr>
            <p:spPr bwMode="auto">
              <a:xfrm>
                <a:off x="396" y="286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16" name="Rectangle 187"/>
              <p:cNvSpPr>
                <a:spLocks noChangeArrowheads="1"/>
              </p:cNvSpPr>
              <p:nvPr/>
            </p:nvSpPr>
            <p:spPr bwMode="auto">
              <a:xfrm>
                <a:off x="406" y="2860"/>
                <a:ext cx="287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17" name="Line 188"/>
              <p:cNvSpPr>
                <a:spLocks noChangeShapeType="1"/>
              </p:cNvSpPr>
              <p:nvPr/>
            </p:nvSpPr>
            <p:spPr bwMode="auto">
              <a:xfrm>
                <a:off x="406" y="2860"/>
                <a:ext cx="287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18" name="Rectangle 189"/>
              <p:cNvSpPr>
                <a:spLocks noChangeArrowheads="1"/>
              </p:cNvSpPr>
              <p:nvPr/>
            </p:nvSpPr>
            <p:spPr bwMode="auto">
              <a:xfrm>
                <a:off x="3280" y="2860"/>
                <a:ext cx="1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19" name="Line 190"/>
              <p:cNvSpPr>
                <a:spLocks noChangeShapeType="1"/>
              </p:cNvSpPr>
              <p:nvPr/>
            </p:nvSpPr>
            <p:spPr bwMode="auto">
              <a:xfrm>
                <a:off x="3280" y="286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20" name="Rectangle 191"/>
              <p:cNvSpPr>
                <a:spLocks noChangeArrowheads="1"/>
              </p:cNvSpPr>
              <p:nvPr/>
            </p:nvSpPr>
            <p:spPr bwMode="auto">
              <a:xfrm>
                <a:off x="3290" y="2860"/>
                <a:ext cx="65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21" name="Line 192"/>
              <p:cNvSpPr>
                <a:spLocks noChangeShapeType="1"/>
              </p:cNvSpPr>
              <p:nvPr/>
            </p:nvSpPr>
            <p:spPr bwMode="auto">
              <a:xfrm>
                <a:off x="3290" y="2860"/>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22" name="Rectangle 193"/>
              <p:cNvSpPr>
                <a:spLocks noChangeArrowheads="1"/>
              </p:cNvSpPr>
              <p:nvPr/>
            </p:nvSpPr>
            <p:spPr bwMode="auto">
              <a:xfrm>
                <a:off x="3948" y="2860"/>
                <a:ext cx="1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23" name="Line 194"/>
              <p:cNvSpPr>
                <a:spLocks noChangeShapeType="1"/>
              </p:cNvSpPr>
              <p:nvPr/>
            </p:nvSpPr>
            <p:spPr bwMode="auto">
              <a:xfrm>
                <a:off x="3948" y="286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24" name="Rectangle 195"/>
              <p:cNvSpPr>
                <a:spLocks noChangeArrowheads="1"/>
              </p:cNvSpPr>
              <p:nvPr/>
            </p:nvSpPr>
            <p:spPr bwMode="auto">
              <a:xfrm>
                <a:off x="3958" y="2860"/>
                <a:ext cx="65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25" name="Line 196"/>
              <p:cNvSpPr>
                <a:spLocks noChangeShapeType="1"/>
              </p:cNvSpPr>
              <p:nvPr/>
            </p:nvSpPr>
            <p:spPr bwMode="auto">
              <a:xfrm>
                <a:off x="3958" y="2860"/>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26" name="Rectangle 197"/>
              <p:cNvSpPr>
                <a:spLocks noChangeArrowheads="1"/>
              </p:cNvSpPr>
              <p:nvPr/>
            </p:nvSpPr>
            <p:spPr bwMode="auto">
              <a:xfrm>
                <a:off x="4616" y="2860"/>
                <a:ext cx="1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27" name="Line 198"/>
              <p:cNvSpPr>
                <a:spLocks noChangeShapeType="1"/>
              </p:cNvSpPr>
              <p:nvPr/>
            </p:nvSpPr>
            <p:spPr bwMode="auto">
              <a:xfrm>
                <a:off x="4616" y="286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28" name="Rectangle 199"/>
              <p:cNvSpPr>
                <a:spLocks noChangeArrowheads="1"/>
              </p:cNvSpPr>
              <p:nvPr/>
            </p:nvSpPr>
            <p:spPr bwMode="auto">
              <a:xfrm>
                <a:off x="4626" y="2860"/>
                <a:ext cx="68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29" name="Line 200"/>
              <p:cNvSpPr>
                <a:spLocks noChangeShapeType="1"/>
              </p:cNvSpPr>
              <p:nvPr/>
            </p:nvSpPr>
            <p:spPr bwMode="auto">
              <a:xfrm>
                <a:off x="4626" y="2860"/>
                <a:ext cx="6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30" name="Rectangle 201"/>
              <p:cNvSpPr>
                <a:spLocks noChangeArrowheads="1"/>
              </p:cNvSpPr>
              <p:nvPr/>
            </p:nvSpPr>
            <p:spPr bwMode="auto">
              <a:xfrm>
                <a:off x="5311" y="2860"/>
                <a:ext cx="1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31" name="Line 202"/>
              <p:cNvSpPr>
                <a:spLocks noChangeShapeType="1"/>
              </p:cNvSpPr>
              <p:nvPr/>
            </p:nvSpPr>
            <p:spPr bwMode="auto">
              <a:xfrm>
                <a:off x="5311" y="286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32" name="Rectangle 203"/>
              <p:cNvSpPr>
                <a:spLocks noChangeArrowheads="1"/>
              </p:cNvSpPr>
              <p:nvPr/>
            </p:nvSpPr>
            <p:spPr bwMode="auto">
              <a:xfrm>
                <a:off x="396" y="2867"/>
                <a:ext cx="10"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33" name="Line 204"/>
              <p:cNvSpPr>
                <a:spLocks noChangeShapeType="1"/>
              </p:cNvSpPr>
              <p:nvPr/>
            </p:nvSpPr>
            <p:spPr bwMode="auto">
              <a:xfrm>
                <a:off x="396" y="2867"/>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5034" name="Rectangle 205"/>
              <p:cNvSpPr>
                <a:spLocks noChangeArrowheads="1"/>
              </p:cNvSpPr>
              <p:nvPr/>
            </p:nvSpPr>
            <p:spPr bwMode="auto">
              <a:xfrm>
                <a:off x="3280" y="2867"/>
                <a:ext cx="10"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5035" name="Line 206"/>
              <p:cNvSpPr>
                <a:spLocks noChangeShapeType="1"/>
              </p:cNvSpPr>
              <p:nvPr/>
            </p:nvSpPr>
            <p:spPr bwMode="auto">
              <a:xfrm>
                <a:off x="3280" y="2867"/>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grpSp>
        <p:sp>
          <p:nvSpPr>
            <p:cNvPr id="74759" name="Rectangle 207"/>
            <p:cNvSpPr>
              <a:spLocks noChangeArrowheads="1"/>
            </p:cNvSpPr>
            <p:nvPr/>
          </p:nvSpPr>
          <p:spPr bwMode="auto">
            <a:xfrm>
              <a:off x="3948" y="2867"/>
              <a:ext cx="10"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60" name="Line 208"/>
            <p:cNvSpPr>
              <a:spLocks noChangeShapeType="1"/>
            </p:cNvSpPr>
            <p:nvPr/>
          </p:nvSpPr>
          <p:spPr bwMode="auto">
            <a:xfrm>
              <a:off x="3948" y="2867"/>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61" name="Rectangle 209"/>
            <p:cNvSpPr>
              <a:spLocks noChangeArrowheads="1"/>
            </p:cNvSpPr>
            <p:nvPr/>
          </p:nvSpPr>
          <p:spPr bwMode="auto">
            <a:xfrm>
              <a:off x="4616" y="2867"/>
              <a:ext cx="10"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62" name="Line 210"/>
            <p:cNvSpPr>
              <a:spLocks noChangeShapeType="1"/>
            </p:cNvSpPr>
            <p:nvPr/>
          </p:nvSpPr>
          <p:spPr bwMode="auto">
            <a:xfrm>
              <a:off x="4616" y="2867"/>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63" name="Rectangle 211"/>
            <p:cNvSpPr>
              <a:spLocks noChangeArrowheads="1"/>
            </p:cNvSpPr>
            <p:nvPr/>
          </p:nvSpPr>
          <p:spPr bwMode="auto">
            <a:xfrm>
              <a:off x="5311" y="2867"/>
              <a:ext cx="10" cy="2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64" name="Line 212"/>
            <p:cNvSpPr>
              <a:spLocks noChangeShapeType="1"/>
            </p:cNvSpPr>
            <p:nvPr/>
          </p:nvSpPr>
          <p:spPr bwMode="auto">
            <a:xfrm>
              <a:off x="5311" y="2867"/>
              <a:ext cx="1" cy="20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65" name="Rectangle 213"/>
            <p:cNvSpPr>
              <a:spLocks noChangeArrowheads="1"/>
            </p:cNvSpPr>
            <p:nvPr/>
          </p:nvSpPr>
          <p:spPr bwMode="auto">
            <a:xfrm>
              <a:off x="487" y="3088"/>
              <a:ext cx="17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Wind loads on buildings </a:t>
              </a:r>
              <a:endParaRPr lang="en-GB" altLang="en-US" sz="1800">
                <a:solidFill>
                  <a:srgbClr val="002060"/>
                </a:solidFill>
                <a:latin typeface="Arial" pitchFamily="34" charset="0"/>
              </a:endParaRPr>
            </a:p>
          </p:txBody>
        </p:sp>
        <p:sp>
          <p:nvSpPr>
            <p:cNvPr id="74766" name="Rectangle 214"/>
            <p:cNvSpPr>
              <a:spLocks noChangeArrowheads="1"/>
            </p:cNvSpPr>
            <p:nvPr/>
          </p:nvSpPr>
          <p:spPr bwMode="auto">
            <a:xfrm>
              <a:off x="2253" y="3088"/>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767" name="Rectangle 215"/>
            <p:cNvSpPr>
              <a:spLocks noChangeArrowheads="1"/>
            </p:cNvSpPr>
            <p:nvPr/>
          </p:nvSpPr>
          <p:spPr bwMode="auto">
            <a:xfrm>
              <a:off x="3505" y="3088"/>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0.5</a:t>
              </a:r>
              <a:endParaRPr lang="en-GB" altLang="en-US" sz="1800"/>
            </a:p>
          </p:txBody>
        </p:sp>
        <p:sp>
          <p:nvSpPr>
            <p:cNvPr id="74768" name="Rectangle 216"/>
            <p:cNvSpPr>
              <a:spLocks noChangeArrowheads="1"/>
            </p:cNvSpPr>
            <p:nvPr/>
          </p:nvSpPr>
          <p:spPr bwMode="auto">
            <a:xfrm>
              <a:off x="3740" y="3088"/>
              <a:ext cx="4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 </a:t>
              </a:r>
              <a:endParaRPr lang="en-GB" altLang="en-US" sz="1800"/>
            </a:p>
          </p:txBody>
        </p:sp>
        <p:sp>
          <p:nvSpPr>
            <p:cNvPr id="74769" name="Rectangle 217"/>
            <p:cNvSpPr>
              <a:spLocks noChangeArrowheads="1"/>
            </p:cNvSpPr>
            <p:nvPr/>
          </p:nvSpPr>
          <p:spPr bwMode="auto">
            <a:xfrm>
              <a:off x="4173" y="3088"/>
              <a:ext cx="2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0,2</a:t>
              </a:r>
              <a:endParaRPr lang="en-GB" altLang="en-US" sz="1800"/>
            </a:p>
          </p:txBody>
        </p:sp>
        <p:sp>
          <p:nvSpPr>
            <p:cNvPr id="74770" name="Rectangle 218"/>
            <p:cNvSpPr>
              <a:spLocks noChangeArrowheads="1"/>
            </p:cNvSpPr>
            <p:nvPr/>
          </p:nvSpPr>
          <p:spPr bwMode="auto">
            <a:xfrm>
              <a:off x="4408" y="3088"/>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sp>
          <p:nvSpPr>
            <p:cNvPr id="74771" name="Rectangle 219"/>
            <p:cNvSpPr>
              <a:spLocks noChangeArrowheads="1"/>
            </p:cNvSpPr>
            <p:nvPr/>
          </p:nvSpPr>
          <p:spPr bwMode="auto">
            <a:xfrm>
              <a:off x="4922" y="3088"/>
              <a:ext cx="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0</a:t>
              </a:r>
              <a:endParaRPr lang="en-GB" altLang="en-US" sz="1800"/>
            </a:p>
          </p:txBody>
        </p:sp>
        <p:sp>
          <p:nvSpPr>
            <p:cNvPr id="74772" name="Rectangle 220"/>
            <p:cNvSpPr>
              <a:spLocks noChangeArrowheads="1"/>
            </p:cNvSpPr>
            <p:nvPr/>
          </p:nvSpPr>
          <p:spPr bwMode="auto">
            <a:xfrm>
              <a:off x="5016" y="3088"/>
              <a:ext cx="4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t> </a:t>
              </a:r>
              <a:endParaRPr lang="en-GB" altLang="en-US" sz="1800"/>
            </a:p>
          </p:txBody>
        </p:sp>
        <p:sp>
          <p:nvSpPr>
            <p:cNvPr id="74773" name="Rectangle 221"/>
            <p:cNvSpPr>
              <a:spLocks noChangeArrowheads="1"/>
            </p:cNvSpPr>
            <p:nvPr/>
          </p:nvSpPr>
          <p:spPr bwMode="auto">
            <a:xfrm>
              <a:off x="396" y="3075"/>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74" name="Line 222"/>
            <p:cNvSpPr>
              <a:spLocks noChangeShapeType="1"/>
            </p:cNvSpPr>
            <p:nvPr/>
          </p:nvSpPr>
          <p:spPr bwMode="auto">
            <a:xfrm>
              <a:off x="396" y="307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75" name="Line 223"/>
            <p:cNvSpPr>
              <a:spLocks noChangeShapeType="1"/>
            </p:cNvSpPr>
            <p:nvPr/>
          </p:nvSpPr>
          <p:spPr bwMode="auto">
            <a:xfrm>
              <a:off x="396" y="3075"/>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76" name="Rectangle 224"/>
            <p:cNvSpPr>
              <a:spLocks noChangeArrowheads="1"/>
            </p:cNvSpPr>
            <p:nvPr/>
          </p:nvSpPr>
          <p:spPr bwMode="auto">
            <a:xfrm>
              <a:off x="406" y="3075"/>
              <a:ext cx="2874"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77" name="Line 225"/>
            <p:cNvSpPr>
              <a:spLocks noChangeShapeType="1"/>
            </p:cNvSpPr>
            <p:nvPr/>
          </p:nvSpPr>
          <p:spPr bwMode="auto">
            <a:xfrm>
              <a:off x="406" y="3075"/>
              <a:ext cx="287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78" name="Rectangle 226"/>
            <p:cNvSpPr>
              <a:spLocks noChangeArrowheads="1"/>
            </p:cNvSpPr>
            <p:nvPr/>
          </p:nvSpPr>
          <p:spPr bwMode="auto">
            <a:xfrm>
              <a:off x="3280" y="3075"/>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79" name="Line 227"/>
            <p:cNvSpPr>
              <a:spLocks noChangeShapeType="1"/>
            </p:cNvSpPr>
            <p:nvPr/>
          </p:nvSpPr>
          <p:spPr bwMode="auto">
            <a:xfrm>
              <a:off x="3280" y="307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80" name="Line 228"/>
            <p:cNvSpPr>
              <a:spLocks noChangeShapeType="1"/>
            </p:cNvSpPr>
            <p:nvPr/>
          </p:nvSpPr>
          <p:spPr bwMode="auto">
            <a:xfrm>
              <a:off x="3280" y="3075"/>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81" name="Rectangle 229"/>
            <p:cNvSpPr>
              <a:spLocks noChangeArrowheads="1"/>
            </p:cNvSpPr>
            <p:nvPr/>
          </p:nvSpPr>
          <p:spPr bwMode="auto">
            <a:xfrm>
              <a:off x="3290" y="3075"/>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82" name="Line 230"/>
            <p:cNvSpPr>
              <a:spLocks noChangeShapeType="1"/>
            </p:cNvSpPr>
            <p:nvPr/>
          </p:nvSpPr>
          <p:spPr bwMode="auto">
            <a:xfrm>
              <a:off x="3290" y="3075"/>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83" name="Rectangle 231"/>
            <p:cNvSpPr>
              <a:spLocks noChangeArrowheads="1"/>
            </p:cNvSpPr>
            <p:nvPr/>
          </p:nvSpPr>
          <p:spPr bwMode="auto">
            <a:xfrm>
              <a:off x="3948" y="3075"/>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84" name="Line 232"/>
            <p:cNvSpPr>
              <a:spLocks noChangeShapeType="1"/>
            </p:cNvSpPr>
            <p:nvPr/>
          </p:nvSpPr>
          <p:spPr bwMode="auto">
            <a:xfrm>
              <a:off x="3948" y="307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85" name="Line 233"/>
            <p:cNvSpPr>
              <a:spLocks noChangeShapeType="1"/>
            </p:cNvSpPr>
            <p:nvPr/>
          </p:nvSpPr>
          <p:spPr bwMode="auto">
            <a:xfrm>
              <a:off x="3948" y="3075"/>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86" name="Rectangle 234"/>
            <p:cNvSpPr>
              <a:spLocks noChangeArrowheads="1"/>
            </p:cNvSpPr>
            <p:nvPr/>
          </p:nvSpPr>
          <p:spPr bwMode="auto">
            <a:xfrm>
              <a:off x="3958" y="3075"/>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87" name="Line 235"/>
            <p:cNvSpPr>
              <a:spLocks noChangeShapeType="1"/>
            </p:cNvSpPr>
            <p:nvPr/>
          </p:nvSpPr>
          <p:spPr bwMode="auto">
            <a:xfrm>
              <a:off x="3958" y="3075"/>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88" name="Rectangle 236"/>
            <p:cNvSpPr>
              <a:spLocks noChangeArrowheads="1"/>
            </p:cNvSpPr>
            <p:nvPr/>
          </p:nvSpPr>
          <p:spPr bwMode="auto">
            <a:xfrm>
              <a:off x="4616" y="3075"/>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89" name="Line 237"/>
            <p:cNvSpPr>
              <a:spLocks noChangeShapeType="1"/>
            </p:cNvSpPr>
            <p:nvPr/>
          </p:nvSpPr>
          <p:spPr bwMode="auto">
            <a:xfrm>
              <a:off x="4616" y="307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90" name="Line 238"/>
            <p:cNvSpPr>
              <a:spLocks noChangeShapeType="1"/>
            </p:cNvSpPr>
            <p:nvPr/>
          </p:nvSpPr>
          <p:spPr bwMode="auto">
            <a:xfrm>
              <a:off x="4616" y="3075"/>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91" name="Rectangle 239"/>
            <p:cNvSpPr>
              <a:spLocks noChangeArrowheads="1"/>
            </p:cNvSpPr>
            <p:nvPr/>
          </p:nvSpPr>
          <p:spPr bwMode="auto">
            <a:xfrm>
              <a:off x="4626" y="3075"/>
              <a:ext cx="68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92" name="Line 240"/>
            <p:cNvSpPr>
              <a:spLocks noChangeShapeType="1"/>
            </p:cNvSpPr>
            <p:nvPr/>
          </p:nvSpPr>
          <p:spPr bwMode="auto">
            <a:xfrm>
              <a:off x="4626" y="3075"/>
              <a:ext cx="6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93" name="Rectangle 241"/>
            <p:cNvSpPr>
              <a:spLocks noChangeArrowheads="1"/>
            </p:cNvSpPr>
            <p:nvPr/>
          </p:nvSpPr>
          <p:spPr bwMode="auto">
            <a:xfrm>
              <a:off x="5311" y="3075"/>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94" name="Line 242"/>
            <p:cNvSpPr>
              <a:spLocks noChangeShapeType="1"/>
            </p:cNvSpPr>
            <p:nvPr/>
          </p:nvSpPr>
          <p:spPr bwMode="auto">
            <a:xfrm>
              <a:off x="5311" y="307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95" name="Line 243"/>
            <p:cNvSpPr>
              <a:spLocks noChangeShapeType="1"/>
            </p:cNvSpPr>
            <p:nvPr/>
          </p:nvSpPr>
          <p:spPr bwMode="auto">
            <a:xfrm>
              <a:off x="5311" y="3075"/>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96" name="Rectangle 244"/>
            <p:cNvSpPr>
              <a:spLocks noChangeArrowheads="1"/>
            </p:cNvSpPr>
            <p:nvPr/>
          </p:nvSpPr>
          <p:spPr bwMode="auto">
            <a:xfrm>
              <a:off x="396" y="3085"/>
              <a:ext cx="10" cy="1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97" name="Line 245"/>
            <p:cNvSpPr>
              <a:spLocks noChangeShapeType="1"/>
            </p:cNvSpPr>
            <p:nvPr/>
          </p:nvSpPr>
          <p:spPr bwMode="auto">
            <a:xfrm>
              <a:off x="396" y="3085"/>
              <a:ext cx="1" cy="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798" name="Rectangle 246"/>
            <p:cNvSpPr>
              <a:spLocks noChangeArrowheads="1"/>
            </p:cNvSpPr>
            <p:nvPr/>
          </p:nvSpPr>
          <p:spPr bwMode="auto">
            <a:xfrm>
              <a:off x="396" y="3276"/>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799" name="Line 247"/>
            <p:cNvSpPr>
              <a:spLocks noChangeShapeType="1"/>
            </p:cNvSpPr>
            <p:nvPr/>
          </p:nvSpPr>
          <p:spPr bwMode="auto">
            <a:xfrm>
              <a:off x="396" y="32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00" name="Line 248"/>
            <p:cNvSpPr>
              <a:spLocks noChangeShapeType="1"/>
            </p:cNvSpPr>
            <p:nvPr/>
          </p:nvSpPr>
          <p:spPr bwMode="auto">
            <a:xfrm>
              <a:off x="396" y="3276"/>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01" name="Rectangle 249"/>
            <p:cNvSpPr>
              <a:spLocks noChangeArrowheads="1"/>
            </p:cNvSpPr>
            <p:nvPr/>
          </p:nvSpPr>
          <p:spPr bwMode="auto">
            <a:xfrm>
              <a:off x="396" y="3276"/>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02" name="Line 250"/>
            <p:cNvSpPr>
              <a:spLocks noChangeShapeType="1"/>
            </p:cNvSpPr>
            <p:nvPr/>
          </p:nvSpPr>
          <p:spPr bwMode="auto">
            <a:xfrm>
              <a:off x="396" y="32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03" name="Line 251"/>
            <p:cNvSpPr>
              <a:spLocks noChangeShapeType="1"/>
            </p:cNvSpPr>
            <p:nvPr/>
          </p:nvSpPr>
          <p:spPr bwMode="auto">
            <a:xfrm>
              <a:off x="396" y="3276"/>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04" name="Rectangle 252"/>
            <p:cNvSpPr>
              <a:spLocks noChangeArrowheads="1"/>
            </p:cNvSpPr>
            <p:nvPr/>
          </p:nvSpPr>
          <p:spPr bwMode="auto">
            <a:xfrm>
              <a:off x="406" y="3276"/>
              <a:ext cx="2874"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05" name="Line 253"/>
            <p:cNvSpPr>
              <a:spLocks noChangeShapeType="1"/>
            </p:cNvSpPr>
            <p:nvPr/>
          </p:nvSpPr>
          <p:spPr bwMode="auto">
            <a:xfrm>
              <a:off x="406" y="3276"/>
              <a:ext cx="287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06" name="Rectangle 254"/>
            <p:cNvSpPr>
              <a:spLocks noChangeArrowheads="1"/>
            </p:cNvSpPr>
            <p:nvPr/>
          </p:nvSpPr>
          <p:spPr bwMode="auto">
            <a:xfrm>
              <a:off x="3280" y="3085"/>
              <a:ext cx="10" cy="1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07" name="Line 255"/>
            <p:cNvSpPr>
              <a:spLocks noChangeShapeType="1"/>
            </p:cNvSpPr>
            <p:nvPr/>
          </p:nvSpPr>
          <p:spPr bwMode="auto">
            <a:xfrm>
              <a:off x="3280" y="3085"/>
              <a:ext cx="1" cy="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08" name="Rectangle 256"/>
            <p:cNvSpPr>
              <a:spLocks noChangeArrowheads="1"/>
            </p:cNvSpPr>
            <p:nvPr/>
          </p:nvSpPr>
          <p:spPr bwMode="auto">
            <a:xfrm>
              <a:off x="3280" y="3276"/>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09" name="Line 257"/>
            <p:cNvSpPr>
              <a:spLocks noChangeShapeType="1"/>
            </p:cNvSpPr>
            <p:nvPr/>
          </p:nvSpPr>
          <p:spPr bwMode="auto">
            <a:xfrm>
              <a:off x="3280" y="32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10" name="Line 258"/>
            <p:cNvSpPr>
              <a:spLocks noChangeShapeType="1"/>
            </p:cNvSpPr>
            <p:nvPr/>
          </p:nvSpPr>
          <p:spPr bwMode="auto">
            <a:xfrm>
              <a:off x="3280" y="3276"/>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11" name="Rectangle 259"/>
            <p:cNvSpPr>
              <a:spLocks noChangeArrowheads="1"/>
            </p:cNvSpPr>
            <p:nvPr/>
          </p:nvSpPr>
          <p:spPr bwMode="auto">
            <a:xfrm>
              <a:off x="3290" y="3276"/>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12" name="Line 260"/>
            <p:cNvSpPr>
              <a:spLocks noChangeShapeType="1"/>
            </p:cNvSpPr>
            <p:nvPr/>
          </p:nvSpPr>
          <p:spPr bwMode="auto">
            <a:xfrm>
              <a:off x="3290" y="3276"/>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13" name="Rectangle 261"/>
            <p:cNvSpPr>
              <a:spLocks noChangeArrowheads="1"/>
            </p:cNvSpPr>
            <p:nvPr/>
          </p:nvSpPr>
          <p:spPr bwMode="auto">
            <a:xfrm>
              <a:off x="3948" y="3085"/>
              <a:ext cx="10" cy="1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14" name="Line 262"/>
            <p:cNvSpPr>
              <a:spLocks noChangeShapeType="1"/>
            </p:cNvSpPr>
            <p:nvPr/>
          </p:nvSpPr>
          <p:spPr bwMode="auto">
            <a:xfrm>
              <a:off x="3948" y="3085"/>
              <a:ext cx="1" cy="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15" name="Rectangle 263"/>
            <p:cNvSpPr>
              <a:spLocks noChangeArrowheads="1"/>
            </p:cNvSpPr>
            <p:nvPr/>
          </p:nvSpPr>
          <p:spPr bwMode="auto">
            <a:xfrm>
              <a:off x="3948" y="3276"/>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16" name="Line 264"/>
            <p:cNvSpPr>
              <a:spLocks noChangeShapeType="1"/>
            </p:cNvSpPr>
            <p:nvPr/>
          </p:nvSpPr>
          <p:spPr bwMode="auto">
            <a:xfrm>
              <a:off x="3948" y="32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17" name="Line 265"/>
            <p:cNvSpPr>
              <a:spLocks noChangeShapeType="1"/>
            </p:cNvSpPr>
            <p:nvPr/>
          </p:nvSpPr>
          <p:spPr bwMode="auto">
            <a:xfrm>
              <a:off x="3948" y="3276"/>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18" name="Rectangle 266"/>
            <p:cNvSpPr>
              <a:spLocks noChangeArrowheads="1"/>
            </p:cNvSpPr>
            <p:nvPr/>
          </p:nvSpPr>
          <p:spPr bwMode="auto">
            <a:xfrm>
              <a:off x="3958" y="3276"/>
              <a:ext cx="65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19" name="Line 267"/>
            <p:cNvSpPr>
              <a:spLocks noChangeShapeType="1"/>
            </p:cNvSpPr>
            <p:nvPr/>
          </p:nvSpPr>
          <p:spPr bwMode="auto">
            <a:xfrm>
              <a:off x="3958" y="3276"/>
              <a:ext cx="6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20" name="Rectangle 268"/>
            <p:cNvSpPr>
              <a:spLocks noChangeArrowheads="1"/>
            </p:cNvSpPr>
            <p:nvPr/>
          </p:nvSpPr>
          <p:spPr bwMode="auto">
            <a:xfrm>
              <a:off x="4616" y="3085"/>
              <a:ext cx="10" cy="1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21" name="Line 269"/>
            <p:cNvSpPr>
              <a:spLocks noChangeShapeType="1"/>
            </p:cNvSpPr>
            <p:nvPr/>
          </p:nvSpPr>
          <p:spPr bwMode="auto">
            <a:xfrm>
              <a:off x="4616" y="3085"/>
              <a:ext cx="1" cy="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22" name="Rectangle 270"/>
            <p:cNvSpPr>
              <a:spLocks noChangeArrowheads="1"/>
            </p:cNvSpPr>
            <p:nvPr/>
          </p:nvSpPr>
          <p:spPr bwMode="auto">
            <a:xfrm>
              <a:off x="4616" y="3276"/>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23" name="Line 271"/>
            <p:cNvSpPr>
              <a:spLocks noChangeShapeType="1"/>
            </p:cNvSpPr>
            <p:nvPr/>
          </p:nvSpPr>
          <p:spPr bwMode="auto">
            <a:xfrm>
              <a:off x="4616" y="32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24" name="Line 272"/>
            <p:cNvSpPr>
              <a:spLocks noChangeShapeType="1"/>
            </p:cNvSpPr>
            <p:nvPr/>
          </p:nvSpPr>
          <p:spPr bwMode="auto">
            <a:xfrm>
              <a:off x="4616" y="3276"/>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25" name="Rectangle 273"/>
            <p:cNvSpPr>
              <a:spLocks noChangeArrowheads="1"/>
            </p:cNvSpPr>
            <p:nvPr/>
          </p:nvSpPr>
          <p:spPr bwMode="auto">
            <a:xfrm>
              <a:off x="4626" y="3276"/>
              <a:ext cx="68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26" name="Line 274"/>
            <p:cNvSpPr>
              <a:spLocks noChangeShapeType="1"/>
            </p:cNvSpPr>
            <p:nvPr/>
          </p:nvSpPr>
          <p:spPr bwMode="auto">
            <a:xfrm>
              <a:off x="4626" y="3276"/>
              <a:ext cx="6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27" name="Rectangle 275"/>
            <p:cNvSpPr>
              <a:spLocks noChangeArrowheads="1"/>
            </p:cNvSpPr>
            <p:nvPr/>
          </p:nvSpPr>
          <p:spPr bwMode="auto">
            <a:xfrm>
              <a:off x="5311" y="3085"/>
              <a:ext cx="10" cy="1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28" name="Line 276"/>
            <p:cNvSpPr>
              <a:spLocks noChangeShapeType="1"/>
            </p:cNvSpPr>
            <p:nvPr/>
          </p:nvSpPr>
          <p:spPr bwMode="auto">
            <a:xfrm>
              <a:off x="5311" y="3085"/>
              <a:ext cx="1" cy="1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29" name="Rectangle 277"/>
            <p:cNvSpPr>
              <a:spLocks noChangeArrowheads="1"/>
            </p:cNvSpPr>
            <p:nvPr/>
          </p:nvSpPr>
          <p:spPr bwMode="auto">
            <a:xfrm>
              <a:off x="5311" y="3276"/>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30" name="Line 278"/>
            <p:cNvSpPr>
              <a:spLocks noChangeShapeType="1"/>
            </p:cNvSpPr>
            <p:nvPr/>
          </p:nvSpPr>
          <p:spPr bwMode="auto">
            <a:xfrm>
              <a:off x="5311" y="32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31" name="Line 279"/>
            <p:cNvSpPr>
              <a:spLocks noChangeShapeType="1"/>
            </p:cNvSpPr>
            <p:nvPr/>
          </p:nvSpPr>
          <p:spPr bwMode="auto">
            <a:xfrm>
              <a:off x="5311" y="3276"/>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32" name="Rectangle 280"/>
            <p:cNvSpPr>
              <a:spLocks noChangeArrowheads="1"/>
            </p:cNvSpPr>
            <p:nvPr/>
          </p:nvSpPr>
          <p:spPr bwMode="auto">
            <a:xfrm>
              <a:off x="5311" y="3276"/>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endParaRPr lang="en-US" altLang="en-US" sz="1800">
                <a:solidFill>
                  <a:srgbClr val="002060"/>
                </a:solidFill>
                <a:latin typeface="Arial" pitchFamily="34" charset="0"/>
              </a:endParaRPr>
            </a:p>
          </p:txBody>
        </p:sp>
        <p:sp>
          <p:nvSpPr>
            <p:cNvPr id="74833" name="Line 281"/>
            <p:cNvSpPr>
              <a:spLocks noChangeShapeType="1"/>
            </p:cNvSpPr>
            <p:nvPr/>
          </p:nvSpPr>
          <p:spPr bwMode="auto">
            <a:xfrm>
              <a:off x="5311" y="32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34" name="Line 282"/>
            <p:cNvSpPr>
              <a:spLocks noChangeShapeType="1"/>
            </p:cNvSpPr>
            <p:nvPr/>
          </p:nvSpPr>
          <p:spPr bwMode="auto">
            <a:xfrm>
              <a:off x="5311" y="3276"/>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74835" name="Rectangle 283"/>
            <p:cNvSpPr>
              <a:spLocks noChangeArrowheads="1"/>
            </p:cNvSpPr>
            <p:nvPr/>
          </p:nvSpPr>
          <p:spPr bwMode="auto">
            <a:xfrm>
              <a:off x="87" y="3290"/>
              <a:ext cx="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2100">
                  <a:solidFill>
                    <a:srgbClr val="002060"/>
                  </a:solidFill>
                  <a:latin typeface="Arial" pitchFamily="34" charset="0"/>
                </a:rPr>
                <a:t> </a:t>
              </a:r>
              <a:endParaRPr lang="en-GB" altLang="en-US" sz="1800">
                <a:solidFill>
                  <a:srgbClr val="002060"/>
                </a:solidFill>
                <a:latin typeface="Arial" pitchFamily="34" charset="0"/>
              </a:endParaRPr>
            </a:p>
          </p:txBody>
        </p:sp>
      </p:grpSp>
      <p:sp>
        <p:nvSpPr>
          <p:cNvPr id="74755" name="TextBox 282"/>
          <p:cNvSpPr txBox="1">
            <a:spLocks noChangeArrowheads="1"/>
          </p:cNvSpPr>
          <p:nvPr/>
        </p:nvSpPr>
        <p:spPr bwMode="auto">
          <a:xfrm>
            <a:off x="3557588" y="238125"/>
            <a:ext cx="3155950" cy="523875"/>
          </a:xfrm>
          <a:prstGeom prst="rect">
            <a:avLst/>
          </a:prstGeom>
          <a:solidFill>
            <a:srgbClr val="B1FDB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2800">
                <a:solidFill>
                  <a:srgbClr val="002060"/>
                </a:solidFill>
              </a:rPr>
              <a:t>Model answer</a:t>
            </a:r>
          </a:p>
        </p:txBody>
      </p:sp>
      <p:sp>
        <p:nvSpPr>
          <p:cNvPr id="284" name="Rectangle 2"/>
          <p:cNvSpPr txBox="1">
            <a:spLocks noChangeArrowheads="1"/>
          </p:cNvSpPr>
          <p:nvPr/>
        </p:nvSpPr>
        <p:spPr bwMode="auto">
          <a:xfrm>
            <a:off x="457200" y="274638"/>
            <a:ext cx="82296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9pPr>
          </a:lstStyle>
          <a:p>
            <a:pPr eaLnBrk="1" hangingPunct="1">
              <a:defRPr/>
            </a:pPr>
            <a:r>
              <a:rPr lang="en-GB" altLang="en-US" kern="0" dirty="0">
                <a:solidFill>
                  <a:srgbClr val="002C5F"/>
                </a:solidFill>
                <a:latin typeface="Symbol" panose="05050102010706020507" pitchFamily="18" charset="2"/>
              </a:rPr>
              <a:t>y</a:t>
            </a:r>
            <a:r>
              <a:rPr lang="en-GB" altLang="en-US" kern="0" baseline="-25000" dirty="0">
                <a:solidFill>
                  <a:srgbClr val="002C5F"/>
                </a:solidFill>
              </a:rPr>
              <a:t> </a:t>
            </a:r>
            <a:r>
              <a:rPr lang="en-GB" altLang="en-US" kern="0" dirty="0">
                <a:solidFill>
                  <a:srgbClr val="002C5F"/>
                </a:solidFill>
              </a:rPr>
              <a:t>Factors</a:t>
            </a:r>
            <a:r>
              <a:rPr lang="en-GB" altLang="en-US" kern="0" baseline="-25000" dirty="0">
                <a:solidFill>
                  <a:srgbClr val="002C5F"/>
                </a:solidFill>
              </a:rPr>
              <a:t>            </a:t>
            </a:r>
            <a:endParaRPr lang="en-GB" altLang="en-US" sz="2100" b="0" dirty="0">
              <a:solidFill>
                <a:srgbClr val="E05506"/>
              </a:solidFill>
            </a:endParaRPr>
          </a:p>
        </p:txBody>
      </p:sp>
    </p:spTree>
    <p:extLst>
      <p:ext uri="{BB962C8B-B14F-4D97-AF65-F5344CB8AC3E}">
        <p14:creationId xmlns:p14="http://schemas.microsoft.com/office/powerpoint/2010/main" val="289094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457200" y="274638"/>
            <a:ext cx="8229600" cy="512762"/>
          </a:xfrm>
        </p:spPr>
        <p:txBody>
          <a:bodyPr anchor="t"/>
          <a:lstStyle/>
          <a:p>
            <a:pPr eaLnBrk="1" hangingPunct="1"/>
            <a:r>
              <a:rPr lang="en-GB" altLang="en-US" sz="2800"/>
              <a:t>Determination of Steel Stress</a:t>
            </a:r>
          </a:p>
        </p:txBody>
      </p:sp>
      <p:pic>
        <p:nvPicPr>
          <p:cNvPr id="7577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1846263"/>
            <a:ext cx="5783262"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Line 6"/>
          <p:cNvSpPr>
            <a:spLocks noChangeShapeType="1"/>
          </p:cNvSpPr>
          <p:nvPr/>
        </p:nvSpPr>
        <p:spPr bwMode="auto">
          <a:xfrm flipV="1">
            <a:off x="3436938" y="3889375"/>
            <a:ext cx="0" cy="1989138"/>
          </a:xfrm>
          <a:prstGeom prst="line">
            <a:avLst/>
          </a:prstGeom>
          <a:noFill/>
          <a:ln w="25400">
            <a:solidFill>
              <a:srgbClr val="B5121B"/>
            </a:solidFill>
            <a:round/>
            <a:headEnd/>
            <a:tailEnd type="triangle"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49159" name="Line 7"/>
          <p:cNvSpPr>
            <a:spLocks noChangeShapeType="1"/>
          </p:cNvSpPr>
          <p:nvPr/>
        </p:nvSpPr>
        <p:spPr bwMode="auto">
          <a:xfrm flipH="1">
            <a:off x="1319213" y="3890963"/>
            <a:ext cx="2097087" cy="0"/>
          </a:xfrm>
          <a:prstGeom prst="line">
            <a:avLst/>
          </a:prstGeom>
          <a:noFill/>
          <a:ln w="25400">
            <a:solidFill>
              <a:srgbClr val="B5121B"/>
            </a:solidFill>
            <a:round/>
            <a:headEnd/>
            <a:tailEnd type="triangle"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2060"/>
              </a:solidFill>
              <a:latin typeface="Arial" pitchFamily="34" charset="0"/>
            </a:endParaRPr>
          </a:p>
        </p:txBody>
      </p:sp>
      <p:sp>
        <p:nvSpPr>
          <p:cNvPr id="49160" name="Text Box 8"/>
          <p:cNvSpPr txBox="1">
            <a:spLocks noChangeArrowheads="1"/>
          </p:cNvSpPr>
          <p:nvPr/>
        </p:nvSpPr>
        <p:spPr bwMode="auto">
          <a:xfrm>
            <a:off x="544513" y="37734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r" eaLnBrk="1" fontAlgn="base" hangingPunct="1">
              <a:spcAft>
                <a:spcPct val="0"/>
              </a:spcAft>
            </a:pPr>
            <a:r>
              <a:rPr lang="en-GB" altLang="en-US" sz="1800" b="1">
                <a:solidFill>
                  <a:srgbClr val="B5121B"/>
                </a:solidFill>
                <a:latin typeface="Arial" pitchFamily="34" charset="0"/>
              </a:rPr>
              <a:t>252</a:t>
            </a:r>
          </a:p>
        </p:txBody>
      </p:sp>
      <p:pic>
        <p:nvPicPr>
          <p:cNvPr id="757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1936750"/>
            <a:ext cx="256222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138" y="3521075"/>
            <a:ext cx="27146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5" name="Text Box 13"/>
          <p:cNvSpPr txBox="1">
            <a:spLocks noChangeArrowheads="1"/>
          </p:cNvSpPr>
          <p:nvPr/>
        </p:nvSpPr>
        <p:spPr bwMode="auto">
          <a:xfrm>
            <a:off x="2482850" y="6269038"/>
            <a:ext cx="2033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Aft>
                <a:spcPct val="0"/>
              </a:spcAft>
            </a:pPr>
            <a:r>
              <a:rPr lang="en-GB" altLang="en-US" sz="1800" b="1">
                <a:solidFill>
                  <a:srgbClr val="002060"/>
                </a:solidFill>
              </a:rPr>
              <a:t>Ratio </a:t>
            </a:r>
            <a:r>
              <a:rPr lang="en-GB" altLang="en-US" sz="1800" b="1" i="1">
                <a:solidFill>
                  <a:srgbClr val="002060"/>
                </a:solidFill>
              </a:rPr>
              <a:t>G</a:t>
            </a:r>
            <a:r>
              <a:rPr lang="en-GB" altLang="en-US" sz="1800" b="1" baseline="-25000">
                <a:solidFill>
                  <a:srgbClr val="002060"/>
                </a:solidFill>
              </a:rPr>
              <a:t>k</a:t>
            </a:r>
            <a:r>
              <a:rPr lang="en-GB" altLang="en-US" sz="1800" b="1">
                <a:solidFill>
                  <a:srgbClr val="002060"/>
                </a:solidFill>
              </a:rPr>
              <a:t>/</a:t>
            </a:r>
            <a:r>
              <a:rPr lang="en-GB" altLang="en-US" sz="1800" b="1" i="1">
                <a:solidFill>
                  <a:srgbClr val="002060"/>
                </a:solidFill>
              </a:rPr>
              <a:t>Q</a:t>
            </a:r>
            <a:r>
              <a:rPr lang="en-GB" altLang="en-US" sz="1800" b="1" baseline="-25000">
                <a:solidFill>
                  <a:srgbClr val="002060"/>
                </a:solidFill>
              </a:rPr>
              <a:t>k</a:t>
            </a:r>
          </a:p>
        </p:txBody>
      </p:sp>
      <p:sp>
        <p:nvSpPr>
          <p:cNvPr id="75786" name="Text Box 14"/>
          <p:cNvSpPr txBox="1">
            <a:spLocks noChangeArrowheads="1"/>
          </p:cNvSpPr>
          <p:nvPr/>
        </p:nvSpPr>
        <p:spPr bwMode="auto">
          <a:xfrm rot="-5400000">
            <a:off x="-1230312" y="3690937"/>
            <a:ext cx="3221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Aft>
                <a:spcPct val="0"/>
              </a:spcAft>
            </a:pPr>
            <a:r>
              <a:rPr lang="en-GB" altLang="en-US" sz="1800" b="1">
                <a:solidFill>
                  <a:srgbClr val="002060"/>
                </a:solidFill>
              </a:rPr>
              <a:t>Unmodified steel stress, </a:t>
            </a:r>
            <a:r>
              <a:rPr lang="en-GB" altLang="en-US" sz="1800" b="1" i="1">
                <a:solidFill>
                  <a:srgbClr val="002060"/>
                </a:solidFill>
                <a:sym typeface="Symbol" pitchFamily="18" charset="2"/>
              </a:rPr>
              <a:t></a:t>
            </a:r>
            <a:r>
              <a:rPr lang="en-GB" altLang="en-US" sz="1800" b="1" baseline="-25000">
                <a:solidFill>
                  <a:srgbClr val="002060"/>
                </a:solidFill>
                <a:sym typeface="Symbol" pitchFamily="18" charset="2"/>
              </a:rPr>
              <a:t>su</a:t>
            </a:r>
          </a:p>
        </p:txBody>
      </p:sp>
      <p:sp>
        <p:nvSpPr>
          <p:cNvPr id="109579" name="Rectangle 15"/>
          <p:cNvSpPr>
            <a:spLocks noChangeArrowheads="1"/>
          </p:cNvSpPr>
          <p:nvPr/>
        </p:nvSpPr>
        <p:spPr bwMode="auto">
          <a:xfrm>
            <a:off x="444500" y="1341438"/>
            <a:ext cx="3233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20000"/>
              </a:spcBef>
              <a:spcAft>
                <a:spcPct val="0"/>
              </a:spcAft>
            </a:pPr>
            <a:r>
              <a:rPr lang="en-GB" altLang="en-US" sz="1800" b="1">
                <a:sym typeface="Symbol" pitchFamily="18" charset="2"/>
              </a:rPr>
              <a:t>Ratio </a:t>
            </a:r>
            <a:r>
              <a:rPr lang="en-GB" altLang="en-US" sz="1800" b="1" i="1">
                <a:sym typeface="Symbol" pitchFamily="18" charset="2"/>
              </a:rPr>
              <a:t>G</a:t>
            </a:r>
            <a:r>
              <a:rPr lang="en-GB" altLang="en-US" sz="1800" b="1" baseline="-25000">
                <a:sym typeface="Symbol" pitchFamily="18" charset="2"/>
              </a:rPr>
              <a:t>k</a:t>
            </a:r>
            <a:r>
              <a:rPr lang="en-GB" altLang="en-US" sz="1800" b="1">
                <a:sym typeface="Symbol" pitchFamily="18" charset="2"/>
              </a:rPr>
              <a:t>/</a:t>
            </a:r>
            <a:r>
              <a:rPr lang="en-GB" altLang="en-US" sz="1800" b="1" i="1">
                <a:sym typeface="Symbol" pitchFamily="18" charset="2"/>
              </a:rPr>
              <a:t>Q</a:t>
            </a:r>
            <a:r>
              <a:rPr lang="en-GB" altLang="en-US" sz="1800" b="1" baseline="-25000">
                <a:sym typeface="Symbol" pitchFamily="18" charset="2"/>
              </a:rPr>
              <a:t>k</a:t>
            </a:r>
            <a:r>
              <a:rPr lang="en-GB" altLang="en-US" sz="1800" b="1">
                <a:sym typeface="Symbol" pitchFamily="18" charset="2"/>
              </a:rPr>
              <a:t> = 8.5/4.0 = 2.13</a:t>
            </a:r>
          </a:p>
        </p:txBody>
      </p:sp>
      <p:sp>
        <p:nvSpPr>
          <p:cNvPr id="12" name="Oval 11"/>
          <p:cNvSpPr/>
          <p:nvPr/>
        </p:nvSpPr>
        <p:spPr>
          <a:xfrm>
            <a:off x="6326188" y="3957638"/>
            <a:ext cx="2730500" cy="515937"/>
          </a:xfrm>
          <a:prstGeom prst="ellipse">
            <a:avLst/>
          </a:prstGeom>
          <a:noFill/>
          <a:ln w="31750">
            <a:solidFill>
              <a:srgbClr val="FB55E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en-GB">
              <a:solidFill>
                <a:srgbClr val="FFFFFF"/>
              </a:solidFill>
            </a:endParaRPr>
          </a:p>
        </p:txBody>
      </p:sp>
      <p:sp>
        <p:nvSpPr>
          <p:cNvPr id="75789" name="TextBox 12"/>
          <p:cNvSpPr txBox="1">
            <a:spLocks noChangeArrowheads="1"/>
          </p:cNvSpPr>
          <p:nvPr/>
        </p:nvSpPr>
        <p:spPr bwMode="auto">
          <a:xfrm>
            <a:off x="3706813" y="815975"/>
            <a:ext cx="3155950" cy="522288"/>
          </a:xfrm>
          <a:prstGeom prst="rect">
            <a:avLst/>
          </a:prstGeom>
          <a:solidFill>
            <a:srgbClr val="B1FDB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2800">
                <a:solidFill>
                  <a:srgbClr val="002060"/>
                </a:solidFill>
              </a:rPr>
              <a:t>Model answer</a:t>
            </a:r>
          </a:p>
        </p:txBody>
      </p:sp>
    </p:spTree>
    <p:extLst>
      <p:ext uri="{BB962C8B-B14F-4D97-AF65-F5344CB8AC3E}">
        <p14:creationId xmlns:p14="http://schemas.microsoft.com/office/powerpoint/2010/main" val="237258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9158"/>
                                        </p:tgtEl>
                                        <p:attrNameLst>
                                          <p:attrName>style.visibility</p:attrName>
                                        </p:attrNameLst>
                                      </p:cBhvr>
                                      <p:to>
                                        <p:strVal val="visible"/>
                                      </p:to>
                                    </p:set>
                                    <p:animEffect transition="in" filter="wipe(down)">
                                      <p:cBhvr>
                                        <p:cTn id="15" dur="500"/>
                                        <p:tgtEl>
                                          <p:spTgt spid="49158"/>
                                        </p:tgtEl>
                                      </p:cBhvr>
                                    </p:animEffect>
                                  </p:childTnLst>
                                </p:cTn>
                              </p:par>
                            </p:childTnLst>
                          </p:cTn>
                        </p:par>
                        <p:par>
                          <p:cTn id="16" fill="hold" nodeType="afterGroup">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49159"/>
                                        </p:tgtEl>
                                        <p:attrNameLst>
                                          <p:attrName>style.visibility</p:attrName>
                                        </p:attrNameLst>
                                      </p:cBhvr>
                                      <p:to>
                                        <p:strVal val="visible"/>
                                      </p:to>
                                    </p:set>
                                    <p:animEffect transition="in" filter="wipe(right)">
                                      <p:cBhvr>
                                        <p:cTn id="19" dur="500"/>
                                        <p:tgtEl>
                                          <p:spTgt spid="49159"/>
                                        </p:tgtEl>
                                      </p:cBhvr>
                                    </p:animEffec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4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49159" grpId="0" animBg="1"/>
      <p:bldP spid="49160" grpId="0"/>
      <p:bldP spid="109579"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457200" y="274638"/>
            <a:ext cx="8229600" cy="512762"/>
          </a:xfrm>
        </p:spPr>
        <p:txBody>
          <a:bodyPr anchor="t"/>
          <a:lstStyle/>
          <a:p>
            <a:pPr eaLnBrk="1" hangingPunct="1"/>
            <a:r>
              <a:rPr lang="en-GB" altLang="en-US"/>
              <a:t>Crack Widths</a:t>
            </a:r>
            <a:endParaRPr lang="en-GB" altLang="en-US" sz="2400"/>
          </a:p>
        </p:txBody>
      </p:sp>
      <p:sp>
        <p:nvSpPr>
          <p:cNvPr id="17411" name="Rectangle 3"/>
          <p:cNvSpPr>
            <a:spLocks noGrp="1" noChangeArrowheads="1"/>
          </p:cNvSpPr>
          <p:nvPr>
            <p:ph type="subTitle" idx="4294967295"/>
          </p:nvPr>
        </p:nvSpPr>
        <p:spPr>
          <a:xfrm>
            <a:off x="428625" y="1425575"/>
            <a:ext cx="3576638" cy="4321175"/>
          </a:xfrm>
        </p:spPr>
        <p:txBody>
          <a:bodyPr/>
          <a:lstStyle/>
          <a:p>
            <a:pPr marL="357188" indent="-357188">
              <a:lnSpc>
                <a:spcPct val="150000"/>
              </a:lnSpc>
              <a:tabLst>
                <a:tab pos="2865438" algn="r"/>
                <a:tab pos="2962275" algn="l"/>
              </a:tabLst>
              <a:defRPr/>
            </a:pPr>
            <a:r>
              <a:rPr lang="en-GB" sz="1800" dirty="0"/>
              <a:t>From graph </a:t>
            </a:r>
            <a:r>
              <a:rPr lang="en-GB" sz="1800" i="1" dirty="0" err="1">
                <a:latin typeface="Symbol" pitchFamily="18" charset="2"/>
              </a:rPr>
              <a:t>s</a:t>
            </a:r>
            <a:r>
              <a:rPr lang="en-GB" sz="1800" baseline="-25000" dirty="0" err="1"/>
              <a:t>su</a:t>
            </a:r>
            <a:r>
              <a:rPr lang="en-GB" sz="1800" dirty="0"/>
              <a:t> = 252 </a:t>
            </a:r>
            <a:r>
              <a:rPr lang="en-GB" sz="1800" dirty="0" err="1"/>
              <a:t>MPa</a:t>
            </a:r>
            <a:endParaRPr lang="en-GB" sz="1800" dirty="0"/>
          </a:p>
          <a:p>
            <a:pPr marL="173038" indent="-173038">
              <a:lnSpc>
                <a:spcPct val="150000"/>
              </a:lnSpc>
              <a:tabLst>
                <a:tab pos="2865438" algn="r"/>
                <a:tab pos="2962275" algn="l"/>
              </a:tabLst>
              <a:defRPr/>
            </a:pPr>
            <a:r>
              <a:rPr lang="en-GB" sz="1800" i="1" dirty="0" err="1">
                <a:latin typeface="Symbol" pitchFamily="18" charset="2"/>
              </a:rPr>
              <a:t>s</a:t>
            </a:r>
            <a:r>
              <a:rPr lang="en-GB" sz="1800" baseline="-25000" dirty="0" err="1"/>
              <a:t>s</a:t>
            </a:r>
            <a:r>
              <a:rPr lang="en-GB" sz="1800" baseline="-25000" dirty="0"/>
              <a:t> 	</a:t>
            </a:r>
            <a:r>
              <a:rPr lang="en-GB" sz="1800" dirty="0"/>
              <a:t>= (</a:t>
            </a:r>
            <a:r>
              <a:rPr lang="en-GB" sz="1800" i="1" dirty="0" err="1">
                <a:latin typeface="Symbol" pitchFamily="18" charset="2"/>
              </a:rPr>
              <a:t>s</a:t>
            </a:r>
            <a:r>
              <a:rPr lang="en-GB" sz="1800" baseline="-25000" dirty="0" err="1"/>
              <a:t>su</a:t>
            </a:r>
            <a:r>
              <a:rPr lang="en-GB" sz="1800" dirty="0"/>
              <a:t> </a:t>
            </a:r>
            <a:r>
              <a:rPr lang="en-GB" sz="1800" i="1" dirty="0" err="1"/>
              <a:t>A</a:t>
            </a:r>
            <a:r>
              <a:rPr lang="en-GB" sz="1800" baseline="-25000" dirty="0" err="1"/>
              <a:t>s,req</a:t>
            </a:r>
            <a:r>
              <a:rPr lang="en-GB" sz="1800" dirty="0"/>
              <a:t>) / (</a:t>
            </a:r>
            <a:r>
              <a:rPr lang="en-GB" sz="1800" i="1" dirty="0">
                <a:latin typeface="Symbol" pitchFamily="18" charset="2"/>
              </a:rPr>
              <a:t>d</a:t>
            </a:r>
            <a:r>
              <a:rPr lang="en-GB" sz="1800" dirty="0"/>
              <a:t> </a:t>
            </a:r>
            <a:r>
              <a:rPr lang="en-GB" sz="1800" i="1" dirty="0" err="1"/>
              <a:t>A</a:t>
            </a:r>
            <a:r>
              <a:rPr lang="en-GB" sz="1800" baseline="-25000" dirty="0" err="1"/>
              <a:t>s,prov</a:t>
            </a:r>
            <a:r>
              <a:rPr lang="en-GB" sz="1800" dirty="0"/>
              <a:t>)</a:t>
            </a:r>
            <a:endParaRPr lang="en-GB" sz="1800" i="1" dirty="0"/>
          </a:p>
          <a:p>
            <a:pPr marL="173038" indent="-173038">
              <a:lnSpc>
                <a:spcPct val="150000"/>
              </a:lnSpc>
              <a:tabLst>
                <a:tab pos="2865438" algn="r"/>
                <a:tab pos="2962275" algn="l"/>
              </a:tabLst>
              <a:defRPr/>
            </a:pPr>
            <a:r>
              <a:rPr lang="en-GB" sz="1800" i="1" dirty="0" err="1">
                <a:latin typeface="Symbol" pitchFamily="18" charset="2"/>
              </a:rPr>
              <a:t>s</a:t>
            </a:r>
            <a:r>
              <a:rPr lang="en-GB" sz="1800" baseline="-25000" dirty="0" err="1"/>
              <a:t>s</a:t>
            </a:r>
            <a:r>
              <a:rPr lang="en-GB" sz="1800" baseline="-25000" dirty="0"/>
              <a:t> </a:t>
            </a:r>
            <a:r>
              <a:rPr lang="en-GB" sz="1800" dirty="0"/>
              <a:t>= (252 x 959) /(1.0 x 1005) </a:t>
            </a:r>
          </a:p>
          <a:p>
            <a:pPr marL="173038" indent="-173038">
              <a:lnSpc>
                <a:spcPct val="150000"/>
              </a:lnSpc>
              <a:tabLst>
                <a:tab pos="2865438" algn="r"/>
                <a:tab pos="2962275" algn="l"/>
              </a:tabLst>
              <a:defRPr/>
            </a:pPr>
            <a:r>
              <a:rPr lang="en-GB" sz="1800" dirty="0"/>
              <a:t>	 = 240 </a:t>
            </a:r>
            <a:r>
              <a:rPr lang="en-GB" sz="1800" dirty="0" err="1"/>
              <a:t>MPa</a:t>
            </a:r>
            <a:endParaRPr lang="en-GB" sz="1800" dirty="0"/>
          </a:p>
          <a:p>
            <a:pPr marL="357188" indent="-357188" eaLnBrk="1" hangingPunct="1">
              <a:tabLst>
                <a:tab pos="2865438" algn="r"/>
                <a:tab pos="2962275" algn="l"/>
              </a:tabLst>
              <a:defRPr/>
            </a:pPr>
            <a:r>
              <a:rPr lang="en-GB" sz="1800" dirty="0">
                <a:sym typeface="Symbol" pitchFamily="18" charset="2"/>
              </a:rPr>
              <a:t>For H16 @ 200 c/c</a:t>
            </a:r>
            <a:endParaRPr lang="en-GB" sz="1800" dirty="0"/>
          </a:p>
          <a:p>
            <a:pPr marL="357188" indent="-357188" eaLnBrk="1" hangingPunct="1">
              <a:tabLst>
                <a:tab pos="2865438" algn="r"/>
                <a:tab pos="2962275" algn="l"/>
              </a:tabLst>
              <a:defRPr/>
            </a:pPr>
            <a:endParaRPr lang="en-GB" sz="1800" b="1" u="sng" dirty="0"/>
          </a:p>
          <a:p>
            <a:pPr marL="357188" indent="-357188" eaLnBrk="1" hangingPunct="1">
              <a:tabLst>
                <a:tab pos="2865438" algn="r"/>
                <a:tab pos="2962275" algn="l"/>
              </a:tabLst>
              <a:defRPr/>
            </a:pPr>
            <a:r>
              <a:rPr lang="en-GB" sz="1800" b="1" u="sng" dirty="0"/>
              <a:t>Design meets both criteria</a:t>
            </a:r>
          </a:p>
        </p:txBody>
      </p:sp>
      <p:graphicFrame>
        <p:nvGraphicFramePr>
          <p:cNvPr id="16435" name="Group 51"/>
          <p:cNvGraphicFramePr>
            <a:graphicFrameLocks noGrp="1"/>
          </p:cNvGraphicFramePr>
          <p:nvPr/>
        </p:nvGraphicFramePr>
        <p:xfrm>
          <a:off x="4013200" y="1495425"/>
          <a:ext cx="4781550" cy="4114800"/>
        </p:xfrm>
        <a:graphic>
          <a:graphicData uri="http://schemas.openxmlformats.org/drawingml/2006/table">
            <a:tbl>
              <a:tblPr/>
              <a:tblGrid>
                <a:gridCol w="1390650">
                  <a:extLst>
                    <a:ext uri="{9D8B030D-6E8A-4147-A177-3AD203B41FA5}">
                      <a16:colId xmlns="" xmlns:a16="http://schemas.microsoft.com/office/drawing/2014/main" val="20000"/>
                    </a:ext>
                  </a:extLst>
                </a:gridCol>
                <a:gridCol w="1270000">
                  <a:extLst>
                    <a:ext uri="{9D8B030D-6E8A-4147-A177-3AD203B41FA5}">
                      <a16:colId xmlns="" xmlns:a16="http://schemas.microsoft.com/office/drawing/2014/main" val="20001"/>
                    </a:ext>
                  </a:extLst>
                </a:gridCol>
                <a:gridCol w="641350">
                  <a:extLst>
                    <a:ext uri="{9D8B030D-6E8A-4147-A177-3AD203B41FA5}">
                      <a16:colId xmlns="" xmlns:a16="http://schemas.microsoft.com/office/drawing/2014/main" val="20002"/>
                    </a:ext>
                  </a:extLst>
                </a:gridCol>
                <a:gridCol w="1479550">
                  <a:extLst>
                    <a:ext uri="{9D8B030D-6E8A-4147-A177-3AD203B41FA5}">
                      <a16:colId xmlns="" xmlns:a16="http://schemas.microsoft.com/office/drawing/2014/main" val="20003"/>
                    </a:ext>
                  </a:extLst>
                </a:gridCol>
              </a:tblGrid>
              <a:tr h="244475">
                <a:tc gridSpan="4">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1" u="none" strike="noStrike" cap="none" normalizeH="0" baseline="0" dirty="0">
                          <a:ln>
                            <a:noFill/>
                          </a:ln>
                          <a:solidFill>
                            <a:srgbClr val="002C5F"/>
                          </a:solidFill>
                          <a:effectLst/>
                          <a:latin typeface="Trebuchet MS" pitchFamily="34" charset="0"/>
                          <a:ea typeface="Times New Roman" pitchFamily="18" charset="0"/>
                          <a:cs typeface="Arial" pitchFamily="34" charset="0"/>
                        </a:rPr>
                        <a:t>Maximum bar size or spacing to limit crack width</a:t>
                      </a:r>
                      <a:endParaRPr kumimoji="0" lang="en-GB" sz="1800" b="1" i="0" u="none" strike="noStrike" cap="none" normalizeH="0" baseline="0" dirty="0">
                        <a:ln>
                          <a:noFill/>
                        </a:ln>
                        <a:solidFill>
                          <a:srgbClr val="002C5F"/>
                        </a:solidFill>
                        <a:effectLst/>
                        <a:latin typeface="Trebuchet MS"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293688">
                <a:tc row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Steel stress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a:t>
                      </a:r>
                      <a:r>
                        <a:rPr kumimoji="0" lang="en-GB" sz="1800" b="1" i="1" u="none" strike="noStrike" cap="none" normalizeH="0" baseline="0">
                          <a:ln>
                            <a:noFill/>
                          </a:ln>
                          <a:solidFill>
                            <a:srgbClr val="002C5F"/>
                          </a:solidFill>
                          <a:effectLst/>
                          <a:latin typeface="Trebuchet MS" pitchFamily="34" charset="0"/>
                          <a:ea typeface="Times New Roman" pitchFamily="18" charset="0"/>
                          <a:cs typeface="Arial" pitchFamily="34" charset="0"/>
                        </a:rPr>
                        <a:t>σ</a:t>
                      </a:r>
                      <a:r>
                        <a:rPr kumimoji="0" lang="en-GB" sz="1800" b="1" i="0" u="none" strike="noStrike" cap="none" normalizeH="0" baseline="-30000">
                          <a:ln>
                            <a:noFill/>
                          </a:ln>
                          <a:solidFill>
                            <a:srgbClr val="002C5F"/>
                          </a:solidFill>
                          <a:effectLst/>
                          <a:latin typeface="Trebuchet MS" pitchFamily="34" charset="0"/>
                          <a:ea typeface="Times New Roman" pitchFamily="18" charset="0"/>
                          <a:cs typeface="Arial" pitchFamily="34" charset="0"/>
                        </a:rPr>
                        <a:t>s</a:t>
                      </a: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 MPa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sz="1800" b="1" i="1" u="none" strike="noStrike" cap="none" normalizeH="0" baseline="0">
                          <a:ln>
                            <a:noFill/>
                          </a:ln>
                          <a:solidFill>
                            <a:srgbClr val="002C5F"/>
                          </a:solidFill>
                          <a:effectLst/>
                          <a:latin typeface="Trebuchet MS" pitchFamily="34" charset="0"/>
                          <a:ea typeface="Times New Roman" pitchFamily="18" charset="0"/>
                          <a:cs typeface="Arial" pitchFamily="34" charset="0"/>
                        </a:rPr>
                        <a:t>w</a:t>
                      </a:r>
                      <a:r>
                        <a:rPr kumimoji="0" lang="en-GB" sz="1800" b="1" i="0" u="none" strike="noStrike" cap="none" normalizeH="0" baseline="-30000">
                          <a:ln>
                            <a:noFill/>
                          </a:ln>
                          <a:solidFill>
                            <a:srgbClr val="002C5F"/>
                          </a:solidFill>
                          <a:effectLst/>
                          <a:latin typeface="Trebuchet MS" pitchFamily="34" charset="0"/>
                          <a:ea typeface="Times New Roman" pitchFamily="18" charset="0"/>
                          <a:cs typeface="Arial" pitchFamily="34" charset="0"/>
                        </a:rPr>
                        <a:t>max</a:t>
                      </a:r>
                      <a:r>
                        <a:rPr kumimoji="0" lang="en-GB" sz="1800" b="1" i="1" u="none" strike="noStrike" cap="none" normalizeH="0" baseline="0">
                          <a:ln>
                            <a:noFill/>
                          </a:ln>
                          <a:solidFill>
                            <a:srgbClr val="002C5F"/>
                          </a:solidFill>
                          <a:effectLst/>
                          <a:latin typeface="Trebuchet MS" pitchFamily="34" charset="0"/>
                          <a:ea typeface="Times New Roman" pitchFamily="18" charset="0"/>
                          <a:cs typeface="Arial" pitchFamily="34" charset="0"/>
                        </a:rPr>
                        <a:t> = 0.3 mm</a:t>
                      </a:r>
                      <a:endPar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1"/>
                  </a:ext>
                </a:extLst>
              </a:tr>
              <a:tr h="292100">
                <a:tc vMerge="1">
                  <a:txBody>
                    <a:bodyPr/>
                    <a:lstStyle/>
                    <a:p>
                      <a:endParaRPr lang="en-GB"/>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Maximum bar size (mm)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7">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a:ln>
                            <a:noFill/>
                          </a:ln>
                          <a:solidFill>
                            <a:srgbClr val="002C5F"/>
                          </a:solidFill>
                          <a:effectLst/>
                          <a:latin typeface="Trebuchet MS" pitchFamily="34" charset="0"/>
                          <a:ea typeface="Times New Roman" pitchFamily="18" charset="0"/>
                          <a:cs typeface="Arial" pitchFamily="34" charset="0"/>
                        </a:rPr>
                        <a:t>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Maximum bar spacing (mm)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160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GB"/>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rgbClr val="002C5F"/>
                          </a:solidFill>
                          <a:effectLst/>
                          <a:latin typeface="Trebuchet MS" pitchFamily="34" charset="0"/>
                          <a:ea typeface="Times New Roman" pitchFamily="18" charset="0"/>
                          <a:cs typeface="Arial" pitchFamily="34" charset="0"/>
                        </a:rPr>
                        <a:t>300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rgbClr val="002C5F"/>
                          </a:solidFill>
                          <a:effectLst/>
                          <a:latin typeface="Trebuchet MS" pitchFamily="34" charset="0"/>
                          <a:ea typeface="Times New Roman" pitchFamily="18" charset="0"/>
                          <a:cs typeface="Arial" pitchFamily="34"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GB"/>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250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rgbClr val="002C5F"/>
                          </a:solidFill>
                          <a:effectLst/>
                          <a:latin typeface="Trebuchet MS" pitchFamily="34" charset="0"/>
                          <a:ea typeface="Times New Roman" pitchFamily="18" charset="0"/>
                          <a:cs typeface="Arial" pitchFamily="34"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GB"/>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280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GB"/>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150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GB"/>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rgbClr val="002C5F"/>
                          </a:solidFill>
                          <a:effectLst/>
                          <a:latin typeface="Trebuchet MS" pitchFamily="34" charset="0"/>
                          <a:ea typeface="Times New Roman" pitchFamily="18" charset="0"/>
                          <a:cs typeface="Arial" pitchFamily="34" charset="0"/>
                        </a:rPr>
                        <a:t>360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a:ln>
                            <a:noFill/>
                          </a:ln>
                          <a:solidFill>
                            <a:srgbClr val="002C5F"/>
                          </a:solidFill>
                          <a:effectLst/>
                          <a:latin typeface="Trebuchet MS" pitchFamily="34" charset="0"/>
                          <a:ea typeface="Times New Roman" pitchFamily="18" charset="0"/>
                          <a:cs typeface="Arial" pitchFamily="34"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GB"/>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rgbClr val="002C5F"/>
                          </a:solidFill>
                          <a:effectLst/>
                          <a:latin typeface="Trebuchet MS" pitchFamily="34" charset="0"/>
                          <a:ea typeface="Times New Roman" pitchFamily="18" charset="0"/>
                          <a:cs typeface="Arial" pitchFamily="34" charset="0"/>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
        <p:nvSpPr>
          <p:cNvPr id="111666" name="Text Box 50"/>
          <p:cNvSpPr txBox="1">
            <a:spLocks noChangeArrowheads="1"/>
          </p:cNvSpPr>
          <p:nvPr/>
        </p:nvSpPr>
        <p:spPr bwMode="auto">
          <a:xfrm>
            <a:off x="5359400" y="5711825"/>
            <a:ext cx="1350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1800">
                <a:solidFill>
                  <a:srgbClr val="002060"/>
                </a:solidFill>
              </a:rPr>
              <a:t>For loading or restraint</a:t>
            </a:r>
          </a:p>
        </p:txBody>
      </p:sp>
      <p:sp>
        <p:nvSpPr>
          <p:cNvPr id="111667" name="Text Box 51"/>
          <p:cNvSpPr txBox="1">
            <a:spLocks noChangeArrowheads="1"/>
          </p:cNvSpPr>
          <p:nvPr/>
        </p:nvSpPr>
        <p:spPr bwMode="auto">
          <a:xfrm>
            <a:off x="7361238" y="5716588"/>
            <a:ext cx="1350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800">
                <a:solidFill>
                  <a:srgbClr val="002060"/>
                </a:solidFill>
              </a:rPr>
              <a:t>For loading only</a:t>
            </a:r>
          </a:p>
        </p:txBody>
      </p:sp>
      <p:sp>
        <p:nvSpPr>
          <p:cNvPr id="76852" name="TextBox 6"/>
          <p:cNvSpPr txBox="1">
            <a:spLocks noChangeArrowheads="1"/>
          </p:cNvSpPr>
          <p:nvPr/>
        </p:nvSpPr>
        <p:spPr bwMode="auto">
          <a:xfrm>
            <a:off x="3557588" y="238125"/>
            <a:ext cx="3155950" cy="523875"/>
          </a:xfrm>
          <a:prstGeom prst="rect">
            <a:avLst/>
          </a:prstGeom>
          <a:solidFill>
            <a:srgbClr val="B1FDB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ctr" eaLnBrk="1" fontAlgn="base" hangingPunct="1">
              <a:spcBef>
                <a:spcPct val="0"/>
              </a:spcBef>
              <a:spcAft>
                <a:spcPct val="0"/>
              </a:spcAft>
            </a:pPr>
            <a:r>
              <a:rPr lang="en-GB" altLang="en-US" sz="2800">
                <a:solidFill>
                  <a:srgbClr val="002060"/>
                </a:solidFill>
              </a:rPr>
              <a:t>Model answer</a:t>
            </a:r>
          </a:p>
        </p:txBody>
      </p:sp>
      <p:sp>
        <p:nvSpPr>
          <p:cNvPr id="8" name="Oval 7"/>
          <p:cNvSpPr/>
          <p:nvPr/>
        </p:nvSpPr>
        <p:spPr>
          <a:xfrm>
            <a:off x="3994150" y="4068763"/>
            <a:ext cx="5051425" cy="515937"/>
          </a:xfrm>
          <a:prstGeom prst="ellipse">
            <a:avLst/>
          </a:prstGeom>
          <a:noFill/>
          <a:ln w="31750">
            <a:solidFill>
              <a:srgbClr val="FB55E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ct val="0"/>
              </a:spcBef>
              <a:spcAft>
                <a:spcPct val="0"/>
              </a:spcAft>
              <a:defRPr/>
            </a:pPr>
            <a:endParaRPr lang="en-GB">
              <a:solidFill>
                <a:srgbClr val="FFFFFF"/>
              </a:solidFill>
            </a:endParaRPr>
          </a:p>
        </p:txBody>
      </p:sp>
    </p:spTree>
    <p:extLst>
      <p:ext uri="{BB962C8B-B14F-4D97-AF65-F5344CB8AC3E}">
        <p14:creationId xmlns:p14="http://schemas.microsoft.com/office/powerpoint/2010/main" val="347475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3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1667"/>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166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66" grpId="0"/>
      <p:bldP spid="11166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p:txBody>
          <a:bodyPr/>
          <a:lstStyle/>
          <a:p>
            <a:pPr eaLnBrk="1" hangingPunct="1"/>
            <a:r>
              <a:rPr lang="en-GB" dirty="0" smtClean="0"/>
              <a:t>Detailing</a:t>
            </a:r>
          </a:p>
        </p:txBody>
      </p:sp>
      <p:sp>
        <p:nvSpPr>
          <p:cNvPr id="7171" name="Rectangle 5"/>
          <p:cNvSpPr>
            <a:spLocks noGrp="1" noChangeArrowheads="1"/>
          </p:cNvSpPr>
          <p:nvPr>
            <p:ph type="subTitle" idx="1"/>
          </p:nvPr>
        </p:nvSpPr>
        <p:spPr/>
        <p:txBody>
          <a:bodyPr/>
          <a:lstStyle/>
          <a:p>
            <a:pPr eaLnBrk="1" hangingPunct="1">
              <a:defRPr/>
            </a:pPr>
            <a:r>
              <a:rPr lang="en-GB" dirty="0" smtClean="0"/>
              <a:t>Lecture 7</a:t>
            </a:r>
          </a:p>
          <a:p>
            <a:pPr eaLnBrk="1" hangingPunct="1">
              <a:defRPr/>
            </a:pPr>
            <a:r>
              <a:rPr lang="en-GB" dirty="0" smtClean="0"/>
              <a:t>2</a:t>
            </a:r>
            <a:r>
              <a:rPr lang="en-GB" baseline="30000" dirty="0" smtClean="0"/>
              <a:t>nd</a:t>
            </a:r>
            <a:r>
              <a:rPr lang="en-GB" dirty="0" smtClean="0"/>
              <a:t>  November 2016</a:t>
            </a:r>
          </a:p>
        </p:txBody>
      </p:sp>
    </p:spTree>
    <p:extLst>
      <p:ext uri="{BB962C8B-B14F-4D97-AF65-F5344CB8AC3E}">
        <p14:creationId xmlns:p14="http://schemas.microsoft.com/office/powerpoint/2010/main" val="646921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3568" y="1052736"/>
            <a:ext cx="7772400" cy="1470025"/>
          </a:xfrm>
        </p:spPr>
        <p:txBody>
          <a:bodyPr/>
          <a:lstStyle/>
          <a:p>
            <a:pPr eaLnBrk="1" hangingPunct="1"/>
            <a:r>
              <a:rPr lang="en-GB" dirty="0" smtClean="0"/>
              <a:t>Practical Design to Eurocode 2</a:t>
            </a:r>
          </a:p>
        </p:txBody>
      </p:sp>
      <p:sp>
        <p:nvSpPr>
          <p:cNvPr id="2" name="Subtitle 1"/>
          <p:cNvSpPr>
            <a:spLocks noGrp="1"/>
          </p:cNvSpPr>
          <p:nvPr>
            <p:ph type="subTitle" idx="1"/>
          </p:nvPr>
        </p:nvSpPr>
        <p:spPr>
          <a:xfrm>
            <a:off x="827584" y="2420888"/>
            <a:ext cx="7804448" cy="1080120"/>
          </a:xfrm>
        </p:spPr>
        <p:txBody>
          <a:bodyPr/>
          <a:lstStyle/>
          <a:p>
            <a:r>
              <a:rPr lang="en-GB" dirty="0" smtClean="0"/>
              <a:t>Lecture 7 – Detailing</a:t>
            </a:r>
          </a:p>
          <a:p>
            <a:r>
              <a:rPr lang="en-GB" b="1" dirty="0" smtClean="0"/>
              <a:t>The webinar will start at 12.30</a:t>
            </a:r>
            <a:endParaRPr lang="en-GB" b="1" dirty="0"/>
          </a:p>
        </p:txBody>
      </p:sp>
      <p:sp>
        <p:nvSpPr>
          <p:cNvPr id="9" name="Rectangle 4"/>
          <p:cNvSpPr txBox="1">
            <a:spLocks noChangeArrowheads="1"/>
          </p:cNvSpPr>
          <p:nvPr/>
        </p:nvSpPr>
        <p:spPr bwMode="auto">
          <a:xfrm>
            <a:off x="591957" y="3861048"/>
            <a:ext cx="8108270" cy="230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50000"/>
              </a:spcBef>
              <a:spcAft>
                <a:spcPct val="0"/>
              </a:spcAft>
              <a:defRPr sz="2400">
                <a:solidFill>
                  <a:srgbClr val="002C5F"/>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mn-cs"/>
              </a:defRPr>
            </a:lvl2pPr>
            <a:lvl3pPr marL="893763" indent="-269875" algn="l" rtl="0" eaLnBrk="0" fontAlgn="base" hangingPunct="0">
              <a:spcBef>
                <a:spcPct val="50000"/>
              </a:spcBef>
              <a:spcAft>
                <a:spcPct val="0"/>
              </a:spcAft>
              <a:buChar char="–"/>
              <a:defRPr>
                <a:solidFill>
                  <a:srgbClr val="002C5F"/>
                </a:solidFill>
                <a:latin typeface="+mn-lt"/>
                <a:ea typeface="+mn-ea"/>
                <a:cs typeface="+mn-cs"/>
              </a:defRPr>
            </a:lvl3pPr>
            <a:lvl4pPr marL="1339850" indent="-266700" algn="l" rtl="0" eaLnBrk="0" fontAlgn="base" hangingPunct="0">
              <a:spcBef>
                <a:spcPct val="50000"/>
              </a:spcBef>
              <a:spcAft>
                <a:spcPct val="0"/>
              </a:spcAft>
              <a:buChar char="–"/>
              <a:defRPr>
                <a:solidFill>
                  <a:srgbClr val="002C5F"/>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fontAlgn="base">
              <a:lnSpc>
                <a:spcPts val="2600"/>
              </a:lnSpc>
              <a:spcBef>
                <a:spcPct val="0"/>
              </a:spcBef>
              <a:spcAft>
                <a:spcPts val="600"/>
              </a:spcAft>
              <a:buChar char="–"/>
              <a:defRPr sz="2000">
                <a:solidFill>
                  <a:srgbClr val="002C5F"/>
                </a:solidFill>
                <a:latin typeface="+mn-lt"/>
                <a:ea typeface="+mn-ea"/>
                <a:cs typeface="+mn-cs"/>
              </a:defRPr>
            </a:lvl6pPr>
            <a:lvl7pPr marL="2711450" indent="-277813" algn="l" rtl="0" fontAlgn="base">
              <a:lnSpc>
                <a:spcPts val="2600"/>
              </a:lnSpc>
              <a:spcBef>
                <a:spcPct val="0"/>
              </a:spcBef>
              <a:spcAft>
                <a:spcPts val="600"/>
              </a:spcAft>
              <a:buChar char="–"/>
              <a:defRPr sz="2000">
                <a:solidFill>
                  <a:srgbClr val="002C5F"/>
                </a:solidFill>
                <a:latin typeface="+mn-lt"/>
                <a:ea typeface="+mn-ea"/>
                <a:cs typeface="+mn-cs"/>
              </a:defRPr>
            </a:lvl7pPr>
            <a:lvl8pPr marL="3168650" indent="-277813" algn="l" rtl="0" fontAlgn="base">
              <a:lnSpc>
                <a:spcPts val="2600"/>
              </a:lnSpc>
              <a:spcBef>
                <a:spcPct val="0"/>
              </a:spcBef>
              <a:spcAft>
                <a:spcPts val="600"/>
              </a:spcAft>
              <a:buChar char="–"/>
              <a:defRPr sz="2000">
                <a:solidFill>
                  <a:srgbClr val="002C5F"/>
                </a:solidFill>
                <a:latin typeface="+mn-lt"/>
                <a:ea typeface="+mn-ea"/>
                <a:cs typeface="+mn-cs"/>
              </a:defRPr>
            </a:lvl8pPr>
            <a:lvl9pPr marL="3625850" indent="-277813" algn="l" rtl="0" fontAlgn="base">
              <a:lnSpc>
                <a:spcPts val="2600"/>
              </a:lnSpc>
              <a:spcBef>
                <a:spcPct val="0"/>
              </a:spcBef>
              <a:spcAft>
                <a:spcPts val="600"/>
              </a:spcAft>
              <a:buChar char="–"/>
              <a:defRPr sz="2000">
                <a:solidFill>
                  <a:srgbClr val="002C5F"/>
                </a:solidFill>
                <a:latin typeface="+mn-lt"/>
                <a:ea typeface="+mn-ea"/>
                <a:cs typeface="+mn-cs"/>
              </a:defRPr>
            </a:lvl9pPr>
          </a:lstStyle>
          <a:p>
            <a:pPr eaLnBrk="1" hangingPunct="1">
              <a:spcBef>
                <a:spcPct val="0"/>
              </a:spcBef>
            </a:pPr>
            <a:r>
              <a:rPr lang="en-GB" altLang="en-US" sz="2000" b="1" dirty="0">
                <a:solidFill>
                  <a:schemeClr val="tx1"/>
                </a:solidFill>
              </a:rPr>
              <a:t>EC2 Section 8  - </a:t>
            </a:r>
            <a:r>
              <a:rPr lang="en-GB" altLang="en-US" sz="2000" b="1" dirty="0" smtClean="0">
                <a:solidFill>
                  <a:schemeClr val="tx1"/>
                </a:solidFill>
              </a:rPr>
              <a:t>Detailing of Reinforcement - General </a:t>
            </a:r>
            <a:r>
              <a:rPr lang="en-GB" altLang="en-US" sz="2000" b="1" dirty="0">
                <a:solidFill>
                  <a:schemeClr val="tx1"/>
                </a:solidFill>
              </a:rPr>
              <a:t>Rules </a:t>
            </a:r>
          </a:p>
          <a:p>
            <a:pPr eaLnBrk="1" hangingPunct="1">
              <a:spcBef>
                <a:spcPct val="0"/>
              </a:spcBef>
            </a:pPr>
            <a:r>
              <a:rPr lang="en-GB" altLang="en-US" dirty="0">
                <a:solidFill>
                  <a:schemeClr val="tx1"/>
                </a:solidFill>
              </a:rPr>
              <a:t>  </a:t>
            </a:r>
            <a:r>
              <a:rPr lang="en-GB" altLang="en-US" sz="2000" dirty="0">
                <a:solidFill>
                  <a:schemeClr val="tx1"/>
                </a:solidFill>
              </a:rPr>
              <a:t>Bar spacing, Minimum bend diameter</a:t>
            </a:r>
          </a:p>
          <a:p>
            <a:pPr eaLnBrk="1" hangingPunct="1">
              <a:spcBef>
                <a:spcPct val="0"/>
              </a:spcBef>
            </a:pPr>
            <a:r>
              <a:rPr lang="en-GB" altLang="en-US" sz="2000" dirty="0">
                <a:solidFill>
                  <a:schemeClr val="tx1"/>
                </a:solidFill>
              </a:rPr>
              <a:t>  Anchorage of reinforcement</a:t>
            </a:r>
          </a:p>
          <a:p>
            <a:pPr eaLnBrk="1" hangingPunct="1">
              <a:spcBef>
                <a:spcPct val="0"/>
              </a:spcBef>
            </a:pPr>
            <a:r>
              <a:rPr lang="en-GB" altLang="en-US" sz="2000" dirty="0">
                <a:solidFill>
                  <a:schemeClr val="tx1"/>
                </a:solidFill>
              </a:rPr>
              <a:t>  Lapping of bars</a:t>
            </a:r>
          </a:p>
          <a:p>
            <a:pPr eaLnBrk="1" hangingPunct="1">
              <a:spcBef>
                <a:spcPts val="1200"/>
              </a:spcBef>
            </a:pPr>
            <a:r>
              <a:rPr lang="en-GB" altLang="en-US" sz="2000" b="1" dirty="0" smtClean="0">
                <a:solidFill>
                  <a:schemeClr val="tx1"/>
                </a:solidFill>
              </a:rPr>
              <a:t>EC2 </a:t>
            </a:r>
            <a:r>
              <a:rPr lang="en-GB" altLang="en-US" sz="2000" b="1" dirty="0">
                <a:solidFill>
                  <a:schemeClr val="tx1"/>
                </a:solidFill>
              </a:rPr>
              <a:t>Section 9 </a:t>
            </a:r>
            <a:r>
              <a:rPr lang="en-GB" altLang="en-US" sz="2000" b="1" dirty="0" smtClean="0">
                <a:solidFill>
                  <a:schemeClr val="tx1"/>
                </a:solidFill>
              </a:rPr>
              <a:t>– Detailing of Members  and Particular </a:t>
            </a:r>
            <a:r>
              <a:rPr lang="en-GB" altLang="en-US" sz="2000" b="1" dirty="0">
                <a:solidFill>
                  <a:schemeClr val="tx1"/>
                </a:solidFill>
              </a:rPr>
              <a:t>Rules</a:t>
            </a:r>
          </a:p>
          <a:p>
            <a:pPr eaLnBrk="1" hangingPunct="1">
              <a:spcBef>
                <a:spcPct val="0"/>
              </a:spcBef>
            </a:pPr>
            <a:r>
              <a:rPr lang="en-GB" altLang="en-US" dirty="0">
                <a:solidFill>
                  <a:schemeClr val="tx1"/>
                </a:solidFill>
              </a:rPr>
              <a:t>  </a:t>
            </a:r>
            <a:r>
              <a:rPr lang="en-GB" altLang="en-US" sz="2000" dirty="0">
                <a:solidFill>
                  <a:schemeClr val="tx1"/>
                </a:solidFill>
              </a:rPr>
              <a:t>Beams</a:t>
            </a:r>
          </a:p>
          <a:p>
            <a:pPr eaLnBrk="1" hangingPunct="1">
              <a:spcBef>
                <a:spcPct val="0"/>
              </a:spcBef>
            </a:pPr>
            <a:r>
              <a:rPr lang="en-GB" altLang="en-US" sz="2000" dirty="0">
                <a:solidFill>
                  <a:schemeClr val="tx1"/>
                </a:solidFill>
              </a:rPr>
              <a:t>  Solid </a:t>
            </a:r>
            <a:r>
              <a:rPr lang="en-GB" altLang="en-US" sz="2000" dirty="0" smtClean="0">
                <a:solidFill>
                  <a:schemeClr val="tx1"/>
                </a:solidFill>
              </a:rPr>
              <a:t>slabs</a:t>
            </a:r>
          </a:p>
          <a:p>
            <a:pPr eaLnBrk="1" hangingPunct="1">
              <a:spcBef>
                <a:spcPct val="0"/>
              </a:spcBef>
            </a:pPr>
            <a:r>
              <a:rPr lang="en-GB" altLang="en-US" sz="2000" dirty="0">
                <a:solidFill>
                  <a:schemeClr val="tx1"/>
                </a:solidFill>
              </a:rPr>
              <a:t> </a:t>
            </a:r>
            <a:r>
              <a:rPr lang="en-GB" altLang="en-US" sz="2000" dirty="0" smtClean="0">
                <a:solidFill>
                  <a:schemeClr val="tx1"/>
                </a:solidFill>
              </a:rPr>
              <a:t> Tying </a:t>
            </a:r>
            <a:r>
              <a:rPr lang="en-GB" altLang="en-US" sz="2000" dirty="0">
                <a:solidFill>
                  <a:schemeClr val="tx1"/>
                </a:solidFill>
              </a:rPr>
              <a:t>Systems</a:t>
            </a:r>
          </a:p>
        </p:txBody>
      </p:sp>
    </p:spTree>
    <p:extLst>
      <p:ext uri="{BB962C8B-B14F-4D97-AF65-F5344CB8AC3E}">
        <p14:creationId xmlns:p14="http://schemas.microsoft.com/office/powerpoint/2010/main" val="1733463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pPr eaLnBrk="1" hangingPunct="1"/>
            <a:r>
              <a:rPr lang="en-GB" altLang="en-US" dirty="0" smtClean="0"/>
              <a:t>Reinforced Concrete Detailing </a:t>
            </a:r>
            <a:br>
              <a:rPr lang="en-GB" altLang="en-US" dirty="0" smtClean="0"/>
            </a:br>
            <a:r>
              <a:rPr lang="en-GB" altLang="en-US" dirty="0" smtClean="0"/>
              <a:t>to Eurocode 2</a:t>
            </a:r>
            <a:endParaRPr lang="en-US" altLang="en-US" dirty="0" smtClean="0"/>
          </a:p>
        </p:txBody>
      </p:sp>
      <p:sp>
        <p:nvSpPr>
          <p:cNvPr id="62467" name="Rectangle 2"/>
          <p:cNvSpPr>
            <a:spLocks noGrp="1" noChangeArrowheads="1"/>
          </p:cNvSpPr>
          <p:nvPr>
            <p:ph type="body" idx="4294967295"/>
          </p:nvPr>
        </p:nvSpPr>
        <p:spPr>
          <a:xfrm>
            <a:off x="0" y="1668463"/>
            <a:ext cx="3387725" cy="5189537"/>
          </a:xfrm>
        </p:spPr>
        <p:txBody>
          <a:bodyPr/>
          <a:lstStyle/>
          <a:p>
            <a:pPr eaLnBrk="1" hangingPunct="1">
              <a:lnSpc>
                <a:spcPct val="80000"/>
              </a:lnSpc>
            </a:pPr>
            <a:endParaRPr lang="en-GB" altLang="en-US" sz="1600" smtClean="0"/>
          </a:p>
          <a:p>
            <a:pPr eaLnBrk="1" hangingPunct="1">
              <a:lnSpc>
                <a:spcPct val="80000"/>
              </a:lnSpc>
            </a:pPr>
            <a:r>
              <a:rPr lang="en-GB" altLang="en-US" sz="1600" smtClean="0"/>
              <a:t>		</a:t>
            </a:r>
            <a:r>
              <a:rPr lang="en-GB" altLang="en-US" sz="2000" smtClean="0"/>
              <a:t>     </a:t>
            </a:r>
            <a:r>
              <a:rPr lang="en-GB" altLang="en-US" sz="2000" b="1" smtClean="0"/>
              <a:t> </a:t>
            </a:r>
          </a:p>
          <a:p>
            <a:pPr eaLnBrk="1" hangingPunct="1">
              <a:lnSpc>
                <a:spcPct val="80000"/>
              </a:lnSpc>
            </a:pPr>
            <a:r>
              <a:rPr lang="en-GB" altLang="en-US" sz="2000" b="1" smtClean="0"/>
              <a:t>			</a:t>
            </a:r>
          </a:p>
          <a:p>
            <a:pPr eaLnBrk="1" hangingPunct="1">
              <a:lnSpc>
                <a:spcPct val="80000"/>
              </a:lnSpc>
            </a:pPr>
            <a:r>
              <a:rPr lang="en-GB" altLang="en-US" sz="2000" b="1" smtClean="0"/>
              <a:t>					</a:t>
            </a:r>
          </a:p>
          <a:p>
            <a:pPr eaLnBrk="1" hangingPunct="1">
              <a:lnSpc>
                <a:spcPct val="80000"/>
              </a:lnSpc>
            </a:pPr>
            <a:endParaRPr lang="en-GB" altLang="en-US" sz="2000" b="1" smtClean="0"/>
          </a:p>
        </p:txBody>
      </p:sp>
      <p:pic>
        <p:nvPicPr>
          <p:cNvPr id="62468" name="Picture 6"/>
          <p:cNvPicPr>
            <a:picLocks noChangeAspect="1" noChangeArrowheads="1"/>
          </p:cNvPicPr>
          <p:nvPr/>
        </p:nvPicPr>
        <p:blipFill>
          <a:blip r:embed="rId2">
            <a:extLst>
              <a:ext uri="{28A0092B-C50C-407E-A947-70E740481C1C}">
                <a14:useLocalDpi xmlns:a14="http://schemas.microsoft.com/office/drawing/2010/main" val="0"/>
              </a:ext>
            </a:extLst>
          </a:blip>
          <a:srcRect l="13063" t="33118" r="46497" b="20482"/>
          <a:stretch>
            <a:fillRect/>
          </a:stretch>
        </p:blipFill>
        <p:spPr bwMode="auto">
          <a:xfrm>
            <a:off x="4682548" y="2564904"/>
            <a:ext cx="4441628" cy="4079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469" name="TextBox 12"/>
          <p:cNvSpPr txBox="1">
            <a:spLocks noChangeArrowheads="1"/>
          </p:cNvSpPr>
          <p:nvPr/>
        </p:nvSpPr>
        <p:spPr bwMode="auto">
          <a:xfrm>
            <a:off x="504045" y="1370896"/>
            <a:ext cx="8532451"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r>
              <a:rPr lang="en-GB" altLang="en-US" b="1" dirty="0">
                <a:solidFill>
                  <a:schemeClr val="tx1"/>
                </a:solidFill>
              </a:rPr>
              <a:t>EC2 Section </a:t>
            </a:r>
            <a:r>
              <a:rPr lang="en-GB" altLang="en-US" b="1" dirty="0" smtClean="0">
                <a:solidFill>
                  <a:schemeClr val="tx1"/>
                </a:solidFill>
              </a:rPr>
              <a:t>8 </a:t>
            </a:r>
            <a:r>
              <a:rPr lang="en-GB" altLang="en-US" b="1" dirty="0">
                <a:solidFill>
                  <a:schemeClr val="tx1"/>
                </a:solidFill>
              </a:rPr>
              <a:t>- </a:t>
            </a:r>
            <a:r>
              <a:rPr lang="en-GB" altLang="en-US" b="1" dirty="0" smtClean="0">
                <a:solidFill>
                  <a:schemeClr val="tx1"/>
                </a:solidFill>
              </a:rPr>
              <a:t>Detailing of Reinforcement - General </a:t>
            </a:r>
            <a:r>
              <a:rPr lang="en-GB" altLang="en-US" b="1" dirty="0">
                <a:solidFill>
                  <a:schemeClr val="tx1"/>
                </a:solidFill>
              </a:rPr>
              <a:t>Rules </a:t>
            </a:r>
          </a:p>
          <a:p>
            <a:pPr eaLnBrk="1" hangingPunct="1">
              <a:spcBef>
                <a:spcPct val="0"/>
              </a:spcBef>
            </a:pPr>
            <a:r>
              <a:rPr lang="en-GB" altLang="en-US" sz="2000" dirty="0" smtClean="0">
                <a:solidFill>
                  <a:schemeClr val="tx1"/>
                </a:solidFill>
              </a:rPr>
              <a:t>    Bar spacing, Minimum bend diameter</a:t>
            </a:r>
          </a:p>
          <a:p>
            <a:pPr eaLnBrk="1" hangingPunct="1">
              <a:spcBef>
                <a:spcPct val="0"/>
              </a:spcBef>
            </a:pPr>
            <a:r>
              <a:rPr lang="en-GB" altLang="en-US" sz="2000" dirty="0" smtClean="0">
                <a:solidFill>
                  <a:schemeClr val="tx1"/>
                </a:solidFill>
              </a:rPr>
              <a:t>    Anchorage of reinforcement</a:t>
            </a:r>
          </a:p>
          <a:p>
            <a:pPr eaLnBrk="1" hangingPunct="1">
              <a:spcBef>
                <a:spcPct val="0"/>
              </a:spcBef>
            </a:pPr>
            <a:r>
              <a:rPr lang="en-GB" altLang="en-US" sz="2000" dirty="0" smtClean="0">
                <a:solidFill>
                  <a:schemeClr val="tx1"/>
                </a:solidFill>
              </a:rPr>
              <a:t>    Lapping of bars</a:t>
            </a:r>
          </a:p>
          <a:p>
            <a:pPr eaLnBrk="1" hangingPunct="1">
              <a:spcBef>
                <a:spcPct val="0"/>
              </a:spcBef>
            </a:pPr>
            <a:r>
              <a:rPr lang="en-GB" altLang="en-US" sz="2000" dirty="0" smtClean="0">
                <a:solidFill>
                  <a:schemeClr val="tx1"/>
                </a:solidFill>
              </a:rPr>
              <a:t>    </a:t>
            </a:r>
            <a:r>
              <a:rPr lang="en-GB" altLang="en-US" sz="2000" dirty="0" smtClean="0">
                <a:solidFill>
                  <a:schemeClr val="bg1">
                    <a:lumMod val="75000"/>
                  </a:schemeClr>
                </a:solidFill>
              </a:rPr>
              <a:t>Large bars, bundled bars</a:t>
            </a:r>
          </a:p>
          <a:p>
            <a:pPr eaLnBrk="1" hangingPunct="1">
              <a:spcBef>
                <a:spcPts val="2400"/>
              </a:spcBef>
            </a:pPr>
            <a:r>
              <a:rPr lang="en-GB" altLang="en-US" b="1" dirty="0" smtClean="0">
                <a:solidFill>
                  <a:schemeClr val="tx1"/>
                </a:solidFill>
              </a:rPr>
              <a:t>EC2 </a:t>
            </a:r>
            <a:r>
              <a:rPr lang="en-GB" altLang="en-US" b="1" dirty="0">
                <a:solidFill>
                  <a:schemeClr val="tx1"/>
                </a:solidFill>
              </a:rPr>
              <a:t>Section </a:t>
            </a:r>
            <a:r>
              <a:rPr lang="en-GB" altLang="en-US" b="1" dirty="0" smtClean="0">
                <a:solidFill>
                  <a:schemeClr val="tx1"/>
                </a:solidFill>
              </a:rPr>
              <a:t>9 - Detailing of Members</a:t>
            </a:r>
          </a:p>
          <a:p>
            <a:pPr eaLnBrk="1" hangingPunct="1">
              <a:spcBef>
                <a:spcPct val="0"/>
              </a:spcBef>
            </a:pPr>
            <a:r>
              <a:rPr lang="en-GB" altLang="en-US" sz="2000" dirty="0" smtClean="0">
                <a:solidFill>
                  <a:schemeClr val="tx1"/>
                </a:solidFill>
              </a:rPr>
              <a:t>                             </a:t>
            </a:r>
            <a:r>
              <a:rPr lang="en-GB" altLang="en-US" b="1" dirty="0" smtClean="0">
                <a:solidFill>
                  <a:schemeClr val="tx1"/>
                </a:solidFill>
              </a:rPr>
              <a:t>and Particular rules </a:t>
            </a:r>
          </a:p>
          <a:p>
            <a:pPr eaLnBrk="1" hangingPunct="1">
              <a:spcBef>
                <a:spcPct val="0"/>
              </a:spcBef>
            </a:pPr>
            <a:r>
              <a:rPr lang="en-GB" altLang="en-US" sz="2000" b="1" dirty="0">
                <a:solidFill>
                  <a:schemeClr val="tx1"/>
                </a:solidFill>
              </a:rPr>
              <a:t> </a:t>
            </a:r>
            <a:r>
              <a:rPr lang="en-GB" altLang="en-US" sz="2000" b="1" dirty="0" smtClean="0">
                <a:solidFill>
                  <a:schemeClr val="tx1"/>
                </a:solidFill>
              </a:rPr>
              <a:t>   </a:t>
            </a:r>
            <a:r>
              <a:rPr lang="en-GB" altLang="en-US" sz="2000" dirty="0" smtClean="0">
                <a:solidFill>
                  <a:schemeClr val="tx1"/>
                </a:solidFill>
              </a:rPr>
              <a:t>Beams</a:t>
            </a:r>
          </a:p>
          <a:p>
            <a:pPr eaLnBrk="1" hangingPunct="1">
              <a:spcBef>
                <a:spcPct val="0"/>
              </a:spcBef>
            </a:pPr>
            <a:r>
              <a:rPr lang="en-GB" altLang="en-US" sz="2000" dirty="0" smtClean="0">
                <a:solidFill>
                  <a:schemeClr val="tx1"/>
                </a:solidFill>
              </a:rPr>
              <a:t>    Solid slabs </a:t>
            </a:r>
          </a:p>
          <a:p>
            <a:pPr eaLnBrk="1" hangingPunct="1">
              <a:spcBef>
                <a:spcPct val="0"/>
              </a:spcBef>
            </a:pPr>
            <a:r>
              <a:rPr lang="en-GB" altLang="en-US" sz="2000" dirty="0" smtClean="0">
                <a:solidFill>
                  <a:schemeClr val="tx1"/>
                </a:solidFill>
              </a:rPr>
              <a:t>    </a:t>
            </a:r>
            <a:r>
              <a:rPr lang="en-GB" altLang="en-US" sz="2000" dirty="0" smtClean="0">
                <a:solidFill>
                  <a:schemeClr val="bg1">
                    <a:lumMod val="75000"/>
                  </a:schemeClr>
                </a:solidFill>
              </a:rPr>
              <a:t>Flat slabs</a:t>
            </a:r>
          </a:p>
          <a:p>
            <a:pPr eaLnBrk="1" hangingPunct="1">
              <a:spcBef>
                <a:spcPct val="0"/>
              </a:spcBef>
            </a:pPr>
            <a:r>
              <a:rPr lang="en-GB" altLang="en-US" sz="2000" dirty="0" smtClean="0">
                <a:solidFill>
                  <a:schemeClr val="bg1">
                    <a:lumMod val="75000"/>
                  </a:schemeClr>
                </a:solidFill>
              </a:rPr>
              <a:t>    Columns</a:t>
            </a:r>
          </a:p>
          <a:p>
            <a:pPr eaLnBrk="1" hangingPunct="1">
              <a:spcBef>
                <a:spcPct val="0"/>
              </a:spcBef>
            </a:pPr>
            <a:r>
              <a:rPr lang="en-GB" altLang="en-US" sz="2000" dirty="0" smtClean="0">
                <a:solidFill>
                  <a:schemeClr val="bg1">
                    <a:lumMod val="75000"/>
                  </a:schemeClr>
                </a:solidFill>
              </a:rPr>
              <a:t>    Walls</a:t>
            </a:r>
          </a:p>
          <a:p>
            <a:pPr eaLnBrk="1" hangingPunct="1">
              <a:spcBef>
                <a:spcPct val="0"/>
              </a:spcBef>
            </a:pPr>
            <a:r>
              <a:rPr lang="en-GB" altLang="en-US" sz="2000" dirty="0" smtClean="0">
                <a:solidFill>
                  <a:schemeClr val="bg1">
                    <a:lumMod val="75000"/>
                  </a:schemeClr>
                </a:solidFill>
              </a:rPr>
              <a:t>    Deep beams</a:t>
            </a:r>
          </a:p>
          <a:p>
            <a:pPr eaLnBrk="1" hangingPunct="1">
              <a:spcBef>
                <a:spcPct val="0"/>
              </a:spcBef>
            </a:pPr>
            <a:r>
              <a:rPr lang="en-GB" altLang="en-US" sz="2000" dirty="0" smtClean="0">
                <a:solidFill>
                  <a:schemeClr val="bg1">
                    <a:lumMod val="75000"/>
                  </a:schemeClr>
                </a:solidFill>
              </a:rPr>
              <a:t>    Foundations</a:t>
            </a:r>
          </a:p>
          <a:p>
            <a:pPr eaLnBrk="1" hangingPunct="1">
              <a:spcBef>
                <a:spcPct val="0"/>
              </a:spcBef>
            </a:pPr>
            <a:r>
              <a:rPr lang="en-GB" altLang="en-US" sz="2000" dirty="0" smtClean="0">
                <a:solidFill>
                  <a:schemeClr val="bg1">
                    <a:lumMod val="75000"/>
                  </a:schemeClr>
                </a:solidFill>
              </a:rPr>
              <a:t>    Discontinuity regions</a:t>
            </a:r>
          </a:p>
          <a:p>
            <a:pPr eaLnBrk="1" hangingPunct="1">
              <a:spcBef>
                <a:spcPct val="0"/>
              </a:spcBef>
            </a:pPr>
            <a:r>
              <a:rPr lang="en-GB" altLang="en-US" sz="2000" dirty="0" smtClean="0">
                <a:solidFill>
                  <a:schemeClr val="tx1"/>
                </a:solidFill>
              </a:rPr>
              <a:t>    Tying Systems</a:t>
            </a:r>
            <a:endParaRPr lang="en-GB" altLang="en-US" dirty="0">
              <a:solidFill>
                <a:schemeClr val="tx1"/>
              </a:solidFill>
            </a:endParaRPr>
          </a:p>
        </p:txBody>
      </p:sp>
    </p:spTree>
    <p:extLst>
      <p:ext uri="{BB962C8B-B14F-4D97-AF65-F5344CB8AC3E}">
        <p14:creationId xmlns:p14="http://schemas.microsoft.com/office/powerpoint/2010/main" val="4209495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9">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469">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469">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ext Box 7"/>
          <p:cNvSpPr txBox="1">
            <a:spLocks noChangeArrowheads="1"/>
          </p:cNvSpPr>
          <p:nvPr/>
        </p:nvSpPr>
        <p:spPr bwMode="auto">
          <a:xfrm>
            <a:off x="468312" y="2037081"/>
            <a:ext cx="822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000" dirty="0">
                <a:latin typeface="Trebuchet MS" pitchFamily="34" charset="0"/>
              </a:rPr>
              <a:t>Clear horizontal and vertical distance </a:t>
            </a:r>
            <a:r>
              <a:rPr lang="en-GB" altLang="en-US" sz="2000" dirty="0">
                <a:latin typeface="Trebuchet MS" pitchFamily="34" charset="0"/>
                <a:sym typeface="Symbol" pitchFamily="18" charset="2"/>
              </a:rPr>
              <a:t> </a:t>
            </a:r>
            <a:r>
              <a:rPr lang="en-GB" altLang="en-US" sz="2000" dirty="0">
                <a:solidFill>
                  <a:schemeClr val="hlink"/>
                </a:solidFill>
                <a:latin typeface="Trebuchet MS" pitchFamily="34" charset="0"/>
                <a:sym typeface="Symbol" pitchFamily="18" charset="2"/>
              </a:rPr>
              <a:t>, (</a:t>
            </a:r>
            <a:r>
              <a:rPr lang="en-GB" altLang="en-US" sz="2000" i="1" dirty="0">
                <a:solidFill>
                  <a:schemeClr val="hlink"/>
                </a:solidFill>
                <a:latin typeface="Trebuchet MS" pitchFamily="34" charset="0"/>
                <a:sym typeface="Symbol" pitchFamily="18" charset="2"/>
              </a:rPr>
              <a:t>d</a:t>
            </a:r>
            <a:r>
              <a:rPr lang="en-GB" altLang="en-US" sz="2000" baseline="-25000" dirty="0">
                <a:solidFill>
                  <a:schemeClr val="hlink"/>
                </a:solidFill>
                <a:latin typeface="Trebuchet MS" pitchFamily="34" charset="0"/>
                <a:sym typeface="Symbol" pitchFamily="18" charset="2"/>
              </a:rPr>
              <a:t>g</a:t>
            </a:r>
            <a:r>
              <a:rPr lang="en-GB" altLang="en-US" sz="2000" dirty="0">
                <a:solidFill>
                  <a:schemeClr val="hlink"/>
                </a:solidFill>
                <a:latin typeface="Trebuchet MS" pitchFamily="34" charset="0"/>
                <a:sym typeface="Symbol" pitchFamily="18" charset="2"/>
              </a:rPr>
              <a:t> +5mm)</a:t>
            </a:r>
            <a:r>
              <a:rPr lang="en-GB" altLang="en-US" sz="2000" dirty="0">
                <a:latin typeface="Trebuchet MS" pitchFamily="34" charset="0"/>
                <a:sym typeface="Symbol" pitchFamily="18" charset="2"/>
              </a:rPr>
              <a:t> or 20mm</a:t>
            </a:r>
          </a:p>
        </p:txBody>
      </p:sp>
      <p:sp>
        <p:nvSpPr>
          <p:cNvPr id="6152" name="Text Box 8"/>
          <p:cNvSpPr txBox="1">
            <a:spLocks noChangeArrowheads="1"/>
          </p:cNvSpPr>
          <p:nvPr/>
        </p:nvSpPr>
        <p:spPr bwMode="auto">
          <a:xfrm>
            <a:off x="468312" y="2671128"/>
            <a:ext cx="8345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000" dirty="0">
                <a:latin typeface="Trebuchet MS" pitchFamily="34" charset="0"/>
              </a:rPr>
              <a:t>For separate horizontal layers the bars in each layer should be located vertically above each other.  There should be room to allow access for vibrators and good compaction of concrete.</a:t>
            </a:r>
            <a:endParaRPr lang="en-GB" altLang="en-US" sz="2000" dirty="0">
              <a:latin typeface="Trebuchet MS" pitchFamily="34" charset="0"/>
              <a:sym typeface="Symbol" pitchFamily="18" charset="2"/>
            </a:endParaRPr>
          </a:p>
        </p:txBody>
      </p:sp>
      <p:sp>
        <p:nvSpPr>
          <p:cNvPr id="80900" name="Rectangle 4"/>
          <p:cNvSpPr>
            <a:spLocks noGrp="1" noChangeArrowheads="1"/>
          </p:cNvSpPr>
          <p:nvPr>
            <p:ph type="title"/>
          </p:nvPr>
        </p:nvSpPr>
        <p:spPr>
          <a:xfrm>
            <a:off x="323850" y="333375"/>
            <a:ext cx="6419850" cy="922338"/>
          </a:xfrm>
        </p:spPr>
        <p:txBody>
          <a:bodyPr/>
          <a:lstStyle/>
          <a:p>
            <a:r>
              <a:rPr lang="en-GB" altLang="en-US" smtClean="0"/>
              <a:t>Section 8 - General Rules</a:t>
            </a:r>
            <a:r>
              <a:rPr lang="en-GB" altLang="en-US" smtClean="0">
                <a:solidFill>
                  <a:schemeClr val="tx1"/>
                </a:solidFill>
              </a:rPr>
              <a:t/>
            </a:r>
            <a:br>
              <a:rPr lang="en-GB" altLang="en-US" smtClean="0">
                <a:solidFill>
                  <a:schemeClr val="tx1"/>
                </a:solidFill>
              </a:rPr>
            </a:br>
            <a:r>
              <a:rPr lang="en-GB" altLang="en-US" smtClean="0">
                <a:solidFill>
                  <a:schemeClr val="tx1"/>
                </a:solidFill>
              </a:rPr>
              <a:t>  Spacing of bars</a:t>
            </a:r>
            <a:r>
              <a:rPr lang="en-GB" altLang="en-US" sz="2800" smtClean="0"/>
              <a:t> </a:t>
            </a:r>
            <a:endParaRPr lang="en-US" altLang="en-US" sz="2800" smtClean="0"/>
          </a:p>
        </p:txBody>
      </p:sp>
      <p:sp>
        <p:nvSpPr>
          <p:cNvPr id="80901" name="Text Placeholder 12"/>
          <p:cNvSpPr>
            <a:spLocks/>
          </p:cNvSpPr>
          <p:nvPr/>
        </p:nvSpPr>
        <p:spPr bwMode="auto">
          <a:xfrm>
            <a:off x="611188" y="141287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tx2"/>
                </a:solidFill>
                <a:latin typeface="Trebuchet MS" pitchFamily="34" charset="0"/>
              </a:rPr>
              <a:t>EC2: Cl. 8.2</a:t>
            </a:r>
          </a:p>
        </p:txBody>
      </p:sp>
      <p:sp>
        <p:nvSpPr>
          <p:cNvPr id="80902" name="Text Placeholder 6"/>
          <p:cNvSpPr>
            <a:spLocks/>
          </p:cNvSpPr>
          <p:nvPr/>
        </p:nvSpPr>
        <p:spPr bwMode="auto">
          <a:xfrm>
            <a:off x="4716463" y="141287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accent2"/>
                </a:solidFill>
                <a:latin typeface="Trebuchet MS" pitchFamily="34" charset="0"/>
              </a:rPr>
              <a:t>Concise: 11.2</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038" y="3711098"/>
            <a:ext cx="2393265" cy="2958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8"/>
          <p:cNvSpPr txBox="1">
            <a:spLocks noChangeArrowheads="1"/>
          </p:cNvSpPr>
          <p:nvPr/>
        </p:nvSpPr>
        <p:spPr bwMode="auto">
          <a:xfrm>
            <a:off x="340568" y="5407977"/>
            <a:ext cx="1871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800" b="1">
                <a:solidFill>
                  <a:srgbClr val="CC0000"/>
                </a:solidFill>
                <a:latin typeface="Trebuchet MS" pitchFamily="34" charset="0"/>
                <a:ea typeface="ヒラギノ角ゴ Pro W3"/>
                <a:cs typeface="ヒラギノ角ゴ Pro W3"/>
              </a:defRPr>
            </a:lvl1pPr>
            <a:lvl2pPr marL="742950" indent="-285750">
              <a:defRPr sz="4800" b="1">
                <a:solidFill>
                  <a:srgbClr val="CC0000"/>
                </a:solidFill>
                <a:latin typeface="Trebuchet MS" pitchFamily="34" charset="0"/>
                <a:ea typeface="ヒラギノ角ゴ Pro W3"/>
                <a:cs typeface="ヒラギノ角ゴ Pro W3"/>
              </a:defRPr>
            </a:lvl2pPr>
            <a:lvl3pPr marL="1143000" indent="-228600">
              <a:defRPr sz="4800" b="1">
                <a:solidFill>
                  <a:srgbClr val="CC0000"/>
                </a:solidFill>
                <a:latin typeface="Trebuchet MS" pitchFamily="34" charset="0"/>
                <a:ea typeface="ヒラギノ角ゴ Pro W3"/>
                <a:cs typeface="ヒラギノ角ゴ Pro W3"/>
              </a:defRPr>
            </a:lvl3pPr>
            <a:lvl4pPr marL="1600200" indent="-228600">
              <a:defRPr sz="4800" b="1">
                <a:solidFill>
                  <a:srgbClr val="CC0000"/>
                </a:solidFill>
                <a:latin typeface="Trebuchet MS" pitchFamily="34" charset="0"/>
                <a:ea typeface="ヒラギノ角ゴ Pro W3"/>
                <a:cs typeface="ヒラギノ角ゴ Pro W3"/>
              </a:defRPr>
            </a:lvl4pPr>
            <a:lvl5pPr marL="2057400" indent="-228600">
              <a:defRPr sz="4800" b="1">
                <a:solidFill>
                  <a:srgbClr val="CC0000"/>
                </a:solidFill>
                <a:latin typeface="Trebuchet MS" pitchFamily="34" charset="0"/>
                <a:ea typeface="ヒラギノ角ゴ Pro W3"/>
                <a:cs typeface="ヒラギノ角ゴ Pro W3"/>
              </a:defRPr>
            </a:lvl5pPr>
            <a:lvl6pPr marL="2514600" indent="-228600" algn="ctr" eaLnBrk="0" fontAlgn="base" hangingPunct="0">
              <a:spcBef>
                <a:spcPct val="50000"/>
              </a:spcBef>
              <a:spcAft>
                <a:spcPct val="0"/>
              </a:spcAft>
              <a:defRPr sz="4800" b="1">
                <a:solidFill>
                  <a:srgbClr val="CC0000"/>
                </a:solidFill>
                <a:latin typeface="Trebuchet MS" pitchFamily="34" charset="0"/>
                <a:ea typeface="ヒラギノ角ゴ Pro W3"/>
                <a:cs typeface="ヒラギノ角ゴ Pro W3"/>
              </a:defRPr>
            </a:lvl6pPr>
            <a:lvl7pPr marL="2971800" indent="-228600" algn="ctr" eaLnBrk="0" fontAlgn="base" hangingPunct="0">
              <a:spcBef>
                <a:spcPct val="50000"/>
              </a:spcBef>
              <a:spcAft>
                <a:spcPct val="0"/>
              </a:spcAft>
              <a:defRPr sz="4800" b="1">
                <a:solidFill>
                  <a:srgbClr val="CC0000"/>
                </a:solidFill>
                <a:latin typeface="Trebuchet MS" pitchFamily="34" charset="0"/>
                <a:ea typeface="ヒラギノ角ゴ Pro W3"/>
                <a:cs typeface="ヒラギノ角ゴ Pro W3"/>
              </a:defRPr>
            </a:lvl7pPr>
            <a:lvl8pPr marL="3429000" indent="-228600" algn="ctr" eaLnBrk="0" fontAlgn="base" hangingPunct="0">
              <a:spcBef>
                <a:spcPct val="50000"/>
              </a:spcBef>
              <a:spcAft>
                <a:spcPct val="0"/>
              </a:spcAft>
              <a:defRPr sz="4800" b="1">
                <a:solidFill>
                  <a:srgbClr val="CC0000"/>
                </a:solidFill>
                <a:latin typeface="Trebuchet MS" pitchFamily="34" charset="0"/>
                <a:ea typeface="ヒラギノ角ゴ Pro W3"/>
                <a:cs typeface="ヒラギノ角ゴ Pro W3"/>
              </a:defRPr>
            </a:lvl8pPr>
            <a:lvl9pPr marL="3886200" indent="-228600" algn="ctr" eaLnBrk="0" fontAlgn="base" hangingPunct="0">
              <a:spcBef>
                <a:spcPct val="50000"/>
              </a:spcBef>
              <a:spcAft>
                <a:spcPct val="0"/>
              </a:spcAft>
              <a:defRPr sz="4800" b="1">
                <a:solidFill>
                  <a:srgbClr val="CC0000"/>
                </a:solidFill>
                <a:latin typeface="Trebuchet MS" pitchFamily="34" charset="0"/>
                <a:ea typeface="ヒラギノ角ゴ Pro W3"/>
                <a:cs typeface="ヒラギノ角ゴ Pro W3"/>
              </a:defRPr>
            </a:lvl9pPr>
          </a:lstStyle>
          <a:p>
            <a:pPr>
              <a:spcBef>
                <a:spcPct val="0"/>
              </a:spcBef>
            </a:pPr>
            <a:r>
              <a:rPr lang="en-GB" altLang="en-US" sz="2000" dirty="0">
                <a:solidFill>
                  <a:schemeClr val="tx1"/>
                </a:solidFill>
              </a:rPr>
              <a:t>Detail Min</a:t>
            </a:r>
          </a:p>
          <a:p>
            <a:pPr>
              <a:spcBef>
                <a:spcPct val="0"/>
              </a:spcBef>
            </a:pPr>
            <a:r>
              <a:rPr lang="en-GB" altLang="en-US" sz="2000" dirty="0">
                <a:solidFill>
                  <a:schemeClr val="tx1"/>
                </a:solidFill>
              </a:rPr>
              <a:t>75 mm gap</a:t>
            </a:r>
          </a:p>
        </p:txBody>
      </p:sp>
      <p:sp>
        <p:nvSpPr>
          <p:cNvPr id="9" name="Line 9"/>
          <p:cNvSpPr>
            <a:spLocks noChangeShapeType="1"/>
          </p:cNvSpPr>
          <p:nvPr/>
        </p:nvSpPr>
        <p:spPr bwMode="auto">
          <a:xfrm>
            <a:off x="1835149" y="6035040"/>
            <a:ext cx="792163" cy="215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pic>
        <p:nvPicPr>
          <p:cNvPr id="10" name="Picture 3" descr="tmp3CB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959" y="3863657"/>
            <a:ext cx="3357330" cy="2517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utoUpdateAnimBg="0"/>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498475" y="1811338"/>
            <a:ext cx="800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accent2"/>
              </a:buClr>
              <a:buFontTx/>
              <a:buChar char="•"/>
            </a:pPr>
            <a:r>
              <a:rPr lang="en-GB" altLang="en-US" dirty="0">
                <a:latin typeface="Trebuchet MS" pitchFamily="34" charset="0"/>
              </a:rPr>
              <a:t>To avoid damage to bar is </a:t>
            </a:r>
          </a:p>
          <a:p>
            <a:pPr eaLnBrk="1" hangingPunct="1"/>
            <a:r>
              <a:rPr lang="en-GB" altLang="en-US" dirty="0">
                <a:latin typeface="Trebuchet MS" pitchFamily="34" charset="0"/>
              </a:rPr>
              <a:t>		Bar </a:t>
            </a:r>
            <a:r>
              <a:rPr lang="en-GB" altLang="en-US" dirty="0" err="1">
                <a:latin typeface="Trebuchet MS" pitchFamily="34" charset="0"/>
              </a:rPr>
              <a:t>dia</a:t>
            </a:r>
            <a:r>
              <a:rPr lang="en-GB" altLang="en-US" dirty="0">
                <a:latin typeface="Trebuchet MS" pitchFamily="34" charset="0"/>
              </a:rPr>
              <a:t> </a:t>
            </a:r>
            <a:r>
              <a:rPr lang="en-GB" altLang="en-US" dirty="0">
                <a:latin typeface="Trebuchet MS" pitchFamily="34" charset="0"/>
                <a:sym typeface="Symbol" pitchFamily="18" charset="2"/>
              </a:rPr>
              <a:t> 16mm		Mandrel size  4 x bar diameter</a:t>
            </a:r>
          </a:p>
          <a:p>
            <a:pPr eaLnBrk="1" hangingPunct="1"/>
            <a:r>
              <a:rPr lang="en-GB" altLang="en-US" dirty="0">
                <a:latin typeface="Trebuchet MS" pitchFamily="34" charset="0"/>
              </a:rPr>
              <a:t>		Bar </a:t>
            </a:r>
            <a:r>
              <a:rPr lang="en-GB" altLang="en-US" dirty="0" err="1">
                <a:latin typeface="Trebuchet MS" pitchFamily="34" charset="0"/>
              </a:rPr>
              <a:t>dia</a:t>
            </a:r>
            <a:r>
              <a:rPr lang="en-GB" altLang="en-US" dirty="0">
                <a:latin typeface="Trebuchet MS" pitchFamily="34" charset="0"/>
              </a:rPr>
              <a:t> </a:t>
            </a:r>
            <a:r>
              <a:rPr lang="en-GB" altLang="en-US" dirty="0">
                <a:latin typeface="Trebuchet MS" pitchFamily="34" charset="0"/>
                <a:sym typeface="Symbol" pitchFamily="18" charset="2"/>
              </a:rPr>
              <a:t>&gt; 16mm		Mandrel size  7 x bar diameter</a:t>
            </a:r>
          </a:p>
          <a:p>
            <a:pPr eaLnBrk="1" hangingPunct="1"/>
            <a:r>
              <a:rPr lang="en-GB" altLang="en-US" dirty="0">
                <a:latin typeface="Trebuchet MS" pitchFamily="34" charset="0"/>
                <a:sym typeface="Symbol" pitchFamily="18" charset="2"/>
              </a:rPr>
              <a:t>	           The bar should extend at least 5 diameters beyond a bend  </a:t>
            </a:r>
          </a:p>
        </p:txBody>
      </p:sp>
      <p:sp>
        <p:nvSpPr>
          <p:cNvPr id="6148" name="Text Box 4"/>
          <p:cNvSpPr txBox="1">
            <a:spLocks noChangeArrowheads="1"/>
          </p:cNvSpPr>
          <p:nvPr/>
        </p:nvSpPr>
        <p:spPr bwMode="auto">
          <a:xfrm>
            <a:off x="388938" y="1314450"/>
            <a:ext cx="402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400" b="1">
                <a:latin typeface="Trebuchet MS" pitchFamily="34" charset="0"/>
              </a:rPr>
              <a:t>Minimum mandrel size, </a:t>
            </a:r>
            <a:r>
              <a:rPr lang="en-GB" altLang="en-US" sz="2400" b="1">
                <a:latin typeface="Trebuchet MS" pitchFamily="34" charset="0"/>
                <a:sym typeface="Symbol" pitchFamily="18" charset="2"/>
              </a:rPr>
              <a:t></a:t>
            </a:r>
            <a:r>
              <a:rPr lang="en-GB" altLang="en-US" sz="2400" b="1" baseline="-25000">
                <a:latin typeface="Trebuchet MS" pitchFamily="34" charset="0"/>
                <a:sym typeface="Symbol" pitchFamily="18" charset="2"/>
              </a:rPr>
              <a:t>m</a:t>
            </a:r>
            <a:r>
              <a:rPr lang="en-GB" altLang="en-US" sz="2400" b="1">
                <a:latin typeface="Trebuchet MS" pitchFamily="34" charset="0"/>
                <a:sym typeface="Symbol" pitchFamily="18" charset="2"/>
              </a:rPr>
              <a:t> </a:t>
            </a:r>
            <a:endParaRPr lang="en-GB" altLang="en-US" sz="2400" b="1" baseline="-25000">
              <a:latin typeface="Trebuchet MS" pitchFamily="34" charset="0"/>
              <a:sym typeface="Symbol" pitchFamily="18" charset="2"/>
            </a:endParaRPr>
          </a:p>
        </p:txBody>
      </p:sp>
      <p:sp>
        <p:nvSpPr>
          <p:cNvPr id="81924" name="Rectangle 4"/>
          <p:cNvSpPr>
            <a:spLocks noGrp="1" noChangeArrowheads="1"/>
          </p:cNvSpPr>
          <p:nvPr>
            <p:ph type="title"/>
          </p:nvPr>
        </p:nvSpPr>
        <p:spPr>
          <a:xfrm>
            <a:off x="457200" y="274638"/>
            <a:ext cx="6346825" cy="633412"/>
          </a:xfrm>
        </p:spPr>
        <p:txBody>
          <a:bodyPr/>
          <a:lstStyle/>
          <a:p>
            <a:r>
              <a:rPr lang="en-GB" altLang="en-US" smtClean="0">
                <a:solidFill>
                  <a:schemeClr val="tx1"/>
                </a:solidFill>
              </a:rPr>
              <a:t>Min. Mandrel Dia. for bent bars</a:t>
            </a:r>
            <a:r>
              <a:rPr lang="en-GB" altLang="en-US" smtClean="0"/>
              <a:t> </a:t>
            </a:r>
            <a:endParaRPr lang="en-US" altLang="en-US" smtClean="0"/>
          </a:p>
        </p:txBody>
      </p:sp>
      <p:sp>
        <p:nvSpPr>
          <p:cNvPr id="81925" name="Text Placeholder 12"/>
          <p:cNvSpPr>
            <a:spLocks/>
          </p:cNvSpPr>
          <p:nvPr/>
        </p:nvSpPr>
        <p:spPr bwMode="auto">
          <a:xfrm>
            <a:off x="674688" y="88265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tx2"/>
                </a:solidFill>
                <a:latin typeface="Trebuchet MS" pitchFamily="34" charset="0"/>
              </a:rPr>
              <a:t>EC2: Cl. 8.3</a:t>
            </a:r>
          </a:p>
        </p:txBody>
      </p:sp>
      <p:sp>
        <p:nvSpPr>
          <p:cNvPr id="81926" name="Text Placeholder 6"/>
          <p:cNvSpPr>
            <a:spLocks/>
          </p:cNvSpPr>
          <p:nvPr/>
        </p:nvSpPr>
        <p:spPr bwMode="auto">
          <a:xfrm>
            <a:off x="4794250" y="87630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accent2"/>
                </a:solidFill>
                <a:latin typeface="Trebuchet MS" pitchFamily="34" charset="0"/>
              </a:rPr>
              <a:t>Concise: 11.3</a:t>
            </a:r>
          </a:p>
        </p:txBody>
      </p:sp>
      <p:pic>
        <p:nvPicPr>
          <p:cNvPr id="819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3751263"/>
            <a:ext cx="4033837"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4498975" y="4014689"/>
            <a:ext cx="1176338" cy="1276350"/>
          </a:xfrm>
          <a:prstGeom prst="ellipse">
            <a:avLst/>
          </a:prstGeom>
          <a:solidFill>
            <a:schemeClr val="accent1">
              <a:alpha val="600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 name="Straight Arrow Connector 8"/>
          <p:cNvCxnSpPr/>
          <p:nvPr/>
        </p:nvCxnSpPr>
        <p:spPr>
          <a:xfrm flipH="1">
            <a:off x="3878263" y="3573463"/>
            <a:ext cx="765175" cy="792162"/>
          </a:xfrm>
          <a:prstGeom prst="straightConnector1">
            <a:avLst/>
          </a:prstGeom>
          <a:ln>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3878263" y="3573463"/>
            <a:ext cx="44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r>
              <a:rPr lang="en-GB" altLang="en-US" sz="1800" b="1" dirty="0">
                <a:solidFill>
                  <a:srgbClr val="00B050"/>
                </a:solidFill>
                <a:latin typeface="Arial" pitchFamily="34" charset="0"/>
                <a:sym typeface="Symbol" pitchFamily="18" charset="2"/>
              </a:rPr>
              <a:t></a:t>
            </a:r>
            <a:r>
              <a:rPr lang="en-GB" altLang="en-US" sz="1800" b="1" baseline="-25000" dirty="0">
                <a:solidFill>
                  <a:srgbClr val="00B050"/>
                </a:solidFill>
                <a:latin typeface="Arial" pitchFamily="34" charset="0"/>
                <a:sym typeface="Symbol" pitchFamily="18" charset="2"/>
              </a:rPr>
              <a:t>m</a:t>
            </a:r>
            <a:endParaRPr lang="en-GB" altLang="en-US" sz="1800" dirty="0">
              <a:solidFill>
                <a:srgbClr val="00B050"/>
              </a:solidFill>
              <a:latin typeface="Arial" pitchFamily="34" charset="0"/>
            </a:endParaRPr>
          </a:p>
        </p:txBody>
      </p:sp>
      <p:sp>
        <p:nvSpPr>
          <p:cNvPr id="11" name="TextBox 10"/>
          <p:cNvSpPr txBox="1">
            <a:spLocks noChangeArrowheads="1"/>
          </p:cNvSpPr>
          <p:nvPr/>
        </p:nvSpPr>
        <p:spPr bwMode="auto">
          <a:xfrm>
            <a:off x="7164388" y="6172200"/>
            <a:ext cx="1630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fontAlgn="base" hangingPunct="1">
              <a:spcBef>
                <a:spcPct val="0"/>
              </a:spcBef>
              <a:spcAft>
                <a:spcPct val="0"/>
              </a:spcAft>
            </a:pPr>
            <a:r>
              <a:rPr lang="en-GB" altLang="en-US" sz="1600" dirty="0">
                <a:solidFill>
                  <a:srgbClr val="C00000"/>
                </a:solidFill>
                <a:latin typeface="Arial" pitchFamily="34" charset="0"/>
              </a:rPr>
              <a:t>BS8666 aligns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8" grpId="0" animBg="1"/>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388938" y="1314450"/>
            <a:ext cx="402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400" b="1">
                <a:latin typeface="Trebuchet MS" pitchFamily="34" charset="0"/>
              </a:rPr>
              <a:t>Minimum mandrel size, </a:t>
            </a:r>
            <a:r>
              <a:rPr lang="en-GB" altLang="en-US" sz="2400" b="1">
                <a:latin typeface="Trebuchet MS" pitchFamily="34" charset="0"/>
                <a:sym typeface="Symbol" pitchFamily="18" charset="2"/>
              </a:rPr>
              <a:t></a:t>
            </a:r>
            <a:r>
              <a:rPr lang="en-GB" altLang="en-US" sz="2400" b="1" baseline="-25000">
                <a:latin typeface="Trebuchet MS" pitchFamily="34" charset="0"/>
                <a:sym typeface="Symbol" pitchFamily="18" charset="2"/>
              </a:rPr>
              <a:t>m</a:t>
            </a:r>
            <a:r>
              <a:rPr lang="en-GB" altLang="en-US" sz="2400" b="1">
                <a:latin typeface="Trebuchet MS" pitchFamily="34" charset="0"/>
                <a:sym typeface="Symbol" pitchFamily="18" charset="2"/>
              </a:rPr>
              <a:t> </a:t>
            </a:r>
            <a:endParaRPr lang="en-GB" altLang="en-US" sz="2400" b="1" baseline="-25000">
              <a:latin typeface="Trebuchet MS" pitchFamily="34" charset="0"/>
              <a:sym typeface="Symbol" pitchFamily="18" charset="2"/>
            </a:endParaRPr>
          </a:p>
        </p:txBody>
      </p:sp>
      <p:sp>
        <p:nvSpPr>
          <p:cNvPr id="6149" name="Text Box 5"/>
          <p:cNvSpPr txBox="1">
            <a:spLocks noChangeArrowheads="1"/>
          </p:cNvSpPr>
          <p:nvPr/>
        </p:nvSpPr>
        <p:spPr bwMode="auto">
          <a:xfrm>
            <a:off x="395288" y="3068638"/>
            <a:ext cx="8748712"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7825" indent="-279400"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accent2"/>
              </a:buClr>
              <a:buFontTx/>
              <a:buChar char="•"/>
            </a:pPr>
            <a:r>
              <a:rPr lang="en-GB" altLang="en-US">
                <a:latin typeface="Trebuchet MS" pitchFamily="34" charset="0"/>
              </a:rPr>
              <a:t>To avoid failure of the concrete inside the bend of the bar:	</a:t>
            </a:r>
            <a:r>
              <a:rPr lang="en-GB" altLang="en-US" b="1">
                <a:latin typeface="Trebuchet MS" pitchFamily="34" charset="0"/>
                <a:cs typeface="Times New Roman" pitchFamily="18" charset="0"/>
              </a:rPr>
              <a:t>    </a:t>
            </a:r>
          </a:p>
          <a:p>
            <a:pPr eaLnBrk="1" hangingPunct="1"/>
            <a:r>
              <a:rPr lang="en-GB" altLang="en-US" i="1">
                <a:latin typeface="Trebuchet MS" pitchFamily="34" charset="0"/>
                <a:cs typeface="Times New Roman" pitchFamily="18" charset="0"/>
              </a:rPr>
              <a:t> 	   </a:t>
            </a:r>
            <a:r>
              <a:rPr lang="en-GB" altLang="en-US" b="1">
                <a:sym typeface="Symbol" pitchFamily="18" charset="2"/>
              </a:rPr>
              <a:t></a:t>
            </a:r>
            <a:r>
              <a:rPr lang="en-GB" altLang="en-US"/>
              <a:t> </a:t>
            </a:r>
            <a:r>
              <a:rPr lang="en-GB" altLang="en-US" baseline="-30000">
                <a:latin typeface="Trebuchet MS" pitchFamily="34" charset="0"/>
              </a:rPr>
              <a:t>m,min </a:t>
            </a:r>
            <a:r>
              <a:rPr lang="en-GB" altLang="en-US">
                <a:latin typeface="Trebuchet MS" pitchFamily="34" charset="0"/>
              </a:rPr>
              <a:t> </a:t>
            </a:r>
            <a:r>
              <a:rPr lang="en-GB" altLang="en-US">
                <a:latin typeface="Trebuchet MS" pitchFamily="34" charset="0"/>
                <a:sym typeface="Symbol" pitchFamily="18" charset="2"/>
              </a:rPr>
              <a:t></a:t>
            </a:r>
            <a:r>
              <a:rPr lang="en-GB" altLang="en-US">
                <a:latin typeface="Trebuchet MS" pitchFamily="34" charset="0"/>
              </a:rPr>
              <a:t>  </a:t>
            </a:r>
            <a:r>
              <a:rPr lang="en-GB" altLang="en-US" i="1">
                <a:latin typeface="Trebuchet MS" pitchFamily="34" charset="0"/>
              </a:rPr>
              <a:t>F</a:t>
            </a:r>
            <a:r>
              <a:rPr lang="en-GB" altLang="en-US" baseline="-30000">
                <a:latin typeface="Trebuchet MS" pitchFamily="34" charset="0"/>
              </a:rPr>
              <a:t>bt </a:t>
            </a:r>
            <a:r>
              <a:rPr lang="en-GB" altLang="en-US">
                <a:latin typeface="Trebuchet MS" pitchFamily="34" charset="0"/>
              </a:rPr>
              <a:t>((1/</a:t>
            </a:r>
            <a:r>
              <a:rPr lang="en-GB" altLang="en-US" i="1">
                <a:latin typeface="Trebuchet MS" pitchFamily="34" charset="0"/>
              </a:rPr>
              <a:t>a</a:t>
            </a:r>
            <a:r>
              <a:rPr lang="en-GB" altLang="en-US" baseline="-30000">
                <a:latin typeface="Trebuchet MS" pitchFamily="34" charset="0"/>
              </a:rPr>
              <a:t>b</a:t>
            </a:r>
            <a:r>
              <a:rPr lang="en-GB" altLang="en-US">
                <a:latin typeface="Trebuchet MS" pitchFamily="34" charset="0"/>
              </a:rPr>
              <a:t>)</a:t>
            </a:r>
            <a:r>
              <a:rPr lang="en-GB" altLang="en-US" baseline="-30000">
                <a:latin typeface="Trebuchet MS" pitchFamily="34" charset="0"/>
              </a:rPr>
              <a:t> </a:t>
            </a:r>
            <a:r>
              <a:rPr lang="en-GB" altLang="en-US">
                <a:latin typeface="Trebuchet MS" pitchFamily="34" charset="0"/>
              </a:rPr>
              <a:t>+1/(2 </a:t>
            </a:r>
            <a:r>
              <a:rPr lang="en-GB" altLang="en-US" b="1">
                <a:sym typeface="Symbol" pitchFamily="18" charset="2"/>
              </a:rPr>
              <a:t></a:t>
            </a:r>
            <a:r>
              <a:rPr lang="en-GB" altLang="en-US">
                <a:latin typeface="Trebuchet MS" pitchFamily="34" charset="0"/>
              </a:rPr>
              <a:t>)) / </a:t>
            </a:r>
            <a:r>
              <a:rPr lang="en-GB" altLang="en-US" i="1">
                <a:latin typeface="Trebuchet MS" pitchFamily="34" charset="0"/>
              </a:rPr>
              <a:t>f</a:t>
            </a:r>
            <a:r>
              <a:rPr lang="en-GB" altLang="en-US" baseline="-30000">
                <a:latin typeface="Trebuchet MS" pitchFamily="34" charset="0"/>
              </a:rPr>
              <a:t>cd</a:t>
            </a:r>
            <a:r>
              <a:rPr lang="en-GB" altLang="en-US">
                <a:latin typeface="Trebuchet MS" pitchFamily="34" charset="0"/>
              </a:rPr>
              <a:t>			    	       </a:t>
            </a:r>
          </a:p>
          <a:p>
            <a:pPr eaLnBrk="1" hangingPunct="1">
              <a:spcBef>
                <a:spcPct val="50000"/>
              </a:spcBef>
            </a:pPr>
            <a:r>
              <a:rPr lang="en-GB" altLang="en-US" i="1">
                <a:latin typeface="Trebuchet MS" pitchFamily="34" charset="0"/>
              </a:rPr>
              <a:t>		F</a:t>
            </a:r>
            <a:r>
              <a:rPr lang="en-GB" altLang="en-US" baseline="-30000">
                <a:latin typeface="Trebuchet MS" pitchFamily="34" charset="0"/>
              </a:rPr>
              <a:t>bt    </a:t>
            </a:r>
            <a:r>
              <a:rPr lang="en-GB" altLang="en-US">
                <a:latin typeface="Trebuchet MS" pitchFamily="34" charset="0"/>
              </a:rPr>
              <a:t>ultimate force in a bar at the start of a bend</a:t>
            </a:r>
          </a:p>
          <a:p>
            <a:pPr eaLnBrk="1" hangingPunct="1"/>
            <a:r>
              <a:rPr lang="en-GB" altLang="en-US">
                <a:latin typeface="Trebuchet MS" pitchFamily="34" charset="0"/>
              </a:rPr>
              <a:t>		</a:t>
            </a:r>
            <a:r>
              <a:rPr lang="en-GB" altLang="en-US" i="1">
                <a:latin typeface="Trebuchet MS" pitchFamily="34" charset="0"/>
              </a:rPr>
              <a:t>a</a:t>
            </a:r>
            <a:r>
              <a:rPr lang="en-GB" altLang="en-US" baseline="-30000">
                <a:latin typeface="Trebuchet MS" pitchFamily="34" charset="0"/>
              </a:rPr>
              <a:t>b      </a:t>
            </a:r>
            <a:r>
              <a:rPr lang="en-GB" altLang="en-US">
                <a:latin typeface="Trebuchet MS" pitchFamily="34" charset="0"/>
              </a:rPr>
              <a:t>for a given bar is half the centre-to-centre distance between bars.  	       For a bar adjacent to the face of the member, </a:t>
            </a:r>
            <a:r>
              <a:rPr lang="en-GB" altLang="en-US" i="1">
                <a:latin typeface="Trebuchet MS" pitchFamily="34" charset="0"/>
              </a:rPr>
              <a:t>a</a:t>
            </a:r>
            <a:r>
              <a:rPr lang="en-GB" altLang="en-US" baseline="-30000">
                <a:latin typeface="Trebuchet MS" pitchFamily="34" charset="0"/>
              </a:rPr>
              <a:t>b</a:t>
            </a:r>
            <a:r>
              <a:rPr lang="en-GB" altLang="en-US">
                <a:latin typeface="Trebuchet MS" pitchFamily="34" charset="0"/>
              </a:rPr>
              <a:t> should be taken as 	       the cover plus </a:t>
            </a:r>
            <a:r>
              <a:rPr lang="en-GB" altLang="en-US" b="1">
                <a:sym typeface="Symbol" pitchFamily="18" charset="2"/>
              </a:rPr>
              <a:t></a:t>
            </a:r>
            <a:r>
              <a:rPr lang="en-GB" altLang="en-US">
                <a:latin typeface="Trebuchet MS" pitchFamily="34" charset="0"/>
              </a:rPr>
              <a:t> /2</a:t>
            </a:r>
          </a:p>
        </p:txBody>
      </p:sp>
      <p:sp>
        <p:nvSpPr>
          <p:cNvPr id="6153" name="Text Box 9"/>
          <p:cNvSpPr txBox="1">
            <a:spLocks noChangeArrowheads="1"/>
          </p:cNvSpPr>
          <p:nvPr/>
        </p:nvSpPr>
        <p:spPr bwMode="auto">
          <a:xfrm>
            <a:off x="468313" y="5121275"/>
            <a:ext cx="86756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4163" indent="-284163" eaLnBrk="0" hangingPunct="0">
              <a:defRPr>
                <a:solidFill>
                  <a:schemeClr val="tx1"/>
                </a:solidFill>
                <a:latin typeface="Arial" pitchFamily="34" charset="0"/>
                <a:ea typeface="ヒラギノ角ゴ Pro W3"/>
                <a:cs typeface="ヒラギノ角ゴ Pro W3"/>
              </a:defRPr>
            </a:lvl1pPr>
            <a:lvl2pPr marL="811213" indent="-3365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accent2"/>
              </a:buClr>
            </a:pPr>
            <a:r>
              <a:rPr lang="en-GB" altLang="en-US">
                <a:latin typeface="Trebuchet MS" pitchFamily="34" charset="0"/>
              </a:rPr>
              <a:t>	Mandrel size need not be checked to avoid concrete failure if :</a:t>
            </a:r>
          </a:p>
          <a:p>
            <a:pPr lvl="1" eaLnBrk="1" hangingPunct="1">
              <a:buClr>
                <a:schemeClr val="accent2"/>
              </a:buClr>
              <a:buFontTx/>
              <a:buChar char="–"/>
            </a:pPr>
            <a:r>
              <a:rPr lang="en-GB" altLang="en-US">
                <a:latin typeface="Trebuchet MS" pitchFamily="34" charset="0"/>
                <a:sym typeface="Symbol" pitchFamily="18" charset="2"/>
              </a:rPr>
              <a:t>anchorage does not require more than 5 past end of bend</a:t>
            </a:r>
          </a:p>
          <a:p>
            <a:pPr lvl="1" eaLnBrk="1" hangingPunct="1">
              <a:buClr>
                <a:schemeClr val="accent2"/>
              </a:buClr>
              <a:buFontTx/>
              <a:buChar char="–"/>
            </a:pPr>
            <a:r>
              <a:rPr lang="en-GB" altLang="en-US">
                <a:latin typeface="Trebuchet MS" pitchFamily="34" charset="0"/>
                <a:sym typeface="Symbol" pitchFamily="18" charset="2"/>
              </a:rPr>
              <a:t>bar is not the closest to edge face and there is a cross bar  inside bend</a:t>
            </a:r>
          </a:p>
          <a:p>
            <a:pPr lvl="1" eaLnBrk="1" hangingPunct="1">
              <a:buClr>
                <a:schemeClr val="accent2"/>
              </a:buClr>
              <a:buFontTx/>
              <a:buChar char="–"/>
            </a:pPr>
            <a:r>
              <a:rPr lang="en-GB" altLang="en-US">
                <a:latin typeface="Trebuchet MS" pitchFamily="34" charset="0"/>
                <a:sym typeface="Symbol" pitchFamily="18" charset="2"/>
              </a:rPr>
              <a:t>mandrel size is at least equal to the recommended minimum value</a:t>
            </a:r>
          </a:p>
        </p:txBody>
      </p:sp>
      <p:sp>
        <p:nvSpPr>
          <p:cNvPr id="82949" name="Rectangle 6"/>
          <p:cNvSpPr>
            <a:spLocks noGrp="1" noChangeArrowheads="1"/>
          </p:cNvSpPr>
          <p:nvPr>
            <p:ph type="title"/>
          </p:nvPr>
        </p:nvSpPr>
        <p:spPr>
          <a:xfrm>
            <a:off x="457200" y="274638"/>
            <a:ext cx="6346825" cy="633412"/>
          </a:xfrm>
        </p:spPr>
        <p:txBody>
          <a:bodyPr/>
          <a:lstStyle/>
          <a:p>
            <a:r>
              <a:rPr lang="en-GB" altLang="en-US" smtClean="0">
                <a:solidFill>
                  <a:schemeClr val="tx1"/>
                </a:solidFill>
              </a:rPr>
              <a:t>Min. Mandrel Dia. for bent bars</a:t>
            </a:r>
            <a:r>
              <a:rPr lang="en-GB" altLang="en-US" smtClean="0"/>
              <a:t> </a:t>
            </a:r>
            <a:endParaRPr lang="en-US" altLang="en-US" smtClean="0"/>
          </a:p>
        </p:txBody>
      </p:sp>
      <p:sp>
        <p:nvSpPr>
          <p:cNvPr id="82950" name="Text Placeholder 12"/>
          <p:cNvSpPr>
            <a:spLocks/>
          </p:cNvSpPr>
          <p:nvPr/>
        </p:nvSpPr>
        <p:spPr bwMode="auto">
          <a:xfrm>
            <a:off x="674688" y="88265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tx2"/>
                </a:solidFill>
                <a:latin typeface="Trebuchet MS" pitchFamily="34" charset="0"/>
              </a:rPr>
              <a:t>EC2: Cl. 8.3</a:t>
            </a:r>
          </a:p>
        </p:txBody>
      </p:sp>
      <p:sp>
        <p:nvSpPr>
          <p:cNvPr id="82951" name="Text Placeholder 6"/>
          <p:cNvSpPr>
            <a:spLocks/>
          </p:cNvSpPr>
          <p:nvPr/>
        </p:nvSpPr>
        <p:spPr bwMode="auto">
          <a:xfrm>
            <a:off x="4794250" y="87630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accent2"/>
                </a:solidFill>
                <a:latin typeface="Trebuchet MS" pitchFamily="34" charset="0"/>
              </a:rPr>
              <a:t>Concise: 11.3</a:t>
            </a:r>
          </a:p>
        </p:txBody>
      </p:sp>
      <p:pic>
        <p:nvPicPr>
          <p:cNvPr id="8295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341438"/>
            <a:ext cx="2771775"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3" name="Text Box 11"/>
          <p:cNvSpPr txBox="1">
            <a:spLocks noChangeArrowheads="1"/>
          </p:cNvSpPr>
          <p:nvPr/>
        </p:nvSpPr>
        <p:spPr bwMode="auto">
          <a:xfrm>
            <a:off x="6300788" y="2205038"/>
            <a:ext cx="25193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400"/>
              <a:t>Bearing stress inside bends</a:t>
            </a:r>
          </a:p>
        </p:txBody>
      </p:sp>
      <p:sp>
        <p:nvSpPr>
          <p:cNvPr id="82954" name="Line 12"/>
          <p:cNvSpPr>
            <a:spLocks noChangeShapeType="1"/>
          </p:cNvSpPr>
          <p:nvPr/>
        </p:nvSpPr>
        <p:spPr bwMode="auto">
          <a:xfrm flipH="1" flipV="1">
            <a:off x="5148263" y="2060575"/>
            <a:ext cx="1152525" cy="360363"/>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en-US" altLang="en-US" smtClean="0"/>
          </a:p>
        </p:txBody>
      </p:sp>
      <p:sp>
        <p:nvSpPr>
          <p:cNvPr id="83971" name="Rectangle 3"/>
          <p:cNvSpPr>
            <a:spLocks noGrp="1" noChangeArrowheads="1"/>
          </p:cNvSpPr>
          <p:nvPr>
            <p:ph idx="1"/>
          </p:nvPr>
        </p:nvSpPr>
        <p:spPr/>
        <p:txBody>
          <a:bodyPr/>
          <a:lstStyle/>
          <a:p>
            <a:pPr algn="ctr"/>
            <a:endParaRPr lang="en-GB" altLang="en-US" sz="3200" smtClean="0"/>
          </a:p>
          <a:p>
            <a:pPr algn="ctr"/>
            <a:r>
              <a:rPr lang="en-GB" altLang="en-US" sz="4000" smtClean="0"/>
              <a:t>Anchorage of reinforcement</a:t>
            </a:r>
          </a:p>
          <a:p>
            <a:pPr algn="ctr"/>
            <a:r>
              <a:rPr lang="en-GB" altLang="en-US" sz="2800" smtClean="0">
                <a:solidFill>
                  <a:schemeClr val="tx2"/>
                </a:solidFill>
              </a:rPr>
              <a:t>EC2: Cl. 8.4</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460375" y="1916113"/>
            <a:ext cx="7640638"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Aft>
                <a:spcPts val="1200"/>
              </a:spcAft>
              <a:buClr>
                <a:schemeClr val="accent2"/>
              </a:buClr>
              <a:defRPr/>
            </a:pPr>
            <a:r>
              <a:rPr lang="en-GB" altLang="en-US" sz="2400" dirty="0" smtClean="0">
                <a:latin typeface="Trebuchet MS" pitchFamily="34" charset="0"/>
                <a:cs typeface="Times New Roman" pitchFamily="18" charset="0"/>
                <a:sym typeface="Symbol" pitchFamily="18" charset="2"/>
              </a:rPr>
              <a:t>The design value of the ultimate bond stress, </a:t>
            </a:r>
          </a:p>
          <a:p>
            <a:pPr eaLnBrk="1" hangingPunct="1">
              <a:spcAft>
                <a:spcPts val="1200"/>
              </a:spcAft>
              <a:buClr>
                <a:schemeClr val="accent2"/>
              </a:buClr>
              <a:defRPr/>
            </a:pPr>
            <a:r>
              <a:rPr lang="en-GB" altLang="en-US" sz="2400" i="1" dirty="0" err="1" smtClean="0">
                <a:latin typeface="Trebuchet MS" pitchFamily="34" charset="0"/>
                <a:cs typeface="Times New Roman" pitchFamily="18" charset="0"/>
                <a:sym typeface="Symbol" pitchFamily="18" charset="2"/>
              </a:rPr>
              <a:t>f</a:t>
            </a:r>
            <a:r>
              <a:rPr lang="en-GB" altLang="en-US" sz="2400" baseline="-25000" dirty="0" err="1" smtClean="0">
                <a:latin typeface="Trebuchet MS" pitchFamily="34" charset="0"/>
                <a:cs typeface="Times New Roman" pitchFamily="18" charset="0"/>
                <a:sym typeface="Symbol" pitchFamily="18" charset="2"/>
              </a:rPr>
              <a:t>bd</a:t>
            </a:r>
            <a:r>
              <a:rPr lang="en-GB" altLang="en-US" sz="2400" dirty="0" smtClean="0">
                <a:latin typeface="Trebuchet MS" pitchFamily="34" charset="0"/>
                <a:cs typeface="Times New Roman" pitchFamily="18" charset="0"/>
                <a:sym typeface="Symbol" pitchFamily="18" charset="2"/>
              </a:rPr>
              <a:t> = 2.25 </a:t>
            </a:r>
            <a:r>
              <a:rPr lang="en-GB" altLang="en-US" sz="2400" baseline="-25000" dirty="0" smtClean="0">
                <a:latin typeface="Trebuchet MS" pitchFamily="34" charset="0"/>
                <a:cs typeface="Times New Roman" pitchFamily="18" charset="0"/>
                <a:sym typeface="Symbol" pitchFamily="18" charset="2"/>
              </a:rPr>
              <a:t>1</a:t>
            </a:r>
            <a:r>
              <a:rPr lang="en-GB" altLang="en-US" sz="2400" dirty="0" smtClean="0">
                <a:latin typeface="Trebuchet MS" pitchFamily="34" charset="0"/>
                <a:cs typeface="Times New Roman" pitchFamily="18" charset="0"/>
                <a:sym typeface="Symbol" pitchFamily="18" charset="2"/>
              </a:rPr>
              <a:t></a:t>
            </a:r>
            <a:r>
              <a:rPr lang="en-GB" altLang="en-US" sz="2400" baseline="-25000" dirty="0" smtClean="0">
                <a:latin typeface="Trebuchet MS" pitchFamily="34" charset="0"/>
                <a:cs typeface="Times New Roman" pitchFamily="18" charset="0"/>
                <a:sym typeface="Symbol" pitchFamily="18" charset="2"/>
              </a:rPr>
              <a:t>2</a:t>
            </a:r>
            <a:r>
              <a:rPr lang="en-GB" altLang="en-US" sz="2400" i="1" dirty="0" smtClean="0">
                <a:latin typeface="Trebuchet MS" pitchFamily="34" charset="0"/>
                <a:cs typeface="Times New Roman" pitchFamily="18" charset="0"/>
                <a:sym typeface="Symbol" pitchFamily="18" charset="2"/>
              </a:rPr>
              <a:t>f</a:t>
            </a:r>
            <a:r>
              <a:rPr lang="en-GB" altLang="en-US" sz="2400" baseline="-25000" dirty="0" smtClean="0">
                <a:latin typeface="Trebuchet MS" pitchFamily="34" charset="0"/>
                <a:cs typeface="Times New Roman" pitchFamily="18" charset="0"/>
                <a:sym typeface="Symbol" pitchFamily="18" charset="2"/>
              </a:rPr>
              <a:t>ctd</a:t>
            </a:r>
            <a:r>
              <a:rPr lang="en-GB" altLang="en-US" sz="2400" dirty="0" smtClean="0">
                <a:latin typeface="Trebuchet MS" pitchFamily="34" charset="0"/>
                <a:cs typeface="Times New Roman" pitchFamily="18" charset="0"/>
                <a:sym typeface="Symbol" pitchFamily="18" charset="2"/>
              </a:rPr>
              <a:t>  </a:t>
            </a:r>
          </a:p>
          <a:p>
            <a:pPr marL="628650" indent="-628650" eaLnBrk="1" hangingPunct="1">
              <a:spcAft>
                <a:spcPts val="0"/>
              </a:spcAft>
              <a:buClr>
                <a:schemeClr val="accent2"/>
              </a:buClr>
              <a:defRPr/>
            </a:pPr>
            <a:endParaRPr lang="en-GB" altLang="en-US" sz="2400" dirty="0" smtClean="0">
              <a:latin typeface="Trebuchet MS" pitchFamily="34" charset="0"/>
              <a:cs typeface="Times New Roman" pitchFamily="18" charset="0"/>
              <a:sym typeface="Symbol" pitchFamily="18" charset="2"/>
            </a:endParaRPr>
          </a:p>
          <a:p>
            <a:pPr marL="628650" indent="-628650" eaLnBrk="1" hangingPunct="1">
              <a:spcAft>
                <a:spcPts val="0"/>
              </a:spcAft>
              <a:buClr>
                <a:schemeClr val="accent2"/>
              </a:buClr>
              <a:defRPr/>
            </a:pPr>
            <a:r>
              <a:rPr lang="en-GB" altLang="en-US" sz="2000" dirty="0" smtClean="0">
                <a:latin typeface="Trebuchet MS" pitchFamily="34" charset="0"/>
                <a:cs typeface="Times New Roman" pitchFamily="18" charset="0"/>
                <a:sym typeface="Symbol" pitchFamily="18" charset="2"/>
              </a:rPr>
              <a:t>where </a:t>
            </a:r>
          </a:p>
          <a:p>
            <a:pPr marL="628650" indent="-628650" eaLnBrk="1" hangingPunct="1">
              <a:spcAft>
                <a:spcPts val="0"/>
              </a:spcAft>
              <a:buClr>
                <a:schemeClr val="accent2"/>
              </a:buClr>
              <a:defRPr/>
            </a:pPr>
            <a:r>
              <a:rPr lang="en-GB" altLang="en-US" sz="2000" i="1" dirty="0">
                <a:latin typeface="Trebuchet MS" pitchFamily="34" charset="0"/>
                <a:cs typeface="Times New Roman" pitchFamily="18" charset="0"/>
                <a:sym typeface="Symbol" pitchFamily="18" charset="2"/>
              </a:rPr>
              <a:t> </a:t>
            </a:r>
            <a:r>
              <a:rPr lang="en-GB" altLang="en-US" sz="2000" i="1" dirty="0" smtClean="0">
                <a:latin typeface="Trebuchet MS" pitchFamily="34" charset="0"/>
                <a:cs typeface="Times New Roman" pitchFamily="18" charset="0"/>
                <a:sym typeface="Symbol" pitchFamily="18" charset="2"/>
              </a:rPr>
              <a:t>         </a:t>
            </a:r>
            <a:r>
              <a:rPr lang="en-GB" altLang="en-US" sz="2000" i="1" dirty="0" err="1" smtClean="0">
                <a:latin typeface="Trebuchet MS" pitchFamily="34" charset="0"/>
                <a:cs typeface="Times New Roman" pitchFamily="18" charset="0"/>
                <a:sym typeface="Symbol" pitchFamily="18" charset="2"/>
              </a:rPr>
              <a:t>f</a:t>
            </a:r>
            <a:r>
              <a:rPr lang="en-GB" altLang="en-US" sz="2000" baseline="-25000" dirty="0" err="1" smtClean="0">
                <a:latin typeface="Trebuchet MS" pitchFamily="34" charset="0"/>
                <a:cs typeface="Times New Roman" pitchFamily="18" charset="0"/>
                <a:sym typeface="Symbol" pitchFamily="18" charset="2"/>
              </a:rPr>
              <a:t>ctd</a:t>
            </a:r>
            <a:r>
              <a:rPr lang="en-GB" altLang="en-US" sz="2000" dirty="0" smtClean="0">
                <a:latin typeface="Trebuchet MS" pitchFamily="34" charset="0"/>
                <a:cs typeface="Times New Roman" pitchFamily="18" charset="0"/>
                <a:sym typeface="Symbol" pitchFamily="18" charset="2"/>
              </a:rPr>
              <a:t> should be limited to C60/75 </a:t>
            </a:r>
          </a:p>
          <a:p>
            <a:pPr marL="628650" indent="-628650" eaLnBrk="1" hangingPunct="1">
              <a:spcAft>
                <a:spcPts val="0"/>
              </a:spcAft>
              <a:buClr>
                <a:schemeClr val="accent2"/>
              </a:buClr>
              <a:defRPr/>
            </a:pPr>
            <a:endParaRPr lang="en-GB" altLang="en-US" sz="2000" dirty="0" smtClean="0">
              <a:latin typeface="Trebuchet MS" pitchFamily="34" charset="0"/>
              <a:cs typeface="Times New Roman" pitchFamily="18" charset="0"/>
              <a:sym typeface="Symbol" pitchFamily="18" charset="2"/>
            </a:endParaRPr>
          </a:p>
          <a:p>
            <a:pPr marL="628650" indent="-628650" eaLnBrk="1" hangingPunct="1">
              <a:spcAft>
                <a:spcPts val="0"/>
              </a:spcAft>
              <a:buClr>
                <a:schemeClr val="accent2"/>
              </a:buClr>
              <a:defRPr/>
            </a:pPr>
            <a:r>
              <a:rPr lang="en-GB" altLang="en-US" sz="2000" dirty="0" smtClean="0">
                <a:latin typeface="Trebuchet MS" pitchFamily="34" charset="0"/>
                <a:cs typeface="Times New Roman" pitchFamily="18" charset="0"/>
                <a:sym typeface="Symbol" pitchFamily="18" charset="2"/>
              </a:rPr>
              <a:t>            </a:t>
            </a:r>
            <a:r>
              <a:rPr lang="en-GB" altLang="en-US" sz="2000" baseline="-25000" dirty="0" smtClean="0">
                <a:latin typeface="Trebuchet MS" pitchFamily="34" charset="0"/>
                <a:cs typeface="Times New Roman" pitchFamily="18" charset="0"/>
                <a:sym typeface="Symbol" pitchFamily="18" charset="2"/>
              </a:rPr>
              <a:t>1 </a:t>
            </a:r>
            <a:r>
              <a:rPr lang="en-GB" altLang="en-US" sz="2000" dirty="0" smtClean="0">
                <a:latin typeface="Trebuchet MS" pitchFamily="34" charset="0"/>
                <a:cs typeface="Times New Roman" pitchFamily="18" charset="0"/>
                <a:sym typeface="Symbol" pitchFamily="18" charset="2"/>
              </a:rPr>
              <a:t> = 1 for ‘good’ and 0.7 for ‘poor’ bond conditions</a:t>
            </a:r>
          </a:p>
          <a:p>
            <a:pPr marL="628650" indent="-628650" eaLnBrk="1" hangingPunct="1">
              <a:spcAft>
                <a:spcPts val="0"/>
              </a:spcAft>
              <a:buClr>
                <a:schemeClr val="accent2"/>
              </a:buClr>
              <a:defRPr/>
            </a:pPr>
            <a:endParaRPr lang="en-GB" altLang="en-US" sz="2000" dirty="0" smtClean="0">
              <a:latin typeface="Trebuchet MS" pitchFamily="34" charset="0"/>
              <a:cs typeface="Times New Roman" pitchFamily="18" charset="0"/>
              <a:sym typeface="Symbol" pitchFamily="18" charset="2"/>
            </a:endParaRPr>
          </a:p>
          <a:p>
            <a:pPr marL="628650" indent="-628650" eaLnBrk="1" hangingPunct="1">
              <a:spcAft>
                <a:spcPts val="0"/>
              </a:spcAft>
              <a:buClr>
                <a:schemeClr val="accent2"/>
              </a:buClr>
              <a:defRPr/>
            </a:pPr>
            <a:r>
              <a:rPr lang="en-GB" altLang="en-US" sz="2000" dirty="0" smtClean="0">
                <a:latin typeface="Trebuchet MS" pitchFamily="34" charset="0"/>
                <a:cs typeface="Times New Roman" pitchFamily="18" charset="0"/>
                <a:sym typeface="Symbol" pitchFamily="18" charset="2"/>
              </a:rPr>
              <a:t>         	</a:t>
            </a:r>
            <a:r>
              <a:rPr lang="en-GB" altLang="en-US" sz="2000" baseline="-25000" dirty="0" smtClean="0">
                <a:latin typeface="Trebuchet MS" pitchFamily="34" charset="0"/>
                <a:cs typeface="Times New Roman" pitchFamily="18" charset="0"/>
                <a:sym typeface="Symbol" pitchFamily="18" charset="2"/>
              </a:rPr>
              <a:t>2</a:t>
            </a:r>
            <a:r>
              <a:rPr lang="en-GB" altLang="en-US" sz="2000" dirty="0" smtClean="0">
                <a:latin typeface="Trebuchet MS" pitchFamily="34" charset="0"/>
                <a:cs typeface="Times New Roman" pitchFamily="18" charset="0"/>
                <a:sym typeface="Symbol" pitchFamily="18" charset="2"/>
              </a:rPr>
              <a:t> = 1 for   32, otherwise (132- )/100</a:t>
            </a:r>
          </a:p>
        </p:txBody>
      </p:sp>
      <p:sp>
        <p:nvSpPr>
          <p:cNvPr id="66563" name="Text Box 4"/>
          <p:cNvSpPr txBox="1">
            <a:spLocks noChangeArrowheads="1"/>
          </p:cNvSpPr>
          <p:nvPr/>
        </p:nvSpPr>
        <p:spPr bwMode="auto">
          <a:xfrm>
            <a:off x="463550" y="6072188"/>
            <a:ext cx="792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7763" indent="-1147763"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endParaRPr lang="en-US" altLang="en-US" sz="2000" b="1">
              <a:solidFill>
                <a:schemeClr val="tx1"/>
              </a:solidFill>
            </a:endParaRPr>
          </a:p>
        </p:txBody>
      </p:sp>
      <p:sp>
        <p:nvSpPr>
          <p:cNvPr id="66564" name="Rectangle 14"/>
          <p:cNvSpPr>
            <a:spLocks noGrp="1" noChangeArrowheads="1"/>
          </p:cNvSpPr>
          <p:nvPr>
            <p:ph type="title" idx="4294967295"/>
          </p:nvPr>
        </p:nvSpPr>
        <p:spPr>
          <a:xfrm>
            <a:off x="96838" y="260350"/>
            <a:ext cx="6346825" cy="512763"/>
          </a:xfrm>
        </p:spPr>
        <p:txBody>
          <a:bodyPr anchor="t"/>
          <a:lstStyle/>
          <a:p>
            <a:pPr eaLnBrk="1" hangingPunct="1"/>
            <a:r>
              <a:rPr lang="en-GB" altLang="en-US" smtClean="0"/>
              <a:t>Ultimate bond stress</a:t>
            </a:r>
            <a:endParaRPr lang="en-US" altLang="en-US" smtClean="0"/>
          </a:p>
        </p:txBody>
      </p:sp>
      <p:sp>
        <p:nvSpPr>
          <p:cNvPr id="66565" name="Text Placeholder 12"/>
          <p:cNvSpPr>
            <a:spLocks noGrp="1"/>
          </p:cNvSpPr>
          <p:nvPr>
            <p:ph type="body" sz="quarter" idx="4294967295"/>
          </p:nvPr>
        </p:nvSpPr>
        <p:spPr>
          <a:xfrm>
            <a:off x="179388" y="917575"/>
            <a:ext cx="3441700" cy="419100"/>
          </a:xfrm>
        </p:spPr>
        <p:txBody>
          <a:bodyPr/>
          <a:lstStyle/>
          <a:p>
            <a:pPr marL="0" indent="0" eaLnBrk="1" hangingPunct="1"/>
            <a:r>
              <a:rPr lang="en-GB" altLang="en-US" sz="2000" smtClean="0">
                <a:solidFill>
                  <a:schemeClr val="tx2"/>
                </a:solidFill>
              </a:rPr>
              <a:t>EC2: Cl. 8.4.2</a:t>
            </a:r>
          </a:p>
        </p:txBody>
      </p:sp>
      <p:sp>
        <p:nvSpPr>
          <p:cNvPr id="66566" name="Text Placeholder 13"/>
          <p:cNvSpPr>
            <a:spLocks noGrp="1"/>
          </p:cNvSpPr>
          <p:nvPr>
            <p:ph type="body" sz="quarter" idx="4294967295"/>
          </p:nvPr>
        </p:nvSpPr>
        <p:spPr>
          <a:xfrm>
            <a:off x="5702300" y="908050"/>
            <a:ext cx="3441700" cy="419100"/>
          </a:xfrm>
        </p:spPr>
        <p:txBody>
          <a:bodyPr/>
          <a:lstStyle/>
          <a:p>
            <a:pPr marL="0" indent="0" eaLnBrk="1" hangingPunct="1"/>
            <a:r>
              <a:rPr lang="en-GB" altLang="en-US" sz="2000" smtClean="0">
                <a:solidFill>
                  <a:schemeClr val="accent2"/>
                </a:solidFill>
              </a:rPr>
              <a:t>Concise: 11.5</a:t>
            </a:r>
          </a:p>
        </p:txBody>
      </p:sp>
    </p:spTree>
    <p:extLst>
      <p:ext uri="{BB962C8B-B14F-4D97-AF65-F5344CB8AC3E}">
        <p14:creationId xmlns:p14="http://schemas.microsoft.com/office/powerpoint/2010/main" val="1811231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463550" y="6072188"/>
            <a:ext cx="792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7763" indent="-1147763"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endParaRPr lang="en-US" altLang="en-US" sz="2000" b="1">
              <a:solidFill>
                <a:schemeClr val="tx1"/>
              </a:solidFill>
            </a:endParaRPr>
          </a:p>
        </p:txBody>
      </p:sp>
      <p:grpSp>
        <p:nvGrpSpPr>
          <p:cNvPr id="2" name="Group 14"/>
          <p:cNvGrpSpPr>
            <a:grpSpLocks/>
          </p:cNvGrpSpPr>
          <p:nvPr/>
        </p:nvGrpSpPr>
        <p:grpSpPr bwMode="auto">
          <a:xfrm>
            <a:off x="905286" y="1817688"/>
            <a:ext cx="7031037" cy="4936726"/>
            <a:chOff x="781" y="1456"/>
            <a:chExt cx="3503" cy="2485"/>
          </a:xfrm>
        </p:grpSpPr>
        <p:grpSp>
          <p:nvGrpSpPr>
            <p:cNvPr id="67592" name="Group 13"/>
            <p:cNvGrpSpPr>
              <a:grpSpLocks/>
            </p:cNvGrpSpPr>
            <p:nvPr/>
          </p:nvGrpSpPr>
          <p:grpSpPr bwMode="auto">
            <a:xfrm>
              <a:off x="781" y="2281"/>
              <a:ext cx="3503" cy="1660"/>
              <a:chOff x="781" y="2281"/>
              <a:chExt cx="3503" cy="1660"/>
            </a:xfrm>
          </p:grpSpPr>
          <p:sp>
            <p:nvSpPr>
              <p:cNvPr id="67594" name="Rectangle 6"/>
              <p:cNvSpPr>
                <a:spLocks noChangeArrowheads="1"/>
              </p:cNvSpPr>
              <p:nvPr/>
            </p:nvSpPr>
            <p:spPr bwMode="auto">
              <a:xfrm>
                <a:off x="824" y="2281"/>
                <a:ext cx="346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r>
                  <a:rPr lang="en-GB" altLang="en-US" sz="1800" b="1" dirty="0">
                    <a:solidFill>
                      <a:schemeClr val="tx1"/>
                    </a:solidFill>
                    <a:cs typeface="Arial" pitchFamily="34" charset="0"/>
                  </a:rPr>
                  <a:t>a)  45º </a:t>
                </a:r>
                <a:r>
                  <a:rPr lang="en-GB" altLang="en-US" sz="1800" b="1" dirty="0">
                    <a:solidFill>
                      <a:schemeClr val="tx1"/>
                    </a:solidFill>
                    <a:cs typeface="Times New Roman" pitchFamily="18" charset="0"/>
                    <a:sym typeface="Symbol" pitchFamily="18" charset="2"/>
                  </a:rPr>
                  <a:t></a:t>
                </a:r>
                <a:r>
                  <a:rPr lang="en-GB" altLang="en-US" sz="1800" b="1" dirty="0">
                    <a:solidFill>
                      <a:schemeClr val="tx1"/>
                    </a:solidFill>
                    <a:cs typeface="Arial" pitchFamily="34" charset="0"/>
                  </a:rPr>
                  <a:t> </a:t>
                </a:r>
                <a:r>
                  <a:rPr lang="en-GB" altLang="en-US" sz="1800" b="1" i="1" dirty="0">
                    <a:solidFill>
                      <a:schemeClr val="tx1"/>
                    </a:solidFill>
                    <a:cs typeface="Times New Roman" pitchFamily="18" charset="0"/>
                    <a:sym typeface="Symbol" pitchFamily="18" charset="2"/>
                  </a:rPr>
                  <a:t></a:t>
                </a:r>
                <a:r>
                  <a:rPr lang="en-GB" altLang="en-US" sz="1800" b="1" dirty="0">
                    <a:solidFill>
                      <a:schemeClr val="tx1"/>
                    </a:solidFill>
                    <a:cs typeface="Arial" pitchFamily="34" charset="0"/>
                  </a:rPr>
                  <a:t> </a:t>
                </a:r>
                <a:r>
                  <a:rPr lang="en-GB" altLang="en-US" sz="1800" b="1" dirty="0">
                    <a:solidFill>
                      <a:schemeClr val="tx1"/>
                    </a:solidFill>
                    <a:cs typeface="Times New Roman" pitchFamily="18" charset="0"/>
                    <a:sym typeface="Symbol" pitchFamily="18" charset="2"/>
                  </a:rPr>
                  <a:t></a:t>
                </a:r>
                <a:r>
                  <a:rPr lang="en-GB" altLang="en-US" sz="1800" b="1" i="1" dirty="0">
                    <a:solidFill>
                      <a:schemeClr val="tx1"/>
                    </a:solidFill>
                    <a:cs typeface="Arial" pitchFamily="34" charset="0"/>
                  </a:rPr>
                  <a:t> </a:t>
                </a:r>
                <a:r>
                  <a:rPr lang="en-GB" altLang="en-US" sz="1800" b="1" dirty="0">
                    <a:solidFill>
                      <a:schemeClr val="tx1"/>
                    </a:solidFill>
                    <a:cs typeface="Arial" pitchFamily="34" charset="0"/>
                  </a:rPr>
                  <a:t>90</a:t>
                </a:r>
                <a:r>
                  <a:rPr lang="en-GB" altLang="en-US" sz="1800" b="1" dirty="0">
                    <a:solidFill>
                      <a:schemeClr val="tx1"/>
                    </a:solidFill>
                    <a:cs typeface="Arial" pitchFamily="34" charset="0"/>
                    <a:sym typeface="Symbol" pitchFamily="18" charset="2"/>
                  </a:rPr>
                  <a:t>º</a:t>
                </a:r>
                <a:r>
                  <a:rPr lang="en-GB" altLang="en-US" sz="1800" b="1" i="1" dirty="0">
                    <a:solidFill>
                      <a:schemeClr val="tx1"/>
                    </a:solidFill>
                    <a:cs typeface="Arial" pitchFamily="34" charset="0"/>
                    <a:sym typeface="Symbol" pitchFamily="18" charset="2"/>
                  </a:rPr>
                  <a:t>	</a:t>
                </a:r>
                <a:r>
                  <a:rPr lang="en-GB" altLang="en-US" sz="1800" b="1" i="1" dirty="0" smtClean="0">
                    <a:solidFill>
                      <a:schemeClr val="tx1"/>
                    </a:solidFill>
                    <a:cs typeface="Arial" pitchFamily="34" charset="0"/>
                    <a:sym typeface="Symbol" pitchFamily="18" charset="2"/>
                  </a:rPr>
                  <a:t>                   </a:t>
                </a:r>
                <a:r>
                  <a:rPr lang="en-GB" altLang="en-US" sz="1800" b="1" dirty="0" smtClean="0">
                    <a:solidFill>
                      <a:schemeClr val="tx1"/>
                    </a:solidFill>
                    <a:cs typeface="Arial" pitchFamily="34" charset="0"/>
                    <a:sym typeface="Symbol" pitchFamily="18" charset="2"/>
                  </a:rPr>
                  <a:t>c</a:t>
                </a:r>
                <a:r>
                  <a:rPr lang="en-GB" altLang="en-US" sz="1800" b="1" dirty="0">
                    <a:solidFill>
                      <a:schemeClr val="tx1"/>
                    </a:solidFill>
                    <a:cs typeface="Arial" pitchFamily="34" charset="0"/>
                    <a:sym typeface="Symbol" pitchFamily="18" charset="2"/>
                  </a:rPr>
                  <a:t>)</a:t>
                </a:r>
                <a:r>
                  <a:rPr lang="en-GB" altLang="en-US" sz="1800" b="1" i="1" dirty="0">
                    <a:solidFill>
                      <a:schemeClr val="tx1"/>
                    </a:solidFill>
                    <a:cs typeface="Arial" pitchFamily="34" charset="0"/>
                    <a:sym typeface="Symbol" pitchFamily="18" charset="2"/>
                  </a:rPr>
                  <a:t>  h</a:t>
                </a:r>
                <a:r>
                  <a:rPr lang="en-GB" altLang="en-US" sz="1800" b="1" dirty="0">
                    <a:solidFill>
                      <a:schemeClr val="tx1"/>
                    </a:solidFill>
                    <a:cs typeface="Arial" pitchFamily="34" charset="0"/>
                    <a:sym typeface="Symbol" pitchFamily="18" charset="2"/>
                  </a:rPr>
                  <a:t> &gt; 250 mm</a:t>
                </a:r>
                <a:r>
                  <a:rPr lang="en-GB" altLang="en-US" sz="1800" b="1" i="1" dirty="0">
                    <a:solidFill>
                      <a:schemeClr val="tx1"/>
                    </a:solidFill>
                    <a:sym typeface="Symbol" pitchFamily="18" charset="2"/>
                  </a:rPr>
                  <a:t> </a:t>
                </a:r>
              </a:p>
            </p:txBody>
          </p:sp>
          <p:graphicFrame>
            <p:nvGraphicFramePr>
              <p:cNvPr id="67595" name="Object 8"/>
              <p:cNvGraphicFramePr>
                <a:graphicFrameLocks noChangeAspect="1"/>
              </p:cNvGraphicFramePr>
              <p:nvPr/>
            </p:nvGraphicFramePr>
            <p:xfrm>
              <a:off x="781" y="2492"/>
              <a:ext cx="2954" cy="857"/>
            </p:xfrm>
            <a:graphic>
              <a:graphicData uri="http://schemas.openxmlformats.org/presentationml/2006/ole">
                <mc:AlternateContent xmlns:mc="http://schemas.openxmlformats.org/markup-compatibility/2006">
                  <mc:Choice xmlns:v="urn:schemas-microsoft-com:vml" Requires="v">
                    <p:oleObj spid="_x0000_s125007" name="Drawing" r:id="rId4" imgW="4012116" imgH="1142713" progId="FLW3Drawing">
                      <p:embed/>
                    </p:oleObj>
                  </mc:Choice>
                  <mc:Fallback>
                    <p:oleObj name="Drawing" r:id="rId4" imgW="4012116" imgH="1142713" progId="FLW3Drawing">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 y="2492"/>
                            <a:ext cx="2954"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6" name="Rectangle 9"/>
              <p:cNvSpPr>
                <a:spLocks noChangeArrowheads="1"/>
              </p:cNvSpPr>
              <p:nvPr/>
            </p:nvSpPr>
            <p:spPr bwMode="auto">
              <a:xfrm>
                <a:off x="808" y="3339"/>
                <a:ext cx="291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r>
                  <a:rPr lang="en-GB" altLang="en-US" sz="1800" b="1" dirty="0">
                    <a:solidFill>
                      <a:schemeClr val="tx1"/>
                    </a:solidFill>
                    <a:cs typeface="Times New Roman" pitchFamily="18" charset="0"/>
                    <a:sym typeface="Symbol" pitchFamily="18" charset="2"/>
                  </a:rPr>
                  <a:t>b)</a:t>
                </a:r>
                <a:r>
                  <a:rPr lang="en-GB" altLang="en-US" sz="1800" b="1" i="1" dirty="0">
                    <a:solidFill>
                      <a:schemeClr val="tx1"/>
                    </a:solidFill>
                    <a:cs typeface="Times New Roman" pitchFamily="18" charset="0"/>
                    <a:sym typeface="Symbol" pitchFamily="18" charset="2"/>
                  </a:rPr>
                  <a:t>  h </a:t>
                </a:r>
                <a:r>
                  <a:rPr lang="en-GB" altLang="en-US" sz="1800" b="1" dirty="0">
                    <a:solidFill>
                      <a:schemeClr val="tx1"/>
                    </a:solidFill>
                    <a:cs typeface="Times New Roman" pitchFamily="18" charset="0"/>
                    <a:sym typeface="Symbol" pitchFamily="18" charset="2"/>
                  </a:rPr>
                  <a:t> 250 mm</a:t>
                </a:r>
                <a:r>
                  <a:rPr lang="en-GB" altLang="en-US" sz="1800" b="1" i="1" dirty="0">
                    <a:solidFill>
                      <a:schemeClr val="tx1"/>
                    </a:solidFill>
                    <a:cs typeface="Times New Roman" pitchFamily="18" charset="0"/>
                    <a:sym typeface="Symbol" pitchFamily="18" charset="2"/>
                  </a:rPr>
                  <a:t>		</a:t>
                </a:r>
                <a:r>
                  <a:rPr lang="en-GB" altLang="en-US" sz="1800" b="1" i="1" dirty="0" smtClean="0">
                    <a:solidFill>
                      <a:schemeClr val="tx1"/>
                    </a:solidFill>
                    <a:cs typeface="Times New Roman" pitchFamily="18" charset="0"/>
                    <a:sym typeface="Symbol" pitchFamily="18" charset="2"/>
                  </a:rPr>
                  <a:t>      </a:t>
                </a:r>
                <a:r>
                  <a:rPr lang="en-GB" altLang="en-US" sz="1800" b="1" dirty="0" smtClean="0">
                    <a:solidFill>
                      <a:schemeClr val="tx1"/>
                    </a:solidFill>
                    <a:cs typeface="Times New Roman" pitchFamily="18" charset="0"/>
                    <a:sym typeface="Symbol" pitchFamily="18" charset="2"/>
                  </a:rPr>
                  <a:t>d</a:t>
                </a:r>
                <a:r>
                  <a:rPr lang="en-GB" altLang="en-US" sz="1800" b="1" dirty="0">
                    <a:solidFill>
                      <a:schemeClr val="tx1"/>
                    </a:solidFill>
                    <a:cs typeface="Times New Roman" pitchFamily="18" charset="0"/>
                    <a:sym typeface="Symbol" pitchFamily="18" charset="2"/>
                  </a:rPr>
                  <a:t>)</a:t>
                </a:r>
                <a:r>
                  <a:rPr lang="en-GB" altLang="en-US" sz="1800" b="1" i="1" dirty="0">
                    <a:solidFill>
                      <a:schemeClr val="tx1"/>
                    </a:solidFill>
                    <a:cs typeface="Times New Roman" pitchFamily="18" charset="0"/>
                    <a:sym typeface="Symbol" pitchFamily="18" charset="2"/>
                  </a:rPr>
                  <a:t> h &gt; </a:t>
                </a:r>
                <a:r>
                  <a:rPr lang="en-GB" altLang="en-US" sz="1800" b="1" dirty="0">
                    <a:solidFill>
                      <a:schemeClr val="tx1"/>
                    </a:solidFill>
                    <a:cs typeface="Times New Roman" pitchFamily="18" charset="0"/>
                    <a:sym typeface="Symbol" pitchFamily="18" charset="2"/>
                  </a:rPr>
                  <a:t>600 mm</a:t>
                </a:r>
                <a:r>
                  <a:rPr lang="en-GB" altLang="en-US" sz="1800" b="1" i="1" dirty="0">
                    <a:solidFill>
                      <a:schemeClr val="tx1"/>
                    </a:solidFill>
                    <a:cs typeface="Times New Roman" pitchFamily="18" charset="0"/>
                    <a:sym typeface="Symbol" pitchFamily="18" charset="2"/>
                  </a:rPr>
                  <a:t> </a:t>
                </a:r>
              </a:p>
            </p:txBody>
          </p:sp>
          <p:sp>
            <p:nvSpPr>
              <p:cNvPr id="67597" name="Rectangle 11"/>
              <p:cNvSpPr>
                <a:spLocks noChangeArrowheads="1"/>
              </p:cNvSpPr>
              <p:nvPr/>
            </p:nvSpPr>
            <p:spPr bwMode="auto">
              <a:xfrm>
                <a:off x="1258" y="3585"/>
                <a:ext cx="2415"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marL="0" indent="0" eaLnBrk="1" hangingPunct="1">
                  <a:spcBef>
                    <a:spcPct val="0"/>
                  </a:spcBef>
                </a:pPr>
                <a:r>
                  <a:rPr lang="en-GB" altLang="en-US" sz="2000" dirty="0">
                    <a:solidFill>
                      <a:schemeClr val="tx1"/>
                    </a:solidFill>
                    <a:cs typeface="Times New Roman" pitchFamily="18" charset="0"/>
                    <a:sym typeface="Symbol" pitchFamily="18" charset="2"/>
                  </a:rPr>
                  <a:t>unhatched zone – ‘good’ bond </a:t>
                </a:r>
                <a:r>
                  <a:rPr lang="en-GB" altLang="en-US" sz="2000" dirty="0" smtClean="0">
                    <a:solidFill>
                      <a:schemeClr val="tx1"/>
                    </a:solidFill>
                    <a:cs typeface="Times New Roman" pitchFamily="18" charset="0"/>
                    <a:sym typeface="Symbol" pitchFamily="18" charset="2"/>
                  </a:rPr>
                  <a:t>conditions</a:t>
                </a:r>
              </a:p>
              <a:p>
                <a:pPr marL="0" indent="0" eaLnBrk="1" hangingPunct="1">
                  <a:spcBef>
                    <a:spcPct val="0"/>
                  </a:spcBef>
                </a:pPr>
                <a:r>
                  <a:rPr lang="en-GB" altLang="en-US" sz="2000" dirty="0" smtClean="0">
                    <a:solidFill>
                      <a:schemeClr val="tx1"/>
                    </a:solidFill>
                    <a:cs typeface="Times New Roman" pitchFamily="18" charset="0"/>
                    <a:sym typeface="Symbol" pitchFamily="18" charset="2"/>
                  </a:rPr>
                  <a:t>    hatched </a:t>
                </a:r>
                <a:r>
                  <a:rPr lang="en-GB" altLang="en-US" sz="2000" dirty="0">
                    <a:solidFill>
                      <a:schemeClr val="tx1"/>
                    </a:solidFill>
                    <a:cs typeface="Times New Roman" pitchFamily="18" charset="0"/>
                    <a:sym typeface="Symbol" pitchFamily="18" charset="2"/>
                  </a:rPr>
                  <a:t>zone - ‘poor’ bond conditions </a:t>
                </a:r>
                <a:endParaRPr lang="en-GB" altLang="en-US" sz="2000" i="1" dirty="0">
                  <a:solidFill>
                    <a:schemeClr val="tx1"/>
                  </a:solidFill>
                  <a:cs typeface="Times New Roman" pitchFamily="18" charset="0"/>
                  <a:sym typeface="Symbol" pitchFamily="18" charset="2"/>
                </a:endParaRPr>
              </a:p>
            </p:txBody>
          </p:sp>
        </p:grpSp>
        <p:pic>
          <p:nvPicPr>
            <p:cNvPr id="6759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 y="1456"/>
              <a:ext cx="3094"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7588" name="Rectangle 14"/>
          <p:cNvSpPr>
            <a:spLocks noGrp="1" noChangeArrowheads="1"/>
          </p:cNvSpPr>
          <p:nvPr>
            <p:ph type="title" idx="4294967295"/>
          </p:nvPr>
        </p:nvSpPr>
        <p:spPr>
          <a:xfrm>
            <a:off x="-46038" y="260350"/>
            <a:ext cx="6346826" cy="512763"/>
          </a:xfrm>
        </p:spPr>
        <p:txBody>
          <a:bodyPr anchor="t"/>
          <a:lstStyle/>
          <a:p>
            <a:pPr eaLnBrk="1" hangingPunct="1"/>
            <a:r>
              <a:rPr lang="en-GB" altLang="en-US" smtClean="0"/>
              <a:t>Ultimate bond stress</a:t>
            </a:r>
            <a:endParaRPr lang="en-US" altLang="en-US" smtClean="0"/>
          </a:p>
        </p:txBody>
      </p:sp>
      <p:sp>
        <p:nvSpPr>
          <p:cNvPr id="67589" name="Text Placeholder 12"/>
          <p:cNvSpPr>
            <a:spLocks noGrp="1"/>
          </p:cNvSpPr>
          <p:nvPr>
            <p:ph type="body" sz="quarter" idx="4294967295"/>
          </p:nvPr>
        </p:nvSpPr>
        <p:spPr>
          <a:xfrm>
            <a:off x="179388" y="917575"/>
            <a:ext cx="3441700" cy="419100"/>
          </a:xfrm>
        </p:spPr>
        <p:txBody>
          <a:bodyPr/>
          <a:lstStyle/>
          <a:p>
            <a:pPr marL="0" indent="0" eaLnBrk="1" hangingPunct="1"/>
            <a:r>
              <a:rPr lang="en-GB" altLang="en-US" sz="2000" smtClean="0">
                <a:solidFill>
                  <a:schemeClr val="tx2"/>
                </a:solidFill>
              </a:rPr>
              <a:t>EC2: Cl. 8.4.2</a:t>
            </a:r>
          </a:p>
        </p:txBody>
      </p:sp>
      <p:sp>
        <p:nvSpPr>
          <p:cNvPr id="67590" name="Text Placeholder 13"/>
          <p:cNvSpPr>
            <a:spLocks noGrp="1"/>
          </p:cNvSpPr>
          <p:nvPr>
            <p:ph type="body" sz="quarter" idx="4294967295"/>
          </p:nvPr>
        </p:nvSpPr>
        <p:spPr>
          <a:xfrm>
            <a:off x="5702300" y="908050"/>
            <a:ext cx="3441700" cy="419100"/>
          </a:xfrm>
        </p:spPr>
        <p:txBody>
          <a:bodyPr/>
          <a:lstStyle/>
          <a:p>
            <a:pPr marL="0" indent="0" eaLnBrk="1" hangingPunct="1"/>
            <a:r>
              <a:rPr lang="en-GB" altLang="en-US" sz="2000" smtClean="0">
                <a:solidFill>
                  <a:schemeClr val="accent2"/>
                </a:solidFill>
              </a:rPr>
              <a:t>Concise: 11.5</a:t>
            </a:r>
          </a:p>
        </p:txBody>
      </p:sp>
      <p:sp>
        <p:nvSpPr>
          <p:cNvPr id="67591" name="TextBox 2"/>
          <p:cNvSpPr txBox="1">
            <a:spLocks noChangeArrowheads="1"/>
          </p:cNvSpPr>
          <p:nvPr/>
        </p:nvSpPr>
        <p:spPr bwMode="auto">
          <a:xfrm>
            <a:off x="454025" y="1355725"/>
            <a:ext cx="450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r>
              <a:rPr lang="en-GB" altLang="en-US" dirty="0">
                <a:solidFill>
                  <a:schemeClr val="tx1"/>
                </a:solidFill>
                <a:latin typeface="Arial" pitchFamily="34" charset="0"/>
              </a:rPr>
              <a:t>Good and ‘bad’ bond conditions</a:t>
            </a:r>
          </a:p>
        </p:txBody>
      </p:sp>
      <p:sp>
        <p:nvSpPr>
          <p:cNvPr id="14" name="Text Box 14"/>
          <p:cNvSpPr txBox="1">
            <a:spLocks noChangeArrowheads="1"/>
          </p:cNvSpPr>
          <p:nvPr/>
        </p:nvSpPr>
        <p:spPr bwMode="auto">
          <a:xfrm>
            <a:off x="3944723" y="4632968"/>
            <a:ext cx="509587" cy="32746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nSpc>
                <a:spcPct val="120000"/>
              </a:lnSpc>
              <a:spcBef>
                <a:spcPct val="50000"/>
              </a:spcBef>
              <a:spcAft>
                <a:spcPts val="1000"/>
              </a:spcAft>
            </a:pPr>
            <a:r>
              <a:rPr lang="en-GB" altLang="en-US" sz="1400" b="1" dirty="0">
                <a:solidFill>
                  <a:srgbClr val="002C5F"/>
                </a:solidFill>
                <a:latin typeface="Trebuchet MS" pitchFamily="34" charset="0"/>
              </a:rPr>
              <a:t>300</a:t>
            </a:r>
          </a:p>
        </p:txBody>
      </p:sp>
      <p:sp>
        <p:nvSpPr>
          <p:cNvPr id="15" name="TextBox 14"/>
          <p:cNvSpPr txBox="1">
            <a:spLocks noChangeArrowheads="1"/>
          </p:cNvSpPr>
          <p:nvPr/>
        </p:nvSpPr>
        <p:spPr bwMode="auto">
          <a:xfrm>
            <a:off x="7119938" y="3684204"/>
            <a:ext cx="2024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r>
              <a:rPr lang="en-GB" altLang="en-US" sz="2000" dirty="0" smtClean="0"/>
              <a:t>Top is ‘poor’</a:t>
            </a:r>
          </a:p>
          <a:p>
            <a:pPr eaLnBrk="0" hangingPunct="0"/>
            <a:r>
              <a:rPr lang="en-GB" altLang="en-US" sz="2000" dirty="0" smtClean="0"/>
              <a:t>Bond condition</a:t>
            </a:r>
          </a:p>
        </p:txBody>
      </p:sp>
      <p:cxnSp>
        <p:nvCxnSpPr>
          <p:cNvPr id="16" name="Straight Arrow Connector 15"/>
          <p:cNvCxnSpPr>
            <a:cxnSpLocks noChangeShapeType="1"/>
          </p:cNvCxnSpPr>
          <p:nvPr/>
        </p:nvCxnSpPr>
        <p:spPr bwMode="auto">
          <a:xfrm flipH="1" flipV="1">
            <a:off x="6285301" y="2887848"/>
            <a:ext cx="884292" cy="938303"/>
          </a:xfrm>
          <a:prstGeom prst="straightConnector1">
            <a:avLst/>
          </a:prstGeom>
          <a:noFill/>
          <a:ln w="28575"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flipH="1">
            <a:off x="6149783" y="4221088"/>
            <a:ext cx="970155" cy="517760"/>
          </a:xfrm>
          <a:prstGeom prst="straightConnector1">
            <a:avLst/>
          </a:prstGeom>
          <a:noFill/>
          <a:ln w="28575" algn="ctr">
            <a:solidFill>
              <a:schemeClr val="accent2"/>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35613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407988" y="1428750"/>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400" b="1" i="1">
                <a:solidFill>
                  <a:schemeClr val="folHlink"/>
                </a:solidFill>
                <a:latin typeface="Trebuchet MS" pitchFamily="34" charset="0"/>
                <a:cs typeface="Arial" pitchFamily="34" charset="0"/>
              </a:rPr>
              <a:t>l</a:t>
            </a:r>
            <a:r>
              <a:rPr lang="en-GB" altLang="en-US" sz="2400" b="1" baseline="-25000">
                <a:solidFill>
                  <a:schemeClr val="folHlink"/>
                </a:solidFill>
                <a:latin typeface="Trebuchet MS" pitchFamily="34" charset="0"/>
                <a:cs typeface="Arial" pitchFamily="34" charset="0"/>
              </a:rPr>
              <a:t>b,rqd</a:t>
            </a:r>
            <a:r>
              <a:rPr lang="en-GB" altLang="en-US" sz="2400" b="1" i="1">
                <a:solidFill>
                  <a:schemeClr val="folHlink"/>
                </a:solidFill>
                <a:latin typeface="Trebuchet MS" pitchFamily="34" charset="0"/>
                <a:cs typeface="Arial" pitchFamily="34" charset="0"/>
              </a:rPr>
              <a:t> = </a:t>
            </a:r>
            <a:r>
              <a:rPr lang="en-GB" altLang="en-US" sz="2400" b="1">
                <a:solidFill>
                  <a:schemeClr val="folHlink"/>
                </a:solidFill>
                <a:latin typeface="Trebuchet MS" pitchFamily="34" charset="0"/>
                <a:cs typeface="Arial" pitchFamily="34" charset="0"/>
              </a:rPr>
              <a:t>(</a:t>
            </a:r>
            <a:r>
              <a:rPr lang="en-GB" altLang="en-US" sz="2400" b="1" i="1">
                <a:solidFill>
                  <a:schemeClr val="folHlink"/>
                </a:solidFill>
                <a:latin typeface="Symbol" pitchFamily="18" charset="2"/>
                <a:cs typeface="Times New Roman" pitchFamily="18" charset="0"/>
              </a:rPr>
              <a:t>f </a:t>
            </a:r>
            <a:r>
              <a:rPr lang="en-GB" altLang="en-US" sz="2400" b="1">
                <a:solidFill>
                  <a:schemeClr val="folHlink"/>
                </a:solidFill>
                <a:latin typeface="Trebuchet MS" pitchFamily="34" charset="0"/>
                <a:cs typeface="Arial" pitchFamily="34" charset="0"/>
              </a:rPr>
              <a:t>/ 4</a:t>
            </a:r>
            <a:r>
              <a:rPr lang="en-GB" altLang="en-US" sz="2400" b="1" i="1">
                <a:solidFill>
                  <a:schemeClr val="folHlink"/>
                </a:solidFill>
                <a:latin typeface="Trebuchet MS" pitchFamily="34" charset="0"/>
                <a:cs typeface="Arial" pitchFamily="34" charset="0"/>
              </a:rPr>
              <a:t>) </a:t>
            </a:r>
            <a:r>
              <a:rPr lang="en-GB" altLang="en-US" sz="2400" b="1">
                <a:solidFill>
                  <a:schemeClr val="folHlink"/>
                </a:solidFill>
                <a:latin typeface="Trebuchet MS" pitchFamily="34" charset="0"/>
                <a:cs typeface="Arial" pitchFamily="34" charset="0"/>
              </a:rPr>
              <a:t>(</a:t>
            </a:r>
            <a:r>
              <a:rPr lang="en-GB" altLang="en-US" sz="2400" b="1" i="1">
                <a:solidFill>
                  <a:schemeClr val="folHlink"/>
                </a:solidFill>
                <a:latin typeface="Trebuchet MS" pitchFamily="34" charset="0"/>
                <a:cs typeface="Times New Roman" pitchFamily="18" charset="0"/>
                <a:sym typeface="Symbol" pitchFamily="18" charset="2"/>
              </a:rPr>
              <a:t></a:t>
            </a:r>
            <a:r>
              <a:rPr lang="en-GB" altLang="en-US" sz="2400" b="1" baseline="-25000">
                <a:solidFill>
                  <a:schemeClr val="folHlink"/>
                </a:solidFill>
                <a:latin typeface="Trebuchet MS" pitchFamily="34" charset="0"/>
                <a:cs typeface="Arial" pitchFamily="34" charset="0"/>
              </a:rPr>
              <a:t>sd</a:t>
            </a:r>
            <a:r>
              <a:rPr lang="en-GB" altLang="en-US" sz="2400" b="1" i="1">
                <a:solidFill>
                  <a:schemeClr val="folHlink"/>
                </a:solidFill>
                <a:latin typeface="Trebuchet MS" pitchFamily="34" charset="0"/>
                <a:cs typeface="Arial" pitchFamily="34" charset="0"/>
              </a:rPr>
              <a:t> </a:t>
            </a:r>
            <a:r>
              <a:rPr lang="en-GB" altLang="en-US" sz="2400" b="1">
                <a:solidFill>
                  <a:schemeClr val="folHlink"/>
                </a:solidFill>
                <a:latin typeface="Trebuchet MS" pitchFamily="34" charset="0"/>
                <a:cs typeface="Arial" pitchFamily="34" charset="0"/>
              </a:rPr>
              <a:t>/</a:t>
            </a:r>
            <a:r>
              <a:rPr lang="en-GB" altLang="en-US" sz="2400" b="1" i="1">
                <a:solidFill>
                  <a:schemeClr val="folHlink"/>
                </a:solidFill>
                <a:latin typeface="Trebuchet MS" pitchFamily="34" charset="0"/>
                <a:cs typeface="Arial" pitchFamily="34" charset="0"/>
              </a:rPr>
              <a:t> f</a:t>
            </a:r>
            <a:r>
              <a:rPr lang="en-GB" altLang="en-US" sz="2400" b="1" baseline="-25000">
                <a:solidFill>
                  <a:schemeClr val="folHlink"/>
                </a:solidFill>
                <a:latin typeface="Trebuchet MS" pitchFamily="34" charset="0"/>
                <a:cs typeface="Arial" pitchFamily="34" charset="0"/>
              </a:rPr>
              <a:t>bd</a:t>
            </a:r>
            <a:r>
              <a:rPr lang="en-GB" altLang="en-US" sz="2400" b="1">
                <a:solidFill>
                  <a:schemeClr val="folHlink"/>
                </a:solidFill>
                <a:latin typeface="Trebuchet MS" pitchFamily="34" charset="0"/>
                <a:cs typeface="Arial" pitchFamily="34" charset="0"/>
              </a:rPr>
              <a:t>)</a:t>
            </a:r>
            <a:r>
              <a:rPr lang="en-GB" altLang="en-US" sz="2400" b="1">
                <a:solidFill>
                  <a:schemeClr val="folHlink"/>
                </a:solidFill>
                <a:latin typeface="Trebuchet MS" pitchFamily="34" charset="0"/>
              </a:rPr>
              <a:t> </a:t>
            </a:r>
          </a:p>
        </p:txBody>
      </p:sp>
      <p:sp>
        <p:nvSpPr>
          <p:cNvPr id="86019" name="Text Box 5"/>
          <p:cNvSpPr txBox="1">
            <a:spLocks noChangeArrowheads="1"/>
          </p:cNvSpPr>
          <p:nvPr/>
        </p:nvSpPr>
        <p:spPr bwMode="auto">
          <a:xfrm>
            <a:off x="512763" y="1942783"/>
            <a:ext cx="82073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30000"/>
              </a:spcBef>
            </a:pPr>
            <a:r>
              <a:rPr lang="en-GB" altLang="en-US" sz="2400" dirty="0">
                <a:solidFill>
                  <a:schemeClr val="folHlink"/>
                </a:solidFill>
                <a:latin typeface="Trebuchet MS" pitchFamily="34" charset="0"/>
                <a:sym typeface="Symbol" pitchFamily="18" charset="2"/>
              </a:rPr>
              <a:t>w</a:t>
            </a:r>
            <a:r>
              <a:rPr lang="en-GB" altLang="en-US" sz="2400" dirty="0" smtClean="0">
                <a:solidFill>
                  <a:schemeClr val="folHlink"/>
                </a:solidFill>
                <a:latin typeface="Trebuchet MS" pitchFamily="34" charset="0"/>
                <a:sym typeface="Symbol" pitchFamily="18" charset="2"/>
              </a:rPr>
              <a:t>here</a:t>
            </a:r>
          </a:p>
          <a:p>
            <a:pPr marL="1616075" lvl="2" indent="-701675" eaLnBrk="1" hangingPunct="1">
              <a:spcBef>
                <a:spcPts val="0"/>
              </a:spcBef>
            </a:pPr>
            <a:r>
              <a:rPr lang="en-GB" altLang="en-US" sz="2400" dirty="0" smtClean="0">
                <a:solidFill>
                  <a:schemeClr val="folHlink"/>
                </a:solidFill>
                <a:latin typeface="Trebuchet MS" pitchFamily="34" charset="0"/>
                <a:sym typeface="Symbol" pitchFamily="18" charset="2"/>
              </a:rPr>
              <a:t></a:t>
            </a:r>
            <a:r>
              <a:rPr lang="en-GB" altLang="en-US" sz="2400" baseline="-25000" dirty="0" err="1">
                <a:solidFill>
                  <a:schemeClr val="folHlink"/>
                </a:solidFill>
                <a:latin typeface="Trebuchet MS" pitchFamily="34" charset="0"/>
              </a:rPr>
              <a:t>sd</a:t>
            </a:r>
            <a:r>
              <a:rPr lang="en-GB" altLang="en-US" sz="2400" dirty="0">
                <a:solidFill>
                  <a:schemeClr val="folHlink"/>
                </a:solidFill>
                <a:latin typeface="Trebuchet MS" pitchFamily="34" charset="0"/>
              </a:rPr>
              <a:t> </a:t>
            </a:r>
            <a:r>
              <a:rPr lang="en-GB" altLang="en-US" sz="2400" dirty="0" smtClean="0">
                <a:solidFill>
                  <a:schemeClr val="folHlink"/>
                </a:solidFill>
                <a:latin typeface="Trebuchet MS" pitchFamily="34" charset="0"/>
              </a:rPr>
              <a:t>= the </a:t>
            </a:r>
            <a:r>
              <a:rPr lang="en-GB" altLang="en-US" sz="2400" dirty="0">
                <a:solidFill>
                  <a:schemeClr val="folHlink"/>
                </a:solidFill>
                <a:latin typeface="Trebuchet MS" pitchFamily="34" charset="0"/>
              </a:rPr>
              <a:t>design stress of the bar at the position from where the anchorage is measured.</a:t>
            </a:r>
          </a:p>
        </p:txBody>
      </p:sp>
      <p:sp>
        <p:nvSpPr>
          <p:cNvPr id="86020" name="Rectangle 8"/>
          <p:cNvSpPr>
            <a:spLocks noGrp="1" noChangeArrowheads="1"/>
          </p:cNvSpPr>
          <p:nvPr>
            <p:ph type="title" idx="4294967295"/>
          </p:nvPr>
        </p:nvSpPr>
        <p:spPr>
          <a:xfrm>
            <a:off x="0" y="274638"/>
            <a:ext cx="6346825" cy="512762"/>
          </a:xfrm>
        </p:spPr>
        <p:txBody>
          <a:bodyPr anchor="t"/>
          <a:lstStyle/>
          <a:p>
            <a:r>
              <a:rPr lang="en-GB" altLang="en-US" smtClean="0"/>
              <a:t>Basic required anchorage length</a:t>
            </a:r>
            <a:endParaRPr lang="en-US" altLang="en-US" smtClean="0"/>
          </a:p>
        </p:txBody>
      </p:sp>
      <p:sp>
        <p:nvSpPr>
          <p:cNvPr id="86021" name="Text Placeholder 4"/>
          <p:cNvSpPr>
            <a:spLocks noGrp="1"/>
          </p:cNvSpPr>
          <p:nvPr>
            <p:ph type="body" sz="quarter" idx="4294967295"/>
          </p:nvPr>
        </p:nvSpPr>
        <p:spPr>
          <a:xfrm>
            <a:off x="0" y="836613"/>
            <a:ext cx="3441700" cy="419100"/>
          </a:xfrm>
        </p:spPr>
        <p:txBody>
          <a:bodyPr/>
          <a:lstStyle/>
          <a:p>
            <a:pPr marL="0" indent="0"/>
            <a:r>
              <a:rPr lang="en-GB" altLang="en-US" sz="2000" smtClean="0">
                <a:solidFill>
                  <a:schemeClr val="tx2"/>
                </a:solidFill>
              </a:rPr>
              <a:t>EC2: Cl. 8.4.3</a:t>
            </a:r>
          </a:p>
        </p:txBody>
      </p:sp>
      <p:sp>
        <p:nvSpPr>
          <p:cNvPr id="86022" name="Text Placeholder 5"/>
          <p:cNvSpPr>
            <a:spLocks noGrp="1"/>
          </p:cNvSpPr>
          <p:nvPr>
            <p:ph type="body" sz="quarter" idx="4294967295"/>
          </p:nvPr>
        </p:nvSpPr>
        <p:spPr>
          <a:xfrm>
            <a:off x="5702300" y="908050"/>
            <a:ext cx="3441700" cy="419100"/>
          </a:xfrm>
        </p:spPr>
        <p:txBody>
          <a:bodyPr/>
          <a:lstStyle/>
          <a:p>
            <a:pPr marL="0" indent="0"/>
            <a:r>
              <a:rPr lang="en-GB" altLang="en-US" sz="2000" smtClean="0">
                <a:solidFill>
                  <a:schemeClr val="accent2"/>
                </a:solidFill>
              </a:rPr>
              <a:t>Concise: 11.4.3</a:t>
            </a:r>
          </a:p>
        </p:txBody>
      </p:sp>
      <p:sp>
        <p:nvSpPr>
          <p:cNvPr id="10243" name="Text Box 3"/>
          <p:cNvSpPr txBox="1">
            <a:spLocks noChangeArrowheads="1"/>
          </p:cNvSpPr>
          <p:nvPr/>
        </p:nvSpPr>
        <p:spPr bwMode="auto">
          <a:xfrm>
            <a:off x="380530" y="3835401"/>
            <a:ext cx="36401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marL="0" indent="0" eaLnBrk="1" hangingPunct="1">
              <a:spcBef>
                <a:spcPct val="30000"/>
              </a:spcBef>
              <a:buClr>
                <a:schemeClr val="tx1"/>
              </a:buClr>
            </a:pPr>
            <a:r>
              <a:rPr lang="en-GB" altLang="en-US" sz="2400" dirty="0"/>
              <a:t>For bent bars </a:t>
            </a:r>
            <a:r>
              <a:rPr lang="en-GB" altLang="en-US" sz="2400" i="1" dirty="0" err="1"/>
              <a:t>l</a:t>
            </a:r>
            <a:r>
              <a:rPr lang="en-GB" altLang="en-US" sz="2400" baseline="-25000" dirty="0" err="1"/>
              <a:t>b,rqd</a:t>
            </a:r>
            <a:r>
              <a:rPr lang="en-GB" altLang="en-US" sz="2400" dirty="0"/>
              <a:t> should be measured along the centreline of the bar</a:t>
            </a:r>
          </a:p>
        </p:txBody>
      </p:sp>
      <p:pic>
        <p:nvPicPr>
          <p:cNvPr id="4669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3840163"/>
            <a:ext cx="4164013"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6953" name="Text Box 9"/>
          <p:cNvSpPr txBox="1">
            <a:spLocks noChangeArrowheads="1"/>
          </p:cNvSpPr>
          <p:nvPr/>
        </p:nvSpPr>
        <p:spPr bwMode="auto">
          <a:xfrm>
            <a:off x="1560513" y="5845175"/>
            <a:ext cx="2457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r>
              <a:rPr lang="en-GB" altLang="en-US" sz="2400" dirty="0">
                <a:solidFill>
                  <a:schemeClr val="tx2"/>
                </a:solidFill>
                <a:latin typeface="Trebuchet MS" pitchFamily="34" charset="0"/>
              </a:rPr>
              <a:t>EC2 Figure 8.1</a:t>
            </a:r>
          </a:p>
          <a:p>
            <a:r>
              <a:rPr lang="en-GB" altLang="en-US" sz="2400" dirty="0">
                <a:solidFill>
                  <a:schemeClr val="accent2"/>
                </a:solidFill>
                <a:latin typeface="Trebuchet MS" pitchFamily="34" charset="0"/>
              </a:rPr>
              <a:t>Concise Fig 11.1</a:t>
            </a:r>
          </a:p>
        </p:txBody>
      </p:sp>
      <p:sp>
        <p:nvSpPr>
          <p:cNvPr id="10" name="Oval 9"/>
          <p:cNvSpPr>
            <a:spLocks noChangeArrowheads="1"/>
          </p:cNvSpPr>
          <p:nvPr/>
        </p:nvSpPr>
        <p:spPr bwMode="auto">
          <a:xfrm>
            <a:off x="3171825" y="1428750"/>
            <a:ext cx="628650" cy="628650"/>
          </a:xfrm>
          <a:prstGeom prst="ellipse">
            <a:avLst/>
          </a:prstGeom>
          <a:noFill/>
          <a:ln w="28575"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46695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66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466953" grpId="0"/>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p:cNvSpPr txBox="1">
            <a:spLocks noChangeArrowheads="1"/>
          </p:cNvSpPr>
          <p:nvPr/>
        </p:nvSpPr>
        <p:spPr bwMode="auto">
          <a:xfrm>
            <a:off x="542925" y="1624013"/>
            <a:ext cx="5256213"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000" b="1" i="1" dirty="0" err="1">
                <a:latin typeface="Trebuchet MS" pitchFamily="34" charset="0"/>
                <a:cs typeface="Arial" pitchFamily="34" charset="0"/>
              </a:rPr>
              <a:t>l</a:t>
            </a:r>
            <a:r>
              <a:rPr lang="en-GB" altLang="en-US" sz="2000" b="1" baseline="-25000" dirty="0" err="1">
                <a:latin typeface="Trebuchet MS" pitchFamily="34" charset="0"/>
                <a:cs typeface="Arial" pitchFamily="34" charset="0"/>
              </a:rPr>
              <a:t>bd</a:t>
            </a:r>
            <a:r>
              <a:rPr lang="en-GB" altLang="en-US" sz="2000" b="1" dirty="0">
                <a:latin typeface="Trebuchet MS" pitchFamily="34" charset="0"/>
                <a:cs typeface="Arial" pitchFamily="34" charset="0"/>
              </a:rPr>
              <a:t> </a:t>
            </a:r>
            <a:r>
              <a:rPr lang="en-GB" altLang="en-US" sz="2000" b="1" i="1" dirty="0">
                <a:latin typeface="Trebuchet MS" pitchFamily="34" charset="0"/>
                <a:cs typeface="Arial" pitchFamily="34" charset="0"/>
              </a:rPr>
              <a:t>= α</a:t>
            </a:r>
            <a:r>
              <a:rPr lang="en-GB" altLang="en-US" sz="2000" b="1" baseline="-25000" dirty="0">
                <a:latin typeface="Trebuchet MS" pitchFamily="34" charset="0"/>
                <a:cs typeface="Arial" pitchFamily="34" charset="0"/>
              </a:rPr>
              <a:t>1</a:t>
            </a:r>
            <a:r>
              <a:rPr lang="en-GB" altLang="en-US" sz="2000" b="1" i="1" dirty="0">
                <a:latin typeface="Trebuchet MS" pitchFamily="34" charset="0"/>
                <a:cs typeface="Arial" pitchFamily="34" charset="0"/>
              </a:rPr>
              <a:t> α</a:t>
            </a:r>
            <a:r>
              <a:rPr lang="en-GB" altLang="en-US" sz="2000" b="1" baseline="-25000" dirty="0">
                <a:latin typeface="Trebuchet MS" pitchFamily="34" charset="0"/>
                <a:cs typeface="Arial" pitchFamily="34" charset="0"/>
              </a:rPr>
              <a:t>2</a:t>
            </a:r>
            <a:r>
              <a:rPr lang="en-GB" altLang="en-US" sz="2000" b="1" dirty="0">
                <a:latin typeface="Trebuchet MS" pitchFamily="34" charset="0"/>
                <a:cs typeface="Arial" pitchFamily="34" charset="0"/>
              </a:rPr>
              <a:t> </a:t>
            </a:r>
            <a:r>
              <a:rPr lang="en-GB" altLang="en-US" sz="2000" b="1" i="1" dirty="0">
                <a:latin typeface="Trebuchet MS" pitchFamily="34" charset="0"/>
                <a:cs typeface="Arial" pitchFamily="34" charset="0"/>
              </a:rPr>
              <a:t>α</a:t>
            </a:r>
            <a:r>
              <a:rPr lang="en-GB" altLang="en-US" sz="2000" b="1" baseline="-25000" dirty="0">
                <a:latin typeface="Trebuchet MS" pitchFamily="34" charset="0"/>
                <a:cs typeface="Arial" pitchFamily="34" charset="0"/>
              </a:rPr>
              <a:t>3</a:t>
            </a:r>
            <a:r>
              <a:rPr lang="en-GB" altLang="en-US" sz="2000" b="1" i="1" dirty="0">
                <a:latin typeface="Trebuchet MS" pitchFamily="34" charset="0"/>
                <a:cs typeface="Arial" pitchFamily="34" charset="0"/>
              </a:rPr>
              <a:t> α</a:t>
            </a:r>
            <a:r>
              <a:rPr lang="en-GB" altLang="en-US" sz="2000" b="1" baseline="-25000" dirty="0">
                <a:latin typeface="Trebuchet MS" pitchFamily="34" charset="0"/>
                <a:cs typeface="Arial" pitchFamily="34" charset="0"/>
              </a:rPr>
              <a:t>4</a:t>
            </a:r>
            <a:r>
              <a:rPr lang="en-GB" altLang="en-US" sz="2000" b="1" i="1" dirty="0">
                <a:latin typeface="Trebuchet MS" pitchFamily="34" charset="0"/>
                <a:cs typeface="Arial" pitchFamily="34" charset="0"/>
              </a:rPr>
              <a:t> α</a:t>
            </a:r>
            <a:r>
              <a:rPr lang="en-GB" altLang="en-US" sz="2000" b="1" baseline="-25000" dirty="0">
                <a:latin typeface="Trebuchet MS" pitchFamily="34" charset="0"/>
                <a:cs typeface="Arial" pitchFamily="34" charset="0"/>
              </a:rPr>
              <a:t>5</a:t>
            </a:r>
            <a:r>
              <a:rPr lang="en-GB" altLang="en-US" sz="2000" b="1" i="1" dirty="0">
                <a:latin typeface="Trebuchet MS" pitchFamily="34" charset="0"/>
                <a:cs typeface="Arial" pitchFamily="34" charset="0"/>
              </a:rPr>
              <a:t> </a:t>
            </a:r>
            <a:r>
              <a:rPr lang="en-GB" altLang="en-US" sz="2000" b="1" dirty="0">
                <a:latin typeface="Trebuchet MS" pitchFamily="34" charset="0"/>
                <a:cs typeface="Arial" pitchFamily="34" charset="0"/>
              </a:rPr>
              <a:t> </a:t>
            </a:r>
            <a:r>
              <a:rPr lang="en-GB" altLang="en-US" sz="2000" b="1" i="1" dirty="0" err="1">
                <a:latin typeface="Trebuchet MS" pitchFamily="34" charset="0"/>
                <a:cs typeface="Arial" pitchFamily="34" charset="0"/>
              </a:rPr>
              <a:t>l</a:t>
            </a:r>
            <a:r>
              <a:rPr lang="en-GB" altLang="en-US" sz="2000" b="1" baseline="-25000" dirty="0" err="1">
                <a:latin typeface="Trebuchet MS" pitchFamily="34" charset="0"/>
                <a:cs typeface="Arial" pitchFamily="34" charset="0"/>
              </a:rPr>
              <a:t>b,rqd</a:t>
            </a:r>
            <a:r>
              <a:rPr lang="en-GB" altLang="en-US" sz="2000" b="1" dirty="0">
                <a:latin typeface="Trebuchet MS" pitchFamily="34" charset="0"/>
                <a:cs typeface="Arial" pitchFamily="34" charset="0"/>
              </a:rPr>
              <a:t> </a:t>
            </a:r>
            <a:r>
              <a:rPr lang="en-GB" altLang="en-US" sz="2000" b="1" dirty="0">
                <a:latin typeface="Trebuchet MS" pitchFamily="34" charset="0"/>
                <a:cs typeface="Times New Roman" pitchFamily="18" charset="0"/>
                <a:sym typeface="Symbol" pitchFamily="18" charset="2"/>
              </a:rPr>
              <a:t></a:t>
            </a:r>
            <a:r>
              <a:rPr lang="en-GB" altLang="en-US" sz="2000" b="1" dirty="0">
                <a:latin typeface="Trebuchet MS" pitchFamily="34" charset="0"/>
                <a:cs typeface="Arial" pitchFamily="34" charset="0"/>
              </a:rPr>
              <a:t> </a:t>
            </a:r>
            <a:r>
              <a:rPr lang="en-GB" altLang="en-US" sz="2000" b="1" i="1" dirty="0" err="1">
                <a:latin typeface="Trebuchet MS" pitchFamily="34" charset="0"/>
                <a:cs typeface="Arial" pitchFamily="34" charset="0"/>
              </a:rPr>
              <a:t>l</a:t>
            </a:r>
            <a:r>
              <a:rPr lang="en-GB" altLang="en-US" sz="2000" b="1" baseline="-25000" dirty="0" err="1">
                <a:latin typeface="Trebuchet MS" pitchFamily="34" charset="0"/>
                <a:cs typeface="Arial" pitchFamily="34" charset="0"/>
              </a:rPr>
              <a:t>b,min</a:t>
            </a:r>
            <a:endParaRPr lang="en-GB" altLang="en-US" sz="2000" b="1" baseline="-25000" dirty="0">
              <a:latin typeface="Trebuchet MS" pitchFamily="34" charset="0"/>
              <a:cs typeface="Arial" pitchFamily="34" charset="0"/>
            </a:endParaRPr>
          </a:p>
          <a:p>
            <a:pPr eaLnBrk="1" hangingPunct="1"/>
            <a:endParaRPr lang="en-GB" altLang="en-US" sz="2000" b="1" dirty="0">
              <a:latin typeface="Trebuchet MS" pitchFamily="34" charset="0"/>
              <a:cs typeface="Arial" pitchFamily="34" charset="0"/>
            </a:endParaRPr>
          </a:p>
          <a:p>
            <a:pPr lvl="1" eaLnBrk="1" hangingPunct="1"/>
            <a:r>
              <a:rPr lang="en-GB" altLang="en-US" sz="2000" b="1" dirty="0">
                <a:latin typeface="Trebuchet MS" pitchFamily="34" charset="0"/>
                <a:cs typeface="Arial" pitchFamily="34" charset="0"/>
              </a:rPr>
              <a:t>However:   (</a:t>
            </a:r>
            <a:r>
              <a:rPr lang="en-GB" altLang="en-US" sz="2000" b="1" i="1" dirty="0">
                <a:latin typeface="Trebuchet MS" pitchFamily="34" charset="0"/>
                <a:cs typeface="Arial" pitchFamily="34" charset="0"/>
              </a:rPr>
              <a:t>α</a:t>
            </a:r>
            <a:r>
              <a:rPr lang="en-GB" altLang="en-US" sz="2000" b="1" baseline="-25000" dirty="0">
                <a:latin typeface="Trebuchet MS" pitchFamily="34" charset="0"/>
                <a:cs typeface="Arial" pitchFamily="34" charset="0"/>
              </a:rPr>
              <a:t>2</a:t>
            </a:r>
            <a:r>
              <a:rPr lang="en-GB" altLang="en-US" sz="2000" b="1" dirty="0">
                <a:latin typeface="Trebuchet MS" pitchFamily="34" charset="0"/>
                <a:cs typeface="Arial" pitchFamily="34" charset="0"/>
              </a:rPr>
              <a:t> </a:t>
            </a:r>
            <a:r>
              <a:rPr lang="en-GB" altLang="en-US" sz="2000" b="1" i="1" dirty="0">
                <a:latin typeface="Trebuchet MS" pitchFamily="34" charset="0"/>
                <a:cs typeface="Arial" pitchFamily="34" charset="0"/>
              </a:rPr>
              <a:t>α</a:t>
            </a:r>
            <a:r>
              <a:rPr lang="en-GB" altLang="en-US" sz="2000" b="1" baseline="-25000" dirty="0">
                <a:latin typeface="Trebuchet MS" pitchFamily="34" charset="0"/>
                <a:cs typeface="Arial" pitchFamily="34" charset="0"/>
              </a:rPr>
              <a:t>3</a:t>
            </a:r>
            <a:r>
              <a:rPr lang="en-GB" altLang="en-US" sz="2000" b="1" i="1" dirty="0">
                <a:latin typeface="Trebuchet MS" pitchFamily="34" charset="0"/>
                <a:cs typeface="Arial" pitchFamily="34" charset="0"/>
              </a:rPr>
              <a:t> α</a:t>
            </a:r>
            <a:r>
              <a:rPr lang="en-GB" altLang="en-US" sz="2000" b="1" baseline="-25000" dirty="0">
                <a:latin typeface="Trebuchet MS" pitchFamily="34" charset="0"/>
                <a:cs typeface="Arial" pitchFamily="34" charset="0"/>
              </a:rPr>
              <a:t>5</a:t>
            </a:r>
            <a:r>
              <a:rPr lang="en-GB" altLang="en-US" sz="2000" b="1" dirty="0">
                <a:latin typeface="Trebuchet MS" pitchFamily="34" charset="0"/>
                <a:cs typeface="Arial" pitchFamily="34" charset="0"/>
              </a:rPr>
              <a:t>) </a:t>
            </a:r>
            <a:r>
              <a:rPr lang="en-GB" altLang="en-US" sz="2000" b="1" dirty="0">
                <a:latin typeface="Trebuchet MS" pitchFamily="34" charset="0"/>
                <a:cs typeface="Times New Roman" pitchFamily="18" charset="0"/>
                <a:sym typeface="Symbol" pitchFamily="18" charset="2"/>
              </a:rPr>
              <a:t></a:t>
            </a:r>
            <a:r>
              <a:rPr lang="en-GB" altLang="en-US" sz="2000" b="1" dirty="0">
                <a:latin typeface="Trebuchet MS" pitchFamily="34" charset="0"/>
                <a:cs typeface="Arial" pitchFamily="34" charset="0"/>
              </a:rPr>
              <a:t> 0.7</a:t>
            </a:r>
            <a:endParaRPr lang="en-US" altLang="en-US" sz="2000" b="1" baseline="-25000" dirty="0">
              <a:latin typeface="Trebuchet MS" pitchFamily="34" charset="0"/>
              <a:cs typeface="Arial" pitchFamily="34" charset="0"/>
            </a:endParaRPr>
          </a:p>
          <a:p>
            <a:pPr lvl="1" eaLnBrk="1" hangingPunct="1">
              <a:spcBef>
                <a:spcPct val="50000"/>
              </a:spcBef>
            </a:pPr>
            <a:r>
              <a:rPr lang="en-GB" altLang="en-US" sz="2000" b="1" baseline="-25000" dirty="0">
                <a:latin typeface="Trebuchet MS" pitchFamily="34" charset="0"/>
                <a:cs typeface="Arial" pitchFamily="34" charset="0"/>
              </a:rPr>
              <a:t> </a:t>
            </a:r>
            <a:r>
              <a:rPr lang="en-GB" altLang="en-US" sz="2000" b="1" i="1" dirty="0" err="1">
                <a:latin typeface="Trebuchet MS" pitchFamily="34" charset="0"/>
                <a:cs typeface="Arial" pitchFamily="34" charset="0"/>
              </a:rPr>
              <a:t>l</a:t>
            </a:r>
            <a:r>
              <a:rPr lang="en-GB" altLang="en-US" sz="2000" b="1" baseline="-25000" dirty="0" err="1">
                <a:latin typeface="Trebuchet MS" pitchFamily="34" charset="0"/>
                <a:cs typeface="Arial" pitchFamily="34" charset="0"/>
              </a:rPr>
              <a:t>b,min</a:t>
            </a:r>
            <a:r>
              <a:rPr lang="en-GB" altLang="en-US" sz="2000" b="1" baseline="-25000" dirty="0">
                <a:latin typeface="Trebuchet MS" pitchFamily="34" charset="0"/>
                <a:cs typeface="Arial" pitchFamily="34" charset="0"/>
              </a:rPr>
              <a:t> </a:t>
            </a:r>
            <a:r>
              <a:rPr lang="en-GB" altLang="en-US" sz="2000" b="1" dirty="0">
                <a:latin typeface="Trebuchet MS" pitchFamily="34" charset="0"/>
                <a:cs typeface="Arial" pitchFamily="34" charset="0"/>
              </a:rPr>
              <a:t>&gt; max(0.3</a:t>
            </a:r>
            <a:r>
              <a:rPr lang="en-GB" altLang="en-US" sz="2000" b="1" i="1" dirty="0">
                <a:latin typeface="Trebuchet MS" pitchFamily="34" charset="0"/>
                <a:cs typeface="Arial" pitchFamily="34" charset="0"/>
              </a:rPr>
              <a:t>l</a:t>
            </a:r>
            <a:r>
              <a:rPr lang="en-GB" altLang="en-US" b="1" baseline="-25000" dirty="0"/>
              <a:t>b,rqd</a:t>
            </a:r>
            <a:r>
              <a:rPr lang="en-GB" altLang="en-US" dirty="0"/>
              <a:t> </a:t>
            </a:r>
            <a:r>
              <a:rPr lang="en-GB" altLang="en-US" sz="2000" b="1" dirty="0">
                <a:latin typeface="Trebuchet MS" pitchFamily="34" charset="0"/>
              </a:rPr>
              <a:t>; 10</a:t>
            </a:r>
            <a:r>
              <a:rPr lang="en-GB" altLang="en-US" sz="2000" b="1" i="1" dirty="0">
                <a:latin typeface="Symbol" pitchFamily="18" charset="2"/>
              </a:rPr>
              <a:t>f</a:t>
            </a:r>
            <a:r>
              <a:rPr lang="en-GB" altLang="en-US" sz="2000" b="1" dirty="0">
                <a:latin typeface="Trebuchet MS" pitchFamily="34" charset="0"/>
              </a:rPr>
              <a:t>, 100mm)</a:t>
            </a:r>
            <a:endParaRPr lang="en-US" altLang="en-US" sz="2000" b="1" baseline="-25000" dirty="0">
              <a:latin typeface="Trebuchet MS" pitchFamily="34" charset="0"/>
            </a:endParaRPr>
          </a:p>
          <a:p>
            <a:pPr eaLnBrk="1" hangingPunct="1"/>
            <a:endParaRPr lang="en-GB" altLang="en-US" sz="2000" b="1" baseline="-25000" dirty="0">
              <a:latin typeface="Trebuchet MS" pitchFamily="34" charset="0"/>
            </a:endParaRPr>
          </a:p>
        </p:txBody>
      </p:sp>
      <p:sp>
        <p:nvSpPr>
          <p:cNvPr id="87043" name="Rectangle 25"/>
          <p:cNvSpPr>
            <a:spLocks noGrp="1" noChangeArrowheads="1"/>
          </p:cNvSpPr>
          <p:nvPr>
            <p:ph type="title" idx="4294967295"/>
          </p:nvPr>
        </p:nvSpPr>
        <p:spPr>
          <a:xfrm>
            <a:off x="0" y="274638"/>
            <a:ext cx="6346825" cy="512762"/>
          </a:xfrm>
        </p:spPr>
        <p:txBody>
          <a:bodyPr anchor="t"/>
          <a:lstStyle/>
          <a:p>
            <a:r>
              <a:rPr lang="en-GB" altLang="en-US" smtClean="0"/>
              <a:t>Design Anchorage Length, </a:t>
            </a:r>
            <a:r>
              <a:rPr lang="en-GB" altLang="en-US" i="1" smtClean="0"/>
              <a:t>l</a:t>
            </a:r>
            <a:r>
              <a:rPr lang="en-GB" altLang="en-US" baseline="-25000" smtClean="0"/>
              <a:t>bd</a:t>
            </a:r>
            <a:r>
              <a:rPr lang="en-GB" altLang="en-US" smtClean="0"/>
              <a:t> </a:t>
            </a:r>
            <a:endParaRPr lang="en-US" altLang="en-US" smtClean="0"/>
          </a:p>
        </p:txBody>
      </p:sp>
      <p:sp>
        <p:nvSpPr>
          <p:cNvPr id="87044" name="Text Placeholder 23"/>
          <p:cNvSpPr>
            <a:spLocks noGrp="1"/>
          </p:cNvSpPr>
          <p:nvPr>
            <p:ph type="body" sz="quarter" idx="4294967295"/>
          </p:nvPr>
        </p:nvSpPr>
        <p:spPr>
          <a:xfrm>
            <a:off x="0" y="908050"/>
            <a:ext cx="3441700" cy="419100"/>
          </a:xfrm>
        </p:spPr>
        <p:txBody>
          <a:bodyPr/>
          <a:lstStyle/>
          <a:p>
            <a:pPr marL="0" indent="0"/>
            <a:r>
              <a:rPr lang="en-GB" altLang="en-US" sz="2000" smtClean="0">
                <a:solidFill>
                  <a:schemeClr val="tx2"/>
                </a:solidFill>
              </a:rPr>
              <a:t>EC2: Cl. 8.4.4</a:t>
            </a:r>
          </a:p>
        </p:txBody>
      </p:sp>
      <p:sp>
        <p:nvSpPr>
          <p:cNvPr id="87045" name="Text Placeholder 24"/>
          <p:cNvSpPr>
            <a:spLocks noGrp="1"/>
          </p:cNvSpPr>
          <p:nvPr>
            <p:ph type="body" sz="quarter" idx="4294967295"/>
          </p:nvPr>
        </p:nvSpPr>
        <p:spPr>
          <a:xfrm>
            <a:off x="5702300" y="908050"/>
            <a:ext cx="3441700" cy="419100"/>
          </a:xfrm>
        </p:spPr>
        <p:txBody>
          <a:bodyPr/>
          <a:lstStyle/>
          <a:p>
            <a:pPr marL="0" indent="0"/>
            <a:r>
              <a:rPr lang="en-GB" altLang="en-US" sz="2000" smtClean="0">
                <a:solidFill>
                  <a:schemeClr val="accent2"/>
                </a:solidFill>
              </a:rPr>
              <a:t>Concise: 11.4.2</a:t>
            </a:r>
          </a:p>
        </p:txBody>
      </p:sp>
      <p:sp>
        <p:nvSpPr>
          <p:cNvPr id="87046" name="Text Box 6"/>
          <p:cNvSpPr txBox="1">
            <a:spLocks noChangeArrowheads="1"/>
          </p:cNvSpPr>
          <p:nvPr/>
        </p:nvSpPr>
        <p:spPr bwMode="auto">
          <a:xfrm>
            <a:off x="687388" y="5205413"/>
            <a:ext cx="1841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nSpc>
                <a:spcPct val="120000"/>
              </a:lnSpc>
              <a:spcAft>
                <a:spcPts val="1000"/>
              </a:spcAft>
            </a:pPr>
            <a:endParaRPr lang="en-US" altLang="en-US" sz="2400">
              <a:solidFill>
                <a:srgbClr val="002C5F"/>
              </a:solidFill>
              <a:latin typeface="Trebuchet MS" pitchFamily="34" charset="0"/>
            </a:endParaRPr>
          </a:p>
        </p:txBody>
      </p:sp>
      <p:sp>
        <p:nvSpPr>
          <p:cNvPr id="468999" name="Text Box 7"/>
          <p:cNvSpPr txBox="1">
            <a:spLocks noChangeArrowheads="1"/>
          </p:cNvSpPr>
          <p:nvPr/>
        </p:nvSpPr>
        <p:spPr bwMode="auto">
          <a:xfrm>
            <a:off x="465138" y="3446463"/>
            <a:ext cx="867886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r>
              <a:rPr lang="en-GB" altLang="en-US" sz="3200" dirty="0">
                <a:solidFill>
                  <a:srgbClr val="002C5F"/>
                </a:solidFill>
                <a:latin typeface="Trebuchet MS" pitchFamily="34" charset="0"/>
              </a:rPr>
              <a:t>Alpha </a:t>
            </a:r>
            <a:r>
              <a:rPr lang="en-GB" altLang="en-US" sz="3200" dirty="0" smtClean="0">
                <a:solidFill>
                  <a:srgbClr val="002C5F"/>
                </a:solidFill>
                <a:latin typeface="Trebuchet MS" pitchFamily="34" charset="0"/>
              </a:rPr>
              <a:t>values </a:t>
            </a:r>
            <a:r>
              <a:rPr lang="en-GB" altLang="en-US" sz="2000" dirty="0" smtClean="0">
                <a:solidFill>
                  <a:srgbClr val="002C5F"/>
                </a:solidFill>
                <a:latin typeface="Trebuchet MS" pitchFamily="34" charset="0"/>
              </a:rPr>
              <a:t>are in </a:t>
            </a:r>
            <a:r>
              <a:rPr lang="en-GB" altLang="en-US" sz="2000" dirty="0" smtClean="0">
                <a:solidFill>
                  <a:schemeClr val="tx2"/>
                </a:solidFill>
                <a:latin typeface="Trebuchet MS" pitchFamily="34" charset="0"/>
              </a:rPr>
              <a:t>EC2</a:t>
            </a:r>
            <a:r>
              <a:rPr lang="en-GB" altLang="en-US" sz="2000" dirty="0">
                <a:solidFill>
                  <a:schemeClr val="tx2"/>
                </a:solidFill>
                <a:latin typeface="Trebuchet MS" pitchFamily="34" charset="0"/>
              </a:rPr>
              <a:t>: Table 8.2</a:t>
            </a:r>
          </a:p>
          <a:p>
            <a:endParaRPr lang="en-GB" altLang="en-US" sz="2000" dirty="0">
              <a:latin typeface="Trebuchet MS" pitchFamily="34" charset="0"/>
            </a:endParaRPr>
          </a:p>
          <a:p>
            <a:r>
              <a:rPr lang="en-GB" altLang="en-US" sz="2000" dirty="0" smtClean="0">
                <a:latin typeface="Trebuchet MS" pitchFamily="34" charset="0"/>
              </a:rPr>
              <a:t>To calculate </a:t>
            </a:r>
            <a:r>
              <a:rPr lang="en-GB" altLang="en-US" sz="2000" b="1" i="1" dirty="0">
                <a:latin typeface="Trebuchet MS" pitchFamily="34" charset="0"/>
                <a:cs typeface="Arial" pitchFamily="34" charset="0"/>
              </a:rPr>
              <a:t>α</a:t>
            </a:r>
            <a:r>
              <a:rPr lang="en-GB" altLang="en-US" sz="2000" b="1" baseline="-25000" dirty="0">
                <a:latin typeface="Trebuchet MS" pitchFamily="34" charset="0"/>
                <a:cs typeface="Arial" pitchFamily="34" charset="0"/>
              </a:rPr>
              <a:t>2</a:t>
            </a:r>
            <a:r>
              <a:rPr lang="en-GB" altLang="en-US" sz="2000" b="1" dirty="0">
                <a:latin typeface="Trebuchet MS" pitchFamily="34" charset="0"/>
                <a:cs typeface="Arial" pitchFamily="34" charset="0"/>
              </a:rPr>
              <a:t> </a:t>
            </a:r>
            <a:r>
              <a:rPr lang="en-GB" altLang="en-US" sz="2000" dirty="0" smtClean="0">
                <a:latin typeface="Trebuchet MS" pitchFamily="34" charset="0"/>
                <a:cs typeface="Arial" pitchFamily="34" charset="0"/>
              </a:rPr>
              <a:t>and</a:t>
            </a:r>
            <a:r>
              <a:rPr lang="en-GB" altLang="en-US" sz="2000" b="1" dirty="0" smtClean="0">
                <a:latin typeface="Trebuchet MS" pitchFamily="34" charset="0"/>
                <a:cs typeface="Arial" pitchFamily="34" charset="0"/>
              </a:rPr>
              <a:t> </a:t>
            </a:r>
            <a:r>
              <a:rPr lang="en-GB" altLang="en-US" sz="2000" b="1" i="1" dirty="0" smtClean="0">
                <a:latin typeface="Trebuchet MS" pitchFamily="34" charset="0"/>
                <a:cs typeface="Arial" pitchFamily="34" charset="0"/>
              </a:rPr>
              <a:t>α</a:t>
            </a:r>
            <a:r>
              <a:rPr lang="en-GB" altLang="en-US" sz="2000" b="1" baseline="-25000" dirty="0" smtClean="0">
                <a:latin typeface="Trebuchet MS" pitchFamily="34" charset="0"/>
                <a:cs typeface="Arial" pitchFamily="34" charset="0"/>
              </a:rPr>
              <a:t>3</a:t>
            </a:r>
            <a:r>
              <a:rPr lang="en-GB" altLang="en-US" sz="2000" dirty="0" smtClean="0">
                <a:latin typeface="Trebuchet MS" pitchFamily="34" charset="0"/>
              </a:rPr>
              <a:t> Table 8.2 requires </a:t>
            </a:r>
            <a:r>
              <a:rPr lang="en-GB" altLang="en-US" sz="2000" dirty="0">
                <a:latin typeface="Trebuchet MS" pitchFamily="34" charset="0"/>
              </a:rPr>
              <a:t>values for:</a:t>
            </a:r>
          </a:p>
          <a:p>
            <a:pPr>
              <a:spcBef>
                <a:spcPct val="50000"/>
              </a:spcBef>
            </a:pPr>
            <a:r>
              <a:rPr lang="en-GB" altLang="en-US" sz="2000" dirty="0">
                <a:latin typeface="Trebuchet MS" pitchFamily="34" charset="0"/>
              </a:rPr>
              <a:t>C</a:t>
            </a:r>
            <a:r>
              <a:rPr lang="en-GB" altLang="en-US" sz="2000" baseline="-25000" dirty="0">
                <a:latin typeface="Trebuchet MS" pitchFamily="34" charset="0"/>
              </a:rPr>
              <a:t>d</a:t>
            </a:r>
            <a:r>
              <a:rPr lang="en-GB" altLang="en-US" sz="2000" dirty="0">
                <a:latin typeface="Trebuchet MS" pitchFamily="34" charset="0"/>
              </a:rPr>
              <a:t>	Value depends on cover and bar spacing, see Figure 8.3</a:t>
            </a:r>
          </a:p>
          <a:p>
            <a:pPr>
              <a:spcBef>
                <a:spcPct val="50000"/>
              </a:spcBef>
            </a:pPr>
            <a:r>
              <a:rPr lang="en-GB" altLang="en-US" sz="2000" dirty="0">
                <a:latin typeface="Trebuchet MS" pitchFamily="34" charset="0"/>
              </a:rPr>
              <a:t>K	Factor depends on position of confinement reinforcement,</a:t>
            </a:r>
          </a:p>
          <a:p>
            <a:r>
              <a:rPr lang="en-GB" altLang="en-US" sz="2000" dirty="0">
                <a:latin typeface="Trebuchet MS" pitchFamily="34" charset="0"/>
              </a:rPr>
              <a:t>	see Figure 8.4</a:t>
            </a:r>
          </a:p>
          <a:p>
            <a:pPr>
              <a:spcBef>
                <a:spcPct val="50000"/>
              </a:spcBef>
            </a:pPr>
            <a:r>
              <a:rPr lang="el-GR" altLang="en-US" sz="2000" b="1" dirty="0">
                <a:latin typeface="Trebuchet MS" pitchFamily="34" charset="0"/>
              </a:rPr>
              <a:t>λ</a:t>
            </a:r>
            <a:r>
              <a:rPr lang="en-GB" altLang="en-US" sz="2000" dirty="0">
                <a:latin typeface="Trebuchet MS" pitchFamily="34" charset="0"/>
              </a:rPr>
              <a:t>	= (</a:t>
            </a:r>
            <a:r>
              <a:rPr lang="en-GB" altLang="en-US" sz="2000" b="1" dirty="0">
                <a:latin typeface="Trebuchet MS" pitchFamily="34" charset="0"/>
              </a:rPr>
              <a:t>∑</a:t>
            </a:r>
            <a:r>
              <a:rPr lang="en-GB" altLang="en-US" sz="2000" dirty="0" err="1">
                <a:latin typeface="Trebuchet MS" pitchFamily="34" charset="0"/>
              </a:rPr>
              <a:t>A</a:t>
            </a:r>
            <a:r>
              <a:rPr lang="en-GB" altLang="en-US" sz="2000" baseline="-25000" dirty="0" err="1">
                <a:latin typeface="Trebuchet MS" pitchFamily="34" charset="0"/>
              </a:rPr>
              <a:t>st</a:t>
            </a:r>
            <a:r>
              <a:rPr lang="en-GB" altLang="en-US" sz="2000" dirty="0">
                <a:latin typeface="Trebuchet MS" pitchFamily="34" charset="0"/>
              </a:rPr>
              <a:t> – </a:t>
            </a:r>
            <a:r>
              <a:rPr lang="en-GB" altLang="en-US" sz="2000" b="1" dirty="0">
                <a:latin typeface="Trebuchet MS" pitchFamily="34" charset="0"/>
              </a:rPr>
              <a:t>∑</a:t>
            </a:r>
            <a:r>
              <a:rPr lang="en-GB" altLang="en-US" sz="2000" dirty="0">
                <a:latin typeface="Trebuchet MS" pitchFamily="34" charset="0"/>
              </a:rPr>
              <a:t> </a:t>
            </a:r>
            <a:r>
              <a:rPr lang="en-GB" altLang="en-US" sz="2000" baseline="-25000" dirty="0" err="1">
                <a:latin typeface="Trebuchet MS" pitchFamily="34" charset="0"/>
              </a:rPr>
              <a:t>Ast,min</a:t>
            </a:r>
            <a:r>
              <a:rPr lang="en-GB" altLang="en-US" sz="2000" dirty="0">
                <a:latin typeface="Trebuchet MS" pitchFamily="34" charset="0"/>
              </a:rPr>
              <a:t>)/ A</a:t>
            </a:r>
            <a:r>
              <a:rPr lang="en-GB" altLang="en-US" sz="2000" baseline="-25000" dirty="0">
                <a:latin typeface="Trebuchet MS" pitchFamily="34" charset="0"/>
              </a:rPr>
              <a:t>s   </a:t>
            </a:r>
            <a:r>
              <a:rPr lang="en-GB" altLang="en-US" sz="2000" dirty="0">
                <a:latin typeface="Trebuchet MS" pitchFamily="34" charset="0"/>
              </a:rPr>
              <a:t>Where </a:t>
            </a:r>
            <a:r>
              <a:rPr lang="en-GB" altLang="en-US" sz="2000" dirty="0" err="1">
                <a:latin typeface="Trebuchet MS" pitchFamily="34" charset="0"/>
              </a:rPr>
              <a:t>A</a:t>
            </a:r>
            <a:r>
              <a:rPr lang="en-GB" altLang="en-US" sz="2000" baseline="-25000" dirty="0" err="1">
                <a:latin typeface="Trebuchet MS" pitchFamily="34" charset="0"/>
              </a:rPr>
              <a:t>st</a:t>
            </a:r>
            <a:r>
              <a:rPr lang="en-GB" altLang="en-US" sz="2000" dirty="0">
                <a:latin typeface="Trebuchet MS" pitchFamily="34" charset="0"/>
              </a:rPr>
              <a:t> is area of transverse </a:t>
            </a:r>
            <a:r>
              <a:rPr lang="en-GB" altLang="en-US" sz="2000" dirty="0" err="1">
                <a:latin typeface="Trebuchet MS" pitchFamily="34" charset="0"/>
              </a:rPr>
              <a:t>reinf</a:t>
            </a:r>
            <a:r>
              <a:rPr lang="en-GB" altLang="en-US" sz="2000" dirty="0">
                <a:latin typeface="Trebuchet MS" pitchFamily="34" charset="0"/>
              </a:rPr>
              <a:t>.</a:t>
            </a:r>
            <a:endParaRPr lang="en-GB" altLang="en-US" sz="2000" baseline="-25000" dirty="0">
              <a:latin typeface="Trebuchet MS" pitchFamily="34" charset="0"/>
            </a:endParaRPr>
          </a:p>
          <a:p>
            <a:endParaRPr lang="en-GB" altLang="en-US" sz="2000" dirty="0">
              <a:latin typeface="Trebuchet MS" pitchFamily="34" charset="0"/>
            </a:endParaRPr>
          </a:p>
          <a:p>
            <a:endParaRPr lang="en-GB" altLang="en-US" sz="2000" dirty="0">
              <a:latin typeface="Trebuchet MS" pitchFamily="34" charset="0"/>
            </a:endParaRPr>
          </a:p>
          <a:p>
            <a:endParaRPr lang="en-GB" altLang="en-US" sz="2000" dirty="0">
              <a:latin typeface="Trebuchet MS" pitchFamily="34" charset="0"/>
            </a:endParaRPr>
          </a:p>
        </p:txBody>
      </p:sp>
      <p:sp>
        <p:nvSpPr>
          <p:cNvPr id="8" name="Oval 7"/>
          <p:cNvSpPr>
            <a:spLocks noChangeArrowheads="1"/>
          </p:cNvSpPr>
          <p:nvPr/>
        </p:nvSpPr>
        <p:spPr bwMode="auto">
          <a:xfrm>
            <a:off x="2843213" y="1524000"/>
            <a:ext cx="641350" cy="628650"/>
          </a:xfrm>
          <a:prstGeom prst="ellipse">
            <a:avLst/>
          </a:prstGeom>
          <a:noFill/>
          <a:ln w="28575"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a:lnSpc>
                <a:spcPct val="100000"/>
              </a:lnSpc>
              <a:spcAft>
                <a:spcPct val="0"/>
              </a:spcAft>
            </a:pPr>
            <a:endParaRPr lang="en-US" altLang="en-US">
              <a:solidFill>
                <a:schemeClr val="tx1"/>
              </a:solidFill>
              <a:latin typeface="Arial" pitchFamily="34" charset="0"/>
            </a:endParaRPr>
          </a:p>
        </p:txBody>
      </p:sp>
    </p:spTree>
    <p:extLst>
      <p:ext uri="{BB962C8B-B14F-4D97-AF65-F5344CB8AC3E}">
        <p14:creationId xmlns:p14="http://schemas.microsoft.com/office/powerpoint/2010/main" val="21430121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99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899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899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899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8999">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6899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89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689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457200" y="274638"/>
            <a:ext cx="8229600" cy="287337"/>
          </a:xfrm>
        </p:spPr>
        <p:txBody>
          <a:bodyPr anchor="t"/>
          <a:lstStyle/>
          <a:p>
            <a:r>
              <a:rPr lang="en-GB" altLang="en-US" smtClean="0"/>
              <a:t>Table 8.2  - C</a:t>
            </a:r>
            <a:r>
              <a:rPr lang="en-GB" altLang="en-US" baseline="-25000" smtClean="0"/>
              <a:t>d</a:t>
            </a:r>
            <a:r>
              <a:rPr lang="en-GB" altLang="en-US" smtClean="0"/>
              <a:t> &amp; K factors</a:t>
            </a:r>
          </a:p>
        </p:txBody>
      </p:sp>
      <p:sp>
        <p:nvSpPr>
          <p:cNvPr id="41987" name="Text Placeholder 7"/>
          <p:cNvSpPr>
            <a:spLocks noGrp="1"/>
          </p:cNvSpPr>
          <p:nvPr>
            <p:ph type="body" sz="quarter" idx="4294967295"/>
          </p:nvPr>
        </p:nvSpPr>
        <p:spPr>
          <a:xfrm>
            <a:off x="4284663" y="908050"/>
            <a:ext cx="3441700" cy="419100"/>
          </a:xfrm>
        </p:spPr>
        <p:txBody>
          <a:bodyPr/>
          <a:lstStyle/>
          <a:p>
            <a:pPr marL="0" indent="0"/>
            <a:r>
              <a:rPr lang="en-GB" altLang="en-US" sz="2000" smtClean="0">
                <a:solidFill>
                  <a:schemeClr val="accent2"/>
                </a:solidFill>
              </a:rPr>
              <a:t>Concise: Figure 11.3</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r="1826"/>
          <a:stretch>
            <a:fillRect/>
          </a:stretch>
        </p:blipFill>
        <p:spPr bwMode="auto">
          <a:xfrm>
            <a:off x="250825" y="1409700"/>
            <a:ext cx="8072438"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4498975"/>
            <a:ext cx="789305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 Placeholder 4"/>
          <p:cNvSpPr>
            <a:spLocks/>
          </p:cNvSpPr>
          <p:nvPr/>
        </p:nvSpPr>
        <p:spPr bwMode="auto">
          <a:xfrm>
            <a:off x="658813" y="86677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spcBef>
                <a:spcPct val="50000"/>
              </a:spcBef>
              <a:spcAft>
                <a:spcPts val="1000"/>
              </a:spcAft>
            </a:pPr>
            <a:r>
              <a:rPr lang="en-GB" altLang="en-US" sz="2000" smtClean="0">
                <a:solidFill>
                  <a:srgbClr val="00B0F0"/>
                </a:solidFill>
              </a:rPr>
              <a:t>EC2: Figure 8.3</a:t>
            </a:r>
          </a:p>
        </p:txBody>
      </p:sp>
      <p:sp>
        <p:nvSpPr>
          <p:cNvPr id="323591" name="Text Placeholder 4"/>
          <p:cNvSpPr>
            <a:spLocks/>
          </p:cNvSpPr>
          <p:nvPr/>
        </p:nvSpPr>
        <p:spPr bwMode="auto">
          <a:xfrm>
            <a:off x="469900" y="607377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spcBef>
                <a:spcPct val="50000"/>
              </a:spcBef>
              <a:spcAft>
                <a:spcPts val="1000"/>
              </a:spcAft>
            </a:pPr>
            <a:r>
              <a:rPr lang="en-GB" altLang="en-US" sz="2000" smtClean="0">
                <a:solidFill>
                  <a:srgbClr val="00B0F0"/>
                </a:solidFill>
              </a:rPr>
              <a:t>EC2: Figure 8.4</a:t>
            </a:r>
          </a:p>
        </p:txBody>
      </p:sp>
      <p:sp>
        <p:nvSpPr>
          <p:cNvPr id="8" name="Oval 7"/>
          <p:cNvSpPr>
            <a:spLocks noChangeArrowheads="1"/>
          </p:cNvSpPr>
          <p:nvPr/>
        </p:nvSpPr>
        <p:spPr bwMode="auto">
          <a:xfrm>
            <a:off x="76200" y="3328988"/>
            <a:ext cx="2824163" cy="1028700"/>
          </a:xfrm>
          <a:prstGeom prst="ellipse">
            <a:avLst/>
          </a:prstGeom>
          <a:noFill/>
          <a:ln w="28575"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2" name="TextBox 1"/>
          <p:cNvSpPr txBox="1">
            <a:spLocks noChangeArrowheads="1"/>
          </p:cNvSpPr>
          <p:nvPr/>
        </p:nvSpPr>
        <p:spPr bwMode="auto">
          <a:xfrm>
            <a:off x="390525" y="6402388"/>
            <a:ext cx="2324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n-GB" altLang="en-US" sz="2000" smtClean="0">
                <a:solidFill>
                  <a:srgbClr val="FF0000"/>
                </a:solidFill>
              </a:rPr>
              <a:t>Beam corner bar?</a:t>
            </a:r>
          </a:p>
        </p:txBody>
      </p:sp>
    </p:spTree>
    <p:extLst>
      <p:ext uri="{BB962C8B-B14F-4D97-AF65-F5344CB8AC3E}">
        <p14:creationId xmlns:p14="http://schemas.microsoft.com/office/powerpoint/2010/main" val="3367019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35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1"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Placeholder 2"/>
          <p:cNvGraphicFramePr>
            <a:graphicFrameLocks noGrp="1"/>
          </p:cNvGraphicFramePr>
          <p:nvPr>
            <p:ph type="tbl" idx="1"/>
            <p:extLst>
              <p:ext uri="{D42A27DB-BD31-4B8C-83A1-F6EECF244321}">
                <p14:modId xmlns:p14="http://schemas.microsoft.com/office/powerpoint/2010/main" val="2344438529"/>
              </p:ext>
            </p:extLst>
          </p:nvPr>
        </p:nvGraphicFramePr>
        <p:xfrm>
          <a:off x="395536" y="1628800"/>
          <a:ext cx="8424936" cy="4508196"/>
        </p:xfrm>
        <a:graphic>
          <a:graphicData uri="http://schemas.openxmlformats.org/drawingml/2006/table">
            <a:tbl>
              <a:tblPr firstRow="1" firstCol="1" bandRow="1">
                <a:tableStyleId>{5C22544A-7EE6-4342-B048-85BDC9FD1C3A}</a:tableStyleId>
              </a:tblPr>
              <a:tblGrid>
                <a:gridCol w="953368">
                  <a:extLst>
                    <a:ext uri="{9D8B030D-6E8A-4147-A177-3AD203B41FA5}">
                      <a16:colId xmlns:a16="http://schemas.microsoft.com/office/drawing/2014/main" xmlns="" val="20000"/>
                    </a:ext>
                  </a:extLst>
                </a:gridCol>
                <a:gridCol w="936104">
                  <a:extLst>
                    <a:ext uri="{9D8B030D-6E8A-4147-A177-3AD203B41FA5}">
                      <a16:colId xmlns:a16="http://schemas.microsoft.com/office/drawing/2014/main" xmlns="" val="20001"/>
                    </a:ext>
                  </a:extLst>
                </a:gridCol>
                <a:gridCol w="2232248">
                  <a:extLst>
                    <a:ext uri="{9D8B030D-6E8A-4147-A177-3AD203B41FA5}">
                      <a16:colId xmlns:a16="http://schemas.microsoft.com/office/drawing/2014/main" xmlns="" val="20002"/>
                    </a:ext>
                  </a:extLst>
                </a:gridCol>
                <a:gridCol w="4303216">
                  <a:extLst>
                    <a:ext uri="{9D8B030D-6E8A-4147-A177-3AD203B41FA5}">
                      <a16:colId xmlns:a16="http://schemas.microsoft.com/office/drawing/2014/main" xmlns="" val="20003"/>
                    </a:ext>
                  </a:extLst>
                </a:gridCol>
              </a:tblGrid>
              <a:tr h="386225">
                <a:tc>
                  <a:txBody>
                    <a:bodyPr/>
                    <a:lstStyle/>
                    <a:p>
                      <a:pPr>
                        <a:spcAft>
                          <a:spcPts val="0"/>
                        </a:spcAft>
                      </a:pPr>
                      <a:r>
                        <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Lecture</a:t>
                      </a:r>
                    </a:p>
                  </a:txBody>
                  <a:tcPr marL="68580" marR="68580" marT="0" marB="0">
                    <a:solidFill>
                      <a:schemeClr val="tx2">
                        <a:lumMod val="20000"/>
                        <a:lumOff val="80000"/>
                      </a:schemeClr>
                    </a:solidFill>
                  </a:tcPr>
                </a:tc>
                <a:tc>
                  <a:txBody>
                    <a:bodyPr/>
                    <a:lstStyle/>
                    <a:p>
                      <a:pPr>
                        <a:spcAft>
                          <a:spcPts val="0"/>
                        </a:spcAft>
                      </a:pPr>
                      <a:r>
                        <a:rPr lang="en-GB" sz="2000" dirty="0">
                          <a:solidFill>
                            <a:schemeClr val="tx1"/>
                          </a:solidFill>
                          <a:effectLst/>
                        </a:rPr>
                        <a:t>Date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Aft>
                          <a:spcPts val="0"/>
                        </a:spcAft>
                      </a:pPr>
                      <a:r>
                        <a:rPr lang="en-GB" sz="2000" dirty="0">
                          <a:solidFill>
                            <a:schemeClr val="tx1"/>
                          </a:solidFill>
                          <a:effectLst/>
                        </a:rPr>
                        <a:t>Speaker</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Aft>
                          <a:spcPts val="0"/>
                        </a:spcAft>
                      </a:pPr>
                      <a:r>
                        <a:rPr lang="en-GB" sz="2000" dirty="0">
                          <a:solidFill>
                            <a:schemeClr val="tx1"/>
                          </a:solidFill>
                          <a:effectLst/>
                        </a:rPr>
                        <a:t>Title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xmlns="" val="10000"/>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1</a:t>
                      </a:r>
                    </a:p>
                  </a:txBody>
                  <a:tcPr marL="68580" marR="68580" marT="0" marB="0"/>
                </a:tc>
                <a:tc>
                  <a:txBody>
                    <a:bodyPr/>
                    <a:lstStyle/>
                    <a:p>
                      <a:pPr>
                        <a:spcBef>
                          <a:spcPts val="600"/>
                        </a:spcBef>
                        <a:spcAft>
                          <a:spcPts val="600"/>
                        </a:spcAft>
                      </a:pPr>
                      <a:r>
                        <a:rPr lang="en-GB" sz="2000" dirty="0">
                          <a:solidFill>
                            <a:schemeClr val="tx1"/>
                          </a:solidFill>
                          <a:effectLst/>
                        </a:rPr>
                        <a:t>21 Sep</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Charles Goodchild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Introduction, Background and Codes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2</a:t>
                      </a:r>
                    </a:p>
                  </a:txBody>
                  <a:tcPr marL="68580" marR="68580" marT="0" marB="0"/>
                </a:tc>
                <a:tc>
                  <a:txBody>
                    <a:bodyPr/>
                    <a:lstStyle/>
                    <a:p>
                      <a:pPr>
                        <a:spcBef>
                          <a:spcPts val="600"/>
                        </a:spcBef>
                        <a:spcAft>
                          <a:spcPts val="600"/>
                        </a:spcAft>
                      </a:pPr>
                      <a:r>
                        <a:rPr lang="en-GB" sz="2000" dirty="0">
                          <a:solidFill>
                            <a:schemeClr val="tx1"/>
                          </a:solidFill>
                          <a:effectLst/>
                        </a:rPr>
                        <a:t>28 Sep</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Charles Goodchild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EC2 Background, Materials, Cover and effective spans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3</a:t>
                      </a:r>
                    </a:p>
                  </a:txBody>
                  <a:tcPr marL="68580" marR="68580" marT="0" marB="0"/>
                </a:tc>
                <a:tc>
                  <a:txBody>
                    <a:bodyPr/>
                    <a:lstStyle/>
                    <a:p>
                      <a:pPr>
                        <a:spcBef>
                          <a:spcPts val="600"/>
                        </a:spcBef>
                        <a:spcAft>
                          <a:spcPts val="600"/>
                        </a:spcAft>
                      </a:pPr>
                      <a:r>
                        <a:rPr lang="en-GB" sz="2000" dirty="0">
                          <a:solidFill>
                            <a:schemeClr val="tx1"/>
                          </a:solidFill>
                          <a:effectLst/>
                        </a:rPr>
                        <a:t>5</a:t>
                      </a:r>
                      <a:r>
                        <a:rPr lang="en-GB" sz="2000" baseline="0" dirty="0">
                          <a:solidFill>
                            <a:schemeClr val="tx1"/>
                          </a:solidFill>
                          <a:effectLst/>
                        </a:rPr>
                        <a:t> </a:t>
                      </a:r>
                      <a:r>
                        <a:rPr lang="en-GB" sz="2000" dirty="0">
                          <a:solidFill>
                            <a:schemeClr val="tx1"/>
                          </a:solidFill>
                          <a:effectLst/>
                        </a:rPr>
                        <a:t>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Paul Gregory</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Bending and Shear in Beams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4</a:t>
                      </a:r>
                    </a:p>
                  </a:txBody>
                  <a:tcPr marL="68580" marR="68580" marT="0" marB="0"/>
                </a:tc>
                <a:tc>
                  <a:txBody>
                    <a:bodyPr/>
                    <a:lstStyle/>
                    <a:p>
                      <a:pPr>
                        <a:spcBef>
                          <a:spcPts val="600"/>
                        </a:spcBef>
                        <a:spcAft>
                          <a:spcPts val="600"/>
                        </a:spcAft>
                      </a:pPr>
                      <a:r>
                        <a:rPr lang="en-GB" sz="2000" dirty="0">
                          <a:solidFill>
                            <a:schemeClr val="tx1"/>
                          </a:solidFill>
                          <a:effectLst/>
                        </a:rPr>
                        <a:t>12 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Charles Goodchild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Analysis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5</a:t>
                      </a:r>
                    </a:p>
                  </a:txBody>
                  <a:tcPr marL="68580" marR="68580" marT="0" marB="0"/>
                </a:tc>
                <a:tc>
                  <a:txBody>
                    <a:bodyPr/>
                    <a:lstStyle/>
                    <a:p>
                      <a:pPr>
                        <a:spcBef>
                          <a:spcPts val="600"/>
                        </a:spcBef>
                        <a:spcAft>
                          <a:spcPts val="600"/>
                        </a:spcAft>
                      </a:pPr>
                      <a:r>
                        <a:rPr lang="en-GB" sz="2000" dirty="0">
                          <a:solidFill>
                            <a:schemeClr val="tx1"/>
                          </a:solidFill>
                          <a:effectLst/>
                        </a:rPr>
                        <a:t>19 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Paul Gregory </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Slabs and Flat Slabs </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422571">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6</a:t>
                      </a:r>
                    </a:p>
                  </a:txBody>
                  <a:tcPr marL="68580" marR="68580" marT="0" marB="0"/>
                </a:tc>
                <a:tc>
                  <a:txBody>
                    <a:bodyPr/>
                    <a:lstStyle/>
                    <a:p>
                      <a:pPr>
                        <a:spcBef>
                          <a:spcPts val="600"/>
                        </a:spcBef>
                        <a:spcAft>
                          <a:spcPts val="600"/>
                        </a:spcAft>
                      </a:pPr>
                      <a:r>
                        <a:rPr lang="en-GB" sz="2000" dirty="0">
                          <a:solidFill>
                            <a:schemeClr val="tx1"/>
                          </a:solidFill>
                          <a:effectLst/>
                        </a:rPr>
                        <a:t>26 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Charles Goodchild</a:t>
                      </a:r>
                      <a:endParaRPr lang="en-GB" sz="2000" dirty="0">
                        <a:solidFill>
                          <a:schemeClr val="tx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Deflection and Crack Control</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386225">
                <a:tc>
                  <a:txBody>
                    <a:bodyPr/>
                    <a:lstStyle/>
                    <a:p>
                      <a:pPr marL="0" algn="ctr" defTabSz="914400" rtl="0" eaLnBrk="1" latinLnBrk="0" hangingPunct="1">
                        <a:spcBef>
                          <a:spcPts val="600"/>
                        </a:spcBef>
                        <a:spcAft>
                          <a:spcPts val="600"/>
                        </a:spcAft>
                      </a:pPr>
                      <a:r>
                        <a:rPr lang="en-GB" sz="2000" b="0" kern="1200" dirty="0">
                          <a:solidFill>
                            <a:srgbClr val="FF0000"/>
                          </a:solidFill>
                          <a:effectLst/>
                          <a:latin typeface="+mn-lt"/>
                          <a:ea typeface="+mn-ea"/>
                          <a:cs typeface="+mn-cs"/>
                        </a:rPr>
                        <a:t>7</a:t>
                      </a:r>
                    </a:p>
                  </a:txBody>
                  <a:tcPr marL="68580" marR="68580" marT="0" marB="0"/>
                </a:tc>
                <a:tc>
                  <a:txBody>
                    <a:bodyPr/>
                    <a:lstStyle/>
                    <a:p>
                      <a:pPr>
                        <a:spcBef>
                          <a:spcPts val="600"/>
                        </a:spcBef>
                        <a:spcAft>
                          <a:spcPts val="600"/>
                        </a:spcAft>
                      </a:pPr>
                      <a:r>
                        <a:rPr lang="en-GB" sz="2000" dirty="0">
                          <a:solidFill>
                            <a:srgbClr val="FF0000"/>
                          </a:solidFill>
                          <a:effectLst/>
                        </a:rPr>
                        <a:t>2 Nov</a:t>
                      </a:r>
                      <a:endParaRPr lang="en-GB"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rgbClr val="FF0000"/>
                          </a:solidFill>
                          <a:effectLst/>
                        </a:rPr>
                        <a:t>Paul Gregory </a:t>
                      </a:r>
                      <a:endParaRPr lang="en-GB"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rgbClr val="FF0000"/>
                          </a:solidFill>
                          <a:effectLst/>
                        </a:rPr>
                        <a:t>Detailing</a:t>
                      </a:r>
                      <a:endParaRPr lang="en-GB"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8</a:t>
                      </a:r>
                    </a:p>
                  </a:txBody>
                  <a:tcPr marL="68580" marR="68580" marT="0" marB="0"/>
                </a:tc>
                <a:tc>
                  <a:txBody>
                    <a:bodyPr/>
                    <a:lstStyle/>
                    <a:p>
                      <a:pPr>
                        <a:spcBef>
                          <a:spcPts val="600"/>
                        </a:spcBef>
                        <a:spcAft>
                          <a:spcPts val="600"/>
                        </a:spcAft>
                      </a:pPr>
                      <a:r>
                        <a:rPr lang="en-GB" sz="2000" dirty="0">
                          <a:solidFill>
                            <a:schemeClr val="tx1"/>
                          </a:solidFill>
                          <a:effectLst/>
                        </a:rPr>
                        <a:t>9 Nov</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Jenny Burridge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Columns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9</a:t>
                      </a:r>
                    </a:p>
                  </a:txBody>
                  <a:tcPr marL="68580" marR="68580" marT="0" marB="0"/>
                </a:tc>
                <a:tc>
                  <a:txBody>
                    <a:bodyPr/>
                    <a:lstStyle/>
                    <a:p>
                      <a:pPr>
                        <a:spcBef>
                          <a:spcPts val="600"/>
                        </a:spcBef>
                        <a:spcAft>
                          <a:spcPts val="600"/>
                        </a:spcAft>
                      </a:pPr>
                      <a:r>
                        <a:rPr lang="en-GB" sz="2000" dirty="0">
                          <a:solidFill>
                            <a:schemeClr val="tx1"/>
                          </a:solidFill>
                          <a:effectLst/>
                        </a:rPr>
                        <a:t>16 Nov</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kern="1200" dirty="0">
                          <a:solidFill>
                            <a:schemeClr val="tx1"/>
                          </a:solidFill>
                          <a:effectLst/>
                          <a:latin typeface="+mn-lt"/>
                          <a:ea typeface="+mn-ea"/>
                          <a:cs typeface="+mn-cs"/>
                        </a:rPr>
                        <a:t>Jenny Burridge</a:t>
                      </a:r>
                    </a:p>
                  </a:txBody>
                  <a:tcPr marL="68580" marR="68580" marT="0" marB="0"/>
                </a:tc>
                <a:tc>
                  <a:txBody>
                    <a:bodyPr/>
                    <a:lstStyle/>
                    <a:p>
                      <a:pPr>
                        <a:spcBef>
                          <a:spcPts val="600"/>
                        </a:spcBef>
                        <a:spcAft>
                          <a:spcPts val="600"/>
                        </a:spcAft>
                      </a:pPr>
                      <a:r>
                        <a:rPr lang="en-GB" sz="2000" dirty="0">
                          <a:solidFill>
                            <a:schemeClr val="tx1"/>
                          </a:solidFill>
                          <a:effectLst/>
                        </a:rPr>
                        <a:t>Fire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9"/>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10</a:t>
                      </a:r>
                    </a:p>
                  </a:txBody>
                  <a:tcPr marL="68580" marR="68580" marT="0" marB="0"/>
                </a:tc>
                <a:tc>
                  <a:txBody>
                    <a:bodyPr/>
                    <a:lstStyle/>
                    <a:p>
                      <a:pPr>
                        <a:spcBef>
                          <a:spcPts val="600"/>
                        </a:spcBef>
                        <a:spcAft>
                          <a:spcPts val="600"/>
                        </a:spcAft>
                      </a:pPr>
                      <a:r>
                        <a:rPr lang="en-GB" sz="2000" dirty="0">
                          <a:solidFill>
                            <a:schemeClr val="tx1"/>
                          </a:solidFill>
                          <a:effectLst/>
                        </a:rPr>
                        <a:t>23 Nov</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Jenny Burridge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Foundations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10"/>
                  </a:ext>
                </a:extLst>
              </a:tr>
            </a:tbl>
          </a:graphicData>
        </a:graphic>
      </p:graphicFrame>
      <p:sp>
        <p:nvSpPr>
          <p:cNvPr id="4" name="Rectangle 2"/>
          <p:cNvSpPr txBox="1">
            <a:spLocks noChangeArrowheads="1"/>
          </p:cNvSpPr>
          <p:nvPr/>
        </p:nvSpPr>
        <p:spPr bwMode="auto">
          <a:xfrm>
            <a:off x="674688" y="341040"/>
            <a:ext cx="6281737" cy="122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3200" b="1" i="0" u="none" strike="noStrike" kern="0" cap="none" spc="0" normalizeH="0" baseline="0" noProof="0">
                <a:ln>
                  <a:noFill/>
                </a:ln>
                <a:solidFill>
                  <a:schemeClr val="folHlink"/>
                </a:solidFill>
                <a:effectLst/>
                <a:uLnTx/>
                <a:uFillTx/>
                <a:latin typeface="+mj-lt"/>
                <a:ea typeface="+mj-ea"/>
                <a:cs typeface="+mj-cs"/>
              </a:rPr>
              <a:t>Course Outline</a:t>
            </a:r>
            <a:endParaRPr kumimoji="0" lang="en-GB" altLang="en-US" sz="3200" b="1" i="0" u="none" strike="noStrike" kern="0" cap="none" spc="0" normalizeH="0" baseline="0" noProof="0" dirty="0">
              <a:ln>
                <a:noFill/>
              </a:ln>
              <a:solidFill>
                <a:schemeClr val="folHlink"/>
              </a:solidFill>
              <a:effectLst/>
              <a:uLnTx/>
              <a:uFillTx/>
              <a:latin typeface="+mj-lt"/>
              <a:ea typeface="+mj-ea"/>
              <a:cs typeface="+mj-cs"/>
            </a:endParaRPr>
          </a:p>
        </p:txBody>
      </p:sp>
    </p:spTree>
    <p:extLst>
      <p:ext uri="{BB962C8B-B14F-4D97-AF65-F5344CB8AC3E}">
        <p14:creationId xmlns:p14="http://schemas.microsoft.com/office/powerpoint/2010/main" val="3272247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idx="4294967295"/>
          </p:nvPr>
        </p:nvSpPr>
        <p:spPr>
          <a:xfrm>
            <a:off x="0" y="274638"/>
            <a:ext cx="7740352" cy="512762"/>
          </a:xfrm>
        </p:spPr>
        <p:txBody>
          <a:bodyPr anchor="t"/>
          <a:lstStyle/>
          <a:p>
            <a:r>
              <a:rPr lang="en-GB" altLang="en-US" dirty="0" smtClean="0"/>
              <a:t>Table 8.2  </a:t>
            </a:r>
            <a:r>
              <a:rPr lang="en-GB" altLang="en-US" sz="2800" dirty="0" smtClean="0"/>
              <a:t>- Other than straight shapes</a:t>
            </a:r>
          </a:p>
        </p:txBody>
      </p:sp>
      <p:sp>
        <p:nvSpPr>
          <p:cNvPr id="89091" name="Text Placeholder 7"/>
          <p:cNvSpPr>
            <a:spLocks noGrp="1"/>
          </p:cNvSpPr>
          <p:nvPr>
            <p:ph type="body" sz="quarter" idx="4294967295"/>
          </p:nvPr>
        </p:nvSpPr>
        <p:spPr>
          <a:xfrm>
            <a:off x="5702300" y="908050"/>
            <a:ext cx="3441700" cy="419100"/>
          </a:xfrm>
        </p:spPr>
        <p:txBody>
          <a:bodyPr/>
          <a:lstStyle/>
          <a:p>
            <a:pPr marL="0" indent="0"/>
            <a:r>
              <a:rPr lang="en-GB" altLang="en-US" sz="2000" smtClean="0">
                <a:solidFill>
                  <a:schemeClr val="accent2"/>
                </a:solidFill>
              </a:rPr>
              <a:t>Concise: Figure 11.1</a:t>
            </a:r>
          </a:p>
        </p:txBody>
      </p:sp>
      <p:sp>
        <p:nvSpPr>
          <p:cNvPr id="89092" name="Text Placeholder 4"/>
          <p:cNvSpPr>
            <a:spLocks/>
          </p:cNvSpPr>
          <p:nvPr/>
        </p:nvSpPr>
        <p:spPr bwMode="auto">
          <a:xfrm>
            <a:off x="658813" y="86677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tx2"/>
                </a:solidFill>
                <a:latin typeface="Trebuchet MS" pitchFamily="34" charset="0"/>
              </a:rPr>
              <a:t>EC2: Figure 8.1</a:t>
            </a:r>
          </a:p>
        </p:txBody>
      </p:sp>
      <p:pic>
        <p:nvPicPr>
          <p:cNvPr id="890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463675"/>
            <a:ext cx="786923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113" y="4211638"/>
            <a:ext cx="3298825"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p:cNvPicPr>
            <a:picLocks noChangeAspect="1" noChangeArrowheads="1"/>
          </p:cNvPicPr>
          <p:nvPr/>
        </p:nvPicPr>
        <p:blipFill>
          <a:blip r:embed="rId2">
            <a:extLst>
              <a:ext uri="{28A0092B-C50C-407E-A947-70E740481C1C}">
                <a14:useLocalDpi xmlns:a14="http://schemas.microsoft.com/office/drawing/2010/main" val="0"/>
              </a:ext>
            </a:extLst>
          </a:blip>
          <a:srcRect r="946"/>
          <a:stretch>
            <a:fillRect/>
          </a:stretch>
        </p:blipFill>
        <p:spPr bwMode="auto">
          <a:xfrm>
            <a:off x="739775" y="1162050"/>
            <a:ext cx="7664450"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itle 4"/>
          <p:cNvSpPr>
            <a:spLocks noGrp="1"/>
          </p:cNvSpPr>
          <p:nvPr>
            <p:ph type="title" idx="4294967295"/>
          </p:nvPr>
        </p:nvSpPr>
        <p:spPr>
          <a:xfrm>
            <a:off x="457200" y="274638"/>
            <a:ext cx="8229600" cy="287337"/>
          </a:xfrm>
        </p:spPr>
        <p:txBody>
          <a:bodyPr anchor="t"/>
          <a:lstStyle/>
          <a:p>
            <a:r>
              <a:rPr lang="en-GB" altLang="en-US" smtClean="0"/>
              <a:t>Alpha values</a:t>
            </a:r>
          </a:p>
        </p:txBody>
      </p:sp>
      <p:sp>
        <p:nvSpPr>
          <p:cNvPr id="44036" name="Content Placeholder 8"/>
          <p:cNvSpPr>
            <a:spLocks noGrp="1"/>
          </p:cNvSpPr>
          <p:nvPr>
            <p:ph type="body" sz="quarter" idx="4294967295"/>
          </p:nvPr>
        </p:nvSpPr>
        <p:spPr>
          <a:xfrm>
            <a:off x="755650" y="836613"/>
            <a:ext cx="3441700" cy="419100"/>
          </a:xfrm>
        </p:spPr>
        <p:txBody>
          <a:bodyPr/>
          <a:lstStyle/>
          <a:p>
            <a:pPr marL="0" indent="0"/>
            <a:r>
              <a:rPr lang="en-GB" altLang="en-US" sz="2000" smtClean="0">
                <a:solidFill>
                  <a:schemeClr val="tx2"/>
                </a:solidFill>
              </a:rPr>
              <a:t>EC2: Table 8.2</a:t>
            </a:r>
          </a:p>
        </p:txBody>
      </p:sp>
      <p:sp>
        <p:nvSpPr>
          <p:cNvPr id="44037" name="Text Placeholder 6"/>
          <p:cNvSpPr>
            <a:spLocks noGrp="1"/>
          </p:cNvSpPr>
          <p:nvPr>
            <p:ph type="body" sz="quarter" idx="4294967295"/>
          </p:nvPr>
        </p:nvSpPr>
        <p:spPr>
          <a:xfrm>
            <a:off x="4932363" y="836613"/>
            <a:ext cx="3441700" cy="419100"/>
          </a:xfrm>
        </p:spPr>
        <p:txBody>
          <a:bodyPr/>
          <a:lstStyle/>
          <a:p>
            <a:pPr marL="0" indent="0"/>
            <a:r>
              <a:rPr lang="en-GB" altLang="en-US" sz="2000" smtClean="0">
                <a:solidFill>
                  <a:schemeClr val="accent2"/>
                </a:solidFill>
              </a:rPr>
              <a:t>Concise: 11.4.2</a:t>
            </a:r>
          </a:p>
        </p:txBody>
      </p:sp>
      <p:sp>
        <p:nvSpPr>
          <p:cNvPr id="2" name="TextBox 1"/>
          <p:cNvSpPr txBox="1">
            <a:spLocks noChangeArrowheads="1"/>
          </p:cNvSpPr>
          <p:nvPr/>
        </p:nvSpPr>
        <p:spPr bwMode="auto">
          <a:xfrm>
            <a:off x="300038" y="1943100"/>
            <a:ext cx="5826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l-GR" altLang="en-US" i="1" smtClean="0">
                <a:solidFill>
                  <a:srgbClr val="FF0000"/>
                </a:solidFill>
              </a:rPr>
              <a:t>α</a:t>
            </a:r>
            <a:r>
              <a:rPr lang="en-GB" altLang="en-US" baseline="-25000" smtClean="0">
                <a:solidFill>
                  <a:srgbClr val="FF0000"/>
                </a:solidFill>
              </a:rPr>
              <a:t>1</a:t>
            </a:r>
          </a:p>
        </p:txBody>
      </p:sp>
      <p:sp>
        <p:nvSpPr>
          <p:cNvPr id="7" name="TextBox 6"/>
          <p:cNvSpPr txBox="1">
            <a:spLocks noChangeArrowheads="1"/>
          </p:cNvSpPr>
          <p:nvPr/>
        </p:nvSpPr>
        <p:spPr bwMode="auto">
          <a:xfrm>
            <a:off x="300038" y="3195638"/>
            <a:ext cx="5826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l-GR" altLang="en-US" i="1" smtClean="0">
                <a:solidFill>
                  <a:srgbClr val="FF0000"/>
                </a:solidFill>
              </a:rPr>
              <a:t>α</a:t>
            </a:r>
            <a:r>
              <a:rPr lang="en-GB" altLang="en-US" baseline="-25000" smtClean="0">
                <a:solidFill>
                  <a:srgbClr val="FF0000"/>
                </a:solidFill>
              </a:rPr>
              <a:t>2</a:t>
            </a:r>
          </a:p>
        </p:txBody>
      </p:sp>
      <p:sp>
        <p:nvSpPr>
          <p:cNvPr id="8" name="TextBox 7"/>
          <p:cNvSpPr txBox="1">
            <a:spLocks noChangeArrowheads="1"/>
          </p:cNvSpPr>
          <p:nvPr/>
        </p:nvSpPr>
        <p:spPr bwMode="auto">
          <a:xfrm>
            <a:off x="300038" y="4510088"/>
            <a:ext cx="5826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l-GR" altLang="en-US" i="1" smtClean="0">
                <a:solidFill>
                  <a:srgbClr val="FF0000"/>
                </a:solidFill>
              </a:rPr>
              <a:t>α</a:t>
            </a:r>
            <a:r>
              <a:rPr lang="en-GB" altLang="en-US" baseline="-25000" smtClean="0">
                <a:solidFill>
                  <a:srgbClr val="FF0000"/>
                </a:solidFill>
              </a:rPr>
              <a:t>3</a:t>
            </a:r>
          </a:p>
        </p:txBody>
      </p:sp>
      <p:sp>
        <p:nvSpPr>
          <p:cNvPr id="9" name="TextBox 8"/>
          <p:cNvSpPr txBox="1">
            <a:spLocks noChangeArrowheads="1"/>
          </p:cNvSpPr>
          <p:nvPr/>
        </p:nvSpPr>
        <p:spPr bwMode="auto">
          <a:xfrm>
            <a:off x="300038" y="5338763"/>
            <a:ext cx="5826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l-GR" altLang="en-US" i="1" smtClean="0">
                <a:solidFill>
                  <a:srgbClr val="FF0000"/>
                </a:solidFill>
              </a:rPr>
              <a:t>α</a:t>
            </a:r>
            <a:r>
              <a:rPr lang="en-GB" altLang="en-US" baseline="-25000" smtClean="0">
                <a:solidFill>
                  <a:srgbClr val="FF0000"/>
                </a:solidFill>
              </a:rPr>
              <a:t>4</a:t>
            </a:r>
          </a:p>
        </p:txBody>
      </p:sp>
      <p:sp>
        <p:nvSpPr>
          <p:cNvPr id="10" name="TextBox 9"/>
          <p:cNvSpPr txBox="1">
            <a:spLocks noChangeArrowheads="1"/>
          </p:cNvSpPr>
          <p:nvPr/>
        </p:nvSpPr>
        <p:spPr bwMode="auto">
          <a:xfrm>
            <a:off x="300038" y="5995988"/>
            <a:ext cx="5826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l-GR" altLang="en-US" i="1" smtClean="0">
                <a:solidFill>
                  <a:srgbClr val="FF0000"/>
                </a:solidFill>
              </a:rPr>
              <a:t>α</a:t>
            </a:r>
            <a:r>
              <a:rPr lang="en-GB" altLang="en-US" baseline="-25000" smtClean="0">
                <a:solidFill>
                  <a:srgbClr val="FF0000"/>
                </a:solidFill>
              </a:rPr>
              <a:t>5</a:t>
            </a:r>
          </a:p>
        </p:txBody>
      </p:sp>
      <p:sp>
        <p:nvSpPr>
          <p:cNvPr id="3" name="Oval 2"/>
          <p:cNvSpPr>
            <a:spLocks noChangeArrowheads="1"/>
          </p:cNvSpPr>
          <p:nvPr/>
        </p:nvSpPr>
        <p:spPr bwMode="auto">
          <a:xfrm>
            <a:off x="739775" y="1657350"/>
            <a:ext cx="1417638" cy="328613"/>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2" name="Oval 11"/>
          <p:cNvSpPr>
            <a:spLocks noChangeArrowheads="1"/>
          </p:cNvSpPr>
          <p:nvPr/>
        </p:nvSpPr>
        <p:spPr bwMode="auto">
          <a:xfrm>
            <a:off x="788988" y="3032125"/>
            <a:ext cx="1417637" cy="411163"/>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3" name="Oval 12"/>
          <p:cNvSpPr>
            <a:spLocks noChangeArrowheads="1"/>
          </p:cNvSpPr>
          <p:nvPr/>
        </p:nvSpPr>
        <p:spPr bwMode="auto">
          <a:xfrm>
            <a:off x="2309813" y="1657350"/>
            <a:ext cx="1162050" cy="449263"/>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4" name="Oval 13"/>
          <p:cNvSpPr>
            <a:spLocks noChangeArrowheads="1"/>
          </p:cNvSpPr>
          <p:nvPr/>
        </p:nvSpPr>
        <p:spPr bwMode="auto">
          <a:xfrm>
            <a:off x="4991100" y="1717675"/>
            <a:ext cx="1052513" cy="26828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5" name="Oval 14"/>
          <p:cNvSpPr>
            <a:spLocks noChangeArrowheads="1"/>
          </p:cNvSpPr>
          <p:nvPr/>
        </p:nvSpPr>
        <p:spPr bwMode="auto">
          <a:xfrm>
            <a:off x="2157413" y="2071688"/>
            <a:ext cx="2019300" cy="757237"/>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6" name="Oval 15"/>
          <p:cNvSpPr>
            <a:spLocks noChangeArrowheads="1"/>
          </p:cNvSpPr>
          <p:nvPr/>
        </p:nvSpPr>
        <p:spPr bwMode="auto">
          <a:xfrm>
            <a:off x="5518150" y="2641600"/>
            <a:ext cx="1052513" cy="390525"/>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7" name="Oval 16"/>
          <p:cNvSpPr>
            <a:spLocks noChangeArrowheads="1"/>
          </p:cNvSpPr>
          <p:nvPr/>
        </p:nvSpPr>
        <p:spPr bwMode="auto">
          <a:xfrm>
            <a:off x="5448300" y="2047875"/>
            <a:ext cx="1052513" cy="26670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8" name="Oval 17"/>
          <p:cNvSpPr>
            <a:spLocks noChangeArrowheads="1"/>
          </p:cNvSpPr>
          <p:nvPr/>
        </p:nvSpPr>
        <p:spPr bwMode="auto">
          <a:xfrm>
            <a:off x="4924425" y="4368800"/>
            <a:ext cx="1262063" cy="38893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9" name="Oval 18"/>
          <p:cNvSpPr>
            <a:spLocks noChangeArrowheads="1"/>
          </p:cNvSpPr>
          <p:nvPr/>
        </p:nvSpPr>
        <p:spPr bwMode="auto">
          <a:xfrm>
            <a:off x="4924425" y="5854700"/>
            <a:ext cx="1262063" cy="38893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extLst>
      <p:ext uri="{BB962C8B-B14F-4D97-AF65-F5344CB8AC3E}">
        <p14:creationId xmlns:p14="http://schemas.microsoft.com/office/powerpoint/2010/main" val="677619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3"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6346825" cy="706437"/>
          </a:xfrm>
        </p:spPr>
        <p:txBody>
          <a:bodyPr/>
          <a:lstStyle/>
          <a:p>
            <a:r>
              <a:rPr lang="en-GB" altLang="en-US" smtClean="0"/>
              <a:t>Anchorage of links </a:t>
            </a:r>
          </a:p>
        </p:txBody>
      </p:sp>
      <p:sp>
        <p:nvSpPr>
          <p:cNvPr id="91139" name="Text Placeholder 6"/>
          <p:cNvSpPr>
            <a:spLocks/>
          </p:cNvSpPr>
          <p:nvPr/>
        </p:nvSpPr>
        <p:spPr bwMode="auto">
          <a:xfrm>
            <a:off x="4735513" y="83185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accent2"/>
                </a:solidFill>
                <a:latin typeface="Trebuchet MS" pitchFamily="34" charset="0"/>
              </a:rPr>
              <a:t>Concise: Fig 11.2</a:t>
            </a:r>
          </a:p>
        </p:txBody>
      </p:sp>
      <p:sp>
        <p:nvSpPr>
          <p:cNvPr id="91140" name="Text Placeholder 4"/>
          <p:cNvSpPr>
            <a:spLocks/>
          </p:cNvSpPr>
          <p:nvPr/>
        </p:nvSpPr>
        <p:spPr bwMode="auto">
          <a:xfrm>
            <a:off x="600075" y="865188"/>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tx2"/>
                </a:solidFill>
                <a:latin typeface="Trebuchet MS" pitchFamily="34" charset="0"/>
              </a:rPr>
              <a:t>EC2: Cl. 8.5</a:t>
            </a:r>
          </a:p>
        </p:txBody>
      </p:sp>
      <p:pic>
        <p:nvPicPr>
          <p:cNvPr id="91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2146300"/>
            <a:ext cx="3508375"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endParaRPr lang="en-US" altLang="en-US" smtClean="0"/>
          </a:p>
        </p:txBody>
      </p:sp>
      <p:sp>
        <p:nvSpPr>
          <p:cNvPr id="92163" name="Rectangle 3"/>
          <p:cNvSpPr>
            <a:spLocks noGrp="1" noChangeArrowheads="1"/>
          </p:cNvSpPr>
          <p:nvPr>
            <p:ph idx="1"/>
          </p:nvPr>
        </p:nvSpPr>
        <p:spPr/>
        <p:txBody>
          <a:bodyPr/>
          <a:lstStyle/>
          <a:p>
            <a:pPr algn="ctr"/>
            <a:endParaRPr lang="en-GB" altLang="en-US" sz="3200" smtClean="0"/>
          </a:p>
          <a:p>
            <a:pPr algn="ctr"/>
            <a:r>
              <a:rPr lang="en-GB" altLang="en-US" sz="4000" smtClean="0"/>
              <a:t>Laps</a:t>
            </a:r>
          </a:p>
          <a:p>
            <a:pPr algn="ctr"/>
            <a:r>
              <a:rPr lang="en-GB" altLang="en-US" sz="2800" smtClean="0">
                <a:solidFill>
                  <a:schemeClr val="tx2"/>
                </a:solidFill>
              </a:rPr>
              <a:t>EC2: Cl. 8.7</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3"/>
          <p:cNvSpPr txBox="1">
            <a:spLocks noChangeArrowheads="1"/>
          </p:cNvSpPr>
          <p:nvPr/>
        </p:nvSpPr>
        <p:spPr bwMode="auto">
          <a:xfrm>
            <a:off x="179388" y="1484313"/>
            <a:ext cx="5256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000" b="1" i="1">
                <a:latin typeface="Trebuchet MS" pitchFamily="34" charset="0"/>
                <a:cs typeface="Arial" pitchFamily="34" charset="0"/>
              </a:rPr>
              <a:t>   l</a:t>
            </a:r>
            <a:r>
              <a:rPr lang="en-GB" altLang="en-US" sz="2000" b="1" baseline="-25000">
                <a:latin typeface="Trebuchet MS" pitchFamily="34" charset="0"/>
                <a:cs typeface="Arial" pitchFamily="34" charset="0"/>
              </a:rPr>
              <a:t>0</a:t>
            </a:r>
            <a:r>
              <a:rPr lang="en-GB" altLang="en-US" sz="2000" b="1">
                <a:latin typeface="Trebuchet MS" pitchFamily="34" charset="0"/>
                <a:cs typeface="Arial" pitchFamily="34" charset="0"/>
              </a:rPr>
              <a:t> </a:t>
            </a:r>
            <a:r>
              <a:rPr lang="en-GB" altLang="en-US" sz="2000" b="1" i="1">
                <a:latin typeface="Trebuchet MS" pitchFamily="34" charset="0"/>
                <a:cs typeface="Arial" pitchFamily="34" charset="0"/>
              </a:rPr>
              <a:t>= </a:t>
            </a:r>
            <a:r>
              <a:rPr lang="en-GB" altLang="en-US" sz="2000" i="1">
                <a:latin typeface="Cambria Math" pitchFamily="18" charset="0"/>
              </a:rPr>
              <a:t>α</a:t>
            </a:r>
            <a:r>
              <a:rPr lang="en-GB" altLang="en-US" sz="2000" b="1" baseline="-25000">
                <a:latin typeface="Trebuchet MS" pitchFamily="34" charset="0"/>
                <a:cs typeface="Arial" pitchFamily="34" charset="0"/>
              </a:rPr>
              <a:t>1</a:t>
            </a:r>
            <a:r>
              <a:rPr lang="en-GB" altLang="en-US" sz="2000" b="1" i="1">
                <a:latin typeface="Trebuchet MS" pitchFamily="34" charset="0"/>
                <a:cs typeface="Arial" pitchFamily="34" charset="0"/>
              </a:rPr>
              <a:t> </a:t>
            </a:r>
            <a:r>
              <a:rPr lang="en-GB" altLang="en-US" sz="2000" i="1">
                <a:latin typeface="Cambria Math" pitchFamily="18" charset="0"/>
              </a:rPr>
              <a:t>α</a:t>
            </a:r>
            <a:r>
              <a:rPr lang="en-GB" altLang="en-US" sz="2000" b="1" baseline="-25000">
                <a:latin typeface="Trebuchet MS" pitchFamily="34" charset="0"/>
                <a:cs typeface="Arial" pitchFamily="34" charset="0"/>
              </a:rPr>
              <a:t>2</a:t>
            </a:r>
            <a:r>
              <a:rPr lang="en-GB" altLang="en-US" sz="2000" b="1">
                <a:latin typeface="Trebuchet MS" pitchFamily="34" charset="0"/>
                <a:cs typeface="Arial" pitchFamily="34" charset="0"/>
              </a:rPr>
              <a:t> </a:t>
            </a:r>
            <a:r>
              <a:rPr lang="en-GB" altLang="en-US" sz="2000" i="1">
                <a:latin typeface="Cambria Math" pitchFamily="18" charset="0"/>
              </a:rPr>
              <a:t>α</a:t>
            </a:r>
            <a:r>
              <a:rPr lang="en-GB" altLang="en-US" sz="2000" b="1" baseline="-25000">
                <a:latin typeface="Trebuchet MS" pitchFamily="34" charset="0"/>
                <a:cs typeface="Arial" pitchFamily="34" charset="0"/>
              </a:rPr>
              <a:t>3</a:t>
            </a:r>
            <a:r>
              <a:rPr lang="en-GB" altLang="en-US" sz="2000" b="1" i="1">
                <a:latin typeface="Trebuchet MS" pitchFamily="34" charset="0"/>
                <a:cs typeface="Arial" pitchFamily="34" charset="0"/>
              </a:rPr>
              <a:t> </a:t>
            </a:r>
            <a:r>
              <a:rPr lang="en-GB" altLang="en-US" sz="2000" i="1">
                <a:latin typeface="Cambria Math" pitchFamily="18" charset="0"/>
              </a:rPr>
              <a:t>α</a:t>
            </a:r>
            <a:r>
              <a:rPr lang="en-GB" altLang="en-US" sz="2000" b="1" baseline="-25000">
                <a:latin typeface="Trebuchet MS" pitchFamily="34" charset="0"/>
                <a:cs typeface="Arial" pitchFamily="34" charset="0"/>
              </a:rPr>
              <a:t>5</a:t>
            </a:r>
            <a:r>
              <a:rPr lang="en-GB" altLang="en-US" sz="2000" b="1" i="1">
                <a:latin typeface="Trebuchet MS" pitchFamily="34" charset="0"/>
                <a:cs typeface="Arial" pitchFamily="34" charset="0"/>
              </a:rPr>
              <a:t> </a:t>
            </a:r>
            <a:r>
              <a:rPr lang="en-GB" altLang="en-US" sz="2000" i="1">
                <a:latin typeface="Cambria Math" pitchFamily="18" charset="0"/>
              </a:rPr>
              <a:t>α</a:t>
            </a:r>
            <a:r>
              <a:rPr lang="en-GB" altLang="en-US" sz="2000" b="1" baseline="-25000">
                <a:latin typeface="Trebuchet MS" pitchFamily="34" charset="0"/>
                <a:cs typeface="Arial" pitchFamily="34" charset="0"/>
              </a:rPr>
              <a:t>6</a:t>
            </a:r>
            <a:r>
              <a:rPr lang="en-GB" altLang="en-US" sz="2000" b="1">
                <a:latin typeface="Trebuchet MS" pitchFamily="34" charset="0"/>
                <a:cs typeface="Arial" pitchFamily="34" charset="0"/>
              </a:rPr>
              <a:t> </a:t>
            </a:r>
            <a:r>
              <a:rPr lang="en-GB" altLang="en-US" sz="2000" b="1" i="1">
                <a:latin typeface="Trebuchet MS" pitchFamily="34" charset="0"/>
                <a:cs typeface="Arial" pitchFamily="34" charset="0"/>
              </a:rPr>
              <a:t>l</a:t>
            </a:r>
            <a:r>
              <a:rPr lang="en-GB" altLang="en-US" sz="2000" b="1" baseline="-25000">
                <a:latin typeface="Trebuchet MS" pitchFamily="34" charset="0"/>
                <a:cs typeface="Arial" pitchFamily="34" charset="0"/>
              </a:rPr>
              <a:t>b,rqd</a:t>
            </a:r>
            <a:r>
              <a:rPr lang="en-GB" altLang="en-US" sz="2000" b="1">
                <a:latin typeface="Trebuchet MS" pitchFamily="34" charset="0"/>
                <a:cs typeface="Arial" pitchFamily="34" charset="0"/>
              </a:rPr>
              <a:t> </a:t>
            </a:r>
            <a:r>
              <a:rPr lang="en-GB" altLang="en-US" sz="2000" b="1">
                <a:latin typeface="Trebuchet MS" pitchFamily="34" charset="0"/>
                <a:cs typeface="Times New Roman" pitchFamily="18" charset="0"/>
                <a:sym typeface="Symbol" pitchFamily="18" charset="2"/>
              </a:rPr>
              <a:t></a:t>
            </a:r>
            <a:r>
              <a:rPr lang="en-GB" altLang="en-US" sz="2000" b="1">
                <a:latin typeface="Trebuchet MS" pitchFamily="34" charset="0"/>
                <a:cs typeface="Arial" pitchFamily="34" charset="0"/>
              </a:rPr>
              <a:t> </a:t>
            </a:r>
            <a:r>
              <a:rPr lang="en-GB" altLang="en-US" sz="2000" b="1" i="1">
                <a:latin typeface="Trebuchet MS" pitchFamily="34" charset="0"/>
                <a:cs typeface="Arial" pitchFamily="34" charset="0"/>
              </a:rPr>
              <a:t>l</a:t>
            </a:r>
            <a:r>
              <a:rPr lang="en-GB" altLang="en-US" sz="2000" b="1" baseline="-25000">
                <a:latin typeface="Trebuchet MS" pitchFamily="34" charset="0"/>
                <a:cs typeface="Arial" pitchFamily="34" charset="0"/>
              </a:rPr>
              <a:t>0,min </a:t>
            </a:r>
          </a:p>
        </p:txBody>
      </p:sp>
      <p:sp>
        <p:nvSpPr>
          <p:cNvPr id="121860" name="Text Box 4"/>
          <p:cNvSpPr txBox="1">
            <a:spLocks noChangeArrowheads="1"/>
          </p:cNvSpPr>
          <p:nvPr/>
        </p:nvSpPr>
        <p:spPr bwMode="auto">
          <a:xfrm>
            <a:off x="468313" y="2743200"/>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39738" indent="-439738"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000" i="1">
                <a:latin typeface="Cambria Math" pitchFamily="18" charset="0"/>
              </a:rPr>
              <a:t>α</a:t>
            </a:r>
            <a:r>
              <a:rPr lang="en-GB" altLang="en-US" sz="2000" baseline="-25000">
                <a:latin typeface="Trebuchet MS" pitchFamily="34" charset="0"/>
                <a:ea typeface="Cambria Math" pitchFamily="18" charset="0"/>
                <a:cs typeface="Arial" pitchFamily="34" charset="0"/>
              </a:rPr>
              <a:t>6</a:t>
            </a:r>
            <a:r>
              <a:rPr lang="en-GB" altLang="en-US" sz="2000">
                <a:latin typeface="Trebuchet MS" pitchFamily="34" charset="0"/>
                <a:ea typeface="Cambria Math" pitchFamily="18" charset="0"/>
                <a:cs typeface="Arial" pitchFamily="34" charset="0"/>
              </a:rPr>
              <a:t>  = (</a:t>
            </a:r>
            <a:r>
              <a:rPr lang="en-GB" altLang="en-US" sz="2000" i="1">
                <a:latin typeface="Symbol" pitchFamily="18" charset="2"/>
                <a:ea typeface="Cambria Math" pitchFamily="18" charset="0"/>
                <a:cs typeface="Arial" pitchFamily="34" charset="0"/>
              </a:rPr>
              <a:t>r</a:t>
            </a:r>
            <a:r>
              <a:rPr lang="en-GB" altLang="en-US" sz="2000" baseline="-25000">
                <a:latin typeface="Trebuchet MS" pitchFamily="34" charset="0"/>
                <a:ea typeface="Cambria Math" pitchFamily="18" charset="0"/>
                <a:cs typeface="Arial" pitchFamily="34" charset="0"/>
              </a:rPr>
              <a:t>1</a:t>
            </a:r>
            <a:r>
              <a:rPr lang="en-GB" altLang="en-US" sz="2000">
                <a:latin typeface="Trebuchet MS" pitchFamily="34" charset="0"/>
                <a:ea typeface="Cambria Math" pitchFamily="18" charset="0"/>
                <a:cs typeface="Arial" pitchFamily="34" charset="0"/>
              </a:rPr>
              <a:t>/25)</a:t>
            </a:r>
            <a:r>
              <a:rPr lang="en-GB" altLang="en-US" sz="2000" baseline="30000">
                <a:latin typeface="Trebuchet MS" pitchFamily="34" charset="0"/>
                <a:ea typeface="Cambria Math" pitchFamily="18" charset="0"/>
                <a:cs typeface="Arial" pitchFamily="34" charset="0"/>
              </a:rPr>
              <a:t>0,5</a:t>
            </a:r>
            <a:r>
              <a:rPr lang="en-GB" altLang="en-US" sz="2000">
                <a:latin typeface="Trebuchet MS" pitchFamily="34" charset="0"/>
                <a:ea typeface="Cambria Math" pitchFamily="18" charset="0"/>
                <a:cs typeface="Arial" pitchFamily="34" charset="0"/>
              </a:rPr>
              <a:t> but between 1.0 and 1.5 </a:t>
            </a:r>
          </a:p>
          <a:p>
            <a:pPr eaLnBrk="1" hangingPunct="1"/>
            <a:r>
              <a:rPr lang="en-GB" altLang="en-US" sz="2000">
                <a:latin typeface="Trebuchet MS" pitchFamily="34" charset="0"/>
                <a:ea typeface="Cambria Math" pitchFamily="18" charset="0"/>
                <a:cs typeface="Arial" pitchFamily="34" charset="0"/>
              </a:rPr>
              <a:t>	where </a:t>
            </a:r>
            <a:r>
              <a:rPr lang="en-GB" altLang="en-US" sz="2000" i="1">
                <a:latin typeface="Symbol" pitchFamily="18" charset="2"/>
                <a:ea typeface="Cambria Math" pitchFamily="18" charset="0"/>
                <a:cs typeface="Arial" pitchFamily="34" charset="0"/>
              </a:rPr>
              <a:t>r</a:t>
            </a:r>
            <a:r>
              <a:rPr lang="en-GB" altLang="en-US" sz="2000" baseline="-25000">
                <a:latin typeface="Trebuchet MS" pitchFamily="34" charset="0"/>
                <a:ea typeface="Cambria Math" pitchFamily="18" charset="0"/>
                <a:cs typeface="Arial" pitchFamily="34" charset="0"/>
              </a:rPr>
              <a:t>1</a:t>
            </a:r>
            <a:r>
              <a:rPr lang="en-GB" altLang="en-US" sz="2000">
                <a:latin typeface="Trebuchet MS" pitchFamily="34" charset="0"/>
                <a:ea typeface="Cambria Math" pitchFamily="18" charset="0"/>
                <a:cs typeface="Arial" pitchFamily="34" charset="0"/>
              </a:rPr>
              <a:t> is the % of reinforcement lapped within 0.65</a:t>
            </a:r>
            <a:r>
              <a:rPr lang="en-GB" altLang="en-US" sz="2000" i="1">
                <a:latin typeface="Trebuchet MS" pitchFamily="34" charset="0"/>
                <a:ea typeface="Cambria Math" pitchFamily="18" charset="0"/>
                <a:cs typeface="Arial" pitchFamily="34" charset="0"/>
              </a:rPr>
              <a:t>l</a:t>
            </a:r>
            <a:r>
              <a:rPr lang="en-GB" altLang="en-US" sz="2000" baseline="-25000">
                <a:latin typeface="Trebuchet MS" pitchFamily="34" charset="0"/>
                <a:ea typeface="Cambria Math" pitchFamily="18" charset="0"/>
                <a:cs typeface="Arial" pitchFamily="34" charset="0"/>
              </a:rPr>
              <a:t>0</a:t>
            </a:r>
            <a:r>
              <a:rPr lang="en-GB" altLang="en-US" sz="2000">
                <a:latin typeface="Trebuchet MS" pitchFamily="34" charset="0"/>
                <a:ea typeface="Cambria Math" pitchFamily="18" charset="0"/>
                <a:cs typeface="Arial" pitchFamily="34" charset="0"/>
              </a:rPr>
              <a:t> from the centre of the lap</a:t>
            </a:r>
          </a:p>
        </p:txBody>
      </p:sp>
      <p:sp>
        <p:nvSpPr>
          <p:cNvPr id="93188" name="Rectangle 5"/>
          <p:cNvSpPr>
            <a:spLocks noChangeArrowheads="1"/>
          </p:cNvSpPr>
          <p:nvPr/>
        </p:nvSpPr>
        <p:spPr bwMode="auto">
          <a:xfrm>
            <a:off x="0" y="27590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endParaRPr lang="en-US" altLang="en-US">
              <a:latin typeface="Trebuchet MS" pitchFamily="34" charset="0"/>
            </a:endParaRPr>
          </a:p>
        </p:txBody>
      </p:sp>
      <p:graphicFrame>
        <p:nvGraphicFramePr>
          <p:cNvPr id="25631" name="Group 31"/>
          <p:cNvGraphicFramePr>
            <a:graphicFrameLocks noGrp="1"/>
          </p:cNvGraphicFramePr>
          <p:nvPr/>
        </p:nvGraphicFramePr>
        <p:xfrm>
          <a:off x="468313" y="4005263"/>
          <a:ext cx="8137525" cy="1798637"/>
        </p:xfrm>
        <a:graphic>
          <a:graphicData uri="http://schemas.openxmlformats.org/drawingml/2006/table">
            <a:tbl>
              <a:tblPr/>
              <a:tblGrid>
                <a:gridCol w="3730625"/>
                <a:gridCol w="1100137"/>
                <a:gridCol w="1103313"/>
                <a:gridCol w="1114425"/>
                <a:gridCol w="1089025"/>
              </a:tblGrid>
              <a:tr h="10060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Percentage of lapped bars relative to the total cross-section area</a:t>
                      </a:r>
                    </a:p>
                  </a:txBody>
                  <a:tcPr marT="45728" marB="4572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&lt; 25%</a:t>
                      </a:r>
                    </a:p>
                  </a:txBody>
                  <a:tcPr marT="45728" marB="4572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33%</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50%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&gt;50%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3963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1" u="none" strike="noStrike" cap="none" normalizeH="0" baseline="0" smtClean="0">
                          <a:ln>
                            <a:noFill/>
                          </a:ln>
                          <a:solidFill>
                            <a:schemeClr val="tx1"/>
                          </a:solidFill>
                          <a:effectLst/>
                          <a:latin typeface="Cambria Math" pitchFamily="18" charset="0"/>
                          <a:ea typeface="ヒラギノ角ゴ Pro W3" charset="-128"/>
                        </a:rPr>
                        <a:t>α</a:t>
                      </a:r>
                      <a:r>
                        <a:rPr kumimoji="0" lang="en-GB" sz="2000" b="0" i="0" u="none" strike="noStrike" cap="none" normalizeH="0" baseline="-30000" smtClean="0">
                          <a:ln>
                            <a:noFill/>
                          </a:ln>
                          <a:solidFill>
                            <a:srgbClr val="002C5F"/>
                          </a:solidFill>
                          <a:effectLst/>
                          <a:latin typeface="Trebuchet MS" pitchFamily="34" charset="0"/>
                          <a:ea typeface="Times New Roman" pitchFamily="18" charset="0"/>
                          <a:cs typeface="Arial" pitchFamily="34" charset="0"/>
                        </a:rPr>
                        <a:t>6</a:t>
                      </a:r>
                      <a:endPar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endParaRPr>
                    </a:p>
                  </a:txBody>
                  <a:tcPr marT="45728" marB="4572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1</a:t>
                      </a:r>
                    </a:p>
                  </a:txBody>
                  <a:tcPr marT="45728" marB="4572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1.15</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1.4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1.5</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1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rgbClr val="002C5F"/>
                          </a:solidFill>
                          <a:effectLst/>
                          <a:latin typeface="Trebuchet MS" pitchFamily="34" charset="0"/>
                          <a:ea typeface="Times New Roman" pitchFamily="18" charset="0"/>
                          <a:cs typeface="Arial" pitchFamily="34" charset="0"/>
                        </a:rPr>
                        <a:t>Note: Intermediate values may be determined by interpolation.</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
        <p:nvSpPr>
          <p:cNvPr id="121884" name="Text Box 28"/>
          <p:cNvSpPr txBox="1">
            <a:spLocks noChangeArrowheads="1"/>
          </p:cNvSpPr>
          <p:nvPr/>
        </p:nvSpPr>
        <p:spPr bwMode="auto">
          <a:xfrm>
            <a:off x="468313" y="2095500"/>
            <a:ext cx="612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39738" indent="-439738"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000" i="1" dirty="0">
                <a:latin typeface="Cambria Math" pitchFamily="18" charset="0"/>
              </a:rPr>
              <a:t>α</a:t>
            </a:r>
            <a:r>
              <a:rPr lang="en-GB" altLang="en-US" sz="2000" baseline="-25000" dirty="0">
                <a:latin typeface="Trebuchet MS" pitchFamily="34" charset="0"/>
                <a:ea typeface="Cambria Math" pitchFamily="18" charset="0"/>
                <a:cs typeface="Arial" pitchFamily="34" charset="0"/>
              </a:rPr>
              <a:t>1</a:t>
            </a:r>
            <a:r>
              <a:rPr lang="en-GB" altLang="en-US" sz="2000" dirty="0">
                <a:latin typeface="Trebuchet MS" pitchFamily="34" charset="0"/>
                <a:ea typeface="Cambria Math" pitchFamily="18" charset="0"/>
                <a:cs typeface="Arial" pitchFamily="34" charset="0"/>
              </a:rPr>
              <a:t> </a:t>
            </a:r>
            <a:r>
              <a:rPr lang="en-GB" altLang="en-US" sz="2000" i="1" dirty="0">
                <a:latin typeface="Cambria Math" pitchFamily="18" charset="0"/>
              </a:rPr>
              <a:t>α</a:t>
            </a:r>
            <a:r>
              <a:rPr lang="en-GB" altLang="en-US" sz="2000" baseline="-25000" dirty="0">
                <a:latin typeface="Trebuchet MS" pitchFamily="34" charset="0"/>
                <a:cs typeface="Arial" pitchFamily="34" charset="0"/>
              </a:rPr>
              <a:t>2</a:t>
            </a:r>
            <a:r>
              <a:rPr lang="en-GB" altLang="en-US" sz="2000" dirty="0">
                <a:latin typeface="Trebuchet MS" pitchFamily="34" charset="0"/>
                <a:cs typeface="Arial" pitchFamily="34" charset="0"/>
              </a:rPr>
              <a:t> </a:t>
            </a:r>
            <a:r>
              <a:rPr lang="en-GB" altLang="en-US" sz="2000" i="1" dirty="0">
                <a:latin typeface="Cambria Math" pitchFamily="18" charset="0"/>
              </a:rPr>
              <a:t>α</a:t>
            </a:r>
            <a:r>
              <a:rPr lang="en-GB" altLang="en-US" sz="2000" baseline="-25000" dirty="0">
                <a:latin typeface="Trebuchet MS" pitchFamily="34" charset="0"/>
                <a:cs typeface="Arial" pitchFamily="34" charset="0"/>
              </a:rPr>
              <a:t>3</a:t>
            </a:r>
            <a:r>
              <a:rPr lang="en-GB" altLang="en-US" sz="2000" dirty="0">
                <a:latin typeface="Trebuchet MS" pitchFamily="34" charset="0"/>
                <a:cs typeface="Arial" pitchFamily="34" charset="0"/>
              </a:rPr>
              <a:t> </a:t>
            </a:r>
            <a:r>
              <a:rPr lang="en-GB" altLang="en-US" sz="2000" i="1" dirty="0">
                <a:latin typeface="Cambria Math" pitchFamily="18" charset="0"/>
              </a:rPr>
              <a:t>α</a:t>
            </a:r>
            <a:r>
              <a:rPr lang="en-GB" altLang="en-US" sz="2000" baseline="-25000" dirty="0">
                <a:latin typeface="Trebuchet MS" pitchFamily="34" charset="0"/>
                <a:cs typeface="Arial" pitchFamily="34" charset="0"/>
              </a:rPr>
              <a:t>5</a:t>
            </a:r>
            <a:r>
              <a:rPr lang="en-GB" altLang="en-US" sz="2000" dirty="0">
                <a:latin typeface="Trebuchet MS" pitchFamily="34" charset="0"/>
                <a:cs typeface="Arial" pitchFamily="34" charset="0"/>
              </a:rPr>
              <a:t> </a:t>
            </a:r>
            <a:r>
              <a:rPr lang="en-GB" altLang="en-US" sz="2000" dirty="0" smtClean="0">
                <a:latin typeface="Trebuchet MS" pitchFamily="34" charset="0"/>
                <a:cs typeface="Arial" pitchFamily="34" charset="0"/>
              </a:rPr>
              <a:t>  are </a:t>
            </a:r>
            <a:r>
              <a:rPr lang="en-GB" altLang="en-US" sz="2000" dirty="0">
                <a:latin typeface="Trebuchet MS" pitchFamily="34" charset="0"/>
                <a:cs typeface="Arial" pitchFamily="34" charset="0"/>
              </a:rPr>
              <a:t>as defined for anchorage length</a:t>
            </a:r>
          </a:p>
        </p:txBody>
      </p:sp>
      <p:sp>
        <p:nvSpPr>
          <p:cNvPr id="121885" name="Text Box 29"/>
          <p:cNvSpPr txBox="1">
            <a:spLocks noChangeArrowheads="1"/>
          </p:cNvSpPr>
          <p:nvPr/>
        </p:nvSpPr>
        <p:spPr bwMode="auto">
          <a:xfrm>
            <a:off x="468313" y="6056313"/>
            <a:ext cx="5256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sz="2000" i="1">
                <a:solidFill>
                  <a:schemeClr val="folHlink"/>
                </a:solidFill>
                <a:latin typeface="Trebuchet MS" pitchFamily="34" charset="0"/>
                <a:cs typeface="Arial" pitchFamily="34" charset="0"/>
              </a:rPr>
              <a:t>l</a:t>
            </a:r>
            <a:r>
              <a:rPr lang="en-GB" altLang="en-US" sz="2000" baseline="-25000">
                <a:solidFill>
                  <a:schemeClr val="folHlink"/>
                </a:solidFill>
                <a:latin typeface="Trebuchet MS" pitchFamily="34" charset="0"/>
                <a:cs typeface="Arial" pitchFamily="34" charset="0"/>
              </a:rPr>
              <a:t>0,min</a:t>
            </a:r>
            <a:r>
              <a:rPr lang="en-GB" altLang="en-US" sz="2000">
                <a:solidFill>
                  <a:schemeClr val="folHlink"/>
                </a:solidFill>
                <a:latin typeface="Trebuchet MS" pitchFamily="34" charset="0"/>
                <a:cs typeface="Arial" pitchFamily="34" charset="0"/>
              </a:rPr>
              <a:t> </a:t>
            </a:r>
            <a:r>
              <a:rPr lang="en-GB" altLang="en-US" sz="2000">
                <a:solidFill>
                  <a:schemeClr val="folHlink"/>
                </a:solidFill>
                <a:latin typeface="Trebuchet MS" pitchFamily="34" charset="0"/>
                <a:cs typeface="Arial" pitchFamily="34" charset="0"/>
                <a:sym typeface="Symbol" pitchFamily="18" charset="2"/>
              </a:rPr>
              <a:t></a:t>
            </a:r>
            <a:r>
              <a:rPr lang="en-GB" altLang="en-US" sz="2000">
                <a:solidFill>
                  <a:schemeClr val="folHlink"/>
                </a:solidFill>
                <a:latin typeface="Trebuchet MS" pitchFamily="34" charset="0"/>
                <a:cs typeface="Arial" pitchFamily="34" charset="0"/>
              </a:rPr>
              <a:t> max{0.3</a:t>
            </a:r>
            <a:r>
              <a:rPr lang="en-GB" altLang="en-US" sz="2000" i="1" baseline="-25000">
                <a:solidFill>
                  <a:schemeClr val="folHlink"/>
                </a:solidFill>
                <a:latin typeface="Trebuchet MS" pitchFamily="34" charset="0"/>
                <a:cs typeface="Arial" pitchFamily="34" charset="0"/>
              </a:rPr>
              <a:t> </a:t>
            </a:r>
            <a:r>
              <a:rPr lang="en-GB" altLang="en-US" sz="2000" i="1">
                <a:latin typeface="Cambria Math" pitchFamily="18" charset="0"/>
              </a:rPr>
              <a:t>α</a:t>
            </a:r>
            <a:r>
              <a:rPr lang="en-GB" altLang="en-US" sz="2000" baseline="-25000">
                <a:solidFill>
                  <a:schemeClr val="folHlink"/>
                </a:solidFill>
                <a:latin typeface="Trebuchet MS" pitchFamily="34" charset="0"/>
                <a:cs typeface="Arial" pitchFamily="34" charset="0"/>
              </a:rPr>
              <a:t>6 </a:t>
            </a:r>
            <a:r>
              <a:rPr lang="en-GB" altLang="en-US" sz="2000" i="1">
                <a:solidFill>
                  <a:schemeClr val="folHlink"/>
                </a:solidFill>
                <a:latin typeface="Trebuchet MS" pitchFamily="34" charset="0"/>
                <a:cs typeface="Arial" pitchFamily="34" charset="0"/>
              </a:rPr>
              <a:t>l</a:t>
            </a:r>
            <a:r>
              <a:rPr lang="en-GB" altLang="en-US" sz="2000" baseline="-25000">
                <a:solidFill>
                  <a:schemeClr val="folHlink"/>
                </a:solidFill>
                <a:latin typeface="Trebuchet MS" pitchFamily="34" charset="0"/>
                <a:cs typeface="Arial" pitchFamily="34" charset="0"/>
              </a:rPr>
              <a:t>b,rqd</a:t>
            </a:r>
            <a:r>
              <a:rPr lang="en-GB" altLang="en-US" sz="2000">
                <a:solidFill>
                  <a:schemeClr val="folHlink"/>
                </a:solidFill>
                <a:latin typeface="Trebuchet MS" pitchFamily="34" charset="0"/>
                <a:cs typeface="Arial" pitchFamily="34" charset="0"/>
              </a:rPr>
              <a:t>; 15</a:t>
            </a:r>
            <a:r>
              <a:rPr lang="en-GB" altLang="en-US" sz="2000">
                <a:solidFill>
                  <a:schemeClr val="folHlink"/>
                </a:solidFill>
                <a:latin typeface="Trebuchet MS" pitchFamily="34" charset="0"/>
                <a:cs typeface="Arial" pitchFamily="34" charset="0"/>
                <a:sym typeface="Symbol" pitchFamily="18" charset="2"/>
              </a:rPr>
              <a:t>; 200}</a:t>
            </a:r>
            <a:r>
              <a:rPr lang="en-GB" altLang="en-US" sz="2000" baseline="-25000">
                <a:latin typeface="Trebuchet MS" pitchFamily="34" charset="0"/>
                <a:cs typeface="Arial" pitchFamily="34" charset="0"/>
              </a:rPr>
              <a:t> </a:t>
            </a:r>
          </a:p>
        </p:txBody>
      </p:sp>
      <p:sp>
        <p:nvSpPr>
          <p:cNvPr id="93213" name="Rectangle 32"/>
          <p:cNvSpPr>
            <a:spLocks noGrp="1" noChangeArrowheads="1"/>
          </p:cNvSpPr>
          <p:nvPr>
            <p:ph type="title" idx="4294967295"/>
          </p:nvPr>
        </p:nvSpPr>
        <p:spPr>
          <a:xfrm>
            <a:off x="0" y="274638"/>
            <a:ext cx="6346825" cy="512762"/>
          </a:xfrm>
        </p:spPr>
        <p:txBody>
          <a:bodyPr anchor="t"/>
          <a:lstStyle/>
          <a:p>
            <a:r>
              <a:rPr lang="en-GB" altLang="en-US" smtClean="0"/>
              <a:t>Design Lap Length, </a:t>
            </a:r>
            <a:r>
              <a:rPr lang="en-GB" altLang="en-US" i="1" smtClean="0"/>
              <a:t>l</a:t>
            </a:r>
            <a:r>
              <a:rPr lang="en-GB" altLang="en-US" baseline="-25000" smtClean="0"/>
              <a:t>0</a:t>
            </a:r>
            <a:r>
              <a:rPr lang="en-GB" altLang="en-US" smtClean="0"/>
              <a:t> (8.7.3)</a:t>
            </a:r>
            <a:endParaRPr lang="en-US" altLang="en-US" smtClean="0"/>
          </a:p>
        </p:txBody>
      </p:sp>
      <p:sp>
        <p:nvSpPr>
          <p:cNvPr id="93214" name="Text Placeholder 8"/>
          <p:cNvSpPr>
            <a:spLocks noGrp="1"/>
          </p:cNvSpPr>
          <p:nvPr>
            <p:ph type="body" sz="quarter" idx="4294967295"/>
          </p:nvPr>
        </p:nvSpPr>
        <p:spPr>
          <a:xfrm>
            <a:off x="183054" y="836712"/>
            <a:ext cx="3441700" cy="419100"/>
          </a:xfrm>
        </p:spPr>
        <p:txBody>
          <a:bodyPr/>
          <a:lstStyle/>
          <a:p>
            <a:pPr marL="0" indent="0"/>
            <a:r>
              <a:rPr lang="en-GB" altLang="en-US" sz="2000" dirty="0" smtClean="0">
                <a:solidFill>
                  <a:schemeClr val="tx2"/>
                </a:solidFill>
              </a:rPr>
              <a:t>EC2: Cl. 8.7.3, Table 8.3</a:t>
            </a:r>
          </a:p>
        </p:txBody>
      </p:sp>
      <p:sp>
        <p:nvSpPr>
          <p:cNvPr id="93215" name="Text Placeholder 9"/>
          <p:cNvSpPr>
            <a:spLocks noGrp="1"/>
          </p:cNvSpPr>
          <p:nvPr>
            <p:ph type="body" sz="quarter" idx="4294967295"/>
          </p:nvPr>
        </p:nvSpPr>
        <p:spPr>
          <a:xfrm>
            <a:off x="5702300" y="908050"/>
            <a:ext cx="3441700" cy="419100"/>
          </a:xfrm>
        </p:spPr>
        <p:txBody>
          <a:bodyPr/>
          <a:lstStyle/>
          <a:p>
            <a:pPr marL="0" indent="0"/>
            <a:r>
              <a:rPr lang="en-GB" altLang="en-US" sz="2000" smtClean="0">
                <a:solidFill>
                  <a:schemeClr val="accent2"/>
                </a:solidFill>
              </a:rPr>
              <a:t>Concise: 11.6.2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84" grpId="0" autoUpdateAnimBg="0"/>
      <p:bldP spid="1218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ChangeArrowheads="1"/>
          </p:cNvSpPr>
          <p:nvPr/>
        </p:nvSpPr>
        <p:spPr bwMode="auto">
          <a:xfrm>
            <a:off x="0" y="2941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endParaRPr lang="en-US" altLang="en-US" sz="1800" smtClean="0">
              <a:solidFill>
                <a:srgbClr val="002060"/>
              </a:solidFill>
              <a:latin typeface="Arial" pitchFamily="34" charset="0"/>
            </a:endParaRPr>
          </a:p>
        </p:txBody>
      </p:sp>
      <p:pic>
        <p:nvPicPr>
          <p:cNvPr id="471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1665288"/>
            <a:ext cx="7929562"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4"/>
          <p:cNvSpPr>
            <a:spLocks noGrp="1" noChangeArrowheads="1"/>
          </p:cNvSpPr>
          <p:nvPr>
            <p:ph type="title"/>
          </p:nvPr>
        </p:nvSpPr>
        <p:spPr>
          <a:xfrm>
            <a:off x="457200" y="274638"/>
            <a:ext cx="8229600" cy="641350"/>
          </a:xfrm>
        </p:spPr>
        <p:txBody>
          <a:bodyPr/>
          <a:lstStyle/>
          <a:p>
            <a:r>
              <a:rPr lang="en-GB" altLang="en-US" smtClean="0">
                <a:solidFill>
                  <a:schemeClr val="tx1"/>
                </a:solidFill>
              </a:rPr>
              <a:t>Arrangement of Laps</a:t>
            </a:r>
            <a:endParaRPr lang="en-US" altLang="en-US" smtClean="0">
              <a:solidFill>
                <a:schemeClr val="tx1"/>
              </a:solidFill>
            </a:endParaRPr>
          </a:p>
        </p:txBody>
      </p:sp>
      <p:sp>
        <p:nvSpPr>
          <p:cNvPr id="47109" name="Text Placeholder 8"/>
          <p:cNvSpPr>
            <a:spLocks/>
          </p:cNvSpPr>
          <p:nvPr/>
        </p:nvSpPr>
        <p:spPr bwMode="auto">
          <a:xfrm>
            <a:off x="539750" y="836613"/>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spcBef>
                <a:spcPct val="50000"/>
              </a:spcBef>
              <a:spcAft>
                <a:spcPts val="1000"/>
              </a:spcAft>
            </a:pPr>
            <a:r>
              <a:rPr lang="en-GB" altLang="en-US" sz="2000" smtClean="0">
                <a:solidFill>
                  <a:srgbClr val="00B0F0"/>
                </a:solidFill>
              </a:rPr>
              <a:t>EC2: Cl. 8.7.3, Fig 8.8</a:t>
            </a:r>
          </a:p>
        </p:txBody>
      </p:sp>
      <p:sp>
        <p:nvSpPr>
          <p:cNvPr id="6" name="Oval 5"/>
          <p:cNvSpPr>
            <a:spLocks noChangeArrowheads="1"/>
          </p:cNvSpPr>
          <p:nvPr/>
        </p:nvSpPr>
        <p:spPr bwMode="auto">
          <a:xfrm>
            <a:off x="1789113" y="3432175"/>
            <a:ext cx="1417637" cy="411163"/>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7" name="Oval 6"/>
          <p:cNvSpPr>
            <a:spLocks noChangeArrowheads="1"/>
          </p:cNvSpPr>
          <p:nvPr/>
        </p:nvSpPr>
        <p:spPr bwMode="auto">
          <a:xfrm>
            <a:off x="2497138" y="2346325"/>
            <a:ext cx="1417637" cy="411163"/>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8" name="Oval 7"/>
          <p:cNvSpPr>
            <a:spLocks noChangeArrowheads="1"/>
          </p:cNvSpPr>
          <p:nvPr/>
        </p:nvSpPr>
        <p:spPr bwMode="auto">
          <a:xfrm>
            <a:off x="2924175" y="4232275"/>
            <a:ext cx="563563" cy="411163"/>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extLst>
      <p:ext uri="{BB962C8B-B14F-4D97-AF65-F5344CB8AC3E}">
        <p14:creationId xmlns:p14="http://schemas.microsoft.com/office/powerpoint/2010/main" val="39847072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endParaRPr lang="en-US" altLang="en-US" smtClean="0"/>
          </a:p>
        </p:txBody>
      </p:sp>
      <p:sp>
        <p:nvSpPr>
          <p:cNvPr id="95235" name="Rectangle 3"/>
          <p:cNvSpPr>
            <a:spLocks noGrp="1" noChangeArrowheads="1"/>
          </p:cNvSpPr>
          <p:nvPr>
            <p:ph idx="1"/>
          </p:nvPr>
        </p:nvSpPr>
        <p:spPr/>
        <p:txBody>
          <a:bodyPr/>
          <a:lstStyle/>
          <a:p>
            <a:pPr algn="ctr"/>
            <a:endParaRPr lang="en-GB" altLang="en-US" sz="4000" smtClean="0"/>
          </a:p>
          <a:p>
            <a:pPr algn="ctr"/>
            <a:r>
              <a:rPr lang="en-GB" altLang="en-US" sz="4000" smtClean="0"/>
              <a:t>Worked example</a:t>
            </a:r>
          </a:p>
          <a:p>
            <a:pPr algn="ctr"/>
            <a:endParaRPr lang="en-GB" altLang="en-US" sz="4000" smtClean="0"/>
          </a:p>
          <a:p>
            <a:pPr algn="ctr"/>
            <a:r>
              <a:rPr lang="en-GB" altLang="en-US" sz="2800" smtClean="0"/>
              <a:t>Anchorage and lap lengths</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GB" altLang="en-US" smtClean="0"/>
              <a:t>Anchorage Worked Example</a:t>
            </a:r>
          </a:p>
        </p:txBody>
      </p:sp>
      <p:sp>
        <p:nvSpPr>
          <p:cNvPr id="478211" name="Rectangle 3"/>
          <p:cNvSpPr>
            <a:spLocks noGrp="1" noChangeArrowheads="1"/>
          </p:cNvSpPr>
          <p:nvPr>
            <p:ph idx="1"/>
          </p:nvPr>
        </p:nvSpPr>
        <p:spPr>
          <a:xfrm>
            <a:off x="985838" y="1306513"/>
            <a:ext cx="8158162" cy="4527550"/>
          </a:xfrm>
        </p:spPr>
        <p:txBody>
          <a:bodyPr/>
          <a:lstStyle/>
          <a:p>
            <a:pPr marL="0" indent="0"/>
            <a:r>
              <a:rPr lang="en-GB" altLang="en-US" smtClean="0"/>
              <a:t>Calculate the tension anchorage for an H16 bar in the bottom of a slab:</a:t>
            </a:r>
          </a:p>
          <a:p>
            <a:pPr marL="1009650" lvl="1" indent="-381000">
              <a:buClr>
                <a:schemeClr val="tx1"/>
              </a:buClr>
              <a:buFontTx/>
              <a:buAutoNum type="alphaLcParenR"/>
            </a:pPr>
            <a:r>
              <a:rPr lang="en-GB" altLang="en-US" sz="2400" smtClean="0"/>
              <a:t>Straight bars</a:t>
            </a:r>
          </a:p>
          <a:p>
            <a:pPr marL="1009650" lvl="1" indent="-381000">
              <a:buClr>
                <a:schemeClr val="tx1"/>
              </a:buClr>
              <a:buFontTx/>
              <a:buAutoNum type="alphaLcParenR"/>
            </a:pPr>
            <a:r>
              <a:rPr lang="en-GB" altLang="en-US" sz="2400" smtClean="0"/>
              <a:t>Other shape bars (Fig  8.1 b, c and d)</a:t>
            </a:r>
          </a:p>
          <a:p>
            <a:pPr marL="1009650" lvl="1" indent="-381000">
              <a:buClr>
                <a:schemeClr val="tx1"/>
              </a:buClr>
              <a:buFontTx/>
              <a:buAutoNum type="alphaLcParenR"/>
            </a:pPr>
            <a:endParaRPr lang="en-GB" altLang="en-US" sz="2400" smtClean="0"/>
          </a:p>
          <a:p>
            <a:pPr marL="0" indent="0">
              <a:buClr>
                <a:schemeClr val="tx1"/>
              </a:buClr>
            </a:pPr>
            <a:r>
              <a:rPr lang="en-GB" altLang="en-US" smtClean="0"/>
              <a:t>		Concrete strength class is C25/30</a:t>
            </a:r>
          </a:p>
          <a:p>
            <a:pPr marL="0" indent="0">
              <a:buClr>
                <a:schemeClr val="tx1"/>
              </a:buClr>
            </a:pPr>
            <a:r>
              <a:rPr lang="en-GB" altLang="en-US" smtClean="0"/>
              <a:t>		Nominal cover is 25mm</a:t>
            </a:r>
          </a:p>
        </p:txBody>
      </p:sp>
      <p:sp>
        <p:nvSpPr>
          <p:cNvPr id="478212" name="Text Box 4"/>
          <p:cNvSpPr txBox="1">
            <a:spLocks noChangeArrowheads="1"/>
          </p:cNvSpPr>
          <p:nvPr/>
        </p:nvSpPr>
        <p:spPr bwMode="auto">
          <a:xfrm>
            <a:off x="1843088" y="5967413"/>
            <a:ext cx="5891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nSpc>
                <a:spcPct val="120000"/>
              </a:lnSpc>
              <a:spcBef>
                <a:spcPct val="50000"/>
              </a:spcBef>
              <a:spcAft>
                <a:spcPts val="1000"/>
              </a:spcAft>
            </a:pPr>
            <a:r>
              <a:rPr lang="en-GB" altLang="en-US" sz="2400">
                <a:solidFill>
                  <a:srgbClr val="002C5F"/>
                </a:solidFill>
                <a:latin typeface="Trebuchet MS" pitchFamily="34" charset="0"/>
              </a:rPr>
              <a:t>Assume maximum design stress in the bar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8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82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8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641350"/>
          </a:xfrm>
        </p:spPr>
        <p:txBody>
          <a:bodyPr/>
          <a:lstStyle/>
          <a:p>
            <a:r>
              <a:rPr lang="en-GB" altLang="en-US" smtClean="0">
                <a:solidFill>
                  <a:schemeClr val="folHlink"/>
                </a:solidFill>
              </a:rPr>
              <a:t>Anchorage Worked Example</a:t>
            </a:r>
          </a:p>
        </p:txBody>
      </p:sp>
      <p:sp>
        <p:nvSpPr>
          <p:cNvPr id="312323" name="Rectangle 3"/>
          <p:cNvSpPr>
            <a:spLocks noGrp="1" noChangeArrowheads="1"/>
          </p:cNvSpPr>
          <p:nvPr>
            <p:ph type="body" idx="1"/>
          </p:nvPr>
        </p:nvSpPr>
        <p:spPr>
          <a:xfrm>
            <a:off x="985838" y="1306513"/>
            <a:ext cx="8158162" cy="4527550"/>
          </a:xfrm>
        </p:spPr>
        <p:txBody>
          <a:bodyPr/>
          <a:lstStyle/>
          <a:p>
            <a:pPr marL="0" indent="0"/>
            <a:r>
              <a:rPr lang="en-GB" altLang="en-US" smtClean="0"/>
              <a:t>Calculate the tension anchorage for an H16 bar in the bottom of a slab:</a:t>
            </a:r>
          </a:p>
          <a:p>
            <a:pPr marL="1009650" lvl="1" indent="-381000">
              <a:buClr>
                <a:schemeClr val="tx1"/>
              </a:buClr>
              <a:buFontTx/>
              <a:buAutoNum type="alphaLcParenR"/>
            </a:pPr>
            <a:r>
              <a:rPr lang="en-GB" altLang="en-US" sz="2400" smtClean="0"/>
              <a:t>Straight bars</a:t>
            </a:r>
          </a:p>
          <a:p>
            <a:pPr marL="1009650" lvl="1" indent="-381000">
              <a:buClr>
                <a:schemeClr val="tx1"/>
              </a:buClr>
              <a:buFontTx/>
              <a:buAutoNum type="alphaLcParenR"/>
            </a:pPr>
            <a:r>
              <a:rPr lang="en-GB" altLang="en-US" sz="2400" smtClean="0"/>
              <a:t>Other shape bars (Fig  8.1 b, c and d)</a:t>
            </a:r>
          </a:p>
          <a:p>
            <a:pPr marL="1009650" lvl="1" indent="-381000">
              <a:buClr>
                <a:schemeClr val="tx1"/>
              </a:buClr>
              <a:buFontTx/>
              <a:buAutoNum type="alphaLcParenR"/>
            </a:pPr>
            <a:endParaRPr lang="en-GB" altLang="en-US" sz="2400" smtClean="0"/>
          </a:p>
          <a:p>
            <a:pPr marL="0" indent="0">
              <a:buClr>
                <a:schemeClr val="tx1"/>
              </a:buClr>
            </a:pPr>
            <a:r>
              <a:rPr lang="en-GB" altLang="en-US" smtClean="0"/>
              <a:t>		Concrete strength class is C25/30</a:t>
            </a:r>
          </a:p>
          <a:p>
            <a:pPr marL="0" indent="0">
              <a:buClr>
                <a:schemeClr val="tx1"/>
              </a:buClr>
            </a:pPr>
            <a:r>
              <a:rPr lang="en-GB" altLang="en-US" smtClean="0"/>
              <a:t>		Nominal cover is 25mm</a:t>
            </a:r>
          </a:p>
        </p:txBody>
      </p:sp>
      <p:sp>
        <p:nvSpPr>
          <p:cNvPr id="312324" name="Text Box 4"/>
          <p:cNvSpPr txBox="1">
            <a:spLocks noChangeArrowheads="1"/>
          </p:cNvSpPr>
          <p:nvPr/>
        </p:nvSpPr>
        <p:spPr bwMode="auto">
          <a:xfrm>
            <a:off x="1843088" y="4881563"/>
            <a:ext cx="5891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Bef>
                <a:spcPct val="50000"/>
              </a:spcBef>
              <a:spcAft>
                <a:spcPts val="1000"/>
              </a:spcAft>
            </a:pPr>
            <a:r>
              <a:rPr lang="en-GB" altLang="en-US" smtClean="0"/>
              <a:t>Assume maximum design stress in the bar</a:t>
            </a:r>
          </a:p>
        </p:txBody>
      </p:sp>
      <p:sp>
        <p:nvSpPr>
          <p:cNvPr id="2" name="TextBox 1"/>
          <p:cNvSpPr txBox="1">
            <a:spLocks noChangeArrowheads="1"/>
          </p:cNvSpPr>
          <p:nvPr/>
        </p:nvSpPr>
        <p:spPr bwMode="auto">
          <a:xfrm>
            <a:off x="685800" y="5986463"/>
            <a:ext cx="36147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n-GB" altLang="en-US" smtClean="0"/>
              <a:t>What is the value of f</a:t>
            </a:r>
            <a:r>
              <a:rPr lang="en-GB" altLang="en-US" baseline="-25000" smtClean="0"/>
              <a:t>ck</a:t>
            </a:r>
            <a:r>
              <a:rPr lang="en-GB" altLang="en-US" smtClean="0"/>
              <a:t>?      </a:t>
            </a:r>
          </a:p>
        </p:txBody>
      </p:sp>
      <p:sp>
        <p:nvSpPr>
          <p:cNvPr id="6" name="TextBox 5"/>
          <p:cNvSpPr txBox="1">
            <a:spLocks noChangeArrowheads="1"/>
          </p:cNvSpPr>
          <p:nvPr/>
        </p:nvSpPr>
        <p:spPr bwMode="auto">
          <a:xfrm>
            <a:off x="4789488" y="5986463"/>
            <a:ext cx="36131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n-GB" altLang="en-US" smtClean="0"/>
              <a:t>Answer:  f</a:t>
            </a:r>
            <a:r>
              <a:rPr lang="en-GB" altLang="en-US" baseline="-25000" smtClean="0"/>
              <a:t>ck</a:t>
            </a:r>
            <a:r>
              <a:rPr lang="en-GB" altLang="en-US" smtClean="0"/>
              <a:t>= 25 MPa     </a:t>
            </a:r>
          </a:p>
        </p:txBody>
      </p:sp>
      <p:sp>
        <p:nvSpPr>
          <p:cNvPr id="7" name="Oval 6"/>
          <p:cNvSpPr>
            <a:spLocks noChangeArrowheads="1"/>
          </p:cNvSpPr>
          <p:nvPr/>
        </p:nvSpPr>
        <p:spPr bwMode="auto">
          <a:xfrm>
            <a:off x="6596063" y="3489325"/>
            <a:ext cx="561975" cy="411163"/>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extLst>
      <p:ext uri="{BB962C8B-B14F-4D97-AF65-F5344CB8AC3E}">
        <p14:creationId xmlns:p14="http://schemas.microsoft.com/office/powerpoint/2010/main" val="349804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23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23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232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23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274638"/>
            <a:ext cx="6346825" cy="706437"/>
          </a:xfrm>
        </p:spPr>
        <p:txBody>
          <a:bodyPr/>
          <a:lstStyle/>
          <a:p>
            <a:r>
              <a:rPr lang="en-GB" altLang="en-US" smtClean="0"/>
              <a:t>Bond stress, f</a:t>
            </a:r>
            <a:r>
              <a:rPr lang="en-GB" altLang="en-US" baseline="-25000" smtClean="0"/>
              <a:t>bd</a:t>
            </a:r>
          </a:p>
        </p:txBody>
      </p:sp>
      <p:sp>
        <p:nvSpPr>
          <p:cNvPr id="430083" name="Rectangle 3"/>
          <p:cNvSpPr>
            <a:spLocks noGrp="1" noChangeArrowheads="1"/>
          </p:cNvSpPr>
          <p:nvPr>
            <p:ph idx="1"/>
          </p:nvPr>
        </p:nvSpPr>
        <p:spPr>
          <a:xfrm>
            <a:off x="522288" y="1101725"/>
            <a:ext cx="8621712" cy="5756275"/>
          </a:xfrm>
        </p:spPr>
        <p:txBody>
          <a:bodyPr/>
          <a:lstStyle/>
          <a:p>
            <a:pPr marL="0" indent="0">
              <a:lnSpc>
                <a:spcPct val="80000"/>
              </a:lnSpc>
            </a:pPr>
            <a:r>
              <a:rPr lang="en-GB" altLang="en-US" sz="2000" dirty="0" err="1" smtClean="0"/>
              <a:t>f</a:t>
            </a:r>
            <a:r>
              <a:rPr lang="en-GB" altLang="en-US" sz="2000" baseline="-25000" dirty="0" err="1" smtClean="0"/>
              <a:t>bd</a:t>
            </a:r>
            <a:r>
              <a:rPr lang="en-GB" altLang="en-US" sz="2000" baseline="-25000" dirty="0" smtClean="0"/>
              <a:t> </a:t>
            </a:r>
            <a:r>
              <a:rPr lang="en-GB" altLang="en-US" sz="2000" dirty="0" smtClean="0"/>
              <a:t>= 2.25 </a:t>
            </a:r>
            <a:r>
              <a:rPr lang="el-GR" altLang="en-US" sz="2000" b="1" dirty="0" smtClean="0"/>
              <a:t>η</a:t>
            </a:r>
            <a:r>
              <a:rPr lang="en-GB" altLang="en-US" sz="2000" baseline="-25000" dirty="0" smtClean="0"/>
              <a:t>1</a:t>
            </a:r>
            <a:r>
              <a:rPr lang="en-GB" altLang="en-US" sz="2000" b="1" dirty="0" smtClean="0"/>
              <a:t> </a:t>
            </a:r>
            <a:r>
              <a:rPr lang="el-GR" altLang="en-US" sz="2000" b="1" dirty="0" smtClean="0"/>
              <a:t>η</a:t>
            </a:r>
            <a:r>
              <a:rPr lang="en-GB" altLang="en-US" sz="2000" baseline="-25000" dirty="0" smtClean="0"/>
              <a:t>2</a:t>
            </a:r>
            <a:r>
              <a:rPr lang="en-GB" altLang="en-US" sz="2000" dirty="0" smtClean="0"/>
              <a:t> </a:t>
            </a:r>
            <a:r>
              <a:rPr lang="en-GB" altLang="en-US" sz="2000" dirty="0" err="1" smtClean="0"/>
              <a:t>f</a:t>
            </a:r>
            <a:r>
              <a:rPr lang="en-GB" altLang="en-US" sz="2000" baseline="-25000" dirty="0" err="1" smtClean="0"/>
              <a:t>ctd</a:t>
            </a:r>
            <a:r>
              <a:rPr lang="en-GB" altLang="en-US" sz="2000" dirty="0" smtClean="0"/>
              <a:t>				EC2 </a:t>
            </a:r>
            <a:r>
              <a:rPr lang="en-GB" altLang="en-US" sz="2000" dirty="0" err="1" smtClean="0"/>
              <a:t>Equ</a:t>
            </a:r>
            <a:r>
              <a:rPr lang="en-GB" altLang="en-US" sz="2000" dirty="0" smtClean="0"/>
              <a:t>. 8.2</a:t>
            </a:r>
          </a:p>
          <a:p>
            <a:pPr marL="0" indent="0"/>
            <a:r>
              <a:rPr lang="en-GB" altLang="en-US" sz="2000" dirty="0" smtClean="0"/>
              <a:t>	</a:t>
            </a:r>
            <a:r>
              <a:rPr lang="el-GR" altLang="en-US" sz="2000" b="1" dirty="0" smtClean="0"/>
              <a:t>η</a:t>
            </a:r>
            <a:r>
              <a:rPr lang="en-GB" altLang="en-US" sz="2000" baseline="-25000" dirty="0" smtClean="0"/>
              <a:t>1</a:t>
            </a:r>
            <a:r>
              <a:rPr lang="en-GB" altLang="en-US" sz="2000" dirty="0" smtClean="0"/>
              <a:t> = 1.0 ‘Good’ bond conditions</a:t>
            </a:r>
          </a:p>
          <a:p>
            <a:pPr marL="0" indent="0"/>
            <a:r>
              <a:rPr lang="en-GB" altLang="en-US" sz="2000" dirty="0" smtClean="0"/>
              <a:t>	</a:t>
            </a:r>
            <a:r>
              <a:rPr lang="el-GR" altLang="en-US" sz="2000" b="1" dirty="0" smtClean="0"/>
              <a:t>η</a:t>
            </a:r>
            <a:r>
              <a:rPr lang="en-GB" altLang="en-US" sz="2000" baseline="-25000" dirty="0" smtClean="0"/>
              <a:t>2</a:t>
            </a:r>
            <a:r>
              <a:rPr lang="en-GB" altLang="en-US" sz="2000" dirty="0" smtClean="0"/>
              <a:t> = 1.0 bar size ≤ 32</a:t>
            </a:r>
          </a:p>
          <a:p>
            <a:pPr marL="0" indent="0"/>
            <a:r>
              <a:rPr lang="en-GB" altLang="en-US" sz="2000" dirty="0" smtClean="0"/>
              <a:t>	</a:t>
            </a:r>
            <a:r>
              <a:rPr lang="en-GB" altLang="en-US" sz="2000" dirty="0" err="1" smtClean="0"/>
              <a:t>f</a:t>
            </a:r>
            <a:r>
              <a:rPr lang="en-GB" altLang="en-US" sz="2000" baseline="-25000" dirty="0" err="1" smtClean="0"/>
              <a:t>ctd</a:t>
            </a:r>
            <a:r>
              <a:rPr lang="en-GB" altLang="en-US" sz="2000" dirty="0" smtClean="0"/>
              <a:t> = </a:t>
            </a:r>
            <a:r>
              <a:rPr lang="el-GR" altLang="en-US" sz="2000" b="1" dirty="0" smtClean="0"/>
              <a:t>α</a:t>
            </a:r>
            <a:r>
              <a:rPr lang="en-GB" altLang="en-US" sz="2000" baseline="-25000" dirty="0" err="1" smtClean="0"/>
              <a:t>ct</a:t>
            </a:r>
            <a:r>
              <a:rPr lang="en-GB" altLang="en-US" sz="2000" dirty="0" smtClean="0"/>
              <a:t> f</a:t>
            </a:r>
            <a:r>
              <a:rPr lang="en-GB" altLang="en-US" sz="2000" baseline="-25000" dirty="0" smtClean="0"/>
              <a:t>ctk,0,05</a:t>
            </a:r>
            <a:r>
              <a:rPr lang="en-GB" altLang="en-US" sz="2000" dirty="0" smtClean="0"/>
              <a:t>/</a:t>
            </a:r>
            <a:r>
              <a:rPr lang="el-GR" altLang="en-US" sz="2000" dirty="0" smtClean="0">
                <a:latin typeface="ヒラギノ角ゴ Pro W3"/>
              </a:rPr>
              <a:t>γ</a:t>
            </a:r>
            <a:r>
              <a:rPr lang="en-GB" altLang="en-US" sz="2000" baseline="-25000" dirty="0" smtClean="0"/>
              <a:t>c </a:t>
            </a:r>
            <a:r>
              <a:rPr lang="en-GB" altLang="en-US" sz="2000" dirty="0" smtClean="0"/>
              <a:t>          		EC2 cl 3.1.6(2), </a:t>
            </a:r>
            <a:r>
              <a:rPr lang="en-GB" altLang="en-US" sz="2000" dirty="0" err="1" smtClean="0"/>
              <a:t>Equ</a:t>
            </a:r>
            <a:r>
              <a:rPr lang="en-GB" altLang="en-US" sz="2000" dirty="0" smtClean="0"/>
              <a:t> 3.16</a:t>
            </a:r>
          </a:p>
          <a:p>
            <a:pPr marL="0" indent="0"/>
            <a:r>
              <a:rPr lang="en-GB" altLang="en-US" sz="2000" dirty="0" smtClean="0"/>
              <a:t>		 </a:t>
            </a:r>
            <a:r>
              <a:rPr lang="el-GR" altLang="en-US" sz="2000" b="1" dirty="0" smtClean="0"/>
              <a:t>α</a:t>
            </a:r>
            <a:r>
              <a:rPr lang="en-GB" altLang="en-US" sz="2000" baseline="-25000" dirty="0" err="1" smtClean="0"/>
              <a:t>ct</a:t>
            </a:r>
            <a:r>
              <a:rPr lang="en-GB" altLang="en-US" sz="2000" dirty="0" smtClean="0"/>
              <a:t> = 1.0  	</a:t>
            </a:r>
            <a:r>
              <a:rPr lang="el-GR" altLang="en-US" sz="2000" b="1" dirty="0" smtClean="0">
                <a:latin typeface="ヒラギノ角ゴ Pro W3"/>
              </a:rPr>
              <a:t>γ</a:t>
            </a:r>
            <a:r>
              <a:rPr lang="en-GB" altLang="en-US" sz="2000" baseline="-25000" dirty="0" smtClean="0"/>
              <a:t>c </a:t>
            </a:r>
            <a:r>
              <a:rPr lang="en-GB" altLang="en-US" sz="2000" dirty="0" smtClean="0"/>
              <a:t>= 1.5</a:t>
            </a:r>
          </a:p>
          <a:p>
            <a:pPr marL="0" indent="0"/>
            <a:r>
              <a:rPr lang="en-GB" altLang="en-US" sz="2000" dirty="0" smtClean="0"/>
              <a:t>		 f</a:t>
            </a:r>
            <a:r>
              <a:rPr lang="en-GB" altLang="en-US" sz="2000" baseline="-25000" dirty="0" smtClean="0"/>
              <a:t>ctk,0,05  	</a:t>
            </a:r>
            <a:r>
              <a:rPr lang="en-GB" altLang="en-US" sz="2000" dirty="0" smtClean="0"/>
              <a:t>= 0.7 x 0.3 f</a:t>
            </a:r>
            <a:r>
              <a:rPr lang="en-GB" altLang="en-US" sz="2000" baseline="-25000" dirty="0" smtClean="0"/>
              <a:t>ck</a:t>
            </a:r>
            <a:r>
              <a:rPr lang="en-GB" altLang="en-US" sz="2000" baseline="30000" dirty="0" smtClean="0"/>
              <a:t>2/3</a:t>
            </a:r>
            <a:r>
              <a:rPr lang="en-GB" altLang="en-US" sz="2000" dirty="0" smtClean="0"/>
              <a:t>       	EC2 Table 3.1</a:t>
            </a:r>
          </a:p>
          <a:p>
            <a:pPr marL="0" indent="0"/>
            <a:r>
              <a:rPr lang="en-GB" altLang="en-US" sz="2000" dirty="0" smtClean="0"/>
              <a:t>		 	= 0.21 x 25</a:t>
            </a:r>
            <a:r>
              <a:rPr lang="en-GB" altLang="en-US" sz="2000" baseline="30000" dirty="0" smtClean="0"/>
              <a:t>2/3</a:t>
            </a:r>
          </a:p>
          <a:p>
            <a:pPr marL="0" indent="0"/>
            <a:r>
              <a:rPr lang="en-GB" altLang="en-US" sz="2000" baseline="30000" dirty="0" smtClean="0"/>
              <a:t>			</a:t>
            </a:r>
            <a:r>
              <a:rPr lang="en-GB" altLang="en-US" sz="2000" dirty="0" smtClean="0"/>
              <a:t>= 1.795 MPa</a:t>
            </a:r>
          </a:p>
          <a:p>
            <a:pPr marL="0" indent="0"/>
            <a:r>
              <a:rPr lang="en-GB" altLang="en-US" sz="2000" dirty="0" smtClean="0"/>
              <a:t>	 </a:t>
            </a:r>
            <a:r>
              <a:rPr lang="en-GB" altLang="en-US" sz="2000" dirty="0" err="1" smtClean="0"/>
              <a:t>f</a:t>
            </a:r>
            <a:r>
              <a:rPr lang="en-GB" altLang="en-US" sz="2000" baseline="-25000" dirty="0" err="1" smtClean="0"/>
              <a:t>ctd</a:t>
            </a:r>
            <a:r>
              <a:rPr lang="en-GB" altLang="en-US" sz="2000" dirty="0" smtClean="0"/>
              <a:t> = </a:t>
            </a:r>
            <a:r>
              <a:rPr lang="el-GR" altLang="en-US" sz="2000" b="1" dirty="0" smtClean="0"/>
              <a:t>α</a:t>
            </a:r>
            <a:r>
              <a:rPr lang="en-GB" altLang="en-US" sz="2000" baseline="-25000" dirty="0" err="1" smtClean="0"/>
              <a:t>ct</a:t>
            </a:r>
            <a:r>
              <a:rPr lang="en-GB" altLang="en-US" sz="2000" dirty="0" smtClean="0"/>
              <a:t> f</a:t>
            </a:r>
            <a:r>
              <a:rPr lang="en-GB" altLang="en-US" sz="2000" baseline="-25000" dirty="0" smtClean="0"/>
              <a:t>ctk,0,05</a:t>
            </a:r>
            <a:r>
              <a:rPr lang="en-GB" altLang="en-US" sz="2000" dirty="0" smtClean="0"/>
              <a:t>/</a:t>
            </a:r>
            <a:r>
              <a:rPr lang="el-GR" altLang="en-US" sz="2000" b="1" dirty="0" smtClean="0">
                <a:latin typeface="ヒラギノ角ゴ Pro W3"/>
              </a:rPr>
              <a:t>γ</a:t>
            </a:r>
            <a:r>
              <a:rPr lang="en-GB" altLang="en-US" sz="2000" baseline="-25000" dirty="0" smtClean="0"/>
              <a:t>c  </a:t>
            </a:r>
            <a:r>
              <a:rPr lang="en-GB" altLang="en-US" sz="2000" dirty="0" smtClean="0"/>
              <a:t>= 1.795/1.5  = 1.197</a:t>
            </a:r>
          </a:p>
          <a:p>
            <a:pPr marL="0" indent="0"/>
            <a:r>
              <a:rPr lang="en-GB" altLang="en-US" sz="2000" dirty="0" err="1" smtClean="0"/>
              <a:t>f</a:t>
            </a:r>
            <a:r>
              <a:rPr lang="en-GB" altLang="en-US" sz="2000" baseline="-25000" dirty="0" err="1" smtClean="0"/>
              <a:t>bd</a:t>
            </a:r>
            <a:r>
              <a:rPr lang="en-GB" altLang="en-US" sz="2000" baseline="-25000" dirty="0" smtClean="0"/>
              <a:t> </a:t>
            </a:r>
            <a:r>
              <a:rPr lang="en-GB" altLang="en-US" sz="2000" dirty="0" smtClean="0"/>
              <a:t>= 2.25 x 1.197 = 2.693 MPa</a:t>
            </a:r>
          </a:p>
          <a:p>
            <a:pPr marL="0" indent="0">
              <a:lnSpc>
                <a:spcPct val="80000"/>
              </a:lnSpc>
            </a:pPr>
            <a:r>
              <a:rPr lang="en-GB" altLang="en-US" sz="1600" dirty="0" smtClean="0"/>
              <a:t>	</a:t>
            </a:r>
          </a:p>
          <a:p>
            <a:pPr marL="0" indent="0">
              <a:lnSpc>
                <a:spcPct val="80000"/>
              </a:lnSpc>
            </a:pPr>
            <a:endParaRPr lang="en-GB" altLang="en-US" sz="1600" dirty="0" smtClean="0"/>
          </a:p>
          <a:p>
            <a:pPr marL="0" indent="0">
              <a:lnSpc>
                <a:spcPct val="80000"/>
              </a:lnSpc>
            </a:pPr>
            <a:endParaRPr lang="el-GR" altLang="en-US" sz="160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08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08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008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00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300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30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f</a:t>
            </a:r>
            <a:r>
              <a:rPr lang="en-GB" dirty="0" smtClean="0"/>
              <a:t>or Lecture 8, Fire Design Exercise:</a:t>
            </a:r>
          </a:p>
          <a:p>
            <a:r>
              <a:rPr lang="en-GB" dirty="0" smtClean="0"/>
              <a:t>Column fire resistance using Method A equation 5.7</a:t>
            </a:r>
            <a:endParaRPr lang="en-GB" dirty="0"/>
          </a:p>
        </p:txBody>
      </p:sp>
      <p:sp>
        <p:nvSpPr>
          <p:cNvPr id="3" name="Title 2"/>
          <p:cNvSpPr>
            <a:spLocks noGrp="1"/>
          </p:cNvSpPr>
          <p:nvPr>
            <p:ph type="ctrTitle"/>
          </p:nvPr>
        </p:nvSpPr>
        <p:spPr/>
        <p:txBody>
          <a:bodyPr/>
          <a:lstStyle/>
          <a:p>
            <a:r>
              <a:rPr lang="en-GB" dirty="0" smtClean="0"/>
              <a:t>Model Answers  </a:t>
            </a:r>
            <a:endParaRPr lang="en-GB" dirty="0"/>
          </a:p>
        </p:txBody>
      </p:sp>
    </p:spTree>
    <p:extLst>
      <p:ext uri="{BB962C8B-B14F-4D97-AF65-F5344CB8AC3E}">
        <p14:creationId xmlns:p14="http://schemas.microsoft.com/office/powerpoint/2010/main" val="209027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4638"/>
            <a:ext cx="6346825" cy="706437"/>
          </a:xfrm>
        </p:spPr>
        <p:txBody>
          <a:bodyPr/>
          <a:lstStyle/>
          <a:p>
            <a:r>
              <a:rPr lang="en-GB" altLang="en-US" dirty="0" smtClean="0"/>
              <a:t>Basic anchorage length, </a:t>
            </a:r>
            <a:r>
              <a:rPr lang="en-GB" altLang="en-US" dirty="0" err="1" smtClean="0"/>
              <a:t>l</a:t>
            </a:r>
            <a:r>
              <a:rPr lang="en-GB" altLang="en-US" baseline="-25000" dirty="0" err="1" smtClean="0"/>
              <a:t>b,req</a:t>
            </a:r>
            <a:endParaRPr lang="en-GB" altLang="en-US" baseline="-25000" dirty="0" smtClean="0"/>
          </a:p>
        </p:txBody>
      </p:sp>
      <p:sp>
        <p:nvSpPr>
          <p:cNvPr id="431107" name="Rectangle 3"/>
          <p:cNvSpPr>
            <a:spLocks noGrp="1" noChangeArrowheads="1"/>
          </p:cNvSpPr>
          <p:nvPr>
            <p:ph idx="1"/>
          </p:nvPr>
        </p:nvSpPr>
        <p:spPr/>
        <p:txBody>
          <a:bodyPr/>
          <a:lstStyle/>
          <a:p>
            <a:r>
              <a:rPr lang="en-GB" altLang="en-US" dirty="0" err="1" smtClean="0"/>
              <a:t>l</a:t>
            </a:r>
            <a:r>
              <a:rPr lang="en-GB" altLang="en-US" baseline="-25000" dirty="0" err="1" smtClean="0"/>
              <a:t>b.req</a:t>
            </a:r>
            <a:r>
              <a:rPr lang="en-GB" altLang="en-US" dirty="0" smtClean="0"/>
              <a:t> 	= (Ø/4) ( </a:t>
            </a:r>
            <a:r>
              <a:rPr lang="el-GR" altLang="en-US" dirty="0" smtClean="0"/>
              <a:t>σ</a:t>
            </a:r>
            <a:r>
              <a:rPr lang="en-GB" altLang="en-US" baseline="-25000" dirty="0" err="1" smtClean="0"/>
              <a:t>sd</a:t>
            </a:r>
            <a:r>
              <a:rPr lang="en-GB" altLang="en-US" dirty="0" smtClean="0"/>
              <a:t>/</a:t>
            </a:r>
            <a:r>
              <a:rPr lang="en-GB" altLang="en-US" dirty="0" err="1" smtClean="0"/>
              <a:t>f</a:t>
            </a:r>
            <a:r>
              <a:rPr lang="en-GB" altLang="en-US" baseline="-25000" dirty="0" err="1" smtClean="0"/>
              <a:t>bd</a:t>
            </a:r>
            <a:r>
              <a:rPr lang="en-GB" altLang="en-US" dirty="0" smtClean="0"/>
              <a:t>)			EC2 </a:t>
            </a:r>
            <a:r>
              <a:rPr lang="en-GB" altLang="en-US" dirty="0" err="1" smtClean="0"/>
              <a:t>Equ</a:t>
            </a:r>
            <a:r>
              <a:rPr lang="en-GB" altLang="en-US" dirty="0" smtClean="0"/>
              <a:t> 8.3</a:t>
            </a:r>
          </a:p>
          <a:p>
            <a:r>
              <a:rPr lang="en-GB" altLang="en-US" dirty="0" smtClean="0"/>
              <a:t>		Max stress in the bar, </a:t>
            </a:r>
            <a:r>
              <a:rPr lang="el-GR" altLang="en-US" dirty="0" smtClean="0"/>
              <a:t>σ</a:t>
            </a:r>
            <a:r>
              <a:rPr lang="en-GB" altLang="en-US" baseline="-25000" dirty="0" err="1" smtClean="0"/>
              <a:t>sd</a:t>
            </a:r>
            <a:r>
              <a:rPr lang="en-GB" altLang="en-US" baseline="-25000" dirty="0" smtClean="0"/>
              <a:t>	</a:t>
            </a:r>
            <a:r>
              <a:rPr lang="en-GB" altLang="en-US" dirty="0" smtClean="0"/>
              <a:t>= </a:t>
            </a:r>
            <a:r>
              <a:rPr lang="en-GB" altLang="en-US" dirty="0" err="1" smtClean="0"/>
              <a:t>f</a:t>
            </a:r>
            <a:r>
              <a:rPr lang="en-GB" altLang="en-US" baseline="-25000" dirty="0" err="1" smtClean="0"/>
              <a:t>yk</a:t>
            </a:r>
            <a:r>
              <a:rPr lang="en-GB" altLang="en-US" dirty="0" smtClean="0"/>
              <a:t>/</a:t>
            </a:r>
            <a:r>
              <a:rPr lang="el-GR" altLang="en-US" dirty="0" smtClean="0">
                <a:latin typeface="ヒラギノ角ゴ Pro W3"/>
              </a:rPr>
              <a:t>γ</a:t>
            </a:r>
            <a:r>
              <a:rPr lang="en-GB" altLang="en-US" baseline="-25000" dirty="0" smtClean="0"/>
              <a:t>s</a:t>
            </a:r>
            <a:r>
              <a:rPr lang="en-GB" altLang="en-US" dirty="0" smtClean="0"/>
              <a:t> = 500/1.15 </a:t>
            </a:r>
          </a:p>
          <a:p>
            <a:r>
              <a:rPr lang="en-GB" altLang="en-US" dirty="0" smtClean="0"/>
              <a:t>						= 435MPa.</a:t>
            </a:r>
          </a:p>
          <a:p>
            <a:endParaRPr lang="en-GB" altLang="en-US" dirty="0" smtClean="0"/>
          </a:p>
          <a:p>
            <a:r>
              <a:rPr lang="en-GB" altLang="en-US" dirty="0" err="1" smtClean="0"/>
              <a:t>l</a:t>
            </a:r>
            <a:r>
              <a:rPr lang="en-GB" altLang="en-US" baseline="-25000" dirty="0" err="1" smtClean="0"/>
              <a:t>b.req</a:t>
            </a:r>
            <a:r>
              <a:rPr lang="en-GB" altLang="en-US" dirty="0" smtClean="0"/>
              <a:t> 	= (Ø/4) ( 435/2.693) </a:t>
            </a:r>
          </a:p>
          <a:p>
            <a:r>
              <a:rPr lang="en-GB" altLang="en-US" dirty="0" smtClean="0"/>
              <a:t>		= 40.36 Ø	 	      </a:t>
            </a:r>
          </a:p>
          <a:p>
            <a:r>
              <a:rPr lang="en-GB" altLang="en-US" dirty="0" smtClean="0"/>
              <a:t>					     For concrete class C25/30</a:t>
            </a:r>
          </a:p>
        </p:txBody>
      </p:sp>
      <p:sp>
        <p:nvSpPr>
          <p:cNvPr id="4" name="Oval 3"/>
          <p:cNvSpPr>
            <a:spLocks noChangeArrowheads="1"/>
          </p:cNvSpPr>
          <p:nvPr/>
        </p:nvSpPr>
        <p:spPr bwMode="auto">
          <a:xfrm>
            <a:off x="3203848" y="1268760"/>
            <a:ext cx="561975" cy="555179"/>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11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11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1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altLang="en-US" dirty="0" smtClean="0"/>
              <a:t>Design anchorage length, </a:t>
            </a:r>
            <a:r>
              <a:rPr lang="en-GB" altLang="en-US" dirty="0" err="1" smtClean="0"/>
              <a:t>l</a:t>
            </a:r>
            <a:r>
              <a:rPr lang="en-GB" altLang="en-US" baseline="-25000" dirty="0" err="1" smtClean="0"/>
              <a:t>bd</a:t>
            </a:r>
            <a:endParaRPr lang="en-GB" altLang="en-US" baseline="-25000" dirty="0" smtClean="0"/>
          </a:p>
        </p:txBody>
      </p:sp>
      <p:sp>
        <p:nvSpPr>
          <p:cNvPr id="483331" name="Rectangle 3"/>
          <p:cNvSpPr>
            <a:spLocks noGrp="1" noChangeArrowheads="1"/>
          </p:cNvSpPr>
          <p:nvPr>
            <p:ph idx="1"/>
          </p:nvPr>
        </p:nvSpPr>
        <p:spPr>
          <a:xfrm>
            <a:off x="522288" y="1412875"/>
            <a:ext cx="8621712" cy="5040313"/>
          </a:xfrm>
        </p:spPr>
        <p:txBody>
          <a:bodyPr/>
          <a:lstStyle/>
          <a:p>
            <a:pPr marL="0" indent="0"/>
            <a:r>
              <a:rPr lang="en-GB" altLang="en-US" dirty="0" err="1" smtClean="0"/>
              <a:t>l</a:t>
            </a:r>
            <a:r>
              <a:rPr lang="en-GB" altLang="en-US" baseline="-25000" dirty="0" err="1" smtClean="0"/>
              <a:t>bd</a:t>
            </a:r>
            <a:r>
              <a:rPr lang="en-GB" altLang="en-US" baseline="-25000" dirty="0" smtClean="0"/>
              <a:t> </a:t>
            </a:r>
            <a:r>
              <a:rPr lang="en-GB" altLang="en-US" dirty="0" smtClean="0"/>
              <a:t>= </a:t>
            </a:r>
            <a:r>
              <a:rPr lang="el-GR" altLang="en-US" dirty="0" smtClean="0"/>
              <a:t>α</a:t>
            </a:r>
            <a:r>
              <a:rPr lang="en-GB" altLang="en-US" baseline="-25000" dirty="0" smtClean="0"/>
              <a:t>1</a:t>
            </a:r>
            <a:r>
              <a:rPr lang="en-GB" altLang="en-US" dirty="0" smtClean="0"/>
              <a:t> </a:t>
            </a:r>
            <a:r>
              <a:rPr lang="el-GR" altLang="en-US" dirty="0" smtClean="0"/>
              <a:t>α</a:t>
            </a:r>
            <a:r>
              <a:rPr lang="en-GB" altLang="en-US" baseline="-25000" dirty="0" smtClean="0"/>
              <a:t>2</a:t>
            </a:r>
            <a:r>
              <a:rPr lang="en-GB" altLang="en-US" dirty="0" smtClean="0"/>
              <a:t> </a:t>
            </a:r>
            <a:r>
              <a:rPr lang="el-GR" altLang="en-US" dirty="0" smtClean="0"/>
              <a:t>α</a:t>
            </a:r>
            <a:r>
              <a:rPr lang="en-GB" altLang="en-US" baseline="-25000" dirty="0" smtClean="0"/>
              <a:t>3 </a:t>
            </a:r>
            <a:r>
              <a:rPr lang="el-GR" altLang="en-US" dirty="0" smtClean="0"/>
              <a:t>α</a:t>
            </a:r>
            <a:r>
              <a:rPr lang="en-GB" altLang="en-US" baseline="-25000" dirty="0" smtClean="0"/>
              <a:t>4</a:t>
            </a:r>
            <a:r>
              <a:rPr lang="en-GB" altLang="en-US" dirty="0" smtClean="0"/>
              <a:t> </a:t>
            </a:r>
            <a:r>
              <a:rPr lang="el-GR" altLang="en-US" dirty="0" smtClean="0"/>
              <a:t>α</a:t>
            </a:r>
            <a:r>
              <a:rPr lang="en-GB" altLang="en-US" baseline="-25000" dirty="0" smtClean="0"/>
              <a:t>5</a:t>
            </a:r>
            <a:r>
              <a:rPr lang="en-GB" altLang="en-US" dirty="0" smtClean="0"/>
              <a:t> </a:t>
            </a:r>
            <a:r>
              <a:rPr lang="en-GB" altLang="en-US" dirty="0" err="1" smtClean="0"/>
              <a:t>l</a:t>
            </a:r>
            <a:r>
              <a:rPr lang="en-GB" altLang="en-US" baseline="-25000" dirty="0" err="1" smtClean="0"/>
              <a:t>b.req</a:t>
            </a:r>
            <a:r>
              <a:rPr lang="en-GB" altLang="en-US" dirty="0" smtClean="0"/>
              <a:t>  ≥ </a:t>
            </a:r>
            <a:r>
              <a:rPr lang="en-GB" altLang="en-US" dirty="0" err="1" smtClean="0"/>
              <a:t>l</a:t>
            </a:r>
            <a:r>
              <a:rPr lang="en-GB" altLang="en-US" baseline="-25000" dirty="0" err="1" smtClean="0"/>
              <a:t>b,min</a:t>
            </a:r>
            <a:endParaRPr lang="en-GB" altLang="en-US" baseline="-25000" dirty="0" smtClean="0"/>
          </a:p>
          <a:p>
            <a:pPr marL="0" indent="0"/>
            <a:r>
              <a:rPr lang="en-GB" altLang="en-US" dirty="0" err="1" smtClean="0"/>
              <a:t>l</a:t>
            </a:r>
            <a:r>
              <a:rPr lang="en-GB" altLang="en-US" baseline="-25000" dirty="0" err="1" smtClean="0"/>
              <a:t>bd</a:t>
            </a:r>
            <a:r>
              <a:rPr lang="en-GB" altLang="en-US" baseline="-25000" dirty="0" smtClean="0"/>
              <a:t> </a:t>
            </a:r>
            <a:r>
              <a:rPr lang="en-GB" altLang="en-US" dirty="0" smtClean="0"/>
              <a:t>= </a:t>
            </a:r>
            <a:r>
              <a:rPr lang="el-GR" altLang="en-US" dirty="0" smtClean="0"/>
              <a:t>α</a:t>
            </a:r>
            <a:r>
              <a:rPr lang="en-GB" altLang="en-US" baseline="-25000" dirty="0" smtClean="0"/>
              <a:t>1</a:t>
            </a:r>
            <a:r>
              <a:rPr lang="en-GB" altLang="en-US" dirty="0" smtClean="0"/>
              <a:t> </a:t>
            </a:r>
            <a:r>
              <a:rPr lang="el-GR" altLang="en-US" dirty="0" smtClean="0"/>
              <a:t>α</a:t>
            </a:r>
            <a:r>
              <a:rPr lang="en-GB" altLang="en-US" baseline="-25000" dirty="0" smtClean="0"/>
              <a:t>2</a:t>
            </a:r>
            <a:r>
              <a:rPr lang="en-GB" altLang="en-US" dirty="0" smtClean="0"/>
              <a:t> </a:t>
            </a:r>
            <a:r>
              <a:rPr lang="el-GR" altLang="en-US" dirty="0" smtClean="0"/>
              <a:t>α</a:t>
            </a:r>
            <a:r>
              <a:rPr lang="en-GB" altLang="en-US" baseline="-25000" dirty="0" smtClean="0"/>
              <a:t>3 </a:t>
            </a:r>
            <a:r>
              <a:rPr lang="el-GR" altLang="en-US" dirty="0" smtClean="0"/>
              <a:t>α</a:t>
            </a:r>
            <a:r>
              <a:rPr lang="en-GB" altLang="en-US" baseline="-25000" dirty="0" smtClean="0"/>
              <a:t>4</a:t>
            </a:r>
            <a:r>
              <a:rPr lang="en-GB" altLang="en-US" dirty="0" smtClean="0"/>
              <a:t> </a:t>
            </a:r>
            <a:r>
              <a:rPr lang="el-GR" altLang="en-US" dirty="0" smtClean="0"/>
              <a:t>α</a:t>
            </a:r>
            <a:r>
              <a:rPr lang="en-GB" altLang="en-US" baseline="-25000" dirty="0" smtClean="0"/>
              <a:t>5</a:t>
            </a:r>
            <a:r>
              <a:rPr lang="en-GB" altLang="en-US" dirty="0" smtClean="0"/>
              <a:t> (40.36Ø)     For concrete class C25/30</a:t>
            </a:r>
          </a:p>
          <a:p>
            <a:pPr marL="0" indent="0"/>
            <a:endParaRPr lang="en-GB" altLang="en-US" dirty="0" smtClean="0"/>
          </a:p>
          <a:p>
            <a:pPr marL="0" indent="0"/>
            <a:endParaRPr lang="en-GB" altLang="en-US" baseline="-25000" dirty="0" smtClean="0"/>
          </a:p>
          <a:p>
            <a:pPr marL="0" indent="0"/>
            <a:endParaRPr lang="en-GB" altLang="en-US" baseline="-25000" dirty="0" smtClean="0"/>
          </a:p>
        </p:txBody>
      </p:sp>
      <p:sp>
        <p:nvSpPr>
          <p:cNvPr id="4" name="Oval 3"/>
          <p:cNvSpPr>
            <a:spLocks noChangeArrowheads="1"/>
          </p:cNvSpPr>
          <p:nvPr/>
        </p:nvSpPr>
        <p:spPr bwMode="auto">
          <a:xfrm>
            <a:off x="2987823" y="1377754"/>
            <a:ext cx="777999" cy="683094"/>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p:cNvPicPr>
            <a:picLocks noChangeAspect="1" noChangeArrowheads="1"/>
          </p:cNvPicPr>
          <p:nvPr/>
        </p:nvPicPr>
        <p:blipFill>
          <a:blip r:embed="rId2">
            <a:extLst>
              <a:ext uri="{28A0092B-C50C-407E-A947-70E740481C1C}">
                <a14:useLocalDpi xmlns:a14="http://schemas.microsoft.com/office/drawing/2010/main" val="0"/>
              </a:ext>
            </a:extLst>
          </a:blip>
          <a:srcRect r="946"/>
          <a:stretch>
            <a:fillRect/>
          </a:stretch>
        </p:blipFill>
        <p:spPr bwMode="auto">
          <a:xfrm>
            <a:off x="739775" y="1196975"/>
            <a:ext cx="7664450" cy="544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itle 4"/>
          <p:cNvSpPr>
            <a:spLocks noGrp="1"/>
          </p:cNvSpPr>
          <p:nvPr>
            <p:ph type="title" idx="4294967295"/>
          </p:nvPr>
        </p:nvSpPr>
        <p:spPr>
          <a:xfrm>
            <a:off x="457200" y="274638"/>
            <a:ext cx="8229600" cy="287337"/>
          </a:xfrm>
        </p:spPr>
        <p:txBody>
          <a:bodyPr anchor="t"/>
          <a:lstStyle/>
          <a:p>
            <a:r>
              <a:rPr lang="en-GB" altLang="en-US" smtClean="0"/>
              <a:t>Alpha values</a:t>
            </a:r>
          </a:p>
        </p:txBody>
      </p:sp>
      <p:sp>
        <p:nvSpPr>
          <p:cNvPr id="53252" name="Content Placeholder 8"/>
          <p:cNvSpPr>
            <a:spLocks noGrp="1"/>
          </p:cNvSpPr>
          <p:nvPr>
            <p:ph type="body" sz="quarter" idx="4294967295"/>
          </p:nvPr>
        </p:nvSpPr>
        <p:spPr>
          <a:xfrm>
            <a:off x="755650" y="836613"/>
            <a:ext cx="3441700" cy="419100"/>
          </a:xfrm>
        </p:spPr>
        <p:txBody>
          <a:bodyPr/>
          <a:lstStyle/>
          <a:p>
            <a:pPr marL="0" indent="0"/>
            <a:r>
              <a:rPr lang="en-GB" altLang="en-US" sz="2000" smtClean="0">
                <a:solidFill>
                  <a:schemeClr val="tx2"/>
                </a:solidFill>
              </a:rPr>
              <a:t>EC2: Table 8.2</a:t>
            </a:r>
          </a:p>
        </p:txBody>
      </p:sp>
      <p:sp>
        <p:nvSpPr>
          <p:cNvPr id="53253" name="Text Placeholder 6"/>
          <p:cNvSpPr>
            <a:spLocks noGrp="1"/>
          </p:cNvSpPr>
          <p:nvPr>
            <p:ph type="body" sz="quarter" idx="4294967295"/>
          </p:nvPr>
        </p:nvSpPr>
        <p:spPr>
          <a:xfrm>
            <a:off x="4932363" y="836613"/>
            <a:ext cx="3441700" cy="419100"/>
          </a:xfrm>
        </p:spPr>
        <p:txBody>
          <a:bodyPr/>
          <a:lstStyle/>
          <a:p>
            <a:pPr marL="0" indent="0"/>
            <a:r>
              <a:rPr lang="en-GB" altLang="en-US" sz="2000" smtClean="0">
                <a:solidFill>
                  <a:schemeClr val="accent2"/>
                </a:solidFill>
              </a:rPr>
              <a:t>Concise: 11.4.2</a:t>
            </a:r>
          </a:p>
        </p:txBody>
      </p:sp>
      <p:sp>
        <p:nvSpPr>
          <p:cNvPr id="6" name="Oval 5"/>
          <p:cNvSpPr>
            <a:spLocks noChangeArrowheads="1"/>
          </p:cNvSpPr>
          <p:nvPr/>
        </p:nvSpPr>
        <p:spPr bwMode="auto">
          <a:xfrm>
            <a:off x="4572000" y="2449513"/>
            <a:ext cx="2019300" cy="758825"/>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extLst>
      <p:ext uri="{BB962C8B-B14F-4D97-AF65-F5344CB8AC3E}">
        <p14:creationId xmlns:p14="http://schemas.microsoft.com/office/powerpoint/2010/main" val="4073917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457200" y="274638"/>
            <a:ext cx="8229600" cy="287337"/>
          </a:xfrm>
        </p:spPr>
        <p:txBody>
          <a:bodyPr anchor="t"/>
          <a:lstStyle/>
          <a:p>
            <a:r>
              <a:rPr lang="en-GB" altLang="en-US" smtClean="0"/>
              <a:t>Table 8.2  - C</a:t>
            </a:r>
            <a:r>
              <a:rPr lang="en-GB" altLang="en-US" baseline="-25000" smtClean="0"/>
              <a:t>d</a:t>
            </a:r>
            <a:r>
              <a:rPr lang="en-GB" altLang="en-US" smtClean="0"/>
              <a:t> &amp; K factors</a:t>
            </a:r>
          </a:p>
        </p:txBody>
      </p:sp>
      <p:sp>
        <p:nvSpPr>
          <p:cNvPr id="54275" name="Text Placeholder 7"/>
          <p:cNvSpPr>
            <a:spLocks noGrp="1"/>
          </p:cNvSpPr>
          <p:nvPr>
            <p:ph type="body" sz="quarter" idx="4294967295"/>
          </p:nvPr>
        </p:nvSpPr>
        <p:spPr>
          <a:xfrm>
            <a:off x="4284663" y="908050"/>
            <a:ext cx="3441700" cy="419100"/>
          </a:xfrm>
        </p:spPr>
        <p:txBody>
          <a:bodyPr/>
          <a:lstStyle/>
          <a:p>
            <a:pPr marL="0" indent="0"/>
            <a:r>
              <a:rPr lang="en-GB" altLang="en-US" sz="2000" smtClean="0">
                <a:solidFill>
                  <a:schemeClr val="accent2"/>
                </a:solidFill>
              </a:rPr>
              <a:t>Concise: Figure 11.3</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r="1826"/>
          <a:stretch>
            <a:fillRect/>
          </a:stretch>
        </p:blipFill>
        <p:spPr bwMode="auto">
          <a:xfrm>
            <a:off x="250825" y="1409700"/>
            <a:ext cx="8072438"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4498975"/>
            <a:ext cx="789305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Placeholder 4"/>
          <p:cNvSpPr>
            <a:spLocks/>
          </p:cNvSpPr>
          <p:nvPr/>
        </p:nvSpPr>
        <p:spPr bwMode="auto">
          <a:xfrm>
            <a:off x="658813" y="86677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spcBef>
                <a:spcPct val="50000"/>
              </a:spcBef>
              <a:spcAft>
                <a:spcPts val="1000"/>
              </a:spcAft>
            </a:pPr>
            <a:r>
              <a:rPr lang="en-GB" altLang="en-US" sz="2000" smtClean="0">
                <a:solidFill>
                  <a:srgbClr val="00B0F0"/>
                </a:solidFill>
              </a:rPr>
              <a:t>EC2: Figure 8.3</a:t>
            </a:r>
          </a:p>
        </p:txBody>
      </p:sp>
      <p:sp>
        <p:nvSpPr>
          <p:cNvPr id="54279" name="Text Placeholder 4"/>
          <p:cNvSpPr>
            <a:spLocks/>
          </p:cNvSpPr>
          <p:nvPr/>
        </p:nvSpPr>
        <p:spPr bwMode="auto">
          <a:xfrm>
            <a:off x="469900" y="607377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spcBef>
                <a:spcPct val="50000"/>
              </a:spcBef>
              <a:spcAft>
                <a:spcPts val="1000"/>
              </a:spcAft>
            </a:pPr>
            <a:r>
              <a:rPr lang="en-GB" altLang="en-US" sz="2000" smtClean="0">
                <a:solidFill>
                  <a:srgbClr val="00B0F0"/>
                </a:solidFill>
              </a:rPr>
              <a:t>EC2: Figure 8.4</a:t>
            </a:r>
          </a:p>
        </p:txBody>
      </p:sp>
      <p:sp>
        <p:nvSpPr>
          <p:cNvPr id="8" name="Oval 7"/>
          <p:cNvSpPr>
            <a:spLocks noChangeArrowheads="1"/>
          </p:cNvSpPr>
          <p:nvPr/>
        </p:nvSpPr>
        <p:spPr bwMode="auto">
          <a:xfrm>
            <a:off x="6657975" y="5526088"/>
            <a:ext cx="1400175" cy="547687"/>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extLst>
      <p:ext uri="{BB962C8B-B14F-4D97-AF65-F5344CB8AC3E}">
        <p14:creationId xmlns:p14="http://schemas.microsoft.com/office/powerpoint/2010/main" val="178400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274638"/>
            <a:ext cx="6346825" cy="777875"/>
          </a:xfrm>
        </p:spPr>
        <p:txBody>
          <a:bodyPr/>
          <a:lstStyle/>
          <a:p>
            <a:r>
              <a:rPr lang="en-GB" altLang="en-US" smtClean="0"/>
              <a:t>Design anchorage length, l</a:t>
            </a:r>
            <a:r>
              <a:rPr lang="en-GB" altLang="en-US" baseline="-25000" smtClean="0"/>
              <a:t>bd</a:t>
            </a:r>
          </a:p>
        </p:txBody>
      </p:sp>
      <p:sp>
        <p:nvSpPr>
          <p:cNvPr id="435203" name="Rectangle 3"/>
          <p:cNvSpPr>
            <a:spLocks noGrp="1" noChangeArrowheads="1"/>
          </p:cNvSpPr>
          <p:nvPr>
            <p:ph idx="1"/>
          </p:nvPr>
        </p:nvSpPr>
        <p:spPr>
          <a:xfrm>
            <a:off x="522288" y="977900"/>
            <a:ext cx="8621712" cy="5551488"/>
          </a:xfrm>
        </p:spPr>
        <p:txBody>
          <a:bodyPr/>
          <a:lstStyle/>
          <a:p>
            <a:pPr marL="0" indent="0"/>
            <a:r>
              <a:rPr lang="en-GB" altLang="en-US" dirty="0" err="1" smtClean="0"/>
              <a:t>l</a:t>
            </a:r>
            <a:r>
              <a:rPr lang="en-GB" altLang="en-US" baseline="-25000" dirty="0" err="1" smtClean="0"/>
              <a:t>bd</a:t>
            </a:r>
            <a:r>
              <a:rPr lang="en-GB" altLang="en-US" baseline="-25000" dirty="0" smtClean="0"/>
              <a:t> </a:t>
            </a:r>
            <a:r>
              <a:rPr lang="en-GB" altLang="en-US" dirty="0" smtClean="0"/>
              <a:t>= </a:t>
            </a:r>
            <a:r>
              <a:rPr lang="el-GR" altLang="en-US" dirty="0" smtClean="0"/>
              <a:t>α</a:t>
            </a:r>
            <a:r>
              <a:rPr lang="en-GB" altLang="en-US" baseline="-25000" dirty="0" smtClean="0"/>
              <a:t>1</a:t>
            </a:r>
            <a:r>
              <a:rPr lang="en-GB" altLang="en-US" dirty="0" smtClean="0"/>
              <a:t> </a:t>
            </a:r>
            <a:r>
              <a:rPr lang="el-GR" altLang="en-US" dirty="0" smtClean="0"/>
              <a:t>α</a:t>
            </a:r>
            <a:r>
              <a:rPr lang="en-GB" altLang="en-US" baseline="-25000" dirty="0" smtClean="0"/>
              <a:t>2</a:t>
            </a:r>
            <a:r>
              <a:rPr lang="en-GB" altLang="en-US" dirty="0" smtClean="0"/>
              <a:t> </a:t>
            </a:r>
            <a:r>
              <a:rPr lang="el-GR" altLang="en-US" dirty="0" smtClean="0"/>
              <a:t>α</a:t>
            </a:r>
            <a:r>
              <a:rPr lang="en-GB" altLang="en-US" baseline="-25000" dirty="0" smtClean="0"/>
              <a:t>3 </a:t>
            </a:r>
            <a:r>
              <a:rPr lang="el-GR" altLang="en-US" dirty="0" smtClean="0"/>
              <a:t>α</a:t>
            </a:r>
            <a:r>
              <a:rPr lang="en-GB" altLang="en-US" baseline="-25000" dirty="0" smtClean="0"/>
              <a:t>4</a:t>
            </a:r>
            <a:r>
              <a:rPr lang="en-GB" altLang="en-US" dirty="0" smtClean="0"/>
              <a:t> </a:t>
            </a:r>
            <a:r>
              <a:rPr lang="el-GR" altLang="en-US" dirty="0" smtClean="0"/>
              <a:t>α</a:t>
            </a:r>
            <a:r>
              <a:rPr lang="en-GB" altLang="en-US" baseline="-25000" dirty="0" smtClean="0"/>
              <a:t>5</a:t>
            </a:r>
            <a:r>
              <a:rPr lang="en-GB" altLang="en-US" dirty="0" smtClean="0"/>
              <a:t> </a:t>
            </a:r>
            <a:r>
              <a:rPr lang="en-GB" altLang="en-US" dirty="0" err="1" smtClean="0"/>
              <a:t>l</a:t>
            </a:r>
            <a:r>
              <a:rPr lang="en-GB" altLang="en-US" baseline="-25000" dirty="0" err="1" smtClean="0"/>
              <a:t>b.req</a:t>
            </a:r>
            <a:r>
              <a:rPr lang="en-GB" altLang="en-US" dirty="0" smtClean="0"/>
              <a:t>  ≥ </a:t>
            </a:r>
            <a:r>
              <a:rPr lang="en-GB" altLang="en-US" dirty="0" err="1" smtClean="0"/>
              <a:t>l</a:t>
            </a:r>
            <a:r>
              <a:rPr lang="en-GB" altLang="en-US" baseline="-25000" dirty="0" err="1" smtClean="0"/>
              <a:t>b,min</a:t>
            </a:r>
            <a:endParaRPr lang="en-GB" altLang="en-US" baseline="-25000" dirty="0" smtClean="0"/>
          </a:p>
          <a:p>
            <a:pPr marL="0" indent="0"/>
            <a:r>
              <a:rPr lang="en-GB" altLang="en-US" dirty="0" err="1" smtClean="0"/>
              <a:t>l</a:t>
            </a:r>
            <a:r>
              <a:rPr lang="en-GB" altLang="en-US" baseline="-25000" dirty="0" err="1" smtClean="0"/>
              <a:t>bd</a:t>
            </a:r>
            <a:r>
              <a:rPr lang="en-GB" altLang="en-US" baseline="-25000" dirty="0" smtClean="0"/>
              <a:t> </a:t>
            </a:r>
            <a:r>
              <a:rPr lang="en-GB" altLang="en-US" dirty="0" smtClean="0"/>
              <a:t>= </a:t>
            </a:r>
            <a:r>
              <a:rPr lang="el-GR" altLang="en-US" dirty="0" smtClean="0"/>
              <a:t>α</a:t>
            </a:r>
            <a:r>
              <a:rPr lang="en-GB" altLang="en-US" baseline="-25000" dirty="0" smtClean="0"/>
              <a:t>1</a:t>
            </a:r>
            <a:r>
              <a:rPr lang="en-GB" altLang="en-US" dirty="0" smtClean="0"/>
              <a:t> </a:t>
            </a:r>
            <a:r>
              <a:rPr lang="el-GR" altLang="en-US" dirty="0" smtClean="0"/>
              <a:t>α</a:t>
            </a:r>
            <a:r>
              <a:rPr lang="en-GB" altLang="en-US" baseline="-25000" dirty="0" smtClean="0"/>
              <a:t>2</a:t>
            </a:r>
            <a:r>
              <a:rPr lang="en-GB" altLang="en-US" dirty="0" smtClean="0"/>
              <a:t> </a:t>
            </a:r>
            <a:r>
              <a:rPr lang="el-GR" altLang="en-US" dirty="0" smtClean="0"/>
              <a:t>α</a:t>
            </a:r>
            <a:r>
              <a:rPr lang="en-GB" altLang="en-US" baseline="-25000" dirty="0" smtClean="0"/>
              <a:t>3 </a:t>
            </a:r>
            <a:r>
              <a:rPr lang="el-GR" altLang="en-US" dirty="0" smtClean="0"/>
              <a:t>α</a:t>
            </a:r>
            <a:r>
              <a:rPr lang="en-GB" altLang="en-US" baseline="-25000" dirty="0" smtClean="0"/>
              <a:t>4</a:t>
            </a:r>
            <a:r>
              <a:rPr lang="en-GB" altLang="en-US" dirty="0" smtClean="0"/>
              <a:t> </a:t>
            </a:r>
            <a:r>
              <a:rPr lang="el-GR" altLang="en-US" dirty="0" smtClean="0"/>
              <a:t>α</a:t>
            </a:r>
            <a:r>
              <a:rPr lang="en-GB" altLang="en-US" baseline="-25000" dirty="0" smtClean="0"/>
              <a:t>5</a:t>
            </a:r>
            <a:r>
              <a:rPr lang="en-GB" altLang="en-US" dirty="0" smtClean="0"/>
              <a:t> (40.36Ø)      For concrete class C25/30</a:t>
            </a:r>
          </a:p>
          <a:p>
            <a:pPr marL="0" indent="0"/>
            <a:r>
              <a:rPr lang="en-GB" altLang="en-US" dirty="0" smtClean="0"/>
              <a:t>	a) Tension anchorage – </a:t>
            </a:r>
            <a:r>
              <a:rPr lang="en-GB" altLang="en-US" b="1" i="1" dirty="0" smtClean="0"/>
              <a:t>straight bar</a:t>
            </a:r>
          </a:p>
          <a:p>
            <a:pPr marL="0" indent="0"/>
            <a:r>
              <a:rPr lang="en-GB" altLang="en-US" dirty="0" smtClean="0"/>
              <a:t>		</a:t>
            </a:r>
            <a:r>
              <a:rPr lang="el-GR" altLang="en-US" dirty="0" smtClean="0"/>
              <a:t>α</a:t>
            </a:r>
            <a:r>
              <a:rPr lang="en-GB" altLang="en-US" baseline="-25000" dirty="0" smtClean="0"/>
              <a:t>1</a:t>
            </a:r>
            <a:r>
              <a:rPr lang="en-GB" altLang="en-US" dirty="0" smtClean="0"/>
              <a:t> = 1.0</a:t>
            </a:r>
          </a:p>
          <a:p>
            <a:pPr marL="0" indent="0"/>
            <a:r>
              <a:rPr lang="en-GB" altLang="en-US" dirty="0" smtClean="0"/>
              <a:t>		</a:t>
            </a:r>
            <a:r>
              <a:rPr lang="el-GR" altLang="en-US" dirty="0" smtClean="0"/>
              <a:t>α</a:t>
            </a:r>
            <a:r>
              <a:rPr lang="en-GB" altLang="en-US" baseline="-25000" dirty="0" smtClean="0"/>
              <a:t>3 </a:t>
            </a:r>
            <a:r>
              <a:rPr lang="en-GB" altLang="en-US" dirty="0" smtClean="0"/>
              <a:t>= 1.0 	conservative value with K= 0</a:t>
            </a:r>
          </a:p>
          <a:p>
            <a:pPr marL="0" indent="0"/>
            <a:r>
              <a:rPr lang="en-GB" altLang="en-US" dirty="0" smtClean="0"/>
              <a:t>		</a:t>
            </a:r>
            <a:r>
              <a:rPr lang="el-GR" altLang="en-US" dirty="0" smtClean="0"/>
              <a:t>α</a:t>
            </a:r>
            <a:r>
              <a:rPr lang="en-GB" altLang="en-US" baseline="-25000" dirty="0" smtClean="0"/>
              <a:t>4</a:t>
            </a:r>
            <a:r>
              <a:rPr lang="en-GB" altLang="en-US" dirty="0" smtClean="0"/>
              <a:t> = 1.0 	N/A</a:t>
            </a:r>
          </a:p>
          <a:p>
            <a:pPr marL="0" indent="0"/>
            <a:r>
              <a:rPr lang="en-GB" altLang="en-US" dirty="0" smtClean="0"/>
              <a:t>		</a:t>
            </a:r>
            <a:r>
              <a:rPr lang="el-GR" altLang="en-US" dirty="0" smtClean="0"/>
              <a:t>α</a:t>
            </a:r>
            <a:r>
              <a:rPr lang="en-GB" altLang="en-US" baseline="-25000" dirty="0" smtClean="0"/>
              <a:t>5</a:t>
            </a:r>
            <a:r>
              <a:rPr lang="en-GB" altLang="en-US" dirty="0" smtClean="0"/>
              <a:t> = 1.0 	conservative value</a:t>
            </a:r>
          </a:p>
          <a:p>
            <a:pPr marL="0" indent="0">
              <a:spcBef>
                <a:spcPct val="40000"/>
              </a:spcBef>
            </a:pPr>
            <a:r>
              <a:rPr lang="en-GB" altLang="en-US" dirty="0" smtClean="0"/>
              <a:t>		</a:t>
            </a:r>
            <a:r>
              <a:rPr lang="el-GR" altLang="en-US" dirty="0" smtClean="0"/>
              <a:t>α</a:t>
            </a:r>
            <a:r>
              <a:rPr lang="en-GB" altLang="en-US" baseline="-25000" dirty="0" smtClean="0"/>
              <a:t>2</a:t>
            </a:r>
            <a:r>
              <a:rPr lang="en-GB" altLang="en-US" dirty="0" smtClean="0"/>
              <a:t> = 1.0 – 0.15 (C</a:t>
            </a:r>
            <a:r>
              <a:rPr lang="en-GB" altLang="en-US" baseline="-25000" dirty="0" smtClean="0"/>
              <a:t>d</a:t>
            </a:r>
            <a:r>
              <a:rPr lang="en-GB" altLang="en-US" dirty="0" smtClean="0"/>
              <a:t> – Ø)/Ø</a:t>
            </a:r>
          </a:p>
          <a:p>
            <a:pPr marL="0" indent="0"/>
            <a:r>
              <a:rPr lang="en-GB" altLang="en-US" dirty="0" smtClean="0"/>
              <a:t>		</a:t>
            </a:r>
            <a:r>
              <a:rPr lang="el-GR" altLang="en-US" dirty="0" smtClean="0"/>
              <a:t>α</a:t>
            </a:r>
            <a:r>
              <a:rPr lang="en-GB" altLang="en-US" baseline="-25000" dirty="0" smtClean="0"/>
              <a:t>2</a:t>
            </a:r>
            <a:r>
              <a:rPr lang="en-GB" altLang="en-US" dirty="0" smtClean="0"/>
              <a:t> = 1.0 – 0.15 (25 – 16)/16  = 0.916</a:t>
            </a:r>
          </a:p>
          <a:p>
            <a:pPr marL="0" indent="0"/>
            <a:r>
              <a:rPr lang="en-GB" altLang="en-US" dirty="0" smtClean="0"/>
              <a:t>	</a:t>
            </a:r>
            <a:r>
              <a:rPr lang="en-GB" altLang="en-US" dirty="0" err="1" smtClean="0"/>
              <a:t>l</a:t>
            </a:r>
            <a:r>
              <a:rPr lang="en-GB" altLang="en-US" baseline="-25000" dirty="0" err="1" smtClean="0"/>
              <a:t>bd</a:t>
            </a:r>
            <a:r>
              <a:rPr lang="en-GB" altLang="en-US" baseline="-25000" dirty="0" smtClean="0"/>
              <a:t> </a:t>
            </a:r>
            <a:r>
              <a:rPr lang="en-GB" altLang="en-US" dirty="0" smtClean="0"/>
              <a:t>= 0.916 x 40.36Ø = 36.97Ø = 592mm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52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520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520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520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520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520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52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4638"/>
            <a:ext cx="6346825" cy="706437"/>
          </a:xfrm>
        </p:spPr>
        <p:txBody>
          <a:bodyPr/>
          <a:lstStyle/>
          <a:p>
            <a:r>
              <a:rPr lang="en-GB" altLang="en-US" smtClean="0"/>
              <a:t>Design anchorage length, l</a:t>
            </a:r>
            <a:r>
              <a:rPr lang="en-GB" altLang="en-US" baseline="-25000" smtClean="0"/>
              <a:t>bd</a:t>
            </a:r>
          </a:p>
        </p:txBody>
      </p:sp>
      <p:sp>
        <p:nvSpPr>
          <p:cNvPr id="436227" name="Rectangle 3"/>
          <p:cNvSpPr>
            <a:spLocks noGrp="1" noChangeArrowheads="1"/>
          </p:cNvSpPr>
          <p:nvPr>
            <p:ph idx="1"/>
          </p:nvPr>
        </p:nvSpPr>
        <p:spPr>
          <a:xfrm>
            <a:off x="522288" y="1052513"/>
            <a:ext cx="8621712" cy="5551487"/>
          </a:xfrm>
        </p:spPr>
        <p:txBody>
          <a:bodyPr/>
          <a:lstStyle/>
          <a:p>
            <a:pPr marL="0" indent="0"/>
            <a:r>
              <a:rPr lang="en-GB" altLang="en-US" dirty="0" err="1" smtClean="0"/>
              <a:t>l</a:t>
            </a:r>
            <a:r>
              <a:rPr lang="en-GB" altLang="en-US" baseline="-25000" dirty="0" err="1" smtClean="0"/>
              <a:t>bd</a:t>
            </a:r>
            <a:r>
              <a:rPr lang="en-GB" altLang="en-US" baseline="-25000" dirty="0" smtClean="0"/>
              <a:t> </a:t>
            </a:r>
            <a:r>
              <a:rPr lang="en-GB" altLang="en-US" dirty="0" smtClean="0"/>
              <a:t>= </a:t>
            </a:r>
            <a:r>
              <a:rPr lang="el-GR" altLang="en-US" dirty="0" smtClean="0"/>
              <a:t>α</a:t>
            </a:r>
            <a:r>
              <a:rPr lang="en-GB" altLang="en-US" baseline="-25000" dirty="0" smtClean="0"/>
              <a:t>1</a:t>
            </a:r>
            <a:r>
              <a:rPr lang="en-GB" altLang="en-US" dirty="0" smtClean="0"/>
              <a:t> </a:t>
            </a:r>
            <a:r>
              <a:rPr lang="el-GR" altLang="en-US" dirty="0" smtClean="0"/>
              <a:t>α</a:t>
            </a:r>
            <a:r>
              <a:rPr lang="en-GB" altLang="en-US" baseline="-25000" dirty="0" smtClean="0"/>
              <a:t>2</a:t>
            </a:r>
            <a:r>
              <a:rPr lang="en-GB" altLang="en-US" dirty="0" smtClean="0"/>
              <a:t> </a:t>
            </a:r>
            <a:r>
              <a:rPr lang="el-GR" altLang="en-US" dirty="0" smtClean="0"/>
              <a:t>α</a:t>
            </a:r>
            <a:r>
              <a:rPr lang="en-GB" altLang="en-US" baseline="-25000" dirty="0" smtClean="0"/>
              <a:t>3 </a:t>
            </a:r>
            <a:r>
              <a:rPr lang="el-GR" altLang="en-US" dirty="0" smtClean="0"/>
              <a:t>α</a:t>
            </a:r>
            <a:r>
              <a:rPr lang="en-GB" altLang="en-US" baseline="-25000" dirty="0" smtClean="0"/>
              <a:t>4</a:t>
            </a:r>
            <a:r>
              <a:rPr lang="en-GB" altLang="en-US" dirty="0" smtClean="0"/>
              <a:t> </a:t>
            </a:r>
            <a:r>
              <a:rPr lang="el-GR" altLang="en-US" dirty="0" smtClean="0"/>
              <a:t>α</a:t>
            </a:r>
            <a:r>
              <a:rPr lang="en-GB" altLang="en-US" baseline="-25000" dirty="0" smtClean="0"/>
              <a:t>5</a:t>
            </a:r>
            <a:r>
              <a:rPr lang="en-GB" altLang="en-US" dirty="0" smtClean="0"/>
              <a:t> </a:t>
            </a:r>
            <a:r>
              <a:rPr lang="en-GB" altLang="en-US" dirty="0" err="1" smtClean="0"/>
              <a:t>l</a:t>
            </a:r>
            <a:r>
              <a:rPr lang="en-GB" altLang="en-US" baseline="-25000" dirty="0" err="1" smtClean="0"/>
              <a:t>b.req</a:t>
            </a:r>
            <a:r>
              <a:rPr lang="en-GB" altLang="en-US" dirty="0" smtClean="0"/>
              <a:t>  ≥ </a:t>
            </a:r>
            <a:r>
              <a:rPr lang="en-GB" altLang="en-US" dirty="0" err="1" smtClean="0"/>
              <a:t>l</a:t>
            </a:r>
            <a:r>
              <a:rPr lang="en-GB" altLang="en-US" baseline="-25000" dirty="0" err="1" smtClean="0"/>
              <a:t>b,min</a:t>
            </a:r>
            <a:endParaRPr lang="en-GB" altLang="en-US" baseline="-25000" dirty="0" smtClean="0"/>
          </a:p>
          <a:p>
            <a:pPr marL="0" indent="0"/>
            <a:r>
              <a:rPr lang="en-GB" altLang="en-US" dirty="0" err="1" smtClean="0"/>
              <a:t>l</a:t>
            </a:r>
            <a:r>
              <a:rPr lang="en-GB" altLang="en-US" baseline="-25000" dirty="0" err="1" smtClean="0"/>
              <a:t>bd</a:t>
            </a:r>
            <a:r>
              <a:rPr lang="en-GB" altLang="en-US" baseline="-25000" dirty="0" smtClean="0"/>
              <a:t> </a:t>
            </a:r>
            <a:r>
              <a:rPr lang="en-GB" altLang="en-US" dirty="0" smtClean="0"/>
              <a:t>= </a:t>
            </a:r>
            <a:r>
              <a:rPr lang="el-GR" altLang="en-US" dirty="0" smtClean="0"/>
              <a:t>α</a:t>
            </a:r>
            <a:r>
              <a:rPr lang="en-GB" altLang="en-US" baseline="-25000" dirty="0" smtClean="0"/>
              <a:t>1</a:t>
            </a:r>
            <a:r>
              <a:rPr lang="en-GB" altLang="en-US" dirty="0" smtClean="0"/>
              <a:t> </a:t>
            </a:r>
            <a:r>
              <a:rPr lang="el-GR" altLang="en-US" dirty="0" smtClean="0"/>
              <a:t>α</a:t>
            </a:r>
            <a:r>
              <a:rPr lang="en-GB" altLang="en-US" baseline="-25000" dirty="0" smtClean="0"/>
              <a:t>2</a:t>
            </a:r>
            <a:r>
              <a:rPr lang="en-GB" altLang="en-US" dirty="0" smtClean="0"/>
              <a:t> </a:t>
            </a:r>
            <a:r>
              <a:rPr lang="el-GR" altLang="en-US" dirty="0" smtClean="0"/>
              <a:t>α</a:t>
            </a:r>
            <a:r>
              <a:rPr lang="en-GB" altLang="en-US" baseline="-25000" dirty="0" smtClean="0"/>
              <a:t>3 </a:t>
            </a:r>
            <a:r>
              <a:rPr lang="el-GR" altLang="en-US" dirty="0" smtClean="0"/>
              <a:t>α</a:t>
            </a:r>
            <a:r>
              <a:rPr lang="en-GB" altLang="en-US" baseline="-25000" dirty="0" smtClean="0"/>
              <a:t>4</a:t>
            </a:r>
            <a:r>
              <a:rPr lang="en-GB" altLang="en-US" dirty="0" smtClean="0"/>
              <a:t> </a:t>
            </a:r>
            <a:r>
              <a:rPr lang="el-GR" altLang="en-US" dirty="0" smtClean="0"/>
              <a:t>α</a:t>
            </a:r>
            <a:r>
              <a:rPr lang="en-GB" altLang="en-US" baseline="-25000" dirty="0" smtClean="0"/>
              <a:t>5</a:t>
            </a:r>
            <a:r>
              <a:rPr lang="en-GB" altLang="en-US" dirty="0" smtClean="0"/>
              <a:t> (40.36Ø)      For concrete class C25/30</a:t>
            </a:r>
          </a:p>
          <a:p>
            <a:pPr marL="0" indent="0"/>
            <a:r>
              <a:rPr lang="en-GB" altLang="en-US" dirty="0" smtClean="0"/>
              <a:t>	b) Tension anchorage – </a:t>
            </a:r>
            <a:r>
              <a:rPr lang="en-GB" altLang="en-US" b="1" i="1" dirty="0" smtClean="0"/>
              <a:t>Other shape bars</a:t>
            </a:r>
          </a:p>
          <a:p>
            <a:pPr marL="0" indent="0"/>
            <a:r>
              <a:rPr lang="en-GB" altLang="en-US" dirty="0" smtClean="0"/>
              <a:t>		</a:t>
            </a:r>
            <a:r>
              <a:rPr lang="el-GR" altLang="en-US" dirty="0" smtClean="0"/>
              <a:t>α</a:t>
            </a:r>
            <a:r>
              <a:rPr lang="en-GB" altLang="en-US" baseline="-25000" dirty="0" smtClean="0"/>
              <a:t>1</a:t>
            </a:r>
            <a:r>
              <a:rPr lang="en-GB" altLang="en-US" dirty="0" smtClean="0"/>
              <a:t> = 1.0 	C</a:t>
            </a:r>
            <a:r>
              <a:rPr lang="en-GB" altLang="en-US" baseline="-25000" dirty="0" smtClean="0"/>
              <a:t>d</a:t>
            </a:r>
            <a:r>
              <a:rPr lang="en-GB" altLang="en-US" dirty="0" smtClean="0"/>
              <a:t> = 25 is ≤ 3 Ø = 3 x 16 = 48</a:t>
            </a:r>
          </a:p>
          <a:p>
            <a:pPr marL="0" indent="0"/>
            <a:r>
              <a:rPr lang="en-GB" altLang="en-US" dirty="0" smtClean="0"/>
              <a:t>		</a:t>
            </a:r>
            <a:r>
              <a:rPr lang="el-GR" altLang="en-US" dirty="0" smtClean="0"/>
              <a:t>α</a:t>
            </a:r>
            <a:r>
              <a:rPr lang="en-GB" altLang="en-US" baseline="-25000" dirty="0" smtClean="0"/>
              <a:t>3 </a:t>
            </a:r>
            <a:r>
              <a:rPr lang="en-GB" altLang="en-US" dirty="0" smtClean="0"/>
              <a:t>= 1.0 	conservative value with K= 0</a:t>
            </a:r>
          </a:p>
          <a:p>
            <a:pPr marL="0" indent="0"/>
            <a:r>
              <a:rPr lang="en-GB" altLang="en-US" dirty="0" smtClean="0"/>
              <a:t>		</a:t>
            </a:r>
            <a:r>
              <a:rPr lang="el-GR" altLang="en-US" dirty="0" smtClean="0"/>
              <a:t>α</a:t>
            </a:r>
            <a:r>
              <a:rPr lang="en-GB" altLang="en-US" baseline="-25000" dirty="0" smtClean="0"/>
              <a:t>4</a:t>
            </a:r>
            <a:r>
              <a:rPr lang="en-GB" altLang="en-US" dirty="0" smtClean="0"/>
              <a:t> = 1.0 	N/A</a:t>
            </a:r>
          </a:p>
          <a:p>
            <a:pPr marL="0" indent="0"/>
            <a:r>
              <a:rPr lang="en-GB" altLang="en-US" dirty="0" smtClean="0"/>
              <a:t>		</a:t>
            </a:r>
            <a:r>
              <a:rPr lang="el-GR" altLang="en-US" dirty="0" smtClean="0"/>
              <a:t>α</a:t>
            </a:r>
            <a:r>
              <a:rPr lang="en-GB" altLang="en-US" baseline="-25000" dirty="0" smtClean="0"/>
              <a:t>5</a:t>
            </a:r>
            <a:r>
              <a:rPr lang="en-GB" altLang="en-US" dirty="0" smtClean="0"/>
              <a:t> = 1.0 	conservative value</a:t>
            </a:r>
          </a:p>
          <a:p>
            <a:pPr marL="0" indent="0">
              <a:spcBef>
                <a:spcPct val="40000"/>
              </a:spcBef>
            </a:pPr>
            <a:r>
              <a:rPr lang="en-GB" altLang="en-US" dirty="0" smtClean="0"/>
              <a:t>		</a:t>
            </a:r>
            <a:r>
              <a:rPr lang="el-GR" altLang="en-US" dirty="0" smtClean="0"/>
              <a:t>α</a:t>
            </a:r>
            <a:r>
              <a:rPr lang="en-GB" altLang="en-US" baseline="-25000" dirty="0" smtClean="0"/>
              <a:t>2</a:t>
            </a:r>
            <a:r>
              <a:rPr lang="en-GB" altLang="en-US" dirty="0" smtClean="0"/>
              <a:t> = 1.0 – 0.15 (C</a:t>
            </a:r>
            <a:r>
              <a:rPr lang="en-GB" altLang="en-US" baseline="-25000" dirty="0" smtClean="0"/>
              <a:t>d</a:t>
            </a:r>
            <a:r>
              <a:rPr lang="en-GB" altLang="en-US" dirty="0" smtClean="0"/>
              <a:t> – 3Ø)/Ø ≤ 1.0</a:t>
            </a:r>
          </a:p>
          <a:p>
            <a:pPr marL="0" indent="0"/>
            <a:r>
              <a:rPr lang="en-GB" altLang="en-US" dirty="0" smtClean="0"/>
              <a:t>		</a:t>
            </a:r>
            <a:r>
              <a:rPr lang="el-GR" altLang="en-US" dirty="0" smtClean="0"/>
              <a:t>α</a:t>
            </a:r>
            <a:r>
              <a:rPr lang="en-GB" altLang="en-US" baseline="-25000" dirty="0" smtClean="0"/>
              <a:t>2</a:t>
            </a:r>
            <a:r>
              <a:rPr lang="en-GB" altLang="en-US" dirty="0" smtClean="0"/>
              <a:t> = 1.0 – 0.15 (25 – 48)/16  = 1.25 ≤ 1.0</a:t>
            </a:r>
          </a:p>
          <a:p>
            <a:pPr marL="0" indent="0"/>
            <a:r>
              <a:rPr lang="en-GB" altLang="en-US" dirty="0" smtClean="0"/>
              <a:t>	</a:t>
            </a:r>
            <a:r>
              <a:rPr lang="en-GB" altLang="en-US" dirty="0" err="1" smtClean="0"/>
              <a:t>l</a:t>
            </a:r>
            <a:r>
              <a:rPr lang="en-GB" altLang="en-US" baseline="-25000" dirty="0" err="1" smtClean="0"/>
              <a:t>bd</a:t>
            </a:r>
            <a:r>
              <a:rPr lang="en-GB" altLang="en-US" baseline="-25000" dirty="0" smtClean="0"/>
              <a:t> </a:t>
            </a:r>
            <a:r>
              <a:rPr lang="en-GB" altLang="en-US" dirty="0" smtClean="0"/>
              <a:t>= 1.0 x 40.36Ø = 40.36Ø = 646mm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62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62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7">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6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74638"/>
            <a:ext cx="6346825" cy="777875"/>
          </a:xfrm>
        </p:spPr>
        <p:txBody>
          <a:bodyPr/>
          <a:lstStyle/>
          <a:p>
            <a:r>
              <a:rPr lang="en-GB" altLang="en-US" smtClean="0"/>
              <a:t>Worked example - summary</a:t>
            </a:r>
          </a:p>
        </p:txBody>
      </p:sp>
      <p:sp>
        <p:nvSpPr>
          <p:cNvPr id="437251" name="Rectangle 3"/>
          <p:cNvSpPr>
            <a:spLocks noGrp="1" noChangeArrowheads="1"/>
          </p:cNvSpPr>
          <p:nvPr>
            <p:ph idx="1"/>
          </p:nvPr>
        </p:nvSpPr>
        <p:spPr>
          <a:xfrm>
            <a:off x="522288" y="1306513"/>
            <a:ext cx="8621712" cy="5351462"/>
          </a:xfrm>
        </p:spPr>
        <p:txBody>
          <a:bodyPr/>
          <a:lstStyle/>
          <a:p>
            <a:pPr marL="0" indent="0"/>
            <a:r>
              <a:rPr lang="en-GB" altLang="en-US" dirty="0" smtClean="0"/>
              <a:t>H16 Bars – Concrete class C25/30 – 25 Nominal cover</a:t>
            </a:r>
          </a:p>
          <a:p>
            <a:pPr marL="0" indent="0"/>
            <a:r>
              <a:rPr lang="en-GB" altLang="en-US" dirty="0" smtClean="0"/>
              <a:t>Tension anchorage – straight bar 		</a:t>
            </a:r>
            <a:r>
              <a:rPr lang="en-GB" altLang="en-US" dirty="0" err="1" smtClean="0"/>
              <a:t>l</a:t>
            </a:r>
            <a:r>
              <a:rPr lang="en-GB" altLang="en-US" baseline="-25000" dirty="0" err="1" smtClean="0"/>
              <a:t>bd</a:t>
            </a:r>
            <a:r>
              <a:rPr lang="en-GB" altLang="en-US" baseline="-25000" dirty="0" smtClean="0"/>
              <a:t> </a:t>
            </a:r>
            <a:r>
              <a:rPr lang="en-GB" altLang="en-US" dirty="0" smtClean="0"/>
              <a:t>= 36.97Ø = 592mm</a:t>
            </a:r>
          </a:p>
          <a:p>
            <a:pPr marL="0" indent="0"/>
            <a:r>
              <a:rPr lang="en-GB" altLang="en-US" dirty="0" smtClean="0"/>
              <a:t>Tension anchorage – Other shape bars  	</a:t>
            </a:r>
            <a:r>
              <a:rPr lang="en-GB" altLang="en-US" dirty="0" err="1" smtClean="0"/>
              <a:t>l</a:t>
            </a:r>
            <a:r>
              <a:rPr lang="en-GB" altLang="en-US" baseline="-25000" dirty="0" err="1" smtClean="0"/>
              <a:t>bd</a:t>
            </a:r>
            <a:r>
              <a:rPr lang="en-GB" altLang="en-US" baseline="-25000" dirty="0" smtClean="0"/>
              <a:t> </a:t>
            </a:r>
            <a:r>
              <a:rPr lang="en-GB" altLang="en-US" dirty="0" smtClean="0"/>
              <a:t>= 40.36Ø = 646mm</a:t>
            </a:r>
          </a:p>
          <a:p>
            <a:pPr marL="0" indent="0"/>
            <a:r>
              <a:rPr lang="en-GB" altLang="en-US" dirty="0" smtClean="0"/>
              <a:t>	</a:t>
            </a:r>
            <a:r>
              <a:rPr lang="en-GB" altLang="en-US" dirty="0" err="1" smtClean="0"/>
              <a:t>l</a:t>
            </a:r>
            <a:r>
              <a:rPr lang="en-GB" altLang="en-US" baseline="-25000" dirty="0" err="1" smtClean="0"/>
              <a:t>bd</a:t>
            </a:r>
            <a:r>
              <a:rPr lang="en-GB" altLang="en-US" baseline="-25000" dirty="0" smtClean="0"/>
              <a:t> </a:t>
            </a:r>
            <a:r>
              <a:rPr lang="en-GB" altLang="en-US" dirty="0" smtClean="0"/>
              <a:t>is measured along the centreline of the bar</a:t>
            </a:r>
          </a:p>
          <a:p>
            <a:pPr marL="0" indent="0">
              <a:spcBef>
                <a:spcPct val="140000"/>
              </a:spcBef>
            </a:pPr>
            <a:r>
              <a:rPr lang="en-GB" altLang="en-US" dirty="0" smtClean="0"/>
              <a:t>Compression anchorage (</a:t>
            </a:r>
            <a:r>
              <a:rPr lang="el-GR" altLang="en-US" dirty="0" smtClean="0"/>
              <a:t>α</a:t>
            </a:r>
            <a:r>
              <a:rPr lang="en-GB" altLang="en-US" baseline="-25000" dirty="0" smtClean="0"/>
              <a:t>1 </a:t>
            </a:r>
            <a:r>
              <a:rPr lang="en-GB" altLang="en-US" dirty="0" smtClean="0"/>
              <a:t>= </a:t>
            </a:r>
            <a:r>
              <a:rPr lang="el-GR" altLang="en-US" dirty="0" smtClean="0"/>
              <a:t>α</a:t>
            </a:r>
            <a:r>
              <a:rPr lang="en-GB" altLang="en-US" baseline="-25000" dirty="0" smtClean="0"/>
              <a:t>2</a:t>
            </a:r>
            <a:r>
              <a:rPr lang="en-GB" altLang="en-US" dirty="0" smtClean="0"/>
              <a:t> = </a:t>
            </a:r>
            <a:r>
              <a:rPr lang="el-GR" altLang="en-US" dirty="0" smtClean="0"/>
              <a:t>α</a:t>
            </a:r>
            <a:r>
              <a:rPr lang="en-GB" altLang="en-US" baseline="-25000" dirty="0" smtClean="0"/>
              <a:t>3  </a:t>
            </a:r>
            <a:r>
              <a:rPr lang="en-GB" altLang="en-US" dirty="0" smtClean="0"/>
              <a:t>= </a:t>
            </a:r>
            <a:r>
              <a:rPr lang="el-GR" altLang="en-US" dirty="0" smtClean="0"/>
              <a:t>α</a:t>
            </a:r>
            <a:r>
              <a:rPr lang="en-GB" altLang="en-US" baseline="-25000" dirty="0" smtClean="0"/>
              <a:t>4</a:t>
            </a:r>
            <a:r>
              <a:rPr lang="en-GB" altLang="en-US" dirty="0" smtClean="0"/>
              <a:t> = </a:t>
            </a:r>
            <a:r>
              <a:rPr lang="el-GR" altLang="en-US" dirty="0" smtClean="0"/>
              <a:t>α</a:t>
            </a:r>
            <a:r>
              <a:rPr lang="en-GB" altLang="en-US" baseline="-25000" dirty="0" smtClean="0"/>
              <a:t>5</a:t>
            </a:r>
            <a:r>
              <a:rPr lang="en-GB" altLang="en-US" dirty="0" smtClean="0"/>
              <a:t> = 1.0)</a:t>
            </a:r>
          </a:p>
          <a:p>
            <a:pPr marL="0" indent="0"/>
            <a:r>
              <a:rPr lang="en-GB" altLang="en-US" dirty="0" smtClean="0"/>
              <a:t>				 		</a:t>
            </a:r>
            <a:r>
              <a:rPr lang="en-GB" altLang="en-US" dirty="0" err="1" smtClean="0"/>
              <a:t>l</a:t>
            </a:r>
            <a:r>
              <a:rPr lang="en-GB" altLang="en-US" baseline="-25000" dirty="0" err="1" smtClean="0"/>
              <a:t>bd</a:t>
            </a:r>
            <a:r>
              <a:rPr lang="en-GB" altLang="en-US" baseline="-25000" dirty="0" smtClean="0"/>
              <a:t> </a:t>
            </a:r>
            <a:r>
              <a:rPr lang="en-GB" altLang="en-US" dirty="0" smtClean="0"/>
              <a:t>= 40.36Ø = 646mm</a:t>
            </a:r>
          </a:p>
          <a:p>
            <a:pPr marL="0" indent="0">
              <a:spcBef>
                <a:spcPct val="140000"/>
              </a:spcBef>
            </a:pPr>
            <a:r>
              <a:rPr lang="en-GB" altLang="en-US" dirty="0" smtClean="0"/>
              <a:t>Anchorage for ‘Poor’ bond conditions</a:t>
            </a:r>
            <a:r>
              <a:rPr lang="en-GB" altLang="en-US" dirty="0"/>
              <a:t>, </a:t>
            </a:r>
            <a:r>
              <a:rPr lang="en-GB" altLang="en-US" dirty="0" err="1"/>
              <a:t>l</a:t>
            </a:r>
            <a:r>
              <a:rPr lang="en-GB" altLang="en-US" baseline="-25000" dirty="0" err="1"/>
              <a:t>bd</a:t>
            </a:r>
            <a:r>
              <a:rPr lang="en-GB" altLang="en-US" baseline="-25000" dirty="0"/>
              <a:t> </a:t>
            </a:r>
            <a:r>
              <a:rPr lang="en-GB" altLang="en-US" dirty="0" smtClean="0"/>
              <a:t> </a:t>
            </a:r>
            <a:r>
              <a:rPr lang="en-GB" altLang="en-US" dirty="0"/>
              <a:t>= </a:t>
            </a:r>
            <a:r>
              <a:rPr lang="en-GB" altLang="en-US" dirty="0" smtClean="0"/>
              <a:t>‘Good</a:t>
            </a:r>
            <a:r>
              <a:rPr lang="en-GB" altLang="en-US" dirty="0"/>
              <a:t> </a:t>
            </a:r>
            <a:r>
              <a:rPr lang="en-GB" altLang="en-US" dirty="0" smtClean="0"/>
              <a:t>value’</a:t>
            </a:r>
            <a:r>
              <a:rPr lang="en-GB" altLang="en-US" baseline="-25000" dirty="0" smtClean="0"/>
              <a:t> </a:t>
            </a:r>
            <a:r>
              <a:rPr lang="en-GB" altLang="en-US" dirty="0" smtClean="0"/>
              <a:t>/0.7</a:t>
            </a:r>
          </a:p>
          <a:p>
            <a:pPr marL="0" indent="0"/>
            <a:r>
              <a:rPr lang="en-GB" altLang="en-US" dirty="0" smtClean="0"/>
              <a:t>Lap length, l</a:t>
            </a:r>
            <a:r>
              <a:rPr lang="en-GB" altLang="en-US" baseline="-25000" dirty="0"/>
              <a:t>0</a:t>
            </a:r>
            <a:r>
              <a:rPr lang="en-GB" altLang="en-US" dirty="0" smtClean="0"/>
              <a:t> = anchorage length x </a:t>
            </a:r>
            <a:r>
              <a:rPr lang="el-GR" altLang="en-US" dirty="0" smtClean="0"/>
              <a:t>α</a:t>
            </a:r>
            <a:r>
              <a:rPr lang="en-GB" altLang="en-US" baseline="-25000" dirty="0" smtClean="0"/>
              <a:t>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725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72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72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72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72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7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457200" y="274638"/>
            <a:ext cx="8229600" cy="287337"/>
          </a:xfrm>
        </p:spPr>
        <p:txBody>
          <a:bodyPr anchor="t"/>
          <a:lstStyle/>
          <a:p>
            <a:r>
              <a:rPr lang="en-GB" altLang="en-US" smtClean="0"/>
              <a:t>Anchorage &amp; lap lengths</a:t>
            </a:r>
          </a:p>
        </p:txBody>
      </p:sp>
      <p:sp>
        <p:nvSpPr>
          <p:cNvPr id="7" name="Text Placeholder 4"/>
          <p:cNvSpPr txBox="1">
            <a:spLocks/>
          </p:cNvSpPr>
          <p:nvPr/>
        </p:nvSpPr>
        <p:spPr>
          <a:xfrm>
            <a:off x="474663" y="889000"/>
            <a:ext cx="8415337" cy="419100"/>
          </a:xfrm>
          <a:prstGeom prst="rect">
            <a:avLst/>
          </a:prstGeom>
        </p:spPr>
        <p:txBody>
          <a:bodyPr/>
          <a:lstStyle/>
          <a:p>
            <a:pPr marL="342900" indent="-342900" eaLnBrk="0" hangingPunct="0">
              <a:spcBef>
                <a:spcPct val="50000"/>
              </a:spcBef>
              <a:defRPr/>
            </a:pPr>
            <a:r>
              <a:rPr lang="en-GB" sz="2000" kern="0" dirty="0">
                <a:solidFill>
                  <a:srgbClr val="E05506"/>
                </a:solidFill>
                <a:latin typeface="Arial"/>
                <a:cs typeface="+mn-cs"/>
              </a:rPr>
              <a:t>How to design concrete structures using Eurocode 2</a:t>
            </a:r>
          </a:p>
        </p:txBody>
      </p:sp>
      <p:pic>
        <p:nvPicPr>
          <p:cNvPr id="583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3" y="1384300"/>
            <a:ext cx="8923337"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a:spLocks noChangeArrowheads="1"/>
          </p:cNvSpPr>
          <p:nvPr/>
        </p:nvSpPr>
        <p:spPr bwMode="auto">
          <a:xfrm>
            <a:off x="2967038" y="2443163"/>
            <a:ext cx="776287" cy="185737"/>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8" name="Oval 7"/>
          <p:cNvSpPr>
            <a:spLocks noChangeArrowheads="1"/>
          </p:cNvSpPr>
          <p:nvPr/>
        </p:nvSpPr>
        <p:spPr bwMode="auto">
          <a:xfrm>
            <a:off x="2967038" y="2909888"/>
            <a:ext cx="776287" cy="185737"/>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9" name="Oval 8"/>
          <p:cNvSpPr>
            <a:spLocks noChangeArrowheads="1"/>
          </p:cNvSpPr>
          <p:nvPr/>
        </p:nvSpPr>
        <p:spPr bwMode="auto">
          <a:xfrm>
            <a:off x="8043863" y="1771650"/>
            <a:ext cx="1100137" cy="76358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0" name="Oval 9"/>
          <p:cNvSpPr>
            <a:spLocks noChangeArrowheads="1"/>
          </p:cNvSpPr>
          <p:nvPr/>
        </p:nvSpPr>
        <p:spPr bwMode="auto">
          <a:xfrm>
            <a:off x="220663" y="2671763"/>
            <a:ext cx="776287" cy="47625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2" name="Oval 11"/>
          <p:cNvSpPr>
            <a:spLocks noChangeArrowheads="1"/>
          </p:cNvSpPr>
          <p:nvPr/>
        </p:nvSpPr>
        <p:spPr bwMode="auto">
          <a:xfrm>
            <a:off x="220663" y="3544888"/>
            <a:ext cx="776287" cy="47625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3" name="Oval 12"/>
          <p:cNvSpPr>
            <a:spLocks noChangeArrowheads="1"/>
          </p:cNvSpPr>
          <p:nvPr/>
        </p:nvSpPr>
        <p:spPr bwMode="auto">
          <a:xfrm>
            <a:off x="2967038" y="1384300"/>
            <a:ext cx="776287" cy="47625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4" name="Oval 13"/>
          <p:cNvSpPr>
            <a:spLocks noChangeArrowheads="1"/>
          </p:cNvSpPr>
          <p:nvPr/>
        </p:nvSpPr>
        <p:spPr bwMode="auto">
          <a:xfrm>
            <a:off x="6202363" y="5707063"/>
            <a:ext cx="776287" cy="579437"/>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5" name="Oval 14"/>
          <p:cNvSpPr>
            <a:spLocks noChangeArrowheads="1"/>
          </p:cNvSpPr>
          <p:nvPr/>
        </p:nvSpPr>
        <p:spPr bwMode="auto">
          <a:xfrm>
            <a:off x="8043863" y="3676650"/>
            <a:ext cx="776287" cy="34448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2" name="TextBox 1"/>
          <p:cNvSpPr txBox="1">
            <a:spLocks noChangeArrowheads="1"/>
          </p:cNvSpPr>
          <p:nvPr/>
        </p:nvSpPr>
        <p:spPr bwMode="auto">
          <a:xfrm>
            <a:off x="474663" y="6300788"/>
            <a:ext cx="8535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lnSpc>
                <a:spcPct val="120000"/>
              </a:lnSpc>
              <a:spcAft>
                <a:spcPts val="1000"/>
              </a:spcAft>
            </a:pPr>
            <a:r>
              <a:rPr lang="en-GB" altLang="en-US" sz="2000" smtClean="0"/>
              <a:t>Column lap length for 100% laps &amp; grade C40/50 = 0.73 x 61</a:t>
            </a:r>
            <a:r>
              <a:rPr lang="az-Cyrl-AZ" altLang="en-US" sz="2000" i="1" smtClean="0"/>
              <a:t>Ф</a:t>
            </a:r>
            <a:r>
              <a:rPr lang="en-GB" altLang="en-US" sz="2000" i="1" smtClean="0"/>
              <a:t> = </a:t>
            </a:r>
            <a:r>
              <a:rPr lang="en-GB" altLang="en-US" sz="2000" smtClean="0"/>
              <a:t>44.5 </a:t>
            </a:r>
            <a:r>
              <a:rPr lang="az-Cyrl-AZ" altLang="en-US" sz="2000" i="1" smtClean="0"/>
              <a:t>Ф</a:t>
            </a:r>
            <a:endParaRPr lang="en-GB" altLang="en-US" sz="2000" i="1" smtClean="0"/>
          </a:p>
        </p:txBody>
      </p:sp>
    </p:spTree>
    <p:extLst>
      <p:ext uri="{BB962C8B-B14F-4D97-AF65-F5344CB8AC3E}">
        <p14:creationId xmlns:p14="http://schemas.microsoft.com/office/powerpoint/2010/main" val="172770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2" grpId="0" animBg="1"/>
      <p:bldP spid="13" grpId="0" animBg="1"/>
      <p:bldP spid="14" grpId="0" animBg="1"/>
      <p:bldP spid="15"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0" y="149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endParaRPr lang="en-US" altLang="en-US"/>
          </a:p>
        </p:txBody>
      </p:sp>
      <p:graphicFrame>
        <p:nvGraphicFramePr>
          <p:cNvPr id="123976" name="Group 72"/>
          <p:cNvGraphicFramePr>
            <a:graphicFrameLocks noGrp="1"/>
          </p:cNvGraphicFramePr>
          <p:nvPr/>
        </p:nvGraphicFramePr>
        <p:xfrm>
          <a:off x="250825" y="1365250"/>
          <a:ext cx="8642350" cy="5303838"/>
        </p:xfrm>
        <a:graphic>
          <a:graphicData uri="http://schemas.openxmlformats.org/drawingml/2006/table">
            <a:tbl>
              <a:tblPr/>
              <a:tblGrid>
                <a:gridCol w="2924175"/>
                <a:gridCol w="1273175"/>
                <a:gridCol w="1131888"/>
                <a:gridCol w="1133475"/>
                <a:gridCol w="1090612"/>
                <a:gridCol w="1089025"/>
              </a:tblGrid>
              <a:tr h="365782">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Table 5.25:   Typical values of anchorage and lap lengths for slabs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365782">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smtClean="0">
                        <a:ln>
                          <a:noFill/>
                        </a:ln>
                        <a:solidFill>
                          <a:srgbClr val="002C5F"/>
                        </a:solidFill>
                        <a:effectLst/>
                        <a:latin typeface="Trebuchet MS" pitchFamily="34" charset="0"/>
                        <a:ea typeface="ヒラギノ角ゴ Pro W3" charset="-128"/>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Bond </a:t>
                      </a:r>
                    </a:p>
                  </a:txBody>
                  <a:tcPr marT="45723" marB="4572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Length in bar diameters</a:t>
                      </a: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640118">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smtClean="0">
                        <a:ln>
                          <a:noFill/>
                        </a:ln>
                        <a:solidFill>
                          <a:srgbClr val="002C5F"/>
                        </a:solidFill>
                        <a:effectLst/>
                        <a:latin typeface="Trebuchet MS" pitchFamily="34" charset="0"/>
                        <a:ea typeface="ヒラギノ角ゴ Pro W3" charset="-128"/>
                      </a:endParaRP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conditions</a:t>
                      </a:r>
                    </a:p>
                  </a:txBody>
                  <a:tcPr marT="45723" marB="4572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1"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k </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a:t>
                      </a: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cu</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25/30</a:t>
                      </a: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1"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k </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a:t>
                      </a: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1"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u</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28/35</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ck </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a:t>
                      </a: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cu</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30/37</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1"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k </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a:t>
                      </a: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a:t>
                      </a:r>
                      <a:r>
                        <a:rPr kumimoji="0" lang="en-GB" sz="1800" b="0" i="1"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c</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u</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32/40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r h="365782">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Full tension and compression anchorage length, </a:t>
                      </a: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l</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bd</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a:t>
                      </a: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‘good’</a:t>
                      </a:r>
                    </a:p>
                  </a:txBody>
                  <a:tcPr marT="45723" marB="4572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40</a:t>
                      </a: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37</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36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34</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48673">
                <a:tc vMerge="1">
                  <a:txBody>
                    <a:bodyPr/>
                    <a:lstStyle/>
                    <a:p>
                      <a:endParaRPr lang="en-GB"/>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‘poor’</a:t>
                      </a:r>
                    </a:p>
                  </a:txBody>
                  <a:tcPr marT="45723" marB="4572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58</a:t>
                      </a: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53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51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49</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82">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Full tension and compression lap length, </a:t>
                      </a:r>
                      <a:r>
                        <a:rPr kumimoji="0" lang="en-GB" sz="1800" b="0" i="1"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l</a:t>
                      </a:r>
                      <a:r>
                        <a:rPr kumimoji="0" lang="en-GB" sz="1800" b="0" i="0" u="none" strike="noStrike" cap="none" normalizeH="0" baseline="-30000" smtClean="0">
                          <a:ln>
                            <a:noFill/>
                          </a:ln>
                          <a:solidFill>
                            <a:srgbClr val="002C5F"/>
                          </a:solidFill>
                          <a:effectLst/>
                          <a:latin typeface="Trebuchet MS" pitchFamily="34" charset="0"/>
                          <a:ea typeface="ヒラギノ角ゴ Pro W3" charset="-128"/>
                          <a:cs typeface="Times New Roman" pitchFamily="18" charset="0"/>
                        </a:rPr>
                        <a:t>0</a:t>
                      </a: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a:t>
                      </a:r>
                    </a:p>
                  </a:txBody>
                  <a:tcPr marT="45723" marB="4572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‘good’</a:t>
                      </a:r>
                    </a:p>
                  </a:txBody>
                  <a:tcPr marT="45723" marB="4572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46</a:t>
                      </a: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43</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42</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39</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5782">
                <a:tc vMerge="1">
                  <a:txBody>
                    <a:bodyPr/>
                    <a:lstStyle/>
                    <a:p>
                      <a:endParaRPr lang="en-GB"/>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‘poor’</a:t>
                      </a:r>
                    </a:p>
                  </a:txBody>
                  <a:tcPr marT="45723" marB="45723"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66</a:t>
                      </a:r>
                    </a:p>
                  </a:txBody>
                  <a:tcPr marT="45723" marB="4572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61</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59</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56</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137">
                <a:tc gridSpan="6">
                  <a:txBody>
                    <a:bodyPr/>
                    <a:lstStyle/>
                    <a:p>
                      <a:pPr marL="93663"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Note:  The following is assumed: </a:t>
                      </a:r>
                    </a:p>
                    <a:p>
                      <a:pPr marL="93663"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bar size is not greater than 32mm. If &gt;32 then the anchorage and lap lengths should be increased by a factor (132 - bar size)/100</a:t>
                      </a:r>
                    </a:p>
                    <a:p>
                      <a:pPr marL="93663"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normal cover exists</a:t>
                      </a:r>
                    </a:p>
                    <a:p>
                      <a:pPr marL="93663"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no confinement by transverse pressure</a:t>
                      </a:r>
                    </a:p>
                    <a:p>
                      <a:pPr marL="93663"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no confinement by transverse reinforcement</a:t>
                      </a:r>
                    </a:p>
                    <a:p>
                      <a:pPr marL="93663"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 not more than 33% of the bars are lapped at one place</a:t>
                      </a:r>
                    </a:p>
                    <a:p>
                      <a:pPr marL="93663"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2C5F"/>
                          </a:solidFill>
                          <a:effectLst/>
                          <a:latin typeface="Trebuchet MS" pitchFamily="34" charset="0"/>
                          <a:ea typeface="ヒラギノ角ゴ Pro W3" charset="-128"/>
                          <a:cs typeface="Times New Roman" pitchFamily="18" charset="0"/>
                        </a:rPr>
                        <a:t>Lap lengths provided (for nominal bars, etc.) should not be less than 15 times the bar size or 200mm, whichever is greater.</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bl>
          </a:graphicData>
        </a:graphic>
      </p:graphicFrame>
      <p:sp>
        <p:nvSpPr>
          <p:cNvPr id="106548" name="Rectangle 55"/>
          <p:cNvSpPr>
            <a:spLocks noGrp="1" noChangeArrowheads="1"/>
          </p:cNvSpPr>
          <p:nvPr>
            <p:ph type="title" idx="4294967295"/>
          </p:nvPr>
        </p:nvSpPr>
        <p:spPr>
          <a:xfrm>
            <a:off x="0" y="274638"/>
            <a:ext cx="6346825" cy="512762"/>
          </a:xfrm>
        </p:spPr>
        <p:txBody>
          <a:bodyPr anchor="t"/>
          <a:lstStyle/>
          <a:p>
            <a:r>
              <a:rPr lang="en-GB" altLang="en-US" smtClean="0"/>
              <a:t>Anchorage /lap lengths for slabs</a:t>
            </a:r>
            <a:endParaRPr lang="en-US" altLang="en-US" smtClean="0"/>
          </a:p>
        </p:txBody>
      </p:sp>
      <p:sp>
        <p:nvSpPr>
          <p:cNvPr id="6" name="Rounded Rectangle 5"/>
          <p:cNvSpPr/>
          <p:nvPr/>
        </p:nvSpPr>
        <p:spPr>
          <a:xfrm>
            <a:off x="395288" y="5876925"/>
            <a:ext cx="5184775" cy="2889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Text Placeholder 4"/>
          <p:cNvSpPr txBox="1">
            <a:spLocks/>
          </p:cNvSpPr>
          <p:nvPr/>
        </p:nvSpPr>
        <p:spPr>
          <a:xfrm>
            <a:off x="474663" y="889000"/>
            <a:ext cx="8415337" cy="419100"/>
          </a:xfrm>
          <a:prstGeom prst="rect">
            <a:avLst/>
          </a:prstGeom>
        </p:spPr>
        <p:txBody>
          <a:bodyPr/>
          <a:lstStyle/>
          <a:p>
            <a:pPr marL="342900" indent="-342900" eaLnBrk="0" hangingPunct="0">
              <a:spcBef>
                <a:spcPct val="50000"/>
              </a:spcBef>
              <a:defRPr/>
            </a:pPr>
            <a:r>
              <a:rPr lang="en-GB" sz="2000" kern="0" dirty="0">
                <a:solidFill>
                  <a:schemeClr val="accent2"/>
                </a:solidFill>
                <a:latin typeface="+mn-lt"/>
                <a:ea typeface="+mn-ea"/>
                <a:cs typeface="+mn-cs"/>
              </a:rPr>
              <a:t>Manual for the design of concrete structures to Eurocode 2</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ChangeArrowheads="1"/>
          </p:cNvSpPr>
          <p:nvPr/>
        </p:nvSpPr>
        <p:spPr bwMode="auto">
          <a:xfrm>
            <a:off x="0" y="2941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endParaRPr lang="en-US" altLang="en-US" sz="1800" smtClean="0">
              <a:solidFill>
                <a:srgbClr val="002060"/>
              </a:solidFill>
              <a:latin typeface="Arial" pitchFamily="34" charset="0"/>
            </a:endParaRPr>
          </a:p>
        </p:txBody>
      </p:sp>
      <p:sp>
        <p:nvSpPr>
          <p:cNvPr id="489475" name="TextBox 13"/>
          <p:cNvSpPr txBox="1">
            <a:spLocks noChangeArrowheads="1"/>
          </p:cNvSpPr>
          <p:nvPr/>
        </p:nvSpPr>
        <p:spPr bwMode="auto">
          <a:xfrm>
            <a:off x="531813" y="1531938"/>
            <a:ext cx="7929562"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a:spcBef>
                <a:spcPct val="50000"/>
              </a:spcBef>
            </a:pPr>
            <a:r>
              <a:rPr lang="en-GB" altLang="en-US" smtClean="0">
                <a:solidFill>
                  <a:srgbClr val="002060"/>
                </a:solidFill>
              </a:rPr>
              <a:t>Laps between bars should normally be staggered and not located in regions of high stress.</a:t>
            </a:r>
          </a:p>
          <a:p>
            <a:pPr>
              <a:spcBef>
                <a:spcPct val="50000"/>
              </a:spcBef>
            </a:pPr>
            <a:r>
              <a:rPr lang="en-GB" altLang="en-US" smtClean="0">
                <a:solidFill>
                  <a:srgbClr val="002060"/>
                </a:solidFill>
              </a:rPr>
              <a:t>Arrangement of laps should comply with Figure 8.7:</a:t>
            </a:r>
          </a:p>
          <a:p>
            <a:pPr>
              <a:spcBef>
                <a:spcPct val="50000"/>
              </a:spcBef>
            </a:pPr>
            <a:endParaRPr lang="en-GB" altLang="en-US" smtClean="0">
              <a:solidFill>
                <a:srgbClr val="002060"/>
              </a:solidFill>
            </a:endParaRPr>
          </a:p>
          <a:p>
            <a:pPr>
              <a:spcBef>
                <a:spcPct val="50000"/>
              </a:spcBef>
            </a:pPr>
            <a:endParaRPr lang="en-GB" altLang="en-US" smtClean="0">
              <a:solidFill>
                <a:srgbClr val="002060"/>
              </a:solidFill>
            </a:endParaRPr>
          </a:p>
          <a:p>
            <a:pPr>
              <a:spcBef>
                <a:spcPct val="50000"/>
              </a:spcBef>
            </a:pPr>
            <a:endParaRPr lang="en-GB" altLang="en-US" smtClean="0">
              <a:solidFill>
                <a:srgbClr val="002060"/>
              </a:solidFill>
            </a:endParaRPr>
          </a:p>
          <a:p>
            <a:pPr>
              <a:spcBef>
                <a:spcPct val="50000"/>
              </a:spcBef>
            </a:pPr>
            <a:endParaRPr lang="en-GB" altLang="en-US" smtClean="0">
              <a:solidFill>
                <a:srgbClr val="002060"/>
              </a:solidFill>
            </a:endParaRPr>
          </a:p>
          <a:p>
            <a:pPr>
              <a:spcBef>
                <a:spcPct val="50000"/>
              </a:spcBef>
            </a:pPr>
            <a:endParaRPr lang="en-GB" altLang="en-US" smtClean="0">
              <a:solidFill>
                <a:srgbClr val="002060"/>
              </a:solidFill>
            </a:endParaRPr>
          </a:p>
          <a:p>
            <a:pPr>
              <a:spcBef>
                <a:spcPct val="50000"/>
              </a:spcBef>
            </a:pPr>
            <a:r>
              <a:rPr lang="en-GB" altLang="en-US" smtClean="0">
                <a:solidFill>
                  <a:srgbClr val="002060"/>
                </a:solidFill>
              </a:rPr>
              <a:t>All bars in compression and secondary (distribution) reinforcement may be lapped in one section.</a:t>
            </a:r>
          </a:p>
        </p:txBody>
      </p:sp>
      <p:sp>
        <p:nvSpPr>
          <p:cNvPr id="59396" name="Rectangle 4"/>
          <p:cNvSpPr>
            <a:spLocks noGrp="1" noChangeArrowheads="1"/>
          </p:cNvSpPr>
          <p:nvPr>
            <p:ph type="title"/>
          </p:nvPr>
        </p:nvSpPr>
        <p:spPr>
          <a:xfrm>
            <a:off x="457200" y="274638"/>
            <a:ext cx="8229600" cy="641350"/>
          </a:xfrm>
        </p:spPr>
        <p:txBody>
          <a:bodyPr/>
          <a:lstStyle/>
          <a:p>
            <a:r>
              <a:rPr lang="en-GB" altLang="en-US" smtClean="0">
                <a:solidFill>
                  <a:schemeClr val="tx1"/>
                </a:solidFill>
              </a:rPr>
              <a:t>Arrangement of Laps</a:t>
            </a:r>
            <a:endParaRPr lang="en-US" altLang="en-US" smtClean="0">
              <a:solidFill>
                <a:schemeClr val="tx1"/>
              </a:solidFill>
            </a:endParaRPr>
          </a:p>
        </p:txBody>
      </p:sp>
      <p:sp>
        <p:nvSpPr>
          <p:cNvPr id="59397" name="Text Placeholder 8"/>
          <p:cNvSpPr>
            <a:spLocks/>
          </p:cNvSpPr>
          <p:nvPr/>
        </p:nvSpPr>
        <p:spPr bwMode="auto">
          <a:xfrm>
            <a:off x="539750" y="836613"/>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spcBef>
                <a:spcPct val="50000"/>
              </a:spcBef>
              <a:spcAft>
                <a:spcPts val="1000"/>
              </a:spcAft>
            </a:pPr>
            <a:r>
              <a:rPr lang="en-GB" altLang="en-US" sz="2000" smtClean="0">
                <a:solidFill>
                  <a:srgbClr val="00B0F0"/>
                </a:solidFill>
              </a:rPr>
              <a:t>EC2: Cl. 8.7.2</a:t>
            </a:r>
          </a:p>
        </p:txBody>
      </p:sp>
      <p:sp>
        <p:nvSpPr>
          <p:cNvPr id="59398" name="Text Placeholder 6"/>
          <p:cNvSpPr>
            <a:spLocks/>
          </p:cNvSpPr>
          <p:nvPr/>
        </p:nvSpPr>
        <p:spPr bwMode="auto">
          <a:xfrm>
            <a:off x="4735513" y="83185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spcBef>
                <a:spcPct val="50000"/>
              </a:spcBef>
              <a:spcAft>
                <a:spcPts val="1000"/>
              </a:spcAft>
            </a:pPr>
            <a:r>
              <a:rPr lang="en-GB" altLang="en-US" sz="2000" smtClean="0">
                <a:solidFill>
                  <a:srgbClr val="E05506"/>
                </a:solidFill>
              </a:rPr>
              <a:t>Concise: Cl 11.6</a:t>
            </a:r>
          </a:p>
        </p:txBody>
      </p:sp>
      <p:pic>
        <p:nvPicPr>
          <p:cNvPr id="4894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3090863"/>
            <a:ext cx="57150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a:spLocks noChangeArrowheads="1"/>
          </p:cNvSpPr>
          <p:nvPr/>
        </p:nvSpPr>
        <p:spPr bwMode="auto">
          <a:xfrm>
            <a:off x="4735513" y="3046413"/>
            <a:ext cx="776287" cy="47625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9" name="Oval 8"/>
          <p:cNvSpPr>
            <a:spLocks noChangeArrowheads="1"/>
          </p:cNvSpPr>
          <p:nvPr/>
        </p:nvSpPr>
        <p:spPr bwMode="auto">
          <a:xfrm>
            <a:off x="5021263" y="4056063"/>
            <a:ext cx="776287" cy="47625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10" name="Oval 9"/>
          <p:cNvSpPr>
            <a:spLocks noChangeArrowheads="1"/>
          </p:cNvSpPr>
          <p:nvPr/>
        </p:nvSpPr>
        <p:spPr bwMode="auto">
          <a:xfrm>
            <a:off x="6554788" y="3090863"/>
            <a:ext cx="915987" cy="669925"/>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2" name="TextBox 1"/>
          <p:cNvSpPr txBox="1">
            <a:spLocks noChangeArrowheads="1"/>
          </p:cNvSpPr>
          <p:nvPr/>
        </p:nvSpPr>
        <p:spPr bwMode="auto">
          <a:xfrm>
            <a:off x="671513" y="3400425"/>
            <a:ext cx="251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r>
              <a:rPr lang="en-GB" altLang="en-US" sz="2000" smtClean="0"/>
              <a:t>Distance ‘a’ is used in cl 8.7.4.1 (3),</a:t>
            </a:r>
          </a:p>
          <a:p>
            <a:pPr eaLnBrk="0" hangingPunct="0"/>
            <a:r>
              <a:rPr lang="en-GB" altLang="en-US" sz="2000" smtClean="0"/>
              <a:t>Transverse reinf. </a:t>
            </a:r>
          </a:p>
        </p:txBody>
      </p:sp>
      <p:cxnSp>
        <p:nvCxnSpPr>
          <p:cNvPr id="4" name="Straight Arrow Connector 3"/>
          <p:cNvCxnSpPr>
            <a:cxnSpLocks noChangeShapeType="1"/>
          </p:cNvCxnSpPr>
          <p:nvPr/>
        </p:nvCxnSpPr>
        <p:spPr bwMode="auto">
          <a:xfrm>
            <a:off x="2671763" y="4056063"/>
            <a:ext cx="2349500" cy="238125"/>
          </a:xfrm>
          <a:prstGeom prst="straightConnector1">
            <a:avLst/>
          </a:prstGeom>
          <a:noFill/>
          <a:ln w="28575" algn="ctr">
            <a:solidFill>
              <a:srgbClr val="E05206"/>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096333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947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89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Design </a:t>
            </a:r>
            <a:r>
              <a:rPr lang="en-GB" dirty="0">
                <a:solidFill>
                  <a:srgbClr val="FF0000"/>
                </a:solidFill>
              </a:rPr>
              <a:t>e</a:t>
            </a:r>
            <a:r>
              <a:rPr lang="en-GB" dirty="0" smtClean="0">
                <a:solidFill>
                  <a:srgbClr val="FF0000"/>
                </a:solidFill>
              </a:rPr>
              <a:t>xercise :</a:t>
            </a:r>
            <a:br>
              <a:rPr lang="en-GB" dirty="0" smtClean="0">
                <a:solidFill>
                  <a:srgbClr val="FF0000"/>
                </a:solidFill>
              </a:rPr>
            </a:br>
            <a:r>
              <a:rPr lang="en-GB" dirty="0" smtClean="0">
                <a:solidFill>
                  <a:srgbClr val="FF0000"/>
                </a:solidFill>
              </a:rPr>
              <a:t>Column fire resistance</a:t>
            </a:r>
            <a:endParaRPr lang="en-GB" dirty="0">
              <a:solidFill>
                <a:srgbClr val="FF0000"/>
              </a:solidFill>
            </a:endParaRPr>
          </a:p>
        </p:txBody>
      </p:sp>
      <p:sp>
        <p:nvSpPr>
          <p:cNvPr id="3" name="Content Placeholder 2"/>
          <p:cNvSpPr>
            <a:spLocks noGrp="1"/>
          </p:cNvSpPr>
          <p:nvPr>
            <p:ph idx="1"/>
          </p:nvPr>
        </p:nvSpPr>
        <p:spPr>
          <a:xfrm>
            <a:off x="539552" y="1988840"/>
            <a:ext cx="8082160" cy="5040313"/>
          </a:xfrm>
        </p:spPr>
        <p:txBody>
          <a:bodyPr/>
          <a:lstStyle/>
          <a:p>
            <a:pPr marL="0" indent="0"/>
            <a:r>
              <a:rPr lang="en-GB" dirty="0" smtClean="0"/>
              <a:t>Using Equation 5.7, work out the fire resistance of a 250 x 750 column with an axial capacity of 3750kN and an axial load in cold conditions of 3500kN. The column is on the ground floor of a three storey building and the length is 4.5m.  The cover is 30mm, main bars are 20mm and the links are 10mm diameter.</a:t>
            </a:r>
            <a:endParaRPr lang="en-GB" dirty="0"/>
          </a:p>
        </p:txBody>
      </p:sp>
    </p:spTree>
    <p:extLst>
      <p:ext uri="{BB962C8B-B14F-4D97-AF65-F5344CB8AC3E}">
        <p14:creationId xmlns:p14="http://schemas.microsoft.com/office/powerpoint/2010/main" val="344018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ext Box 3"/>
          <p:cNvSpPr txBox="1">
            <a:spLocks noChangeArrowheads="1"/>
          </p:cNvSpPr>
          <p:nvPr/>
        </p:nvSpPr>
        <p:spPr bwMode="auto">
          <a:xfrm>
            <a:off x="330200" y="2276475"/>
            <a:ext cx="81534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spcBef>
                <a:spcPct val="0"/>
              </a:spcBef>
              <a:buFontTx/>
              <a:buChar char="•"/>
            </a:pPr>
            <a:r>
              <a:rPr lang="en-GB" altLang="en-US" sz="1800" smtClean="0">
                <a:solidFill>
                  <a:srgbClr val="002060"/>
                </a:solidFill>
                <a:cs typeface="Arial" pitchFamily="34" charset="0"/>
              </a:rPr>
              <a:t>Any Transverse reinforcement provided for other reasons will be sufficient if  the lapped </a:t>
            </a:r>
            <a:r>
              <a:rPr lang="en-GB" altLang="en-US" smtClean="0">
                <a:solidFill>
                  <a:srgbClr val="E05506"/>
                </a:solidFill>
              </a:rPr>
              <a:t>bar Ø </a:t>
            </a:r>
            <a:r>
              <a:rPr lang="en-GB" altLang="en-US" b="1" smtClean="0">
                <a:solidFill>
                  <a:srgbClr val="E05506"/>
                </a:solidFill>
              </a:rPr>
              <a:t>&lt; </a:t>
            </a:r>
            <a:r>
              <a:rPr lang="en-GB" altLang="en-US" smtClean="0">
                <a:solidFill>
                  <a:srgbClr val="E05506"/>
                </a:solidFill>
              </a:rPr>
              <a:t>20mm or laps&lt; 25%</a:t>
            </a:r>
            <a:endParaRPr lang="en-GB" altLang="en-US" sz="1800" smtClean="0">
              <a:solidFill>
                <a:srgbClr val="002060"/>
              </a:solidFill>
              <a:cs typeface="Arial" pitchFamily="34" charset="0"/>
            </a:endParaRPr>
          </a:p>
        </p:txBody>
      </p:sp>
      <p:sp>
        <p:nvSpPr>
          <p:cNvPr id="16389" name="Text Box 5"/>
          <p:cNvSpPr txBox="1">
            <a:spLocks noChangeArrowheads="1"/>
          </p:cNvSpPr>
          <p:nvPr/>
        </p:nvSpPr>
        <p:spPr bwMode="auto">
          <a:xfrm>
            <a:off x="315913" y="3219450"/>
            <a:ext cx="83058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just">
              <a:spcBef>
                <a:spcPct val="0"/>
              </a:spcBef>
              <a:buFontTx/>
              <a:buChar char="•"/>
            </a:pPr>
            <a:r>
              <a:rPr lang="en-GB" altLang="en-US" sz="1800" smtClean="0">
                <a:solidFill>
                  <a:srgbClr val="002060"/>
                </a:solidFill>
              </a:rPr>
              <a:t>If the lapped bar </a:t>
            </a:r>
            <a:r>
              <a:rPr lang="en-GB" altLang="en-US" smtClean="0">
                <a:solidFill>
                  <a:srgbClr val="E05506"/>
                </a:solidFill>
              </a:rPr>
              <a:t>Ø </a:t>
            </a:r>
            <a:r>
              <a:rPr lang="en-GB" altLang="en-US" b="1" smtClean="0">
                <a:solidFill>
                  <a:srgbClr val="E05506"/>
                </a:solidFill>
              </a:rPr>
              <a:t>≥ </a:t>
            </a:r>
            <a:r>
              <a:rPr lang="en-GB" altLang="en-US" smtClean="0">
                <a:solidFill>
                  <a:srgbClr val="E05506"/>
                </a:solidFill>
              </a:rPr>
              <a:t>20mm </a:t>
            </a:r>
            <a:r>
              <a:rPr lang="en-GB" altLang="en-US" sz="1800" smtClean="0">
                <a:solidFill>
                  <a:srgbClr val="002060"/>
                </a:solidFill>
                <a:latin typeface="Arial" pitchFamily="34" charset="0"/>
                <a:cs typeface="Arial" pitchFamily="34" charset="0"/>
              </a:rPr>
              <a:t>the transverse reinforcement should have a total area, </a:t>
            </a:r>
            <a:r>
              <a:rPr lang="en-GB" altLang="en-US" sz="1800" smtClean="0">
                <a:solidFill>
                  <a:srgbClr val="002060"/>
                </a:solidFill>
                <a:latin typeface="Arial" pitchFamily="34" charset="0"/>
                <a:cs typeface="Times New Roman" pitchFamily="18" charset="0"/>
                <a:sym typeface="Symbol" pitchFamily="18" charset="2"/>
              </a:rPr>
              <a:t></a:t>
            </a:r>
            <a:r>
              <a:rPr lang="en-GB" altLang="en-US" sz="1800" i="1" smtClean="0">
                <a:solidFill>
                  <a:srgbClr val="002060"/>
                </a:solidFill>
                <a:latin typeface="Arial" pitchFamily="34" charset="0"/>
                <a:cs typeface="Arial" pitchFamily="34" charset="0"/>
              </a:rPr>
              <a:t>A</a:t>
            </a:r>
            <a:r>
              <a:rPr lang="en-GB" altLang="en-US" sz="1800" baseline="-25000" smtClean="0">
                <a:solidFill>
                  <a:srgbClr val="002060"/>
                </a:solidFill>
                <a:latin typeface="Arial" pitchFamily="34" charset="0"/>
                <a:cs typeface="Arial" pitchFamily="34" charset="0"/>
              </a:rPr>
              <a:t>st</a:t>
            </a:r>
            <a:r>
              <a:rPr lang="en-GB" altLang="en-US" sz="1800" smtClean="0">
                <a:solidFill>
                  <a:srgbClr val="002060"/>
                </a:solidFill>
                <a:latin typeface="Arial" pitchFamily="34" charset="0"/>
                <a:cs typeface="Arial" pitchFamily="34" charset="0"/>
              </a:rPr>
              <a:t> </a:t>
            </a:r>
            <a:r>
              <a:rPr lang="en-GB" altLang="en-US" sz="1800" smtClean="0">
                <a:solidFill>
                  <a:srgbClr val="002060"/>
                </a:solidFill>
                <a:latin typeface="Arial" pitchFamily="34" charset="0"/>
                <a:cs typeface="Times New Roman" pitchFamily="18" charset="0"/>
                <a:sym typeface="Symbol" pitchFamily="18" charset="2"/>
              </a:rPr>
              <a:t></a:t>
            </a:r>
            <a:r>
              <a:rPr lang="en-GB" altLang="en-US" sz="1800" smtClean="0">
                <a:solidFill>
                  <a:srgbClr val="002060"/>
                </a:solidFill>
                <a:latin typeface="Arial" pitchFamily="34" charset="0"/>
                <a:cs typeface="Arial" pitchFamily="34" charset="0"/>
              </a:rPr>
              <a:t> 1,0</a:t>
            </a:r>
            <a:r>
              <a:rPr lang="en-GB" altLang="en-US" sz="1800" i="1" smtClean="0">
                <a:solidFill>
                  <a:srgbClr val="002060"/>
                </a:solidFill>
                <a:latin typeface="Arial" pitchFamily="34" charset="0"/>
                <a:cs typeface="Arial" pitchFamily="34" charset="0"/>
              </a:rPr>
              <a:t>A</a:t>
            </a:r>
            <a:r>
              <a:rPr lang="en-GB" altLang="en-US" sz="1800" baseline="-25000" smtClean="0">
                <a:solidFill>
                  <a:srgbClr val="002060"/>
                </a:solidFill>
                <a:latin typeface="Arial" pitchFamily="34" charset="0"/>
                <a:cs typeface="Arial" pitchFamily="34" charset="0"/>
              </a:rPr>
              <a:t>s </a:t>
            </a:r>
            <a:r>
              <a:rPr lang="en-GB" altLang="en-US" sz="1800" smtClean="0">
                <a:solidFill>
                  <a:srgbClr val="002060"/>
                </a:solidFill>
                <a:latin typeface="Arial" pitchFamily="34" charset="0"/>
                <a:cs typeface="Arial" pitchFamily="34" charset="0"/>
              </a:rPr>
              <a:t>of one spliced bar. It should be placed perpendicular to the direction of the lapped reinforcement</a:t>
            </a:r>
            <a:r>
              <a:rPr lang="en-GB" altLang="en-US" sz="1800" smtClean="0">
                <a:solidFill>
                  <a:srgbClr val="002060"/>
                </a:solidFill>
                <a:cs typeface="Arial" pitchFamily="34" charset="0"/>
              </a:rPr>
              <a:t>. Also it should be positioned at the outer sections of the lap as shown.</a:t>
            </a:r>
          </a:p>
        </p:txBody>
      </p:sp>
      <p:sp>
        <p:nvSpPr>
          <p:cNvPr id="60420" name="Rectangle 6"/>
          <p:cNvSpPr>
            <a:spLocks noGrp="1" noChangeArrowheads="1"/>
          </p:cNvSpPr>
          <p:nvPr>
            <p:ph type="title"/>
          </p:nvPr>
        </p:nvSpPr>
        <p:spPr>
          <a:xfrm>
            <a:off x="217488" y="274638"/>
            <a:ext cx="8229600" cy="641350"/>
          </a:xfrm>
        </p:spPr>
        <p:txBody>
          <a:bodyPr/>
          <a:lstStyle/>
          <a:p>
            <a:r>
              <a:rPr lang="en-GB" altLang="en-US" smtClean="0">
                <a:solidFill>
                  <a:schemeClr val="tx1"/>
                </a:solidFill>
              </a:rPr>
              <a:t>Transverse Reinforcement at Laps</a:t>
            </a:r>
            <a:br>
              <a:rPr lang="en-GB" altLang="en-US" smtClean="0">
                <a:solidFill>
                  <a:schemeClr val="tx1"/>
                </a:solidFill>
              </a:rPr>
            </a:br>
            <a:r>
              <a:rPr lang="en-GB" altLang="en-US" smtClean="0">
                <a:solidFill>
                  <a:schemeClr val="tx1"/>
                </a:solidFill>
              </a:rPr>
              <a:t>Bars in tension		</a:t>
            </a:r>
            <a:endParaRPr lang="en-GB" altLang="en-US" sz="2400" smtClean="0">
              <a:solidFill>
                <a:schemeClr val="tx1"/>
              </a:solidFill>
            </a:endParaRPr>
          </a:p>
        </p:txBody>
      </p:sp>
      <p:sp>
        <p:nvSpPr>
          <p:cNvPr id="60421" name="Text Placeholder 8"/>
          <p:cNvSpPr>
            <a:spLocks/>
          </p:cNvSpPr>
          <p:nvPr/>
        </p:nvSpPr>
        <p:spPr bwMode="auto">
          <a:xfrm>
            <a:off x="436563" y="109220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r>
              <a:rPr lang="en-GB" altLang="en-US" sz="2000" smtClean="0">
                <a:solidFill>
                  <a:srgbClr val="00B0F0"/>
                </a:solidFill>
                <a:latin typeface="Arial" pitchFamily="34" charset="0"/>
              </a:rPr>
              <a:t>EC2: Cl. 8.7.4, Fig 8.9</a:t>
            </a:r>
          </a:p>
        </p:txBody>
      </p:sp>
      <p:sp>
        <p:nvSpPr>
          <p:cNvPr id="60422" name="Text Placeholder 6"/>
          <p:cNvSpPr>
            <a:spLocks/>
          </p:cNvSpPr>
          <p:nvPr/>
        </p:nvSpPr>
        <p:spPr bwMode="auto">
          <a:xfrm>
            <a:off x="4405313" y="68262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r>
              <a:rPr lang="en-GB" altLang="en-US" sz="2000" smtClean="0">
                <a:solidFill>
                  <a:srgbClr val="E05506"/>
                </a:solidFill>
                <a:latin typeface="Arial" pitchFamily="34" charset="0"/>
              </a:rPr>
              <a:t>Concise: Cl 11.6.4</a:t>
            </a:r>
          </a:p>
        </p:txBody>
      </p:sp>
      <p:sp>
        <p:nvSpPr>
          <p:cNvPr id="60423" name="Text Box 3"/>
          <p:cNvSpPr txBox="1">
            <a:spLocks noChangeArrowheads="1"/>
          </p:cNvSpPr>
          <p:nvPr/>
        </p:nvSpPr>
        <p:spPr bwMode="auto">
          <a:xfrm>
            <a:off x="328613" y="1524000"/>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spcBef>
                <a:spcPct val="0"/>
              </a:spcBef>
              <a:buFontTx/>
              <a:buChar char="•"/>
            </a:pPr>
            <a:r>
              <a:rPr lang="en-GB" altLang="en-US" sz="1800" smtClean="0">
                <a:solidFill>
                  <a:srgbClr val="002060"/>
                </a:solidFill>
                <a:cs typeface="Arial" pitchFamily="34" charset="0"/>
              </a:rPr>
              <a:t>Transverse reinforcement is required in the lap zone to resist transverse tension forces. </a:t>
            </a:r>
          </a:p>
        </p:txBody>
      </p:sp>
      <p:graphicFrame>
        <p:nvGraphicFramePr>
          <p:cNvPr id="2" name="Object 1"/>
          <p:cNvGraphicFramePr>
            <a:graphicFrameLocks noChangeAspect="1"/>
          </p:cNvGraphicFramePr>
          <p:nvPr/>
        </p:nvGraphicFramePr>
        <p:xfrm>
          <a:off x="3059113" y="4508500"/>
          <a:ext cx="4681537" cy="2176463"/>
        </p:xfrm>
        <a:graphic>
          <a:graphicData uri="http://schemas.openxmlformats.org/presentationml/2006/ole">
            <mc:AlternateContent xmlns:mc="http://schemas.openxmlformats.org/markup-compatibility/2006">
              <mc:Choice xmlns:v="urn:schemas-microsoft-com:vml" Requires="v">
                <p:oleObj spid="_x0000_s127010" name="Drawing" r:id="rId4" imgW="4480660" imgH="2084752" progId="FLW3Drawing">
                  <p:embed/>
                </p:oleObj>
              </mc:Choice>
              <mc:Fallback>
                <p:oleObj name="Drawing" r:id="rId4" imgW="4480660" imgH="2084752" progId="FLW3Drawing">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4508500"/>
                        <a:ext cx="4681537"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a:spLocks noChangeArrowheads="1"/>
          </p:cNvSpPr>
          <p:nvPr/>
        </p:nvSpPr>
        <p:spPr bwMode="auto">
          <a:xfrm>
            <a:off x="6646863" y="6021388"/>
            <a:ext cx="1960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r>
              <a:rPr lang="en-GB" altLang="en-US" sz="1800" smtClean="0">
                <a:solidFill>
                  <a:srgbClr val="002060"/>
                </a:solidFill>
                <a:latin typeface="Arial" pitchFamily="34" charset="0"/>
              </a:rPr>
              <a:t>Figure 8.9 (a) - </a:t>
            </a:r>
          </a:p>
          <a:p>
            <a:r>
              <a:rPr lang="en-GB" altLang="en-US" sz="1800" smtClean="0">
                <a:solidFill>
                  <a:srgbClr val="002060"/>
                </a:solidFill>
                <a:latin typeface="Arial" pitchFamily="34" charset="0"/>
              </a:rPr>
              <a:t>bars in tension</a:t>
            </a:r>
          </a:p>
        </p:txBody>
      </p:sp>
    </p:spTree>
    <p:extLst>
      <p:ext uri="{BB962C8B-B14F-4D97-AF65-F5344CB8AC3E}">
        <p14:creationId xmlns:p14="http://schemas.microsoft.com/office/powerpoint/2010/main" val="39685003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p:bldP spid="16389" grpId="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title"/>
          </p:nvPr>
        </p:nvSpPr>
        <p:spPr>
          <a:xfrm>
            <a:off x="217488" y="274638"/>
            <a:ext cx="8229600" cy="641350"/>
          </a:xfrm>
        </p:spPr>
        <p:txBody>
          <a:bodyPr/>
          <a:lstStyle/>
          <a:p>
            <a:r>
              <a:rPr lang="en-GB" altLang="en-US" smtClean="0">
                <a:solidFill>
                  <a:schemeClr val="tx1"/>
                </a:solidFill>
              </a:rPr>
              <a:t>Transverse Reinforcement at Laps</a:t>
            </a:r>
            <a:br>
              <a:rPr lang="en-GB" altLang="en-US" smtClean="0">
                <a:solidFill>
                  <a:schemeClr val="tx1"/>
                </a:solidFill>
              </a:rPr>
            </a:br>
            <a:r>
              <a:rPr lang="en-GB" altLang="en-US" smtClean="0">
                <a:solidFill>
                  <a:schemeClr val="tx1"/>
                </a:solidFill>
              </a:rPr>
              <a:t>Bars in tension		</a:t>
            </a:r>
            <a:endParaRPr lang="en-GB" altLang="en-US" sz="2400" smtClean="0">
              <a:solidFill>
                <a:schemeClr val="tx1"/>
              </a:solidFill>
            </a:endParaRPr>
          </a:p>
        </p:txBody>
      </p:sp>
      <p:sp>
        <p:nvSpPr>
          <p:cNvPr id="61443" name="Text Placeholder 8"/>
          <p:cNvSpPr>
            <a:spLocks/>
          </p:cNvSpPr>
          <p:nvPr/>
        </p:nvSpPr>
        <p:spPr bwMode="auto">
          <a:xfrm>
            <a:off x="436563" y="109220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r>
              <a:rPr lang="en-GB" altLang="en-US" sz="2000" smtClean="0">
                <a:solidFill>
                  <a:srgbClr val="00B0F0"/>
                </a:solidFill>
                <a:latin typeface="Arial" pitchFamily="34" charset="0"/>
              </a:rPr>
              <a:t>EC2: Cl. 8.7.4, Fig 8.9</a:t>
            </a:r>
          </a:p>
        </p:txBody>
      </p:sp>
      <p:sp>
        <p:nvSpPr>
          <p:cNvPr id="61444" name="Text Placeholder 6"/>
          <p:cNvSpPr>
            <a:spLocks/>
          </p:cNvSpPr>
          <p:nvPr/>
        </p:nvSpPr>
        <p:spPr bwMode="auto">
          <a:xfrm>
            <a:off x="4405313" y="68262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r>
              <a:rPr lang="en-GB" altLang="en-US" sz="2000" smtClean="0">
                <a:solidFill>
                  <a:srgbClr val="E05506"/>
                </a:solidFill>
                <a:latin typeface="Arial" pitchFamily="34" charset="0"/>
              </a:rPr>
              <a:t>Concise: Cl 11.6.4</a:t>
            </a:r>
          </a:p>
        </p:txBody>
      </p:sp>
      <p:sp>
        <p:nvSpPr>
          <p:cNvPr id="61445" name="Text Box 4"/>
          <p:cNvSpPr txBox="1">
            <a:spLocks noChangeArrowheads="1"/>
          </p:cNvSpPr>
          <p:nvPr/>
        </p:nvSpPr>
        <p:spPr bwMode="auto">
          <a:xfrm>
            <a:off x="436563" y="1844675"/>
            <a:ext cx="85137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spcBef>
                <a:spcPct val="50000"/>
              </a:spcBef>
              <a:spcAft>
                <a:spcPct val="0"/>
              </a:spcAft>
              <a:defRPr sz="2400">
                <a:solidFill>
                  <a:srgbClr val="002C5F"/>
                </a:solidFill>
                <a:latin typeface="Trebuchet MS" pitchFamily="34" charset="0"/>
                <a:ea typeface="ヒラギノ角ゴ Pro W3"/>
                <a:cs typeface="ヒラギノ角ゴ Pro W3"/>
              </a:defRPr>
            </a:lvl1pPr>
            <a:lvl2pPr marL="742950" indent="-285750">
              <a:spcBef>
                <a:spcPct val="50000"/>
              </a:spcBef>
              <a:spcAft>
                <a:spcPct val="0"/>
              </a:spcAft>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spcBef>
                <a:spcPct val="50000"/>
              </a:spcBef>
              <a:spcAft>
                <a:spcPct val="0"/>
              </a:spcAft>
              <a:buChar char="–"/>
              <a:defRPr>
                <a:solidFill>
                  <a:srgbClr val="002C5F"/>
                </a:solidFill>
                <a:latin typeface="Trebuchet MS" pitchFamily="34" charset="0"/>
                <a:ea typeface="ヒラギノ角ゴ Pro W3"/>
                <a:cs typeface="ヒラギノ角ゴ Pro W3"/>
              </a:defRPr>
            </a:lvl3pPr>
            <a:lvl4pPr marL="1600200" indent="-228600">
              <a:spcBef>
                <a:spcPct val="50000"/>
              </a:spcBef>
              <a:spcAft>
                <a:spcPct val="0"/>
              </a:spcAft>
              <a:buChar char="–"/>
              <a:defRPr>
                <a:solidFill>
                  <a:srgbClr val="002C5F"/>
                </a:solidFill>
                <a:latin typeface="Trebuchet MS" pitchFamily="34" charset="0"/>
                <a:ea typeface="ヒラギノ角ゴ Pro W3"/>
                <a:cs typeface="ヒラギノ角ゴ Pro W3"/>
              </a:defRPr>
            </a:lvl4pPr>
            <a:lvl5pPr marL="2057400" indent="-22860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lgn="just">
              <a:spcBef>
                <a:spcPct val="0"/>
              </a:spcBef>
              <a:buFontTx/>
              <a:buChar char="•"/>
            </a:pPr>
            <a:r>
              <a:rPr lang="en-GB" altLang="en-US" sz="1800" smtClean="0"/>
              <a:t>Also, if the lapped bar </a:t>
            </a:r>
            <a:r>
              <a:rPr lang="en-GB" altLang="en-US" smtClean="0">
                <a:solidFill>
                  <a:srgbClr val="E05506"/>
                </a:solidFill>
              </a:rPr>
              <a:t>Ø </a:t>
            </a:r>
            <a:r>
              <a:rPr lang="en-GB" altLang="en-US" b="1" smtClean="0">
                <a:solidFill>
                  <a:srgbClr val="E05506"/>
                </a:solidFill>
              </a:rPr>
              <a:t>≥ </a:t>
            </a:r>
            <a:r>
              <a:rPr lang="en-GB" altLang="en-US" smtClean="0">
                <a:solidFill>
                  <a:srgbClr val="E05506"/>
                </a:solidFill>
              </a:rPr>
              <a:t>20mm </a:t>
            </a:r>
            <a:r>
              <a:rPr lang="en-GB" altLang="en-US" sz="1800" smtClean="0">
                <a:solidFill>
                  <a:srgbClr val="002060"/>
                </a:solidFill>
                <a:cs typeface="Arial" pitchFamily="34" charset="0"/>
              </a:rPr>
              <a:t>and more than 50% of the reinforcement is lapped at one point and the distance between adjacent laps at a section, a, </a:t>
            </a:r>
            <a:r>
              <a:rPr lang="en-GB" altLang="en-US" sz="1800" smtClean="0">
                <a:solidFill>
                  <a:srgbClr val="002060"/>
                </a:solidFill>
                <a:cs typeface="Times New Roman" pitchFamily="18" charset="0"/>
                <a:sym typeface="Symbol" pitchFamily="18" charset="2"/>
              </a:rPr>
              <a:t></a:t>
            </a:r>
            <a:r>
              <a:rPr lang="en-GB" altLang="en-US" sz="1800" smtClean="0">
                <a:solidFill>
                  <a:srgbClr val="002060"/>
                </a:solidFill>
                <a:cs typeface="Arial" pitchFamily="34" charset="0"/>
              </a:rPr>
              <a:t> 10</a:t>
            </a:r>
            <a:r>
              <a:rPr lang="en-GB" altLang="en-US" sz="1800" b="1" i="1" smtClean="0">
                <a:solidFill>
                  <a:srgbClr val="002060"/>
                </a:solidFill>
                <a:latin typeface="Arial" pitchFamily="34" charset="0"/>
                <a:sym typeface="Symbol" pitchFamily="18" charset="2"/>
              </a:rPr>
              <a:t></a:t>
            </a:r>
            <a:r>
              <a:rPr lang="en-GB" altLang="en-US" sz="1800" smtClean="0">
                <a:solidFill>
                  <a:srgbClr val="002060"/>
                </a:solidFill>
                <a:cs typeface="Arial" pitchFamily="34" charset="0"/>
              </a:rPr>
              <a:t> , then transverse bars should be formed by links or U bars anchored into the body of the section. </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3644900"/>
            <a:ext cx="555625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5364163" y="4652963"/>
            <a:ext cx="762000" cy="4318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FFFF"/>
              </a:solidFill>
            </a:endParaRPr>
          </a:p>
        </p:txBody>
      </p:sp>
    </p:spTree>
    <p:extLst>
      <p:ext uri="{BB962C8B-B14F-4D97-AF65-F5344CB8AC3E}">
        <p14:creationId xmlns:p14="http://schemas.microsoft.com/office/powerpoint/2010/main" val="4201595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title"/>
          </p:nvPr>
        </p:nvSpPr>
        <p:spPr>
          <a:xfrm>
            <a:off x="217488" y="274638"/>
            <a:ext cx="8229600" cy="641350"/>
          </a:xfrm>
        </p:spPr>
        <p:txBody>
          <a:bodyPr/>
          <a:lstStyle/>
          <a:p>
            <a:r>
              <a:rPr lang="en-GB" altLang="en-US" smtClean="0">
                <a:solidFill>
                  <a:schemeClr val="tx1"/>
                </a:solidFill>
              </a:rPr>
              <a:t>Transverse Reinforcement at Laps</a:t>
            </a:r>
            <a:br>
              <a:rPr lang="en-GB" altLang="en-US" smtClean="0">
                <a:solidFill>
                  <a:schemeClr val="tx1"/>
                </a:solidFill>
              </a:rPr>
            </a:br>
            <a:r>
              <a:rPr lang="en-GB" altLang="en-US" smtClean="0">
                <a:solidFill>
                  <a:schemeClr val="tx1"/>
                </a:solidFill>
              </a:rPr>
              <a:t>Bars in compression		</a:t>
            </a:r>
            <a:endParaRPr lang="en-GB" altLang="en-US" sz="2400" smtClean="0">
              <a:solidFill>
                <a:schemeClr val="tx1"/>
              </a:solidFill>
            </a:endParaRPr>
          </a:p>
        </p:txBody>
      </p:sp>
      <p:sp>
        <p:nvSpPr>
          <p:cNvPr id="109571" name="Text Placeholder 8"/>
          <p:cNvSpPr>
            <a:spLocks/>
          </p:cNvSpPr>
          <p:nvPr/>
        </p:nvSpPr>
        <p:spPr bwMode="auto">
          <a:xfrm>
            <a:off x="436563" y="109220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dirty="0">
                <a:solidFill>
                  <a:schemeClr val="tx2"/>
                </a:solidFill>
                <a:latin typeface="Trebuchet MS" pitchFamily="34" charset="0"/>
              </a:rPr>
              <a:t>EC2: Cl. 8.7.4, Fig 8.9</a:t>
            </a:r>
          </a:p>
        </p:txBody>
      </p:sp>
      <p:sp>
        <p:nvSpPr>
          <p:cNvPr id="109572" name="Text Placeholder 6"/>
          <p:cNvSpPr>
            <a:spLocks/>
          </p:cNvSpPr>
          <p:nvPr/>
        </p:nvSpPr>
        <p:spPr bwMode="auto">
          <a:xfrm>
            <a:off x="4405313" y="68262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accent2"/>
                </a:solidFill>
                <a:latin typeface="Trebuchet MS" pitchFamily="34" charset="0"/>
              </a:rPr>
              <a:t>Concise: Cl 11.6.4</a:t>
            </a:r>
          </a:p>
        </p:txBody>
      </p:sp>
      <p:sp>
        <p:nvSpPr>
          <p:cNvPr id="109573" name="Text Box 10"/>
          <p:cNvSpPr txBox="1">
            <a:spLocks noChangeArrowheads="1"/>
          </p:cNvSpPr>
          <p:nvPr/>
        </p:nvSpPr>
        <p:spPr bwMode="auto">
          <a:xfrm>
            <a:off x="395288" y="1773238"/>
            <a:ext cx="8424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latin typeface="Trebuchet MS" pitchFamily="34" charset="0"/>
              </a:rPr>
              <a:t>In addition to the rules for bars in tension one bar of the transverse reinforcement should be placed outside each end of the lap length.</a:t>
            </a:r>
          </a:p>
        </p:txBody>
      </p:sp>
      <p:pic>
        <p:nvPicPr>
          <p:cNvPr id="10957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141663"/>
            <a:ext cx="5761037" cy="273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5" name="Text Box 12"/>
          <p:cNvSpPr txBox="1">
            <a:spLocks noChangeArrowheads="1"/>
          </p:cNvSpPr>
          <p:nvPr/>
        </p:nvSpPr>
        <p:spPr bwMode="auto">
          <a:xfrm>
            <a:off x="684213" y="6021388"/>
            <a:ext cx="41758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dirty="0">
                <a:latin typeface="Trebuchet MS" pitchFamily="34" charset="0"/>
              </a:rPr>
              <a:t>Figure 8.9 </a:t>
            </a:r>
            <a:r>
              <a:rPr lang="en-GB" altLang="en-US" dirty="0" smtClean="0">
                <a:latin typeface="Trebuchet MS" pitchFamily="34" charset="0"/>
              </a:rPr>
              <a:t>(b) – </a:t>
            </a:r>
            <a:r>
              <a:rPr lang="en-GB" altLang="en-US" dirty="0">
                <a:latin typeface="Trebuchet MS" pitchFamily="34" charset="0"/>
              </a:rPr>
              <a:t>bars in compression</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subTitle" idx="1"/>
          </p:nvPr>
        </p:nvSpPr>
        <p:spPr/>
        <p:txBody>
          <a:bodyPr/>
          <a:lstStyle/>
          <a:p>
            <a:r>
              <a:rPr lang="en-GB" altLang="en-US" dirty="0" smtClean="0">
                <a:solidFill>
                  <a:schemeClr val="tx1"/>
                </a:solidFill>
              </a:rPr>
              <a:t>EC2 Section 9</a:t>
            </a:r>
          </a:p>
          <a:p>
            <a:endParaRPr lang="en-US" altLang="en-US" dirty="0" smtClean="0">
              <a:solidFill>
                <a:schemeClr val="tx1"/>
              </a:solidFill>
            </a:endParaRPr>
          </a:p>
        </p:txBody>
      </p:sp>
      <p:sp>
        <p:nvSpPr>
          <p:cNvPr id="110595" name="Rectangle 2"/>
          <p:cNvSpPr>
            <a:spLocks noGrp="1" noChangeArrowheads="1"/>
          </p:cNvSpPr>
          <p:nvPr>
            <p:ph type="ctrTitle"/>
          </p:nvPr>
        </p:nvSpPr>
        <p:spPr/>
        <p:txBody>
          <a:bodyPr/>
          <a:lstStyle/>
          <a:p>
            <a:r>
              <a:rPr lang="en-GB" altLang="en-US" smtClean="0">
                <a:solidFill>
                  <a:schemeClr val="tx1"/>
                </a:solidFill>
              </a:rPr>
              <a:t>Detailing of members and particular rules</a:t>
            </a:r>
            <a:endParaRPr lang="en-US" altLang="en-US" smtClean="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3"/>
          <p:cNvSpPr txBox="1">
            <a:spLocks noChangeArrowheads="1"/>
          </p:cNvSpPr>
          <p:nvPr/>
        </p:nvSpPr>
        <p:spPr bwMode="auto">
          <a:xfrm>
            <a:off x="468312" y="1567694"/>
            <a:ext cx="745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i="1" dirty="0" err="1">
                <a:latin typeface="Trebuchet MS" pitchFamily="34" charset="0"/>
              </a:rPr>
              <a:t>A</a:t>
            </a:r>
            <a:r>
              <a:rPr lang="en-GB" altLang="en-US" sz="2400" baseline="-25000" dirty="0" err="1">
                <a:latin typeface="Trebuchet MS" pitchFamily="34" charset="0"/>
              </a:rPr>
              <a:t>s,min</a:t>
            </a:r>
            <a:r>
              <a:rPr lang="en-GB" altLang="en-US" sz="2400" dirty="0">
                <a:latin typeface="Trebuchet MS" pitchFamily="34" charset="0"/>
              </a:rPr>
              <a:t> = </a:t>
            </a:r>
            <a:r>
              <a:rPr lang="en-GB" altLang="en-US" sz="2400" dirty="0">
                <a:solidFill>
                  <a:schemeClr val="hlink"/>
                </a:solidFill>
                <a:latin typeface="Trebuchet MS" pitchFamily="34" charset="0"/>
              </a:rPr>
              <a:t>0,26</a:t>
            </a:r>
            <a:r>
              <a:rPr lang="en-GB" altLang="en-US" sz="2400" baseline="-25000" dirty="0">
                <a:solidFill>
                  <a:schemeClr val="hlink"/>
                </a:solidFill>
                <a:latin typeface="Trebuchet MS" pitchFamily="34" charset="0"/>
              </a:rPr>
              <a:t> </a:t>
            </a:r>
            <a:r>
              <a:rPr lang="en-GB" altLang="en-US" sz="2400" dirty="0">
                <a:solidFill>
                  <a:schemeClr val="hlink"/>
                </a:solidFill>
                <a:latin typeface="Trebuchet MS" pitchFamily="34" charset="0"/>
              </a:rPr>
              <a:t>(</a:t>
            </a:r>
            <a:r>
              <a:rPr lang="en-GB" altLang="en-US" sz="2400" i="1" dirty="0" err="1">
                <a:solidFill>
                  <a:schemeClr val="hlink"/>
                </a:solidFill>
                <a:latin typeface="Trebuchet MS" pitchFamily="34" charset="0"/>
              </a:rPr>
              <a:t>f</a:t>
            </a:r>
            <a:r>
              <a:rPr lang="en-GB" altLang="en-US" sz="2400" baseline="-25000" dirty="0" err="1">
                <a:solidFill>
                  <a:schemeClr val="hlink"/>
                </a:solidFill>
                <a:latin typeface="Trebuchet MS" pitchFamily="34" charset="0"/>
              </a:rPr>
              <a:t>ctm</a:t>
            </a:r>
            <a:r>
              <a:rPr lang="en-GB" altLang="en-US" sz="2400" dirty="0">
                <a:solidFill>
                  <a:schemeClr val="hlink"/>
                </a:solidFill>
                <a:latin typeface="Trebuchet MS" pitchFamily="34" charset="0"/>
              </a:rPr>
              <a:t>/</a:t>
            </a:r>
            <a:r>
              <a:rPr lang="en-GB" altLang="en-US" sz="2400" i="1" dirty="0" err="1">
                <a:solidFill>
                  <a:schemeClr val="hlink"/>
                </a:solidFill>
                <a:latin typeface="Trebuchet MS" pitchFamily="34" charset="0"/>
              </a:rPr>
              <a:t>f</a:t>
            </a:r>
            <a:r>
              <a:rPr lang="en-GB" altLang="en-US" sz="2400" baseline="-25000" dirty="0" err="1">
                <a:solidFill>
                  <a:schemeClr val="hlink"/>
                </a:solidFill>
                <a:latin typeface="Trebuchet MS" pitchFamily="34" charset="0"/>
              </a:rPr>
              <a:t>yk</a:t>
            </a:r>
            <a:r>
              <a:rPr lang="en-GB" altLang="en-US" sz="2400" dirty="0">
                <a:solidFill>
                  <a:schemeClr val="hlink"/>
                </a:solidFill>
                <a:latin typeface="Trebuchet MS" pitchFamily="34" charset="0"/>
              </a:rPr>
              <a:t>)</a:t>
            </a:r>
            <a:r>
              <a:rPr lang="en-GB" altLang="en-US" sz="2400" i="1" dirty="0" err="1">
                <a:solidFill>
                  <a:schemeClr val="hlink"/>
                </a:solidFill>
                <a:latin typeface="Trebuchet MS" pitchFamily="34" charset="0"/>
              </a:rPr>
              <a:t>b</a:t>
            </a:r>
            <a:r>
              <a:rPr lang="en-GB" altLang="en-US" sz="2400" baseline="-25000" dirty="0" err="1">
                <a:solidFill>
                  <a:schemeClr val="hlink"/>
                </a:solidFill>
                <a:latin typeface="Trebuchet MS" pitchFamily="34" charset="0"/>
              </a:rPr>
              <a:t>t</a:t>
            </a:r>
            <a:r>
              <a:rPr lang="en-GB" altLang="en-US" sz="2400" i="1" dirty="0" err="1">
                <a:solidFill>
                  <a:schemeClr val="hlink"/>
                </a:solidFill>
                <a:latin typeface="Trebuchet MS" pitchFamily="34" charset="0"/>
              </a:rPr>
              <a:t>d</a:t>
            </a:r>
            <a:r>
              <a:rPr lang="en-GB" altLang="en-US" sz="2400" dirty="0">
                <a:solidFill>
                  <a:schemeClr val="hlink"/>
                </a:solidFill>
                <a:latin typeface="Trebuchet MS" pitchFamily="34" charset="0"/>
              </a:rPr>
              <a:t>  but  </a:t>
            </a:r>
            <a:r>
              <a:rPr lang="en-GB" altLang="en-US" sz="2400" dirty="0">
                <a:solidFill>
                  <a:schemeClr val="hlink"/>
                </a:solidFill>
                <a:latin typeface="Trebuchet MS" pitchFamily="34" charset="0"/>
                <a:sym typeface="Symbol" pitchFamily="18" charset="2"/>
              </a:rPr>
              <a:t> 0,0013</a:t>
            </a:r>
            <a:r>
              <a:rPr lang="en-GB" altLang="en-US" sz="2400" i="1" dirty="0">
                <a:solidFill>
                  <a:schemeClr val="hlink"/>
                </a:solidFill>
                <a:latin typeface="Trebuchet MS" pitchFamily="34" charset="0"/>
                <a:sym typeface="Symbol" pitchFamily="18" charset="2"/>
              </a:rPr>
              <a:t>b</a:t>
            </a:r>
            <a:r>
              <a:rPr lang="en-GB" altLang="en-US" sz="2400" baseline="-25000" dirty="0">
                <a:solidFill>
                  <a:schemeClr val="hlink"/>
                </a:solidFill>
                <a:latin typeface="Trebuchet MS" pitchFamily="34" charset="0"/>
                <a:sym typeface="Symbol" pitchFamily="18" charset="2"/>
              </a:rPr>
              <a:t>t</a:t>
            </a:r>
            <a:r>
              <a:rPr lang="en-GB" altLang="en-US" sz="2400" i="1" dirty="0">
                <a:solidFill>
                  <a:schemeClr val="hlink"/>
                </a:solidFill>
                <a:latin typeface="Trebuchet MS" pitchFamily="34" charset="0"/>
                <a:sym typeface="Symbol" pitchFamily="18" charset="2"/>
              </a:rPr>
              <a:t>d</a:t>
            </a:r>
          </a:p>
        </p:txBody>
      </p:sp>
      <p:sp>
        <p:nvSpPr>
          <p:cNvPr id="18436" name="Text Box 4"/>
          <p:cNvSpPr txBox="1">
            <a:spLocks noChangeArrowheads="1"/>
          </p:cNvSpPr>
          <p:nvPr/>
        </p:nvSpPr>
        <p:spPr bwMode="auto">
          <a:xfrm>
            <a:off x="468313" y="3830638"/>
            <a:ext cx="599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i="1" dirty="0" err="1">
                <a:latin typeface="Trebuchet MS" pitchFamily="34" charset="0"/>
              </a:rPr>
              <a:t>A</a:t>
            </a:r>
            <a:r>
              <a:rPr lang="en-GB" altLang="en-US" sz="2400" baseline="-25000" dirty="0" err="1">
                <a:latin typeface="Trebuchet MS" pitchFamily="34" charset="0"/>
              </a:rPr>
              <a:t>s,max</a:t>
            </a:r>
            <a:r>
              <a:rPr lang="en-GB" altLang="en-US" sz="2400" dirty="0">
                <a:latin typeface="Trebuchet MS" pitchFamily="34" charset="0"/>
              </a:rPr>
              <a:t> = </a:t>
            </a:r>
            <a:r>
              <a:rPr lang="en-GB" altLang="en-US" sz="2400" dirty="0">
                <a:solidFill>
                  <a:schemeClr val="hlink"/>
                </a:solidFill>
                <a:latin typeface="Trebuchet MS" pitchFamily="34" charset="0"/>
              </a:rPr>
              <a:t>0,04</a:t>
            </a:r>
            <a:r>
              <a:rPr lang="en-GB" altLang="en-US" sz="2400" baseline="-25000" dirty="0">
                <a:solidFill>
                  <a:schemeClr val="hlink"/>
                </a:solidFill>
                <a:latin typeface="Trebuchet MS" pitchFamily="34" charset="0"/>
              </a:rPr>
              <a:t> </a:t>
            </a:r>
            <a:r>
              <a:rPr lang="en-GB" altLang="en-US" sz="2400" i="1" dirty="0">
                <a:solidFill>
                  <a:schemeClr val="hlink"/>
                </a:solidFill>
                <a:latin typeface="Trebuchet MS" pitchFamily="34" charset="0"/>
              </a:rPr>
              <a:t>A</a:t>
            </a:r>
            <a:r>
              <a:rPr lang="en-GB" altLang="en-US" sz="2400" baseline="-25000" dirty="0">
                <a:solidFill>
                  <a:schemeClr val="hlink"/>
                </a:solidFill>
                <a:latin typeface="Trebuchet MS" pitchFamily="34" charset="0"/>
              </a:rPr>
              <a:t>c</a:t>
            </a:r>
            <a:endParaRPr lang="en-GB" altLang="en-US" sz="2400" i="1" baseline="-25000" dirty="0">
              <a:solidFill>
                <a:schemeClr val="hlink"/>
              </a:solidFill>
              <a:latin typeface="Trebuchet MS" pitchFamily="34" charset="0"/>
              <a:sym typeface="Symbol" pitchFamily="18" charset="2"/>
            </a:endParaRPr>
          </a:p>
        </p:txBody>
      </p:sp>
      <p:sp>
        <p:nvSpPr>
          <p:cNvPr id="18437" name="Text Box 5"/>
          <p:cNvSpPr txBox="1">
            <a:spLocks noChangeArrowheads="1"/>
          </p:cNvSpPr>
          <p:nvPr/>
        </p:nvSpPr>
        <p:spPr bwMode="auto">
          <a:xfrm>
            <a:off x="468313" y="4406900"/>
            <a:ext cx="7559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dirty="0">
                <a:latin typeface="Trebuchet MS" pitchFamily="34" charset="0"/>
              </a:rPr>
              <a:t>Section at supports should be designed for a hogging moment </a:t>
            </a:r>
            <a:r>
              <a:rPr lang="en-GB" altLang="en-US" sz="2400" dirty="0">
                <a:latin typeface="Trebuchet MS" pitchFamily="34" charset="0"/>
                <a:sym typeface="Symbol" pitchFamily="18" charset="2"/>
              </a:rPr>
              <a:t> </a:t>
            </a:r>
            <a:r>
              <a:rPr lang="en-GB" altLang="en-US" sz="2400" dirty="0">
                <a:solidFill>
                  <a:schemeClr val="hlink"/>
                </a:solidFill>
                <a:latin typeface="Trebuchet MS" pitchFamily="34" charset="0"/>
                <a:sym typeface="Symbol" pitchFamily="18" charset="2"/>
              </a:rPr>
              <a:t>0,25</a:t>
            </a:r>
            <a:r>
              <a:rPr lang="en-GB" altLang="en-US" sz="2400" dirty="0">
                <a:latin typeface="Trebuchet MS" pitchFamily="34" charset="0"/>
                <a:sym typeface="Symbol" pitchFamily="18" charset="2"/>
              </a:rPr>
              <a:t> max. span moment</a:t>
            </a:r>
            <a:endParaRPr lang="en-GB" altLang="en-US" sz="2400" baseline="-25000" dirty="0">
              <a:latin typeface="Trebuchet MS" pitchFamily="34" charset="0"/>
              <a:sym typeface="Symbol" pitchFamily="18" charset="2"/>
            </a:endParaRPr>
          </a:p>
        </p:txBody>
      </p:sp>
      <p:sp>
        <p:nvSpPr>
          <p:cNvPr id="18439" name="Text Box 7"/>
          <p:cNvSpPr txBox="1">
            <a:spLocks noChangeArrowheads="1"/>
          </p:cNvSpPr>
          <p:nvPr/>
        </p:nvSpPr>
        <p:spPr bwMode="auto">
          <a:xfrm>
            <a:off x="468313" y="52705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dirty="0">
                <a:latin typeface="Trebuchet MS" pitchFamily="34" charset="0"/>
              </a:rPr>
              <a:t>Any design compression reinforcement (</a:t>
            </a:r>
            <a:r>
              <a:rPr lang="en-GB" altLang="en-US" sz="2400" dirty="0">
                <a:latin typeface="Trebuchet MS" pitchFamily="34" charset="0"/>
                <a:sym typeface="Symbol" pitchFamily="18" charset="2"/>
              </a:rPr>
              <a:t>) </a:t>
            </a:r>
            <a:r>
              <a:rPr lang="en-GB" altLang="en-US" sz="2400" dirty="0">
                <a:latin typeface="Trebuchet MS" pitchFamily="34" charset="0"/>
              </a:rPr>
              <a:t>should be held by transverse reinforcement with spacing </a:t>
            </a:r>
            <a:r>
              <a:rPr lang="en-GB" altLang="en-US" sz="2400" dirty="0">
                <a:latin typeface="Trebuchet MS" pitchFamily="34" charset="0"/>
                <a:sym typeface="Symbol" pitchFamily="18" charset="2"/>
              </a:rPr>
              <a:t>15</a:t>
            </a:r>
            <a:r>
              <a:rPr lang="en-GB" altLang="en-US" sz="2400" baseline="-25000" dirty="0">
                <a:latin typeface="Trebuchet MS" pitchFamily="34" charset="0"/>
                <a:sym typeface="Symbol" pitchFamily="18" charset="2"/>
              </a:rPr>
              <a:t> </a:t>
            </a:r>
            <a:r>
              <a:rPr lang="en-GB" altLang="en-US" sz="2400" dirty="0">
                <a:latin typeface="Trebuchet MS" pitchFamily="34" charset="0"/>
                <a:sym typeface="Symbol" pitchFamily="18" charset="2"/>
              </a:rPr>
              <a:t></a:t>
            </a:r>
            <a:endParaRPr lang="en-GB" altLang="en-US" sz="2400" baseline="-25000" dirty="0">
              <a:latin typeface="Trebuchet MS" pitchFamily="34" charset="0"/>
              <a:sym typeface="Symbol" pitchFamily="18" charset="2"/>
            </a:endParaRPr>
          </a:p>
        </p:txBody>
      </p:sp>
      <p:sp>
        <p:nvSpPr>
          <p:cNvPr id="111622" name="Rectangle 6"/>
          <p:cNvSpPr>
            <a:spLocks noGrp="1" noChangeArrowheads="1"/>
          </p:cNvSpPr>
          <p:nvPr>
            <p:ph type="title"/>
          </p:nvPr>
        </p:nvSpPr>
        <p:spPr>
          <a:xfrm>
            <a:off x="457200" y="274638"/>
            <a:ext cx="8229600" cy="873956"/>
          </a:xfrm>
        </p:spPr>
        <p:txBody>
          <a:bodyPr/>
          <a:lstStyle/>
          <a:p>
            <a:r>
              <a:rPr lang="en-GB" altLang="en-US" dirty="0" smtClean="0">
                <a:solidFill>
                  <a:schemeClr val="tx1"/>
                </a:solidFill>
              </a:rPr>
              <a:t>Beams </a:t>
            </a:r>
            <a:endParaRPr lang="en-US" altLang="en-US" dirty="0" smtClean="0">
              <a:solidFill>
                <a:schemeClr val="tx1"/>
              </a:solidFill>
            </a:endParaRPr>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t="7607"/>
          <a:stretch>
            <a:fillRect/>
          </a:stretch>
        </p:blipFill>
        <p:spPr bwMode="auto">
          <a:xfrm>
            <a:off x="400050" y="2276872"/>
            <a:ext cx="87439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p:cNvSpPr>
          <p:nvPr/>
        </p:nvSpPr>
        <p:spPr bwMode="auto">
          <a:xfrm>
            <a:off x="755649" y="959878"/>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dirty="0">
                <a:solidFill>
                  <a:schemeClr val="tx2"/>
                </a:solidFill>
                <a:latin typeface="Trebuchet MS" pitchFamily="34" charset="0"/>
              </a:rPr>
              <a:t>EC2: Cl. </a:t>
            </a:r>
            <a:r>
              <a:rPr lang="en-GB" altLang="en-US" sz="2000" dirty="0" smtClean="0">
                <a:solidFill>
                  <a:schemeClr val="tx2"/>
                </a:solidFill>
                <a:latin typeface="Trebuchet MS" pitchFamily="34" charset="0"/>
              </a:rPr>
              <a:t>9.2</a:t>
            </a:r>
            <a:endParaRPr lang="en-GB" altLang="en-US" sz="2000" dirty="0">
              <a:solidFill>
                <a:schemeClr val="tx2"/>
              </a:solidFill>
              <a:latin typeface="Trebuchet MS"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p:bldP spid="1843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468311" y="1628800"/>
            <a:ext cx="7559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dirty="0">
                <a:latin typeface="Trebuchet MS" pitchFamily="34" charset="0"/>
              </a:rPr>
              <a:t>Tension reinforcement in a flanged beam at supports should be spread over the effective width (see 5.3.2.1)</a:t>
            </a:r>
            <a:endParaRPr lang="en-GB" altLang="en-US" sz="2400" baseline="-25000" dirty="0">
              <a:latin typeface="Trebuchet MS" pitchFamily="34" charset="0"/>
              <a:sym typeface="Symbol" pitchFamily="18" charset="2"/>
            </a:endParaRPr>
          </a:p>
        </p:txBody>
      </p:sp>
      <p:pic>
        <p:nvPicPr>
          <p:cNvPr id="1126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3500438"/>
            <a:ext cx="7153275"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Rectangle 4"/>
          <p:cNvSpPr>
            <a:spLocks noGrp="1" noChangeArrowheads="1"/>
          </p:cNvSpPr>
          <p:nvPr>
            <p:ph type="title"/>
          </p:nvPr>
        </p:nvSpPr>
        <p:spPr>
          <a:xfrm>
            <a:off x="457200" y="274638"/>
            <a:ext cx="8229600" cy="778098"/>
          </a:xfrm>
        </p:spPr>
        <p:txBody>
          <a:bodyPr/>
          <a:lstStyle/>
          <a:p>
            <a:r>
              <a:rPr lang="en-GB" altLang="en-US" dirty="0" smtClean="0">
                <a:solidFill>
                  <a:schemeClr val="tx1"/>
                </a:solidFill>
              </a:rPr>
              <a:t>Beams </a:t>
            </a:r>
            <a:endParaRPr lang="en-US" altLang="en-US" dirty="0" smtClean="0">
              <a:solidFill>
                <a:schemeClr val="tx1"/>
              </a:solidFill>
            </a:endParaRPr>
          </a:p>
        </p:txBody>
      </p:sp>
      <p:sp>
        <p:nvSpPr>
          <p:cNvPr id="5" name="Text Placeholder 8"/>
          <p:cNvSpPr>
            <a:spLocks/>
          </p:cNvSpPr>
          <p:nvPr/>
        </p:nvSpPr>
        <p:spPr bwMode="auto">
          <a:xfrm>
            <a:off x="755649" y="959878"/>
            <a:ext cx="17208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dirty="0">
                <a:solidFill>
                  <a:schemeClr val="tx2"/>
                </a:solidFill>
                <a:latin typeface="Trebuchet MS" pitchFamily="34" charset="0"/>
              </a:rPr>
              <a:t>EC2: Cl. </a:t>
            </a:r>
            <a:r>
              <a:rPr lang="en-GB" altLang="en-US" sz="2000" dirty="0" smtClean="0">
                <a:solidFill>
                  <a:schemeClr val="tx2"/>
                </a:solidFill>
                <a:latin typeface="Trebuchet MS" pitchFamily="34" charset="0"/>
              </a:rPr>
              <a:t>9.2</a:t>
            </a:r>
            <a:endParaRPr lang="en-GB" altLang="en-US" sz="2000" dirty="0">
              <a:solidFill>
                <a:schemeClr val="tx2"/>
              </a:solidFill>
              <a:latin typeface="Trebuchet MS"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3"/>
          <p:cNvSpPr>
            <a:spLocks noChangeArrowheads="1"/>
          </p:cNvSpPr>
          <p:nvPr/>
        </p:nvSpPr>
        <p:spPr bwMode="auto">
          <a:xfrm>
            <a:off x="500063" y="1652588"/>
            <a:ext cx="828675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FontTx/>
              <a:buAutoNum type="arabicParenBoth"/>
            </a:pPr>
            <a:r>
              <a:rPr lang="en-GB" altLang="en-US" sz="2000" dirty="0">
                <a:latin typeface="Trebuchet MS" pitchFamily="34" charset="0"/>
              </a:rPr>
              <a:t>Sufficient reinforcement should be provided at all sections to resist the envelope of the acting tensile force, including the effect of inclined cracks in webs and flanges.</a:t>
            </a:r>
          </a:p>
          <a:p>
            <a:pPr eaLnBrk="1" hangingPunct="1">
              <a:buFontTx/>
              <a:buAutoNum type="arabicParenBoth"/>
            </a:pPr>
            <a:endParaRPr lang="en-GB" altLang="en-US" sz="2000" dirty="0">
              <a:latin typeface="Trebuchet MS" pitchFamily="34" charset="0"/>
            </a:endParaRPr>
          </a:p>
          <a:p>
            <a:pPr eaLnBrk="1" hangingPunct="1"/>
            <a:r>
              <a:rPr lang="en-GB" altLang="en-US" sz="2000" dirty="0">
                <a:latin typeface="Trebuchet MS" pitchFamily="34" charset="0"/>
              </a:rPr>
              <a:t>(2) For members with shear reinforcement the additional tensile force, </a:t>
            </a:r>
            <a:r>
              <a:rPr lang="en-GB" altLang="en-US" sz="2000" dirty="0" err="1">
                <a:latin typeface="Trebuchet MS" pitchFamily="34" charset="0"/>
              </a:rPr>
              <a:t>Δ</a:t>
            </a:r>
            <a:r>
              <a:rPr lang="en-GB" altLang="en-US" sz="2000" i="1" dirty="0" err="1">
                <a:latin typeface="Trebuchet MS" pitchFamily="34" charset="0"/>
              </a:rPr>
              <a:t>F</a:t>
            </a:r>
            <a:r>
              <a:rPr lang="en-GB" altLang="en-US" sz="2000" i="1" baseline="-25000" dirty="0" err="1">
                <a:latin typeface="Trebuchet MS" pitchFamily="34" charset="0"/>
              </a:rPr>
              <a:t>td</a:t>
            </a:r>
            <a:r>
              <a:rPr lang="en-GB" altLang="en-US" sz="2000" i="1" dirty="0">
                <a:latin typeface="Trebuchet MS" pitchFamily="34" charset="0"/>
              </a:rPr>
              <a:t>, should be </a:t>
            </a:r>
            <a:r>
              <a:rPr lang="en-GB" altLang="en-US" sz="2000" dirty="0">
                <a:latin typeface="Trebuchet MS" pitchFamily="34" charset="0"/>
              </a:rPr>
              <a:t>calculated according to 6.2.3 (7). For members without shear reinforcement </a:t>
            </a:r>
            <a:r>
              <a:rPr lang="en-GB" altLang="en-US" sz="2000" dirty="0" err="1">
                <a:latin typeface="Trebuchet MS" pitchFamily="34" charset="0"/>
              </a:rPr>
              <a:t>Δ</a:t>
            </a:r>
            <a:r>
              <a:rPr lang="en-GB" altLang="en-US" sz="2000" i="1" dirty="0" err="1">
                <a:latin typeface="Trebuchet MS" pitchFamily="34" charset="0"/>
              </a:rPr>
              <a:t>F</a:t>
            </a:r>
            <a:r>
              <a:rPr lang="en-GB" altLang="en-US" sz="2000" i="1" baseline="-25000" dirty="0" err="1">
                <a:latin typeface="Trebuchet MS" pitchFamily="34" charset="0"/>
              </a:rPr>
              <a:t>td</a:t>
            </a:r>
            <a:r>
              <a:rPr lang="en-GB" altLang="en-US" sz="2000" i="1" dirty="0">
                <a:latin typeface="Trebuchet MS" pitchFamily="34" charset="0"/>
              </a:rPr>
              <a:t> may be </a:t>
            </a:r>
            <a:r>
              <a:rPr lang="en-GB" altLang="en-US" sz="2000" dirty="0">
                <a:latin typeface="Trebuchet MS" pitchFamily="34" charset="0"/>
              </a:rPr>
              <a:t>estimated by shifting the moment curve a distance  a</a:t>
            </a:r>
            <a:r>
              <a:rPr lang="en-GB" altLang="en-US" sz="2000" baseline="-25000" dirty="0">
                <a:latin typeface="Trebuchet MS" pitchFamily="34" charset="0"/>
              </a:rPr>
              <a:t>l</a:t>
            </a:r>
            <a:r>
              <a:rPr lang="en-GB" altLang="en-US" sz="2000" i="1" dirty="0">
                <a:latin typeface="Trebuchet MS" pitchFamily="34" charset="0"/>
              </a:rPr>
              <a:t> = d  according to 6.2.2 (5). This "shift rule” </a:t>
            </a:r>
            <a:r>
              <a:rPr lang="en-GB" altLang="en-US" sz="2000" dirty="0">
                <a:latin typeface="Trebuchet MS" pitchFamily="34" charset="0"/>
              </a:rPr>
              <a:t>may also be used as an alternative for members with shear reinforcement, where:</a:t>
            </a:r>
          </a:p>
          <a:p>
            <a:pPr eaLnBrk="1" hangingPunct="1"/>
            <a:endParaRPr lang="en-GB" altLang="en-US" dirty="0">
              <a:latin typeface="Trebuchet MS" pitchFamily="34" charset="0"/>
            </a:endParaRPr>
          </a:p>
          <a:p>
            <a:pPr eaLnBrk="1" hangingPunct="1"/>
            <a:r>
              <a:rPr lang="en-GB" altLang="en-US" i="1" dirty="0">
                <a:latin typeface="Trebuchet MS" pitchFamily="34" charset="0"/>
              </a:rPr>
              <a:t>	</a:t>
            </a:r>
            <a:r>
              <a:rPr lang="en-GB" altLang="en-US" sz="2000" dirty="0">
                <a:latin typeface="Trebuchet MS" pitchFamily="34" charset="0"/>
              </a:rPr>
              <a:t>a</a:t>
            </a:r>
            <a:r>
              <a:rPr lang="en-GB" altLang="en-US" sz="2000" i="1" baseline="-25000" dirty="0">
                <a:latin typeface="Trebuchet MS" pitchFamily="34" charset="0"/>
              </a:rPr>
              <a:t>l</a:t>
            </a:r>
            <a:r>
              <a:rPr lang="en-GB" altLang="en-US" sz="2000" i="1" dirty="0">
                <a:latin typeface="Trebuchet MS" pitchFamily="34" charset="0"/>
              </a:rPr>
              <a:t> = z (cot θ - cot </a:t>
            </a:r>
            <a:r>
              <a:rPr lang="el-GR" altLang="en-US" sz="2000" i="1" dirty="0">
                <a:latin typeface="Trebuchet MS" pitchFamily="34" charset="0"/>
              </a:rPr>
              <a:t>α</a:t>
            </a:r>
            <a:r>
              <a:rPr lang="en-GB" altLang="en-US" sz="2000" i="1" dirty="0">
                <a:latin typeface="Trebuchet MS" pitchFamily="34" charset="0"/>
              </a:rPr>
              <a:t>)/2 = 0.5 z cot </a:t>
            </a:r>
            <a:r>
              <a:rPr lang="el-GR" altLang="en-US" sz="2000" i="1" dirty="0">
                <a:latin typeface="Trebuchet MS" pitchFamily="34" charset="0"/>
              </a:rPr>
              <a:t>θ</a:t>
            </a:r>
            <a:r>
              <a:rPr lang="en-GB" altLang="en-US" sz="2000" i="1" dirty="0">
                <a:latin typeface="Trebuchet MS" pitchFamily="34" charset="0"/>
              </a:rPr>
              <a:t>  </a:t>
            </a:r>
            <a:r>
              <a:rPr lang="en-GB" altLang="en-US" sz="2000" dirty="0">
                <a:latin typeface="Trebuchet MS" pitchFamily="34" charset="0"/>
              </a:rPr>
              <a:t>for vertical shear links</a:t>
            </a:r>
          </a:p>
          <a:p>
            <a:pPr eaLnBrk="1" hangingPunct="1"/>
            <a:r>
              <a:rPr lang="en-GB" altLang="en-US" sz="2000" i="1" dirty="0">
                <a:latin typeface="Trebuchet MS" pitchFamily="34" charset="0"/>
              </a:rPr>
              <a:t>		</a:t>
            </a:r>
          </a:p>
          <a:p>
            <a:pPr eaLnBrk="1" hangingPunct="1"/>
            <a:r>
              <a:rPr lang="en-GB" altLang="en-US" sz="2000" i="1" dirty="0">
                <a:latin typeface="Trebuchet MS" pitchFamily="34" charset="0"/>
              </a:rPr>
              <a:t>		z= lever arm, </a:t>
            </a:r>
            <a:r>
              <a:rPr lang="en-GB" altLang="en-US" sz="2000" i="1" dirty="0" smtClean="0">
                <a:latin typeface="Trebuchet MS" pitchFamily="34" charset="0"/>
              </a:rPr>
              <a:t>  </a:t>
            </a:r>
            <a:r>
              <a:rPr lang="el-GR" altLang="en-US" sz="2000" i="1" dirty="0" smtClean="0">
                <a:latin typeface="Trebuchet MS" pitchFamily="34" charset="0"/>
              </a:rPr>
              <a:t>θ</a:t>
            </a:r>
            <a:r>
              <a:rPr lang="en-GB" altLang="en-US" sz="2000" i="1" dirty="0" smtClean="0">
                <a:latin typeface="Trebuchet MS" pitchFamily="34" charset="0"/>
              </a:rPr>
              <a:t> </a:t>
            </a:r>
            <a:r>
              <a:rPr lang="en-GB" altLang="en-US" sz="2000" i="1" dirty="0">
                <a:latin typeface="Trebuchet MS" pitchFamily="34" charset="0"/>
              </a:rPr>
              <a:t>= angle of compression strut</a:t>
            </a:r>
            <a:endParaRPr lang="en-GB" altLang="en-US" sz="2000" dirty="0">
              <a:latin typeface="Trebuchet MS" pitchFamily="34" charset="0"/>
            </a:endParaRPr>
          </a:p>
          <a:p>
            <a:pPr eaLnBrk="1" hangingPunct="1"/>
            <a:endParaRPr lang="el-GR" altLang="en-US" sz="2000" dirty="0">
              <a:latin typeface="Trebuchet MS" pitchFamily="34" charset="0"/>
            </a:endParaRPr>
          </a:p>
          <a:p>
            <a:pPr eaLnBrk="1" hangingPunct="1"/>
            <a:r>
              <a:rPr lang="en-GB" altLang="en-US" sz="2000" dirty="0">
                <a:latin typeface="Trebuchet MS" pitchFamily="34" charset="0"/>
              </a:rPr>
              <a:t>		a</a:t>
            </a:r>
            <a:r>
              <a:rPr lang="en-GB" altLang="en-US" sz="2000" baseline="-25000" dirty="0">
                <a:latin typeface="Trebuchet MS" pitchFamily="34" charset="0"/>
              </a:rPr>
              <a:t>l</a:t>
            </a:r>
            <a:r>
              <a:rPr lang="en-GB" altLang="en-US" sz="2000" dirty="0">
                <a:latin typeface="Trebuchet MS" pitchFamily="34" charset="0"/>
              </a:rPr>
              <a:t> = 1.125 d when cot </a:t>
            </a:r>
            <a:r>
              <a:rPr lang="el-GR" altLang="en-US" sz="2000" dirty="0">
                <a:latin typeface="Trebuchet MS" pitchFamily="34" charset="0"/>
              </a:rPr>
              <a:t>θ</a:t>
            </a:r>
            <a:r>
              <a:rPr lang="en-GB" altLang="en-US" sz="2000" dirty="0">
                <a:latin typeface="Trebuchet MS" pitchFamily="34" charset="0"/>
              </a:rPr>
              <a:t> = 2.5  and 0.45 d when cot </a:t>
            </a:r>
            <a:r>
              <a:rPr lang="el-GR" altLang="en-US" sz="2000" dirty="0">
                <a:latin typeface="Trebuchet MS" pitchFamily="34" charset="0"/>
              </a:rPr>
              <a:t>θ</a:t>
            </a:r>
            <a:r>
              <a:rPr lang="en-GB" altLang="en-US" sz="2000" dirty="0">
                <a:latin typeface="Trebuchet MS" pitchFamily="34" charset="0"/>
              </a:rPr>
              <a:t> = 1</a:t>
            </a:r>
            <a:endParaRPr lang="el-GR" altLang="en-US" sz="2000" dirty="0">
              <a:latin typeface="Trebuchet MS" pitchFamily="34" charset="0"/>
            </a:endParaRPr>
          </a:p>
          <a:p>
            <a:pPr eaLnBrk="1" hangingPunct="1"/>
            <a:r>
              <a:rPr lang="en-GB" altLang="en-US" sz="2000" i="1" dirty="0">
                <a:latin typeface="Trebuchet MS" pitchFamily="34" charset="0"/>
              </a:rPr>
              <a:t>	</a:t>
            </a:r>
          </a:p>
          <a:p>
            <a:pPr eaLnBrk="1" hangingPunct="1"/>
            <a:r>
              <a:rPr lang="en-GB" altLang="en-US" i="1" dirty="0">
                <a:latin typeface="Trebuchet MS" pitchFamily="34" charset="0"/>
              </a:rPr>
              <a:t>	</a:t>
            </a:r>
          </a:p>
        </p:txBody>
      </p:sp>
      <p:sp>
        <p:nvSpPr>
          <p:cNvPr id="113667" name="Rectangle 3"/>
          <p:cNvSpPr>
            <a:spLocks noGrp="1" noChangeArrowheads="1"/>
          </p:cNvSpPr>
          <p:nvPr>
            <p:ph type="title"/>
          </p:nvPr>
        </p:nvSpPr>
        <p:spPr>
          <a:xfrm>
            <a:off x="457200" y="274638"/>
            <a:ext cx="8229600" cy="778098"/>
          </a:xfrm>
        </p:spPr>
        <p:txBody>
          <a:bodyPr/>
          <a:lstStyle/>
          <a:p>
            <a:r>
              <a:rPr lang="en-GB" altLang="en-US" dirty="0" smtClean="0">
                <a:solidFill>
                  <a:schemeClr val="tx1"/>
                </a:solidFill>
              </a:rPr>
              <a:t>Curtailment </a:t>
            </a:r>
            <a:endParaRPr lang="en-US" altLang="en-US" dirty="0" smtClean="0">
              <a:solidFill>
                <a:schemeClr val="tx1"/>
              </a:solidFill>
            </a:endParaRPr>
          </a:p>
        </p:txBody>
      </p:sp>
      <p:sp>
        <p:nvSpPr>
          <p:cNvPr id="4" name="Text Placeholder 8"/>
          <p:cNvSpPr>
            <a:spLocks/>
          </p:cNvSpPr>
          <p:nvPr/>
        </p:nvSpPr>
        <p:spPr bwMode="auto">
          <a:xfrm>
            <a:off x="755649" y="959878"/>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dirty="0">
                <a:solidFill>
                  <a:schemeClr val="tx2"/>
                </a:solidFill>
                <a:latin typeface="Trebuchet MS" pitchFamily="34" charset="0"/>
              </a:rPr>
              <a:t>EC2: Cl. </a:t>
            </a:r>
            <a:r>
              <a:rPr lang="en-GB" altLang="en-US" sz="2000" dirty="0" smtClean="0">
                <a:solidFill>
                  <a:schemeClr val="tx2"/>
                </a:solidFill>
                <a:latin typeface="Trebuchet MS" pitchFamily="34" charset="0"/>
              </a:rPr>
              <a:t>9.2.1.3</a:t>
            </a:r>
            <a:endParaRPr lang="en-GB" altLang="en-US" sz="2000" dirty="0">
              <a:solidFill>
                <a:schemeClr val="tx2"/>
              </a:solidFill>
              <a:latin typeface="Trebuchet MS"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66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66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Text Box 3"/>
          <p:cNvSpPr txBox="1">
            <a:spLocks noChangeArrowheads="1"/>
          </p:cNvSpPr>
          <p:nvPr/>
        </p:nvSpPr>
        <p:spPr bwMode="auto">
          <a:xfrm>
            <a:off x="6096000" y="1963738"/>
            <a:ext cx="30480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dirty="0">
                <a:latin typeface="Comic Sans MS" pitchFamily="66" charset="0"/>
                <a:sym typeface="Symbol" pitchFamily="18" charset="2"/>
              </a:rPr>
              <a:t>Horizontal component of diagonal shear force</a:t>
            </a:r>
          </a:p>
          <a:p>
            <a:pPr>
              <a:spcBef>
                <a:spcPct val="50000"/>
              </a:spcBef>
            </a:pPr>
            <a:r>
              <a:rPr lang="en-GB" altLang="en-US" dirty="0">
                <a:latin typeface="Comic Sans MS" pitchFamily="66" charset="0"/>
                <a:sym typeface="Symbol" pitchFamily="18" charset="2"/>
              </a:rPr>
              <a:t>= (</a:t>
            </a:r>
            <a:r>
              <a:rPr lang="en-GB" altLang="en-US" i="1" dirty="0">
                <a:latin typeface="Comic Sans MS" pitchFamily="66" charset="0"/>
                <a:sym typeface="Symbol" pitchFamily="18" charset="2"/>
              </a:rPr>
              <a:t>V</a:t>
            </a:r>
            <a:r>
              <a:rPr lang="en-GB" altLang="en-US" dirty="0">
                <a:latin typeface="Comic Sans MS" pitchFamily="66" charset="0"/>
                <a:sym typeface="Symbol" pitchFamily="18" charset="2"/>
              </a:rPr>
              <a:t>/sin</a:t>
            </a:r>
            <a:r>
              <a:rPr lang="en-GB" altLang="en-US" i="1" dirty="0">
                <a:latin typeface="Comic Sans MS" pitchFamily="66" charset="0"/>
                <a:sym typeface="Symbol" pitchFamily="18" charset="2"/>
              </a:rPr>
              <a:t></a:t>
            </a:r>
            <a:r>
              <a:rPr lang="en-GB" altLang="en-US" dirty="0">
                <a:latin typeface="Comic Sans MS" pitchFamily="66" charset="0"/>
                <a:sym typeface="Symbol" pitchFamily="18" charset="2"/>
              </a:rPr>
              <a:t>) . cos</a:t>
            </a:r>
            <a:r>
              <a:rPr lang="en-GB" altLang="en-US" i="1" dirty="0">
                <a:latin typeface="Comic Sans MS" pitchFamily="66" charset="0"/>
                <a:sym typeface="Symbol" pitchFamily="18" charset="2"/>
              </a:rPr>
              <a:t></a:t>
            </a:r>
            <a:r>
              <a:rPr lang="en-GB" altLang="en-US" dirty="0">
                <a:latin typeface="Comic Sans MS" pitchFamily="66" charset="0"/>
                <a:sym typeface="Symbol" pitchFamily="18" charset="2"/>
              </a:rPr>
              <a:t> = </a:t>
            </a:r>
            <a:r>
              <a:rPr lang="en-GB" altLang="en-US" i="1" dirty="0">
                <a:latin typeface="Comic Sans MS" pitchFamily="66" charset="0"/>
                <a:sym typeface="Symbol" pitchFamily="18" charset="2"/>
              </a:rPr>
              <a:t>V</a:t>
            </a:r>
            <a:r>
              <a:rPr lang="en-GB" altLang="en-US" dirty="0">
                <a:latin typeface="Comic Sans MS" pitchFamily="66" charset="0"/>
                <a:sym typeface="Symbol" pitchFamily="18" charset="2"/>
              </a:rPr>
              <a:t> cot</a:t>
            </a:r>
            <a:r>
              <a:rPr lang="en-GB" altLang="en-US" i="1" dirty="0">
                <a:latin typeface="Comic Sans MS" pitchFamily="66" charset="0"/>
                <a:sym typeface="Symbol" pitchFamily="18" charset="2"/>
              </a:rPr>
              <a:t></a:t>
            </a:r>
          </a:p>
        </p:txBody>
      </p:sp>
      <p:grpSp>
        <p:nvGrpSpPr>
          <p:cNvPr id="288772" name="Group 4"/>
          <p:cNvGrpSpPr>
            <a:grpSpLocks/>
          </p:cNvGrpSpPr>
          <p:nvPr/>
        </p:nvGrpSpPr>
        <p:grpSpPr bwMode="auto">
          <a:xfrm>
            <a:off x="4800600" y="3556000"/>
            <a:ext cx="1873250" cy="1006475"/>
            <a:chOff x="3168" y="1168"/>
            <a:chExt cx="1180" cy="633"/>
          </a:xfrm>
        </p:grpSpPr>
        <p:sp>
          <p:nvSpPr>
            <p:cNvPr id="114741" name="Text Box 5"/>
            <p:cNvSpPr txBox="1">
              <a:spLocks noChangeArrowheads="1"/>
            </p:cNvSpPr>
            <p:nvPr/>
          </p:nvSpPr>
          <p:spPr bwMode="auto">
            <a:xfrm>
              <a:off x="3360" y="1168"/>
              <a:ext cx="988"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sz="2400">
                  <a:solidFill>
                    <a:schemeClr val="accent2"/>
                  </a:solidFill>
                  <a:latin typeface="Comic Sans MS" pitchFamily="66" charset="0"/>
                </a:rPr>
                <a:t>Applied</a:t>
              </a:r>
            </a:p>
            <a:p>
              <a:pPr>
                <a:spcBef>
                  <a:spcPct val="50000"/>
                </a:spcBef>
              </a:pPr>
              <a:r>
                <a:rPr lang="en-GB" altLang="en-US" sz="2400">
                  <a:solidFill>
                    <a:schemeClr val="accent2"/>
                  </a:solidFill>
                  <a:latin typeface="Comic Sans MS" pitchFamily="66" charset="0"/>
                </a:rPr>
                <a:t>shear </a:t>
              </a:r>
              <a:r>
                <a:rPr lang="en-GB" altLang="en-US" sz="2400" i="1">
                  <a:solidFill>
                    <a:schemeClr val="accent2"/>
                  </a:solidFill>
                  <a:latin typeface="Comic Sans MS" pitchFamily="66" charset="0"/>
                </a:rPr>
                <a:t>V</a:t>
              </a:r>
              <a:endParaRPr lang="en-GB" altLang="en-US" sz="2400" i="1">
                <a:solidFill>
                  <a:schemeClr val="accent2"/>
                </a:solidFill>
                <a:latin typeface="Times New Roman" pitchFamily="18" charset="0"/>
              </a:endParaRPr>
            </a:p>
          </p:txBody>
        </p:sp>
        <p:sp>
          <p:nvSpPr>
            <p:cNvPr id="114742" name="AutoShape 6"/>
            <p:cNvSpPr>
              <a:spLocks noChangeArrowheads="1"/>
            </p:cNvSpPr>
            <p:nvPr/>
          </p:nvSpPr>
          <p:spPr bwMode="auto">
            <a:xfrm>
              <a:off x="3168" y="1258"/>
              <a:ext cx="217" cy="456"/>
            </a:xfrm>
            <a:prstGeom prst="downArrow">
              <a:avLst>
                <a:gd name="adj1" fmla="val 50000"/>
                <a:gd name="adj2" fmla="val 52535"/>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endParaRPr lang="en-US" altLang="en-US"/>
            </a:p>
          </p:txBody>
        </p:sp>
      </p:grpSp>
      <p:grpSp>
        <p:nvGrpSpPr>
          <p:cNvPr id="288775" name="Group 7"/>
          <p:cNvGrpSpPr>
            <a:grpSpLocks/>
          </p:cNvGrpSpPr>
          <p:nvPr/>
        </p:nvGrpSpPr>
        <p:grpSpPr bwMode="auto">
          <a:xfrm>
            <a:off x="6413500" y="3465513"/>
            <a:ext cx="2514600" cy="1006475"/>
            <a:chOff x="4032" y="1152"/>
            <a:chExt cx="1584" cy="633"/>
          </a:xfrm>
        </p:grpSpPr>
        <p:sp>
          <p:nvSpPr>
            <p:cNvPr id="114739" name="AutoShape 8"/>
            <p:cNvSpPr>
              <a:spLocks noChangeArrowheads="1"/>
            </p:cNvSpPr>
            <p:nvPr/>
          </p:nvSpPr>
          <p:spPr bwMode="auto">
            <a:xfrm rot="5400000" flipH="1">
              <a:off x="4008" y="1224"/>
              <a:ext cx="552" cy="5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0 w 21600"/>
                <a:gd name="T19" fmla="*/ 3171 h 21600"/>
                <a:gd name="T20" fmla="*/ 18430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999" y="10114"/>
                  </a:moveTo>
                  <a:cubicBezTo>
                    <a:pt x="17645" y="6402"/>
                    <a:pt x="14528" y="3568"/>
                    <a:pt x="10800" y="3568"/>
                  </a:cubicBezTo>
                  <a:cubicBezTo>
                    <a:pt x="6805" y="3568"/>
                    <a:pt x="3568" y="6805"/>
                    <a:pt x="3568" y="10800"/>
                  </a:cubicBezTo>
                  <a:lnTo>
                    <a:pt x="0" y="10800"/>
                  </a:lnTo>
                  <a:cubicBezTo>
                    <a:pt x="0" y="4835"/>
                    <a:pt x="4835" y="0"/>
                    <a:pt x="10800" y="0"/>
                  </a:cubicBezTo>
                  <a:cubicBezTo>
                    <a:pt x="16367" y="0"/>
                    <a:pt x="21023" y="4232"/>
                    <a:pt x="21551" y="9775"/>
                  </a:cubicBezTo>
                  <a:lnTo>
                    <a:pt x="24239" y="9519"/>
                  </a:lnTo>
                  <a:lnTo>
                    <a:pt x="20201" y="14408"/>
                  </a:lnTo>
                  <a:lnTo>
                    <a:pt x="15311" y="10370"/>
                  </a:lnTo>
                  <a:lnTo>
                    <a:pt x="17999" y="10114"/>
                  </a:lnTo>
                  <a:close/>
                </a:path>
              </a:pathLst>
            </a:cu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114740" name="Text Box 9"/>
            <p:cNvSpPr txBox="1">
              <a:spLocks noChangeArrowheads="1"/>
            </p:cNvSpPr>
            <p:nvPr/>
          </p:nvSpPr>
          <p:spPr bwMode="auto">
            <a:xfrm>
              <a:off x="4560" y="1152"/>
              <a:ext cx="105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sz="2400">
                  <a:solidFill>
                    <a:schemeClr val="accent2"/>
                  </a:solidFill>
                  <a:latin typeface="Comic Sans MS" pitchFamily="66" charset="0"/>
                </a:rPr>
                <a:t>Applied</a:t>
              </a:r>
            </a:p>
            <a:p>
              <a:pPr>
                <a:spcBef>
                  <a:spcPct val="50000"/>
                </a:spcBef>
              </a:pPr>
              <a:r>
                <a:rPr lang="en-GB" altLang="en-US" sz="2400">
                  <a:solidFill>
                    <a:schemeClr val="accent2"/>
                  </a:solidFill>
                  <a:latin typeface="Comic Sans MS" pitchFamily="66" charset="0"/>
                </a:rPr>
                <a:t>moment </a:t>
              </a:r>
              <a:r>
                <a:rPr lang="en-GB" altLang="en-US" sz="2400" i="1">
                  <a:solidFill>
                    <a:schemeClr val="accent2"/>
                  </a:solidFill>
                  <a:latin typeface="Comic Sans MS" pitchFamily="66" charset="0"/>
                </a:rPr>
                <a:t>M</a:t>
              </a:r>
              <a:endParaRPr lang="en-GB" altLang="en-US" sz="2400" i="1">
                <a:solidFill>
                  <a:schemeClr val="accent2"/>
                </a:solidFill>
                <a:latin typeface="Times New Roman" pitchFamily="18" charset="0"/>
              </a:endParaRPr>
            </a:p>
          </p:txBody>
        </p:sp>
      </p:grpSp>
      <p:sp>
        <p:nvSpPr>
          <p:cNvPr id="288778" name="Text Box 10"/>
          <p:cNvSpPr txBox="1">
            <a:spLocks noChangeArrowheads="1"/>
          </p:cNvSpPr>
          <p:nvPr/>
        </p:nvSpPr>
        <p:spPr bwMode="auto">
          <a:xfrm>
            <a:off x="3289300" y="4429125"/>
            <a:ext cx="1892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i="1">
                <a:solidFill>
                  <a:schemeClr val="accent2"/>
                </a:solidFill>
                <a:latin typeface="Comic Sans MS" pitchFamily="66" charset="0"/>
                <a:sym typeface="Symbol" pitchFamily="18" charset="2"/>
              </a:rPr>
              <a:t>M</a:t>
            </a:r>
            <a:r>
              <a:rPr lang="en-GB" altLang="en-US">
                <a:solidFill>
                  <a:schemeClr val="accent2"/>
                </a:solidFill>
                <a:latin typeface="Comic Sans MS" pitchFamily="66" charset="0"/>
                <a:sym typeface="Symbol" pitchFamily="18" charset="2"/>
              </a:rPr>
              <a:t>/</a:t>
            </a:r>
            <a:r>
              <a:rPr lang="en-GB" altLang="en-US" i="1">
                <a:solidFill>
                  <a:schemeClr val="accent2"/>
                </a:solidFill>
                <a:latin typeface="Comic Sans MS" pitchFamily="66" charset="0"/>
                <a:sym typeface="Symbol" pitchFamily="18" charset="2"/>
              </a:rPr>
              <a:t>z</a:t>
            </a:r>
            <a:r>
              <a:rPr lang="en-GB" altLang="en-US">
                <a:solidFill>
                  <a:schemeClr val="accent2"/>
                </a:solidFill>
                <a:latin typeface="Comic Sans MS" pitchFamily="66" charset="0"/>
                <a:sym typeface="Symbol" pitchFamily="18" charset="2"/>
              </a:rPr>
              <a:t> + </a:t>
            </a:r>
            <a:r>
              <a:rPr lang="en-GB" altLang="en-US" i="1">
                <a:solidFill>
                  <a:schemeClr val="accent2"/>
                </a:solidFill>
                <a:latin typeface="Comic Sans MS" pitchFamily="66" charset="0"/>
                <a:sym typeface="Symbol" pitchFamily="18" charset="2"/>
              </a:rPr>
              <a:t>V</a:t>
            </a:r>
            <a:r>
              <a:rPr lang="en-GB" altLang="en-US">
                <a:solidFill>
                  <a:schemeClr val="accent2"/>
                </a:solidFill>
                <a:latin typeface="Comic Sans MS" pitchFamily="66" charset="0"/>
                <a:sym typeface="Symbol" pitchFamily="18" charset="2"/>
              </a:rPr>
              <a:t> cot</a:t>
            </a:r>
            <a:r>
              <a:rPr lang="en-GB" altLang="en-US" i="1">
                <a:solidFill>
                  <a:schemeClr val="accent2"/>
                </a:solidFill>
                <a:latin typeface="Comic Sans MS" pitchFamily="66" charset="0"/>
                <a:sym typeface="Symbol" pitchFamily="18" charset="2"/>
              </a:rPr>
              <a:t></a:t>
            </a:r>
            <a:r>
              <a:rPr lang="en-GB" altLang="en-US">
                <a:solidFill>
                  <a:schemeClr val="accent2"/>
                </a:solidFill>
                <a:latin typeface="Comic Sans MS" pitchFamily="66" charset="0"/>
                <a:sym typeface="Symbol" pitchFamily="18" charset="2"/>
              </a:rPr>
              <a:t>/2</a:t>
            </a:r>
          </a:p>
        </p:txBody>
      </p:sp>
      <p:sp>
        <p:nvSpPr>
          <p:cNvPr id="288779" name="Text Box 11"/>
          <p:cNvSpPr txBox="1">
            <a:spLocks noChangeArrowheads="1"/>
          </p:cNvSpPr>
          <p:nvPr/>
        </p:nvSpPr>
        <p:spPr bwMode="auto">
          <a:xfrm>
            <a:off x="5224463" y="4471988"/>
            <a:ext cx="2730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a:latin typeface="Comic Sans MS" pitchFamily="66" charset="0"/>
                <a:sym typeface="Symbol" pitchFamily="18" charset="2"/>
              </a:rPr>
              <a:t>=   (</a:t>
            </a:r>
            <a:r>
              <a:rPr lang="en-GB" altLang="en-US" i="1">
                <a:latin typeface="Comic Sans MS" pitchFamily="66" charset="0"/>
                <a:sym typeface="Symbol" pitchFamily="18" charset="2"/>
              </a:rPr>
              <a:t>M</a:t>
            </a:r>
            <a:r>
              <a:rPr lang="en-GB" altLang="en-US">
                <a:latin typeface="Comic Sans MS" pitchFamily="66" charset="0"/>
                <a:sym typeface="Symbol" pitchFamily="18" charset="2"/>
              </a:rPr>
              <a:t> + </a:t>
            </a:r>
            <a:r>
              <a:rPr lang="en-GB" altLang="en-US" i="1">
                <a:latin typeface="Comic Sans MS" pitchFamily="66" charset="0"/>
                <a:sym typeface="Symbol" pitchFamily="18" charset="2"/>
              </a:rPr>
              <a:t>Vz</a:t>
            </a:r>
            <a:r>
              <a:rPr lang="en-GB" altLang="en-US">
                <a:latin typeface="Comic Sans MS" pitchFamily="66" charset="0"/>
                <a:sym typeface="Symbol" pitchFamily="18" charset="2"/>
              </a:rPr>
              <a:t> cot</a:t>
            </a:r>
            <a:r>
              <a:rPr lang="en-GB" altLang="en-US" i="1">
                <a:latin typeface="Comic Sans MS" pitchFamily="66" charset="0"/>
                <a:sym typeface="Symbol" pitchFamily="18" charset="2"/>
              </a:rPr>
              <a:t></a:t>
            </a:r>
            <a:r>
              <a:rPr lang="en-GB" altLang="en-US">
                <a:latin typeface="Comic Sans MS" pitchFamily="66" charset="0"/>
                <a:sym typeface="Symbol" pitchFamily="18" charset="2"/>
              </a:rPr>
              <a:t>/2)/</a:t>
            </a:r>
            <a:r>
              <a:rPr lang="en-GB" altLang="en-US" i="1">
                <a:latin typeface="Comic Sans MS" pitchFamily="66" charset="0"/>
                <a:sym typeface="Symbol" pitchFamily="18" charset="2"/>
              </a:rPr>
              <a:t>z</a:t>
            </a:r>
          </a:p>
          <a:p>
            <a:pPr>
              <a:spcBef>
                <a:spcPct val="50000"/>
              </a:spcBef>
            </a:pPr>
            <a:r>
              <a:rPr lang="en-GB" altLang="en-US" sz="2400">
                <a:latin typeface="Comic Sans MS" pitchFamily="66" charset="0"/>
                <a:sym typeface="Symbol" pitchFamily="18" charset="2"/>
              </a:rPr>
              <a:t> </a:t>
            </a:r>
            <a:r>
              <a:rPr lang="en-GB" altLang="en-US">
                <a:latin typeface="Comic Sans MS" pitchFamily="66" charset="0"/>
                <a:sym typeface="Symbol" pitchFamily="18" charset="2"/>
              </a:rPr>
              <a:t></a:t>
            </a:r>
            <a:r>
              <a:rPr lang="en-GB" altLang="en-US" i="1">
                <a:latin typeface="Comic Sans MS" pitchFamily="66" charset="0"/>
              </a:rPr>
              <a:t>M</a:t>
            </a:r>
            <a:r>
              <a:rPr lang="en-GB" altLang="en-US">
                <a:latin typeface="Comic Sans MS" pitchFamily="66" charset="0"/>
              </a:rPr>
              <a:t> = </a:t>
            </a:r>
            <a:r>
              <a:rPr lang="en-GB" altLang="en-US" i="1">
                <a:latin typeface="Comic Sans MS" pitchFamily="66" charset="0"/>
                <a:sym typeface="Symbol" pitchFamily="18" charset="2"/>
              </a:rPr>
              <a:t>Vz</a:t>
            </a:r>
            <a:r>
              <a:rPr lang="en-GB" altLang="en-US">
                <a:latin typeface="Comic Sans MS" pitchFamily="66" charset="0"/>
                <a:sym typeface="Symbol" pitchFamily="18" charset="2"/>
              </a:rPr>
              <a:t> cot</a:t>
            </a:r>
            <a:r>
              <a:rPr lang="en-GB" altLang="en-US" i="1">
                <a:latin typeface="Comic Sans MS" pitchFamily="66" charset="0"/>
                <a:sym typeface="Symbol" pitchFamily="18" charset="2"/>
              </a:rPr>
              <a:t></a:t>
            </a:r>
            <a:r>
              <a:rPr lang="en-GB" altLang="en-US">
                <a:latin typeface="Comic Sans MS" pitchFamily="66" charset="0"/>
                <a:sym typeface="Symbol" pitchFamily="18" charset="2"/>
              </a:rPr>
              <a:t>/2 </a:t>
            </a:r>
          </a:p>
        </p:txBody>
      </p:sp>
      <p:sp>
        <p:nvSpPr>
          <p:cNvPr id="288780" name="Text Box 12"/>
          <p:cNvSpPr txBox="1">
            <a:spLocks noChangeArrowheads="1"/>
          </p:cNvSpPr>
          <p:nvPr/>
        </p:nvSpPr>
        <p:spPr bwMode="auto">
          <a:xfrm>
            <a:off x="4953000" y="5538788"/>
            <a:ext cx="4191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a:latin typeface="Comic Sans MS" pitchFamily="66" charset="0"/>
                <a:sym typeface="Symbol" pitchFamily="18" charset="2"/>
              </a:rPr>
              <a:t>d</a:t>
            </a:r>
            <a:r>
              <a:rPr lang="en-GB" altLang="en-US" i="1">
                <a:latin typeface="Comic Sans MS" pitchFamily="66" charset="0"/>
                <a:sym typeface="Symbol" pitchFamily="18" charset="2"/>
              </a:rPr>
              <a:t>M</a:t>
            </a:r>
            <a:r>
              <a:rPr lang="en-GB" altLang="en-US">
                <a:latin typeface="Comic Sans MS" pitchFamily="66" charset="0"/>
                <a:sym typeface="Symbol" pitchFamily="18" charset="2"/>
              </a:rPr>
              <a:t>/d</a:t>
            </a:r>
            <a:r>
              <a:rPr lang="en-GB" altLang="en-US" i="1">
                <a:latin typeface="Comic Sans MS" pitchFamily="66" charset="0"/>
                <a:sym typeface="Symbol" pitchFamily="18" charset="2"/>
              </a:rPr>
              <a:t>x</a:t>
            </a:r>
            <a:r>
              <a:rPr lang="en-GB" altLang="en-US">
                <a:latin typeface="Comic Sans MS" pitchFamily="66" charset="0"/>
                <a:sym typeface="Symbol" pitchFamily="18" charset="2"/>
              </a:rPr>
              <a:t> = </a:t>
            </a:r>
            <a:r>
              <a:rPr lang="en-GB" altLang="en-US" i="1">
                <a:latin typeface="Comic Sans MS" pitchFamily="66" charset="0"/>
                <a:sym typeface="Symbol" pitchFamily="18" charset="2"/>
              </a:rPr>
              <a:t>V</a:t>
            </a:r>
          </a:p>
          <a:p>
            <a:pPr>
              <a:spcBef>
                <a:spcPct val="50000"/>
              </a:spcBef>
            </a:pPr>
            <a:r>
              <a:rPr lang="en-GB" altLang="en-US" sz="2400">
                <a:latin typeface="Comic Sans MS" pitchFamily="66" charset="0"/>
                <a:sym typeface="Symbol" pitchFamily="18" charset="2"/>
              </a:rPr>
              <a:t> </a:t>
            </a:r>
            <a:r>
              <a:rPr lang="en-GB" altLang="en-US">
                <a:latin typeface="Comic Sans MS" pitchFamily="66" charset="0"/>
                <a:sym typeface="Symbol" pitchFamily="18" charset="2"/>
              </a:rPr>
              <a:t></a:t>
            </a:r>
            <a:r>
              <a:rPr lang="en-GB" altLang="en-US" i="1">
                <a:latin typeface="Comic Sans MS" pitchFamily="66" charset="0"/>
              </a:rPr>
              <a:t>M</a:t>
            </a:r>
            <a:r>
              <a:rPr lang="en-GB" altLang="en-US">
                <a:latin typeface="Comic Sans MS" pitchFamily="66" charset="0"/>
              </a:rPr>
              <a:t> = </a:t>
            </a:r>
            <a:r>
              <a:rPr lang="en-GB" altLang="en-US" i="1">
                <a:latin typeface="Comic Sans MS" pitchFamily="66" charset="0"/>
              </a:rPr>
              <a:t>V</a:t>
            </a:r>
            <a:r>
              <a:rPr lang="en-GB" altLang="en-US">
                <a:latin typeface="Comic Sans MS" pitchFamily="66" charset="0"/>
                <a:sym typeface="Symbol" pitchFamily="18" charset="2"/>
              </a:rPr>
              <a:t></a:t>
            </a:r>
            <a:r>
              <a:rPr lang="en-GB" altLang="en-US" i="1">
                <a:latin typeface="Comic Sans MS" pitchFamily="66" charset="0"/>
              </a:rPr>
              <a:t>x</a:t>
            </a:r>
            <a:r>
              <a:rPr lang="en-GB" altLang="en-US">
                <a:latin typeface="Comic Sans MS" pitchFamily="66" charset="0"/>
              </a:rPr>
              <a:t> </a:t>
            </a:r>
            <a:r>
              <a:rPr lang="en-GB" altLang="en-US" sz="2400">
                <a:latin typeface="Comic Sans MS" pitchFamily="66" charset="0"/>
                <a:sym typeface="Symbol" pitchFamily="18" charset="2"/>
              </a:rPr>
              <a:t></a:t>
            </a:r>
            <a:r>
              <a:rPr lang="en-GB" altLang="en-US">
                <a:latin typeface="Comic Sans MS" pitchFamily="66" charset="0"/>
                <a:sym typeface="Symbol" pitchFamily="18" charset="2"/>
              </a:rPr>
              <a:t> </a:t>
            </a:r>
            <a:r>
              <a:rPr lang="en-GB" altLang="en-US" i="1">
                <a:latin typeface="Comic Sans MS" pitchFamily="66" charset="0"/>
              </a:rPr>
              <a:t>x</a:t>
            </a:r>
            <a:r>
              <a:rPr lang="en-GB" altLang="en-US">
                <a:latin typeface="Comic Sans MS" pitchFamily="66" charset="0"/>
              </a:rPr>
              <a:t> = </a:t>
            </a:r>
            <a:r>
              <a:rPr lang="en-GB" altLang="en-US" i="1">
                <a:latin typeface="Comic Sans MS" pitchFamily="66" charset="0"/>
                <a:sym typeface="Symbol" pitchFamily="18" charset="2"/>
              </a:rPr>
              <a:t>z</a:t>
            </a:r>
            <a:r>
              <a:rPr lang="en-GB" altLang="en-US">
                <a:latin typeface="Comic Sans MS" pitchFamily="66" charset="0"/>
                <a:sym typeface="Symbol" pitchFamily="18" charset="2"/>
              </a:rPr>
              <a:t> cot</a:t>
            </a:r>
            <a:r>
              <a:rPr lang="en-GB" altLang="en-US" i="1">
                <a:latin typeface="Comic Sans MS" pitchFamily="66" charset="0"/>
                <a:sym typeface="Symbol" pitchFamily="18" charset="2"/>
              </a:rPr>
              <a:t></a:t>
            </a:r>
            <a:r>
              <a:rPr lang="en-GB" altLang="en-US">
                <a:latin typeface="Comic Sans MS" pitchFamily="66" charset="0"/>
                <a:sym typeface="Symbol" pitchFamily="18" charset="2"/>
              </a:rPr>
              <a:t>/2 = </a:t>
            </a:r>
            <a:r>
              <a:rPr lang="en-GB" altLang="en-US" i="1">
                <a:latin typeface="Comic Sans MS" pitchFamily="66" charset="0"/>
              </a:rPr>
              <a:t>a</a:t>
            </a:r>
            <a:r>
              <a:rPr lang="en-GB" altLang="en-US" baseline="-25000">
                <a:latin typeface="Comic Sans MS" pitchFamily="66" charset="0"/>
              </a:rPr>
              <a:t>l</a:t>
            </a:r>
            <a:endParaRPr lang="en-GB" altLang="en-US" sz="2400" baseline="-25000">
              <a:latin typeface="Comic Sans MS" pitchFamily="66" charset="0"/>
            </a:endParaRPr>
          </a:p>
        </p:txBody>
      </p:sp>
      <p:grpSp>
        <p:nvGrpSpPr>
          <p:cNvPr id="114697" name="Group 13"/>
          <p:cNvGrpSpPr>
            <a:grpSpLocks/>
          </p:cNvGrpSpPr>
          <p:nvPr/>
        </p:nvGrpSpPr>
        <p:grpSpPr bwMode="auto">
          <a:xfrm>
            <a:off x="0" y="2995613"/>
            <a:ext cx="668338" cy="1828800"/>
            <a:chOff x="248" y="906"/>
            <a:chExt cx="421" cy="1152"/>
          </a:xfrm>
        </p:grpSpPr>
        <p:sp>
          <p:nvSpPr>
            <p:cNvPr id="114735" name="Line 14"/>
            <p:cNvSpPr>
              <a:spLocks noChangeShapeType="1"/>
            </p:cNvSpPr>
            <p:nvPr/>
          </p:nvSpPr>
          <p:spPr bwMode="auto">
            <a:xfrm>
              <a:off x="381" y="906"/>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36" name="Line 15"/>
            <p:cNvSpPr>
              <a:spLocks noChangeShapeType="1"/>
            </p:cNvSpPr>
            <p:nvPr/>
          </p:nvSpPr>
          <p:spPr bwMode="auto">
            <a:xfrm>
              <a:off x="381" y="2058"/>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37" name="Line 16"/>
            <p:cNvSpPr>
              <a:spLocks noChangeShapeType="1"/>
            </p:cNvSpPr>
            <p:nvPr/>
          </p:nvSpPr>
          <p:spPr bwMode="auto">
            <a:xfrm>
              <a:off x="475" y="906"/>
              <a:ext cx="0" cy="1152"/>
            </a:xfrm>
            <a:prstGeom prst="line">
              <a:avLst/>
            </a:prstGeom>
            <a:noFill/>
            <a:ln w="190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114738" name="Text Box 17"/>
            <p:cNvSpPr txBox="1">
              <a:spLocks noChangeArrowheads="1"/>
            </p:cNvSpPr>
            <p:nvPr/>
          </p:nvSpPr>
          <p:spPr bwMode="auto">
            <a:xfrm>
              <a:off x="248" y="1362"/>
              <a:ext cx="19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ctr">
                <a:spcBef>
                  <a:spcPct val="50000"/>
                </a:spcBef>
              </a:pPr>
              <a:r>
                <a:rPr lang="en-GB" altLang="en-US" i="1">
                  <a:latin typeface="Comic Sans MS" pitchFamily="66" charset="0"/>
                  <a:sym typeface="Symbol" pitchFamily="18" charset="2"/>
                </a:rPr>
                <a:t>z</a:t>
              </a:r>
            </a:p>
          </p:txBody>
        </p:sp>
      </p:grpSp>
      <p:grpSp>
        <p:nvGrpSpPr>
          <p:cNvPr id="114698" name="Group 18"/>
          <p:cNvGrpSpPr>
            <a:grpSpLocks/>
          </p:cNvGrpSpPr>
          <p:nvPr/>
        </p:nvGrpSpPr>
        <p:grpSpPr bwMode="auto">
          <a:xfrm>
            <a:off x="703263" y="2847975"/>
            <a:ext cx="2344737" cy="2157413"/>
            <a:chOff x="773" y="800"/>
            <a:chExt cx="1477" cy="1359"/>
          </a:xfrm>
        </p:grpSpPr>
        <p:sp>
          <p:nvSpPr>
            <p:cNvPr id="114730" name="Line 19"/>
            <p:cNvSpPr>
              <a:spLocks noChangeShapeType="1"/>
            </p:cNvSpPr>
            <p:nvPr/>
          </p:nvSpPr>
          <p:spPr bwMode="auto">
            <a:xfrm>
              <a:off x="776" y="810"/>
              <a:ext cx="14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731" name="Line 20"/>
            <p:cNvSpPr>
              <a:spLocks noChangeShapeType="1"/>
            </p:cNvSpPr>
            <p:nvPr/>
          </p:nvSpPr>
          <p:spPr bwMode="auto">
            <a:xfrm>
              <a:off x="776" y="2154"/>
              <a:ext cx="14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732" name="Line 21"/>
            <p:cNvSpPr>
              <a:spLocks noChangeShapeType="1"/>
            </p:cNvSpPr>
            <p:nvPr/>
          </p:nvSpPr>
          <p:spPr bwMode="auto">
            <a:xfrm flipV="1">
              <a:off x="776" y="2058"/>
              <a:ext cx="1474"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114733" name="Line 22"/>
            <p:cNvSpPr>
              <a:spLocks noChangeShapeType="1"/>
            </p:cNvSpPr>
            <p:nvPr/>
          </p:nvSpPr>
          <p:spPr bwMode="auto">
            <a:xfrm>
              <a:off x="773" y="906"/>
              <a:ext cx="1477" cy="0"/>
            </a:xfrm>
            <a:prstGeom prst="line">
              <a:avLst/>
            </a:prstGeom>
            <a:noFill/>
            <a:ln w="57150">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114734" name="Line 23"/>
            <p:cNvSpPr>
              <a:spLocks noChangeShapeType="1"/>
            </p:cNvSpPr>
            <p:nvPr/>
          </p:nvSpPr>
          <p:spPr bwMode="auto">
            <a:xfrm>
              <a:off x="2250" y="800"/>
              <a:ext cx="0" cy="13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grpSp>
      <p:grpSp>
        <p:nvGrpSpPr>
          <p:cNvPr id="288792" name="Group 24"/>
          <p:cNvGrpSpPr>
            <a:grpSpLocks/>
          </p:cNvGrpSpPr>
          <p:nvPr/>
        </p:nvGrpSpPr>
        <p:grpSpPr bwMode="auto">
          <a:xfrm>
            <a:off x="3060700" y="3138488"/>
            <a:ext cx="2451100" cy="952500"/>
            <a:chOff x="2176" y="944"/>
            <a:chExt cx="1544" cy="600"/>
          </a:xfrm>
        </p:grpSpPr>
        <p:sp>
          <p:nvSpPr>
            <p:cNvPr id="114724" name="Text Box 25"/>
            <p:cNvSpPr txBox="1">
              <a:spLocks noChangeArrowheads="1"/>
            </p:cNvSpPr>
            <p:nvPr/>
          </p:nvSpPr>
          <p:spPr bwMode="auto">
            <a:xfrm>
              <a:off x="2904" y="94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i="1">
                  <a:solidFill>
                    <a:schemeClr val="accent2"/>
                  </a:solidFill>
                  <a:latin typeface="Comic Sans MS" pitchFamily="66" charset="0"/>
                  <a:sym typeface="Symbol" pitchFamily="18" charset="2"/>
                </a:rPr>
                <a:t>V</a:t>
              </a:r>
              <a:r>
                <a:rPr lang="en-GB" altLang="en-US">
                  <a:solidFill>
                    <a:schemeClr val="accent2"/>
                  </a:solidFill>
                  <a:latin typeface="Comic Sans MS" pitchFamily="66" charset="0"/>
                  <a:sym typeface="Symbol" pitchFamily="18" charset="2"/>
                </a:rPr>
                <a:t>/sin</a:t>
              </a:r>
              <a:r>
                <a:rPr lang="en-GB" altLang="en-US" i="1">
                  <a:solidFill>
                    <a:schemeClr val="accent2"/>
                  </a:solidFill>
                  <a:latin typeface="Comic Sans MS" pitchFamily="66" charset="0"/>
                  <a:sym typeface="Symbol" pitchFamily="18" charset="2"/>
                </a:rPr>
                <a:t></a:t>
              </a:r>
            </a:p>
          </p:txBody>
        </p:sp>
        <p:grpSp>
          <p:nvGrpSpPr>
            <p:cNvPr id="114725" name="Group 26"/>
            <p:cNvGrpSpPr>
              <a:grpSpLocks/>
            </p:cNvGrpSpPr>
            <p:nvPr/>
          </p:nvGrpSpPr>
          <p:grpSpPr bwMode="auto">
            <a:xfrm>
              <a:off x="2176" y="1212"/>
              <a:ext cx="816" cy="231"/>
              <a:chOff x="2200" y="1140"/>
              <a:chExt cx="816" cy="231"/>
            </a:xfrm>
          </p:grpSpPr>
          <p:sp>
            <p:nvSpPr>
              <p:cNvPr id="114727" name="Arc 27"/>
              <p:cNvSpPr>
                <a:spLocks/>
              </p:cNvSpPr>
              <p:nvPr/>
            </p:nvSpPr>
            <p:spPr bwMode="auto">
              <a:xfrm flipH="1" flipV="1">
                <a:off x="2200" y="1140"/>
                <a:ext cx="672" cy="219"/>
              </a:xfrm>
              <a:custGeom>
                <a:avLst/>
                <a:gdLst>
                  <a:gd name="T0" fmla="*/ 0 w 21600"/>
                  <a:gd name="T1" fmla="*/ 0 h 10761"/>
                  <a:gd name="T2" fmla="*/ 0 w 21600"/>
                  <a:gd name="T3" fmla="*/ 0 h 10761"/>
                  <a:gd name="T4" fmla="*/ 0 w 21600"/>
                  <a:gd name="T5" fmla="*/ 0 h 10761"/>
                  <a:gd name="T6" fmla="*/ 0 60000 65536"/>
                  <a:gd name="T7" fmla="*/ 0 60000 65536"/>
                  <a:gd name="T8" fmla="*/ 0 60000 65536"/>
                </a:gdLst>
                <a:ahLst/>
                <a:cxnLst>
                  <a:cxn ang="T6">
                    <a:pos x="T0" y="T1"/>
                  </a:cxn>
                  <a:cxn ang="T7">
                    <a:pos x="T2" y="T3"/>
                  </a:cxn>
                  <a:cxn ang="T8">
                    <a:pos x="T4" y="T5"/>
                  </a:cxn>
                </a:cxnLst>
                <a:rect l="0" t="0" r="r" b="b"/>
                <a:pathLst>
                  <a:path w="21600" h="10761" fill="none" extrusionOk="0">
                    <a:moveTo>
                      <a:pt x="1266" y="10760"/>
                    </a:moveTo>
                    <a:cubicBezTo>
                      <a:pt x="428" y="8422"/>
                      <a:pt x="0" y="5957"/>
                      <a:pt x="0" y="3474"/>
                    </a:cubicBezTo>
                    <a:cubicBezTo>
                      <a:pt x="-1" y="2310"/>
                      <a:pt x="94" y="1148"/>
                      <a:pt x="281" y="0"/>
                    </a:cubicBezTo>
                  </a:path>
                  <a:path w="21600" h="10761" stroke="0" extrusionOk="0">
                    <a:moveTo>
                      <a:pt x="1266" y="10760"/>
                    </a:moveTo>
                    <a:cubicBezTo>
                      <a:pt x="428" y="8422"/>
                      <a:pt x="0" y="5957"/>
                      <a:pt x="0" y="3474"/>
                    </a:cubicBezTo>
                    <a:cubicBezTo>
                      <a:pt x="-1" y="2310"/>
                      <a:pt x="94" y="1148"/>
                      <a:pt x="281" y="0"/>
                    </a:cubicBezTo>
                    <a:lnTo>
                      <a:pt x="21600" y="3474"/>
                    </a:lnTo>
                    <a:lnTo>
                      <a:pt x="1266" y="1076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728" name="Line 28"/>
              <p:cNvSpPr>
                <a:spLocks noChangeShapeType="1"/>
              </p:cNvSpPr>
              <p:nvPr/>
            </p:nvSpPr>
            <p:spPr bwMode="auto">
              <a:xfrm>
                <a:off x="2592" y="1359"/>
                <a:ext cx="4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729" name="Text Box 29"/>
              <p:cNvSpPr txBox="1">
                <a:spLocks noChangeArrowheads="1"/>
              </p:cNvSpPr>
              <p:nvPr/>
            </p:nvSpPr>
            <p:spPr bwMode="auto">
              <a:xfrm>
                <a:off x="2680" y="114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r>
                  <a:rPr lang="en-GB" altLang="en-US" i="1">
                    <a:solidFill>
                      <a:schemeClr val="accent2"/>
                    </a:solidFill>
                    <a:latin typeface="Comic Sans MS" pitchFamily="66" charset="0"/>
                    <a:sym typeface="Symbol" pitchFamily="18" charset="2"/>
                  </a:rPr>
                  <a:t></a:t>
                </a:r>
                <a:endParaRPr lang="en-GB" altLang="en-US" i="1">
                  <a:solidFill>
                    <a:schemeClr val="accent2"/>
                  </a:solidFill>
                  <a:latin typeface="Times New Roman" pitchFamily="18" charset="0"/>
                </a:endParaRPr>
              </a:p>
            </p:txBody>
          </p:sp>
        </p:grpSp>
        <p:sp>
          <p:nvSpPr>
            <p:cNvPr id="114726" name="Line 30"/>
            <p:cNvSpPr>
              <a:spLocks noChangeShapeType="1"/>
            </p:cNvSpPr>
            <p:nvPr/>
          </p:nvSpPr>
          <p:spPr bwMode="auto">
            <a:xfrm flipH="1">
              <a:off x="2344" y="1072"/>
              <a:ext cx="560" cy="472"/>
            </a:xfrm>
            <a:prstGeom prst="line">
              <a:avLst/>
            </a:prstGeom>
            <a:noFill/>
            <a:ln w="762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88799" name="Text Box 31"/>
          <p:cNvSpPr txBox="1">
            <a:spLocks noChangeArrowheads="1"/>
          </p:cNvSpPr>
          <p:nvPr/>
        </p:nvSpPr>
        <p:spPr bwMode="auto">
          <a:xfrm>
            <a:off x="3352800" y="2581275"/>
            <a:ext cx="1892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r>
              <a:rPr lang="en-GB" altLang="en-US" i="1">
                <a:solidFill>
                  <a:schemeClr val="accent2"/>
                </a:solidFill>
                <a:latin typeface="Comic Sans MS" pitchFamily="66" charset="0"/>
                <a:sym typeface="Symbol" pitchFamily="18" charset="2"/>
              </a:rPr>
              <a:t>M</a:t>
            </a:r>
            <a:r>
              <a:rPr lang="en-GB" altLang="en-US">
                <a:solidFill>
                  <a:schemeClr val="accent2"/>
                </a:solidFill>
                <a:latin typeface="Comic Sans MS" pitchFamily="66" charset="0"/>
                <a:sym typeface="Symbol" pitchFamily="18" charset="2"/>
              </a:rPr>
              <a:t>/</a:t>
            </a:r>
            <a:r>
              <a:rPr lang="en-GB" altLang="en-US" i="1">
                <a:solidFill>
                  <a:schemeClr val="accent2"/>
                </a:solidFill>
                <a:latin typeface="Comic Sans MS" pitchFamily="66" charset="0"/>
                <a:sym typeface="Symbol" pitchFamily="18" charset="2"/>
              </a:rPr>
              <a:t>z</a:t>
            </a:r>
            <a:r>
              <a:rPr lang="en-GB" altLang="en-US">
                <a:solidFill>
                  <a:schemeClr val="accent2"/>
                </a:solidFill>
                <a:latin typeface="Comic Sans MS" pitchFamily="66" charset="0"/>
                <a:sym typeface="Symbol" pitchFamily="18" charset="2"/>
              </a:rPr>
              <a:t> - </a:t>
            </a:r>
            <a:r>
              <a:rPr lang="en-GB" altLang="en-US" i="1">
                <a:solidFill>
                  <a:schemeClr val="accent2"/>
                </a:solidFill>
                <a:latin typeface="Comic Sans MS" pitchFamily="66" charset="0"/>
                <a:sym typeface="Symbol" pitchFamily="18" charset="2"/>
              </a:rPr>
              <a:t>V</a:t>
            </a:r>
            <a:r>
              <a:rPr lang="en-GB" altLang="en-US">
                <a:solidFill>
                  <a:schemeClr val="accent2"/>
                </a:solidFill>
                <a:latin typeface="Comic Sans MS" pitchFamily="66" charset="0"/>
                <a:sym typeface="Symbol" pitchFamily="18" charset="2"/>
              </a:rPr>
              <a:t> cot</a:t>
            </a:r>
            <a:r>
              <a:rPr lang="en-GB" altLang="en-US" i="1">
                <a:solidFill>
                  <a:schemeClr val="accent2"/>
                </a:solidFill>
                <a:latin typeface="Comic Sans MS" pitchFamily="66" charset="0"/>
                <a:sym typeface="Symbol" pitchFamily="18" charset="2"/>
              </a:rPr>
              <a:t></a:t>
            </a:r>
            <a:r>
              <a:rPr lang="en-GB" altLang="en-US">
                <a:solidFill>
                  <a:schemeClr val="accent2"/>
                </a:solidFill>
                <a:latin typeface="Comic Sans MS" pitchFamily="66" charset="0"/>
                <a:sym typeface="Symbol" pitchFamily="18" charset="2"/>
              </a:rPr>
              <a:t>/2</a:t>
            </a:r>
          </a:p>
        </p:txBody>
      </p:sp>
      <p:grpSp>
        <p:nvGrpSpPr>
          <p:cNvPr id="288800" name="Group 32"/>
          <p:cNvGrpSpPr>
            <a:grpSpLocks/>
          </p:cNvGrpSpPr>
          <p:nvPr/>
        </p:nvGrpSpPr>
        <p:grpSpPr bwMode="auto">
          <a:xfrm>
            <a:off x="485775" y="5573713"/>
            <a:ext cx="3873500" cy="650875"/>
            <a:chOff x="554" y="2664"/>
            <a:chExt cx="2440" cy="410"/>
          </a:xfrm>
        </p:grpSpPr>
        <p:sp>
          <p:nvSpPr>
            <p:cNvPr id="114719" name="Freeform 33" descr="Dark vertical"/>
            <p:cNvSpPr>
              <a:spLocks/>
            </p:cNvSpPr>
            <p:nvPr/>
          </p:nvSpPr>
          <p:spPr bwMode="auto">
            <a:xfrm flipH="1">
              <a:off x="2048" y="2666"/>
              <a:ext cx="696" cy="406"/>
            </a:xfrm>
            <a:custGeom>
              <a:avLst/>
              <a:gdLst>
                <a:gd name="T0" fmla="*/ 0 w 696"/>
                <a:gd name="T1" fmla="*/ 0 h 406"/>
                <a:gd name="T2" fmla="*/ 2 w 696"/>
                <a:gd name="T3" fmla="*/ 32 h 406"/>
                <a:gd name="T4" fmla="*/ 2 w 696"/>
                <a:gd name="T5" fmla="*/ 248 h 406"/>
                <a:gd name="T6" fmla="*/ 276 w 696"/>
                <a:gd name="T7" fmla="*/ 360 h 406"/>
                <a:gd name="T8" fmla="*/ 696 w 696"/>
                <a:gd name="T9" fmla="*/ 406 h 406"/>
                <a:gd name="T10" fmla="*/ 172 w 696"/>
                <a:gd name="T11" fmla="*/ 226 h 406"/>
                <a:gd name="T12" fmla="*/ 44 w 696"/>
                <a:gd name="T13" fmla="*/ 100 h 406"/>
                <a:gd name="T14" fmla="*/ 0 w 696"/>
                <a:gd name="T15" fmla="*/ 0 h 4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406">
                  <a:moveTo>
                    <a:pt x="0" y="0"/>
                  </a:moveTo>
                  <a:cubicBezTo>
                    <a:pt x="5" y="14"/>
                    <a:pt x="2" y="4"/>
                    <a:pt x="2" y="32"/>
                  </a:cubicBezTo>
                  <a:lnTo>
                    <a:pt x="2" y="248"/>
                  </a:lnTo>
                  <a:lnTo>
                    <a:pt x="276" y="360"/>
                  </a:lnTo>
                  <a:lnTo>
                    <a:pt x="696" y="406"/>
                  </a:lnTo>
                  <a:lnTo>
                    <a:pt x="172" y="226"/>
                  </a:lnTo>
                  <a:lnTo>
                    <a:pt x="44" y="100"/>
                  </a:lnTo>
                  <a:lnTo>
                    <a:pt x="0" y="0"/>
                  </a:lnTo>
                  <a:close/>
                </a:path>
              </a:pathLst>
            </a:custGeom>
            <a:pattFill prst="dkVert">
              <a:fgClr>
                <a:srgbClr val="FF0000"/>
              </a:fgClr>
              <a:bgClr>
                <a:srgbClr val="FFFFFF"/>
              </a:bgClr>
            </a:pattFill>
            <a:ln>
              <a:noFill/>
            </a:ln>
            <a:effectLst/>
            <a:extLst>
              <a:ext uri="{91240B29-F687-4F45-9708-019B960494DF}">
                <a14:hiddenLine xmlns:a14="http://schemas.microsoft.com/office/drawing/2010/main" w="190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20" name="Freeform 34" descr="Dark vertical"/>
            <p:cNvSpPr>
              <a:spLocks/>
            </p:cNvSpPr>
            <p:nvPr/>
          </p:nvSpPr>
          <p:spPr bwMode="auto">
            <a:xfrm>
              <a:off x="808" y="2668"/>
              <a:ext cx="696" cy="406"/>
            </a:xfrm>
            <a:custGeom>
              <a:avLst/>
              <a:gdLst>
                <a:gd name="T0" fmla="*/ 0 w 696"/>
                <a:gd name="T1" fmla="*/ 0 h 406"/>
                <a:gd name="T2" fmla="*/ 2 w 696"/>
                <a:gd name="T3" fmla="*/ 32 h 406"/>
                <a:gd name="T4" fmla="*/ 2 w 696"/>
                <a:gd name="T5" fmla="*/ 248 h 406"/>
                <a:gd name="T6" fmla="*/ 276 w 696"/>
                <a:gd name="T7" fmla="*/ 360 h 406"/>
                <a:gd name="T8" fmla="*/ 696 w 696"/>
                <a:gd name="T9" fmla="*/ 406 h 406"/>
                <a:gd name="T10" fmla="*/ 172 w 696"/>
                <a:gd name="T11" fmla="*/ 226 h 406"/>
                <a:gd name="T12" fmla="*/ 44 w 696"/>
                <a:gd name="T13" fmla="*/ 100 h 406"/>
                <a:gd name="T14" fmla="*/ 0 w 696"/>
                <a:gd name="T15" fmla="*/ 0 h 4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406">
                  <a:moveTo>
                    <a:pt x="0" y="0"/>
                  </a:moveTo>
                  <a:cubicBezTo>
                    <a:pt x="5" y="14"/>
                    <a:pt x="2" y="4"/>
                    <a:pt x="2" y="32"/>
                  </a:cubicBezTo>
                  <a:lnTo>
                    <a:pt x="2" y="248"/>
                  </a:lnTo>
                  <a:lnTo>
                    <a:pt x="276" y="360"/>
                  </a:lnTo>
                  <a:lnTo>
                    <a:pt x="696" y="406"/>
                  </a:lnTo>
                  <a:lnTo>
                    <a:pt x="172" y="226"/>
                  </a:lnTo>
                  <a:lnTo>
                    <a:pt x="44" y="100"/>
                  </a:lnTo>
                  <a:lnTo>
                    <a:pt x="0" y="0"/>
                  </a:lnTo>
                  <a:close/>
                </a:path>
              </a:pathLst>
            </a:custGeom>
            <a:pattFill prst="dkVert">
              <a:fgClr>
                <a:srgbClr val="FF0000"/>
              </a:fgClr>
              <a:bgClr>
                <a:srgbClr val="FFFFFF"/>
              </a:bgClr>
            </a:pattFill>
            <a:ln>
              <a:noFill/>
            </a:ln>
            <a:effectLst/>
            <a:extLst>
              <a:ext uri="{91240B29-F687-4F45-9708-019B960494DF}">
                <a14:hiddenLine xmlns:a14="http://schemas.microsoft.com/office/drawing/2010/main" w="190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21" name="Freeform 35"/>
            <p:cNvSpPr>
              <a:spLocks/>
            </p:cNvSpPr>
            <p:nvPr/>
          </p:nvSpPr>
          <p:spPr bwMode="auto">
            <a:xfrm>
              <a:off x="554" y="2664"/>
              <a:ext cx="976" cy="408"/>
            </a:xfrm>
            <a:custGeom>
              <a:avLst/>
              <a:gdLst>
                <a:gd name="T0" fmla="*/ 0 w 976"/>
                <a:gd name="T1" fmla="*/ 0 h 408"/>
                <a:gd name="T2" fmla="*/ 128 w 976"/>
                <a:gd name="T3" fmla="*/ 176 h 408"/>
                <a:gd name="T4" fmla="*/ 328 w 976"/>
                <a:gd name="T5" fmla="*/ 288 h 408"/>
                <a:gd name="T6" fmla="*/ 576 w 976"/>
                <a:gd name="T7" fmla="*/ 368 h 408"/>
                <a:gd name="T8" fmla="*/ 776 w 976"/>
                <a:gd name="T9" fmla="*/ 400 h 408"/>
                <a:gd name="T10" fmla="*/ 976 w 976"/>
                <a:gd name="T11" fmla="*/ 408 h 4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6" h="408">
                  <a:moveTo>
                    <a:pt x="0" y="0"/>
                  </a:moveTo>
                  <a:cubicBezTo>
                    <a:pt x="36" y="64"/>
                    <a:pt x="73" y="128"/>
                    <a:pt x="128" y="176"/>
                  </a:cubicBezTo>
                  <a:cubicBezTo>
                    <a:pt x="183" y="224"/>
                    <a:pt x="253" y="256"/>
                    <a:pt x="328" y="288"/>
                  </a:cubicBezTo>
                  <a:cubicBezTo>
                    <a:pt x="403" y="320"/>
                    <a:pt x="501" y="349"/>
                    <a:pt x="576" y="368"/>
                  </a:cubicBezTo>
                  <a:cubicBezTo>
                    <a:pt x="651" y="387"/>
                    <a:pt x="709" y="393"/>
                    <a:pt x="776" y="400"/>
                  </a:cubicBezTo>
                  <a:cubicBezTo>
                    <a:pt x="843" y="407"/>
                    <a:pt x="940" y="408"/>
                    <a:pt x="976" y="408"/>
                  </a:cubicBezTo>
                </a:path>
              </a:pathLst>
            </a:custGeom>
            <a:noFill/>
            <a:ln w="571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22" name="Freeform 36"/>
            <p:cNvSpPr>
              <a:spLocks/>
            </p:cNvSpPr>
            <p:nvPr/>
          </p:nvSpPr>
          <p:spPr bwMode="auto">
            <a:xfrm flipH="1">
              <a:off x="2018" y="2664"/>
              <a:ext cx="976" cy="408"/>
            </a:xfrm>
            <a:custGeom>
              <a:avLst/>
              <a:gdLst>
                <a:gd name="T0" fmla="*/ 0 w 976"/>
                <a:gd name="T1" fmla="*/ 0 h 408"/>
                <a:gd name="T2" fmla="*/ 128 w 976"/>
                <a:gd name="T3" fmla="*/ 176 h 408"/>
                <a:gd name="T4" fmla="*/ 328 w 976"/>
                <a:gd name="T5" fmla="*/ 288 h 408"/>
                <a:gd name="T6" fmla="*/ 576 w 976"/>
                <a:gd name="T7" fmla="*/ 368 h 408"/>
                <a:gd name="T8" fmla="*/ 776 w 976"/>
                <a:gd name="T9" fmla="*/ 400 h 408"/>
                <a:gd name="T10" fmla="*/ 976 w 976"/>
                <a:gd name="T11" fmla="*/ 408 h 4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6" h="408">
                  <a:moveTo>
                    <a:pt x="0" y="0"/>
                  </a:moveTo>
                  <a:cubicBezTo>
                    <a:pt x="36" y="64"/>
                    <a:pt x="73" y="128"/>
                    <a:pt x="128" y="176"/>
                  </a:cubicBezTo>
                  <a:cubicBezTo>
                    <a:pt x="183" y="224"/>
                    <a:pt x="253" y="256"/>
                    <a:pt x="328" y="288"/>
                  </a:cubicBezTo>
                  <a:cubicBezTo>
                    <a:pt x="403" y="320"/>
                    <a:pt x="501" y="349"/>
                    <a:pt x="576" y="368"/>
                  </a:cubicBezTo>
                  <a:cubicBezTo>
                    <a:pt x="651" y="387"/>
                    <a:pt x="709" y="393"/>
                    <a:pt x="776" y="400"/>
                  </a:cubicBezTo>
                  <a:cubicBezTo>
                    <a:pt x="843" y="407"/>
                    <a:pt x="940" y="408"/>
                    <a:pt x="976" y="408"/>
                  </a:cubicBezTo>
                </a:path>
              </a:pathLst>
            </a:custGeom>
            <a:noFill/>
            <a:ln w="571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23" name="Line 37"/>
            <p:cNvSpPr>
              <a:spLocks noChangeShapeType="1"/>
            </p:cNvSpPr>
            <p:nvPr/>
          </p:nvSpPr>
          <p:spPr bwMode="auto">
            <a:xfrm>
              <a:off x="1530" y="3072"/>
              <a:ext cx="48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pSp>
      <p:grpSp>
        <p:nvGrpSpPr>
          <p:cNvPr id="288806" name="Group 38"/>
          <p:cNvGrpSpPr>
            <a:grpSpLocks/>
          </p:cNvGrpSpPr>
          <p:nvPr/>
        </p:nvGrpSpPr>
        <p:grpSpPr bwMode="auto">
          <a:xfrm>
            <a:off x="869950" y="5565775"/>
            <a:ext cx="3098800" cy="658813"/>
            <a:chOff x="796" y="2657"/>
            <a:chExt cx="1952" cy="415"/>
          </a:xfrm>
        </p:grpSpPr>
        <p:sp>
          <p:nvSpPr>
            <p:cNvPr id="114716" name="Freeform 39"/>
            <p:cNvSpPr>
              <a:spLocks/>
            </p:cNvSpPr>
            <p:nvPr/>
          </p:nvSpPr>
          <p:spPr bwMode="auto">
            <a:xfrm>
              <a:off x="1772" y="2657"/>
              <a:ext cx="960" cy="415"/>
            </a:xfrm>
            <a:custGeom>
              <a:avLst/>
              <a:gdLst>
                <a:gd name="T0" fmla="*/ 960 w 960"/>
                <a:gd name="T1" fmla="*/ 0 h 415"/>
                <a:gd name="T2" fmla="*/ 848 w 960"/>
                <a:gd name="T3" fmla="*/ 183 h 415"/>
                <a:gd name="T4" fmla="*/ 648 w 960"/>
                <a:gd name="T5" fmla="*/ 295 h 415"/>
                <a:gd name="T6" fmla="*/ 400 w 960"/>
                <a:gd name="T7" fmla="*/ 375 h 415"/>
                <a:gd name="T8" fmla="*/ 200 w 960"/>
                <a:gd name="T9" fmla="*/ 407 h 415"/>
                <a:gd name="T10" fmla="*/ 0 w 960"/>
                <a:gd name="T11" fmla="*/ 415 h 4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0" h="415">
                  <a:moveTo>
                    <a:pt x="960" y="0"/>
                  </a:moveTo>
                  <a:cubicBezTo>
                    <a:pt x="940" y="30"/>
                    <a:pt x="900" y="134"/>
                    <a:pt x="848" y="183"/>
                  </a:cubicBezTo>
                  <a:cubicBezTo>
                    <a:pt x="796" y="232"/>
                    <a:pt x="723" y="263"/>
                    <a:pt x="648" y="295"/>
                  </a:cubicBezTo>
                  <a:cubicBezTo>
                    <a:pt x="573" y="327"/>
                    <a:pt x="475" y="356"/>
                    <a:pt x="400" y="375"/>
                  </a:cubicBezTo>
                  <a:cubicBezTo>
                    <a:pt x="325" y="394"/>
                    <a:pt x="267" y="400"/>
                    <a:pt x="200" y="407"/>
                  </a:cubicBezTo>
                  <a:cubicBezTo>
                    <a:pt x="133" y="414"/>
                    <a:pt x="36" y="415"/>
                    <a:pt x="0" y="415"/>
                  </a:cubicBezTo>
                </a:path>
              </a:pathLst>
            </a:custGeom>
            <a:noFill/>
            <a:ln w="57150"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17" name="Freeform 40"/>
            <p:cNvSpPr>
              <a:spLocks/>
            </p:cNvSpPr>
            <p:nvPr/>
          </p:nvSpPr>
          <p:spPr bwMode="auto">
            <a:xfrm>
              <a:off x="812" y="2660"/>
              <a:ext cx="960" cy="412"/>
            </a:xfrm>
            <a:custGeom>
              <a:avLst/>
              <a:gdLst>
                <a:gd name="T0" fmla="*/ 0 w 960"/>
                <a:gd name="T1" fmla="*/ 0 h 412"/>
                <a:gd name="T2" fmla="*/ 112 w 960"/>
                <a:gd name="T3" fmla="*/ 180 h 412"/>
                <a:gd name="T4" fmla="*/ 312 w 960"/>
                <a:gd name="T5" fmla="*/ 292 h 412"/>
                <a:gd name="T6" fmla="*/ 560 w 960"/>
                <a:gd name="T7" fmla="*/ 372 h 412"/>
                <a:gd name="T8" fmla="*/ 760 w 960"/>
                <a:gd name="T9" fmla="*/ 404 h 412"/>
                <a:gd name="T10" fmla="*/ 960 w 960"/>
                <a:gd name="T11" fmla="*/ 412 h 4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0" h="412">
                  <a:moveTo>
                    <a:pt x="0" y="0"/>
                  </a:moveTo>
                  <a:cubicBezTo>
                    <a:pt x="19" y="30"/>
                    <a:pt x="60" y="131"/>
                    <a:pt x="112" y="180"/>
                  </a:cubicBezTo>
                  <a:cubicBezTo>
                    <a:pt x="164" y="229"/>
                    <a:pt x="237" y="260"/>
                    <a:pt x="312" y="292"/>
                  </a:cubicBezTo>
                  <a:cubicBezTo>
                    <a:pt x="387" y="324"/>
                    <a:pt x="485" y="353"/>
                    <a:pt x="560" y="372"/>
                  </a:cubicBezTo>
                  <a:cubicBezTo>
                    <a:pt x="635" y="391"/>
                    <a:pt x="693" y="397"/>
                    <a:pt x="760" y="404"/>
                  </a:cubicBezTo>
                  <a:cubicBezTo>
                    <a:pt x="827" y="411"/>
                    <a:pt x="924" y="412"/>
                    <a:pt x="960" y="412"/>
                  </a:cubicBezTo>
                </a:path>
              </a:pathLst>
            </a:custGeom>
            <a:noFill/>
            <a:ln w="57150"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18" name="Line 41"/>
            <p:cNvSpPr>
              <a:spLocks noChangeShapeType="1"/>
            </p:cNvSpPr>
            <p:nvPr/>
          </p:nvSpPr>
          <p:spPr bwMode="auto">
            <a:xfrm>
              <a:off x="796" y="2664"/>
              <a:ext cx="1952"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pSp>
      <p:grpSp>
        <p:nvGrpSpPr>
          <p:cNvPr id="288810" name="Group 42"/>
          <p:cNvGrpSpPr>
            <a:grpSpLocks/>
          </p:cNvGrpSpPr>
          <p:nvPr/>
        </p:nvGrpSpPr>
        <p:grpSpPr bwMode="auto">
          <a:xfrm>
            <a:off x="492125" y="4929188"/>
            <a:ext cx="419100" cy="685800"/>
            <a:chOff x="570" y="2417"/>
            <a:chExt cx="264" cy="432"/>
          </a:xfrm>
        </p:grpSpPr>
        <p:sp>
          <p:nvSpPr>
            <p:cNvPr id="114712" name="Line 43"/>
            <p:cNvSpPr>
              <a:spLocks noChangeShapeType="1"/>
            </p:cNvSpPr>
            <p:nvPr/>
          </p:nvSpPr>
          <p:spPr bwMode="auto">
            <a:xfrm rot="5400000">
              <a:off x="682" y="2705"/>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13" name="Line 44"/>
            <p:cNvSpPr>
              <a:spLocks noChangeShapeType="1"/>
            </p:cNvSpPr>
            <p:nvPr/>
          </p:nvSpPr>
          <p:spPr bwMode="auto">
            <a:xfrm rot="5400000">
              <a:off x="426" y="2705"/>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14714" name="Line 45"/>
            <p:cNvSpPr>
              <a:spLocks noChangeShapeType="1"/>
            </p:cNvSpPr>
            <p:nvPr/>
          </p:nvSpPr>
          <p:spPr bwMode="auto">
            <a:xfrm rot="5400000">
              <a:off x="706" y="2527"/>
              <a:ext cx="0" cy="256"/>
            </a:xfrm>
            <a:prstGeom prst="line">
              <a:avLst/>
            </a:prstGeom>
            <a:noFill/>
            <a:ln w="190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GB"/>
            </a:p>
          </p:txBody>
        </p:sp>
        <p:sp>
          <p:nvSpPr>
            <p:cNvPr id="114715" name="Text Box 46"/>
            <p:cNvSpPr txBox="1">
              <a:spLocks noChangeArrowheads="1"/>
            </p:cNvSpPr>
            <p:nvPr/>
          </p:nvSpPr>
          <p:spPr bwMode="auto">
            <a:xfrm>
              <a:off x="585" y="2417"/>
              <a:ext cx="21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ctr">
                <a:spcBef>
                  <a:spcPct val="50000"/>
                </a:spcBef>
              </a:pPr>
              <a:r>
                <a:rPr lang="en-GB" altLang="en-US" i="1">
                  <a:latin typeface="Comic Sans MS" pitchFamily="66" charset="0"/>
                </a:rPr>
                <a:t>a</a:t>
              </a:r>
              <a:r>
                <a:rPr lang="en-GB" altLang="en-US" baseline="-25000">
                  <a:latin typeface="Comic Sans MS" pitchFamily="66" charset="0"/>
                </a:rPr>
                <a:t>l</a:t>
              </a:r>
              <a:endParaRPr lang="en-GB" altLang="en-US" sz="2400" baseline="-25000">
                <a:latin typeface="Comic Sans MS" pitchFamily="66" charset="0"/>
              </a:endParaRPr>
            </a:p>
          </p:txBody>
        </p:sp>
      </p:grpSp>
      <p:grpSp>
        <p:nvGrpSpPr>
          <p:cNvPr id="288815" name="Group 47"/>
          <p:cNvGrpSpPr>
            <a:grpSpLocks/>
          </p:cNvGrpSpPr>
          <p:nvPr/>
        </p:nvGrpSpPr>
        <p:grpSpPr bwMode="auto">
          <a:xfrm>
            <a:off x="3302000" y="2462213"/>
            <a:ext cx="1828800" cy="2924175"/>
            <a:chOff x="2328" y="568"/>
            <a:chExt cx="1152" cy="1842"/>
          </a:xfrm>
        </p:grpSpPr>
        <p:grpSp>
          <p:nvGrpSpPr>
            <p:cNvPr id="114706" name="Group 48"/>
            <p:cNvGrpSpPr>
              <a:grpSpLocks/>
            </p:cNvGrpSpPr>
            <p:nvPr/>
          </p:nvGrpSpPr>
          <p:grpSpPr bwMode="auto">
            <a:xfrm>
              <a:off x="2328" y="568"/>
              <a:ext cx="1104" cy="416"/>
              <a:chOff x="2328" y="568"/>
              <a:chExt cx="1104" cy="416"/>
            </a:xfrm>
          </p:grpSpPr>
          <p:sp>
            <p:nvSpPr>
              <p:cNvPr id="114710" name="AutoShape 49"/>
              <p:cNvSpPr>
                <a:spLocks noChangeArrowheads="1"/>
              </p:cNvSpPr>
              <p:nvPr/>
            </p:nvSpPr>
            <p:spPr bwMode="auto">
              <a:xfrm flipH="1">
                <a:off x="2328" y="840"/>
                <a:ext cx="1104" cy="144"/>
              </a:xfrm>
              <a:prstGeom prst="rightArrow">
                <a:avLst>
                  <a:gd name="adj1" fmla="val 27778"/>
                  <a:gd name="adj2" fmla="val 119437"/>
                </a:avLst>
              </a:prstGeom>
              <a:solidFill>
                <a:srgbClr val="3399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endParaRPr lang="en-US" altLang="en-US"/>
              </a:p>
            </p:txBody>
          </p:sp>
          <p:sp>
            <p:nvSpPr>
              <p:cNvPr id="114711" name="Text Box 50"/>
              <p:cNvSpPr txBox="1">
                <a:spLocks noChangeArrowheads="1"/>
              </p:cNvSpPr>
              <p:nvPr/>
            </p:nvSpPr>
            <p:spPr bwMode="auto">
              <a:xfrm>
                <a:off x="2360" y="568"/>
                <a:ext cx="6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endParaRPr lang="en-US" altLang="en-US">
                  <a:latin typeface="Comic Sans MS" pitchFamily="66" charset="0"/>
                  <a:sym typeface="Symbol" pitchFamily="18" charset="2"/>
                </a:endParaRPr>
              </a:p>
            </p:txBody>
          </p:sp>
        </p:grpSp>
        <p:grpSp>
          <p:nvGrpSpPr>
            <p:cNvPr id="114707" name="Group 51"/>
            <p:cNvGrpSpPr>
              <a:grpSpLocks/>
            </p:cNvGrpSpPr>
            <p:nvPr/>
          </p:nvGrpSpPr>
          <p:grpSpPr bwMode="auto">
            <a:xfrm>
              <a:off x="2337" y="1984"/>
              <a:ext cx="1143" cy="426"/>
              <a:chOff x="2337" y="1984"/>
              <a:chExt cx="1143" cy="426"/>
            </a:xfrm>
          </p:grpSpPr>
          <p:sp>
            <p:nvSpPr>
              <p:cNvPr id="114708" name="AutoShape 52"/>
              <p:cNvSpPr>
                <a:spLocks noChangeArrowheads="1"/>
              </p:cNvSpPr>
              <p:nvPr/>
            </p:nvSpPr>
            <p:spPr bwMode="auto">
              <a:xfrm>
                <a:off x="2376" y="1984"/>
                <a:ext cx="1104" cy="144"/>
              </a:xfrm>
              <a:prstGeom prst="rightArrow">
                <a:avLst>
                  <a:gd name="adj1" fmla="val 27778"/>
                  <a:gd name="adj2" fmla="val 119437"/>
                </a:avLst>
              </a:prstGeom>
              <a:solidFill>
                <a:srgbClr val="FF00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endParaRPr lang="en-US" altLang="en-US"/>
              </a:p>
            </p:txBody>
          </p:sp>
          <p:sp>
            <p:nvSpPr>
              <p:cNvPr id="114709" name="Text Box 53"/>
              <p:cNvSpPr txBox="1">
                <a:spLocks noChangeArrowheads="1"/>
              </p:cNvSpPr>
              <p:nvPr/>
            </p:nvSpPr>
            <p:spPr bwMode="auto">
              <a:xfrm>
                <a:off x="2337" y="2179"/>
                <a:ext cx="6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6" rIns="91431" bIns="45716">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spcBef>
                    <a:spcPct val="50000"/>
                  </a:spcBef>
                </a:pPr>
                <a:endParaRPr lang="en-US" altLang="en-US">
                  <a:latin typeface="Comic Sans MS" pitchFamily="66" charset="0"/>
                  <a:sym typeface="Symbol" pitchFamily="18" charset="2"/>
                </a:endParaRPr>
              </a:p>
            </p:txBody>
          </p:sp>
        </p:grpSp>
      </p:grpSp>
      <p:sp>
        <p:nvSpPr>
          <p:cNvPr id="114705" name="Rectangle 54"/>
          <p:cNvSpPr>
            <a:spLocks noChangeArrowheads="1"/>
          </p:cNvSpPr>
          <p:nvPr/>
        </p:nvSpPr>
        <p:spPr bwMode="auto">
          <a:xfrm>
            <a:off x="439738" y="1014413"/>
            <a:ext cx="8242926" cy="5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2" tIns="45711" rIns="91422" bIns="45711">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algn="ctr" eaLnBrk="1" hangingPunct="1"/>
            <a:r>
              <a:rPr lang="en-GB" altLang="en-US" sz="2800" dirty="0">
                <a:latin typeface="+mn-lt"/>
              </a:rPr>
              <a:t>Curtailment of longitudinal tension reinforcement</a:t>
            </a:r>
            <a:endParaRPr lang="en-US" altLang="en-US" sz="2800" dirty="0">
              <a:latin typeface="+mn-lt"/>
            </a:endParaRPr>
          </a:p>
        </p:txBody>
      </p:sp>
      <p:sp>
        <p:nvSpPr>
          <p:cNvPr id="55" name="Rectangle 55"/>
          <p:cNvSpPr txBox="1">
            <a:spLocks noChangeArrowheads="1"/>
          </p:cNvSpPr>
          <p:nvPr/>
        </p:nvSpPr>
        <p:spPr>
          <a:xfrm>
            <a:off x="115887" y="260822"/>
            <a:ext cx="6346825" cy="753591"/>
          </a:xfrm>
          <a:prstGeom prst="rect">
            <a:avLst/>
          </a:prstGeom>
        </p:spPr>
        <p:txBody>
          <a:bodyPr/>
          <a:lstStyle>
            <a:lvl1pPr algn="l" rtl="0" eaLnBrk="0" fontAlgn="base" hangingPunct="0">
              <a:spcBef>
                <a:spcPct val="0"/>
              </a:spcBef>
              <a:spcAft>
                <a:spcPct val="0"/>
              </a:spcAft>
              <a:defRPr sz="3200" b="1">
                <a:solidFill>
                  <a:schemeClr val="folHlink"/>
                </a:solidFill>
                <a:latin typeface="+mj-lt"/>
                <a:ea typeface="+mj-ea"/>
                <a:cs typeface="ヒラギノ角ゴ Pro W3"/>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charset="-128"/>
                <a:cs typeface="ヒラギノ角ゴ Pro W3"/>
              </a:defRPr>
            </a:lvl5pPr>
            <a:lvl6pPr marL="4572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6pPr>
            <a:lvl7pPr marL="9144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7pPr>
            <a:lvl8pPr marL="13716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8pPr>
            <a:lvl9pPr marL="1828800" algn="l" rtl="0" eaLnBrk="0" fontAlgn="base" hangingPunct="0">
              <a:spcBef>
                <a:spcPct val="0"/>
              </a:spcBef>
              <a:spcAft>
                <a:spcPct val="0"/>
              </a:spcAft>
              <a:defRPr sz="3200" b="1">
                <a:solidFill>
                  <a:schemeClr val="folHlink"/>
                </a:solidFill>
                <a:latin typeface="Trebuchet MS" pitchFamily="34" charset="0"/>
                <a:ea typeface="ヒラギノ角ゴ Pro W3" charset="-128"/>
              </a:defRPr>
            </a:lvl9pPr>
          </a:lstStyle>
          <a:p>
            <a:pPr eaLnBrk="1" hangingPunct="1"/>
            <a:r>
              <a:rPr lang="en-GB" altLang="en-US" b="0" kern="0" dirty="0" smtClean="0">
                <a:solidFill>
                  <a:schemeClr val="tx1"/>
                </a:solidFill>
                <a:sym typeface="Symbol" pitchFamily="18" charset="2"/>
              </a:rPr>
              <a:t>‘</a:t>
            </a:r>
            <a:r>
              <a:rPr lang="en-GB" altLang="en-US" kern="0" dirty="0" smtClean="0">
                <a:solidFill>
                  <a:schemeClr val="tx1"/>
                </a:solidFill>
                <a:sym typeface="Symbol" pitchFamily="18" charset="2"/>
              </a:rPr>
              <a:t>Shift Rule’ for Shear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87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888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887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887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87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87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877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87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8880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888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88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utoUpdateAnimBg="0"/>
      <p:bldP spid="288778" grpId="0" autoUpdateAnimBg="0"/>
      <p:bldP spid="288779" grpId="0" autoUpdateAnimBg="0"/>
      <p:bldP spid="288780" grpId="0" autoUpdateAnimBg="0"/>
      <p:bldP spid="28879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282575" y="5402263"/>
            <a:ext cx="8569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7325" indent="-187325"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FontTx/>
              <a:buChar char="•"/>
            </a:pPr>
            <a:r>
              <a:rPr lang="en-GB" altLang="en-US" sz="2000" dirty="0">
                <a:latin typeface="Trebuchet MS" pitchFamily="34" charset="0"/>
              </a:rPr>
              <a:t>For members without shear reinforcement this is satisfied with </a:t>
            </a:r>
            <a:r>
              <a:rPr lang="en-GB" altLang="en-US" sz="2000" i="1" dirty="0">
                <a:latin typeface="Trebuchet MS" pitchFamily="34" charset="0"/>
              </a:rPr>
              <a:t>a</a:t>
            </a:r>
            <a:r>
              <a:rPr lang="en-GB" altLang="en-US" sz="2000" baseline="-25000" dirty="0">
                <a:latin typeface="Trebuchet MS" pitchFamily="34" charset="0"/>
              </a:rPr>
              <a:t>l</a:t>
            </a:r>
            <a:r>
              <a:rPr lang="en-GB" altLang="en-US" sz="2000" dirty="0">
                <a:latin typeface="Trebuchet MS" pitchFamily="34" charset="0"/>
              </a:rPr>
              <a:t> = </a:t>
            </a:r>
            <a:r>
              <a:rPr lang="en-GB" altLang="en-US" sz="2000" i="1" dirty="0">
                <a:latin typeface="Trebuchet MS" pitchFamily="34" charset="0"/>
              </a:rPr>
              <a:t>d</a:t>
            </a:r>
            <a:r>
              <a:rPr lang="en-GB" altLang="en-US" sz="2000" dirty="0">
                <a:latin typeface="Trebuchet MS" pitchFamily="34" charset="0"/>
              </a:rPr>
              <a:t> </a:t>
            </a:r>
          </a:p>
        </p:txBody>
      </p:sp>
      <p:graphicFrame>
        <p:nvGraphicFramePr>
          <p:cNvPr id="115715" name="Object 5"/>
          <p:cNvGraphicFramePr>
            <a:graphicFrameLocks noChangeAspect="1"/>
          </p:cNvGraphicFramePr>
          <p:nvPr/>
        </p:nvGraphicFramePr>
        <p:xfrm>
          <a:off x="1260475" y="1219200"/>
          <a:ext cx="5832475" cy="4049713"/>
        </p:xfrm>
        <a:graphic>
          <a:graphicData uri="http://schemas.openxmlformats.org/presentationml/2006/ole">
            <mc:AlternateContent xmlns:mc="http://schemas.openxmlformats.org/markup-compatibility/2006">
              <mc:Choice xmlns:v="urn:schemas-microsoft-com:vml" Requires="v">
                <p:oleObj spid="_x0000_s115830" name="Drawing" r:id="rId4" imgW="1884978" imgH="1441572" progId="FLW3Drawing">
                  <p:embed/>
                </p:oleObj>
              </mc:Choice>
              <mc:Fallback>
                <p:oleObj name="Drawing" r:id="rId4" imgW="1884978" imgH="1441572" progId="FLW3Drawing">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1219200"/>
                        <a:ext cx="5832475" cy="404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6" name="Rectangle 9"/>
          <p:cNvSpPr>
            <a:spLocks noGrp="1" noChangeArrowheads="1"/>
          </p:cNvSpPr>
          <p:nvPr>
            <p:ph type="title" idx="4294967295"/>
          </p:nvPr>
        </p:nvSpPr>
        <p:spPr>
          <a:xfrm>
            <a:off x="330200" y="115888"/>
            <a:ext cx="8229600" cy="287337"/>
          </a:xfrm>
        </p:spPr>
        <p:txBody>
          <a:bodyPr anchor="t"/>
          <a:lstStyle/>
          <a:p>
            <a:r>
              <a:rPr lang="en-GB" altLang="en-US" dirty="0" smtClean="0"/>
              <a:t>‘Shift Rule’</a:t>
            </a:r>
            <a:br>
              <a:rPr lang="en-GB" altLang="en-US" dirty="0" smtClean="0"/>
            </a:br>
            <a:r>
              <a:rPr lang="en-GB" altLang="en-US" dirty="0" smtClean="0"/>
              <a:t>Curtailment of reinforcement </a:t>
            </a:r>
            <a:endParaRPr lang="en-US" altLang="en-US" dirty="0" smtClean="0"/>
          </a:p>
        </p:txBody>
      </p:sp>
      <p:sp>
        <p:nvSpPr>
          <p:cNvPr id="115717" name="Text Placeholder 7"/>
          <p:cNvSpPr>
            <a:spLocks noGrp="1"/>
          </p:cNvSpPr>
          <p:nvPr>
            <p:ph type="body" sz="quarter" idx="4294967295"/>
          </p:nvPr>
        </p:nvSpPr>
        <p:spPr>
          <a:xfrm>
            <a:off x="611188" y="1125538"/>
            <a:ext cx="3441700" cy="419100"/>
          </a:xfrm>
        </p:spPr>
        <p:txBody>
          <a:bodyPr/>
          <a:lstStyle/>
          <a:p>
            <a:pPr marL="0" indent="0"/>
            <a:r>
              <a:rPr lang="en-GB" altLang="en-US" sz="2000" smtClean="0">
                <a:solidFill>
                  <a:schemeClr val="tx2"/>
                </a:solidFill>
              </a:rPr>
              <a:t>EC2: Cl. 9.2.1.3, Fig 9.2</a:t>
            </a:r>
          </a:p>
        </p:txBody>
      </p:sp>
      <p:sp>
        <p:nvSpPr>
          <p:cNvPr id="115718" name="Text Placeholder 8"/>
          <p:cNvSpPr>
            <a:spLocks noGrp="1"/>
          </p:cNvSpPr>
          <p:nvPr>
            <p:ph type="body" sz="quarter" idx="4294967295"/>
          </p:nvPr>
        </p:nvSpPr>
        <p:spPr>
          <a:xfrm>
            <a:off x="7019925" y="1052513"/>
            <a:ext cx="2016125" cy="419100"/>
          </a:xfrm>
        </p:spPr>
        <p:txBody>
          <a:bodyPr/>
          <a:lstStyle/>
          <a:p>
            <a:pPr marL="0" indent="0"/>
            <a:r>
              <a:rPr lang="en-GB" altLang="en-US" sz="2000" smtClean="0">
                <a:solidFill>
                  <a:schemeClr val="accent2"/>
                </a:solidFill>
              </a:rPr>
              <a:t>Concise: 12.2.2</a:t>
            </a:r>
          </a:p>
        </p:txBody>
      </p:sp>
      <p:sp>
        <p:nvSpPr>
          <p:cNvPr id="109575" name="Text Box 7"/>
          <p:cNvSpPr txBox="1">
            <a:spLocks noChangeArrowheads="1"/>
          </p:cNvSpPr>
          <p:nvPr/>
        </p:nvSpPr>
        <p:spPr bwMode="auto">
          <a:xfrm>
            <a:off x="330200" y="5908675"/>
            <a:ext cx="8569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7325" indent="-187325"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FontTx/>
              <a:buChar char="•"/>
            </a:pPr>
            <a:r>
              <a:rPr lang="en-GB" altLang="en-US" sz="2000" dirty="0">
                <a:latin typeface="Trebuchet MS" pitchFamily="34" charset="0"/>
              </a:rPr>
              <a:t>For members with shear reinforcement: </a:t>
            </a:r>
            <a:r>
              <a:rPr lang="en-GB" altLang="en-US" sz="2000" i="1" dirty="0">
                <a:latin typeface="Trebuchet MS" pitchFamily="34" charset="0"/>
              </a:rPr>
              <a:t>a</a:t>
            </a:r>
            <a:r>
              <a:rPr lang="en-GB" altLang="en-US" sz="2000" baseline="-25000" dirty="0">
                <a:latin typeface="Trebuchet MS" pitchFamily="34" charset="0"/>
              </a:rPr>
              <a:t>l </a:t>
            </a:r>
            <a:r>
              <a:rPr lang="en-GB" altLang="en-US" sz="2000" dirty="0">
                <a:latin typeface="Trebuchet MS" pitchFamily="34" charset="0"/>
              </a:rPr>
              <a:t>=  0.5 </a:t>
            </a:r>
            <a:r>
              <a:rPr lang="en-GB" altLang="en-US" sz="2000" i="1" dirty="0">
                <a:latin typeface="Trebuchet MS" pitchFamily="34" charset="0"/>
              </a:rPr>
              <a:t>z</a:t>
            </a:r>
            <a:r>
              <a:rPr lang="en-GB" altLang="en-US" sz="2000" dirty="0">
                <a:latin typeface="Trebuchet MS" pitchFamily="34" charset="0"/>
              </a:rPr>
              <a:t> Cot</a:t>
            </a:r>
            <a:r>
              <a:rPr lang="en-GB" altLang="en-US" sz="2000" baseline="-25000" dirty="0">
                <a:latin typeface="Trebuchet MS" pitchFamily="34" charset="0"/>
              </a:rPr>
              <a:t> </a:t>
            </a:r>
            <a:r>
              <a:rPr lang="en-GB" altLang="en-US" sz="2000" i="1" dirty="0">
                <a:latin typeface="Symbol" pitchFamily="18" charset="2"/>
              </a:rPr>
              <a:t>q</a:t>
            </a:r>
          </a:p>
          <a:p>
            <a:pPr eaLnBrk="1" hangingPunct="1">
              <a:buClr>
                <a:schemeClr val="accent2"/>
              </a:buClr>
            </a:pPr>
            <a:r>
              <a:rPr lang="en-GB" altLang="en-US" sz="2000" dirty="0">
                <a:latin typeface="Trebuchet MS" pitchFamily="34" charset="0"/>
              </a:rPr>
              <a:t>	But it is always conservative to use </a:t>
            </a:r>
            <a:r>
              <a:rPr lang="en-GB" altLang="en-US" sz="2000" i="1" dirty="0">
                <a:latin typeface="Trebuchet MS" pitchFamily="34" charset="0"/>
              </a:rPr>
              <a:t>a</a:t>
            </a:r>
            <a:r>
              <a:rPr lang="en-GB" altLang="en-US" sz="2000" baseline="-25000" dirty="0">
                <a:latin typeface="Trebuchet MS" pitchFamily="34" charset="0"/>
              </a:rPr>
              <a:t>l</a:t>
            </a:r>
            <a:r>
              <a:rPr lang="en-GB" altLang="en-US" sz="2000" dirty="0">
                <a:latin typeface="Trebuchet MS" pitchFamily="34" charset="0"/>
              </a:rPr>
              <a:t> = 1.125</a:t>
            </a:r>
            <a:r>
              <a:rPr lang="en-GB" altLang="en-US" sz="2000" i="1" dirty="0">
                <a:latin typeface="Trebuchet MS" pitchFamily="34" charset="0"/>
              </a:rPr>
              <a:t>d</a:t>
            </a:r>
            <a:r>
              <a:rPr lang="en-GB" altLang="en-US" sz="2000" dirty="0">
                <a:latin typeface="Trebuchet MS" pitchFamily="34" charset="0"/>
              </a:rPr>
              <a:t> </a:t>
            </a:r>
            <a:r>
              <a:rPr lang="en-GB" altLang="en-US" sz="2000" dirty="0" smtClean="0">
                <a:latin typeface="Trebuchet MS" pitchFamily="34" charset="0"/>
              </a:rPr>
              <a:t> </a:t>
            </a:r>
            <a:r>
              <a:rPr lang="en-GB" altLang="en-US" sz="2000" dirty="0" smtClean="0">
                <a:solidFill>
                  <a:srgbClr val="FF0000"/>
                </a:solidFill>
                <a:latin typeface="Trebuchet MS" pitchFamily="34" charset="0"/>
              </a:rPr>
              <a:t>(</a:t>
            </a:r>
            <a:r>
              <a:rPr lang="en-GB" altLang="en-US" sz="2000" dirty="0">
                <a:solidFill>
                  <a:srgbClr val="FF0000"/>
                </a:solidFill>
                <a:latin typeface="Trebuchet MS" pitchFamily="34" charset="0"/>
              </a:rPr>
              <a:t>for </a:t>
            </a:r>
            <a:r>
              <a:rPr lang="en-GB" altLang="en-US" sz="2000" i="1" dirty="0">
                <a:solidFill>
                  <a:srgbClr val="FF0000"/>
                </a:solidFill>
                <a:latin typeface="Symbol" pitchFamily="18" charset="2"/>
              </a:rPr>
              <a:t>q</a:t>
            </a:r>
            <a:r>
              <a:rPr lang="en-GB" altLang="en-US" sz="2000" dirty="0">
                <a:solidFill>
                  <a:srgbClr val="FF0000"/>
                </a:solidFill>
                <a:latin typeface="Trebuchet MS" pitchFamily="34" charset="0"/>
              </a:rPr>
              <a:t>  = 45</a:t>
            </a:r>
            <a:r>
              <a:rPr lang="en-GB" altLang="en-US" sz="2000" baseline="30000" dirty="0">
                <a:solidFill>
                  <a:srgbClr val="FF0000"/>
                </a:solidFill>
                <a:latin typeface="Trebuchet MS" pitchFamily="34" charset="0"/>
              </a:rPr>
              <a:t>o</a:t>
            </a:r>
            <a:r>
              <a:rPr lang="en-GB" altLang="en-US" sz="2000" dirty="0">
                <a:solidFill>
                  <a:srgbClr val="FF0000"/>
                </a:solidFill>
                <a:latin typeface="Trebuchet MS" pitchFamily="34" charset="0"/>
              </a:rPr>
              <a:t>,</a:t>
            </a:r>
            <a:r>
              <a:rPr lang="en-GB" altLang="en-US" sz="2000" i="1" dirty="0">
                <a:solidFill>
                  <a:srgbClr val="FF0000"/>
                </a:solidFill>
                <a:latin typeface="Trebuchet MS" pitchFamily="34" charset="0"/>
              </a:rPr>
              <a:t> a</a:t>
            </a:r>
            <a:r>
              <a:rPr lang="en-GB" altLang="en-US" sz="2000" baseline="-25000" dirty="0">
                <a:solidFill>
                  <a:srgbClr val="FF0000"/>
                </a:solidFill>
                <a:latin typeface="Trebuchet MS" pitchFamily="34" charset="0"/>
              </a:rPr>
              <a:t>l</a:t>
            </a:r>
            <a:r>
              <a:rPr lang="en-GB" altLang="en-US" sz="2000" dirty="0">
                <a:solidFill>
                  <a:srgbClr val="FF0000"/>
                </a:solidFill>
                <a:latin typeface="Trebuchet MS" pitchFamily="34" charset="0"/>
              </a:rPr>
              <a:t> = 0.45d) </a:t>
            </a:r>
            <a:endParaRPr lang="en-GB" altLang="en-US" sz="2000" dirty="0">
              <a:latin typeface="Trebuchet MS" pitchFamily="34" charset="0"/>
            </a:endParaRPr>
          </a:p>
        </p:txBody>
      </p:sp>
      <p:sp>
        <p:nvSpPr>
          <p:cNvPr id="8" name="Oval 7"/>
          <p:cNvSpPr>
            <a:spLocks noChangeArrowheads="1"/>
          </p:cNvSpPr>
          <p:nvPr/>
        </p:nvSpPr>
        <p:spPr bwMode="auto">
          <a:xfrm>
            <a:off x="1792288" y="3557588"/>
            <a:ext cx="776287" cy="47625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cxnSp>
        <p:nvCxnSpPr>
          <p:cNvPr id="9" name="Straight Arrow Connector 8"/>
          <p:cNvCxnSpPr>
            <a:cxnSpLocks noChangeShapeType="1"/>
            <a:endCxn id="8" idx="2"/>
          </p:cNvCxnSpPr>
          <p:nvPr/>
        </p:nvCxnSpPr>
        <p:spPr bwMode="auto">
          <a:xfrm>
            <a:off x="1114425" y="3457575"/>
            <a:ext cx="677863" cy="338138"/>
          </a:xfrm>
          <a:prstGeom prst="straightConnector1">
            <a:avLst/>
          </a:prstGeom>
          <a:noFill/>
          <a:ln w="28575" algn="ctr">
            <a:solidFill>
              <a:srgbClr val="E05206"/>
            </a:solidFill>
            <a:round/>
            <a:headEn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700088" y="2976563"/>
            <a:ext cx="5159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marL="0" marR="0" lvl="0" indent="0" defTabSz="914400" eaLnBrk="0" fontAlgn="auto" latinLnBrk="0" hangingPunct="0">
              <a:lnSpc>
                <a:spcPct val="120000"/>
              </a:lnSpc>
              <a:spcBef>
                <a:spcPts val="0"/>
              </a:spcBef>
              <a:spcAft>
                <a:spcPts val="1000"/>
              </a:spcAft>
              <a:buClrTx/>
              <a:buSzTx/>
              <a:buFontTx/>
              <a:buNone/>
              <a:tabLst/>
              <a:defRPr/>
            </a:pPr>
            <a:r>
              <a:rPr kumimoji="0" lang="en-GB" altLang="en-US" sz="2800" b="0" i="1" u="none" strike="noStrike" kern="0" cap="none" spc="0" normalizeH="0" baseline="0" noProof="0" dirty="0" smtClean="0">
                <a:ln>
                  <a:noFill/>
                </a:ln>
                <a:solidFill>
                  <a:srgbClr val="002C5F"/>
                </a:solidFill>
                <a:effectLst/>
                <a:uLnTx/>
                <a:uFillTx/>
                <a:latin typeface="Trebuchet MS" pitchFamily="34" charset="0"/>
              </a:rPr>
              <a:t>a</a:t>
            </a:r>
            <a:r>
              <a:rPr kumimoji="0" lang="en-GB" altLang="en-US" sz="2800" b="0" i="0" u="none" strike="noStrike" kern="0" cap="none" spc="0" normalizeH="0" baseline="-25000" noProof="0" dirty="0" smtClean="0">
                <a:ln>
                  <a:noFill/>
                </a:ln>
                <a:solidFill>
                  <a:srgbClr val="002C5F"/>
                </a:solidFill>
                <a:effectLst/>
                <a:uLnTx/>
                <a:uFillTx/>
                <a:latin typeface="Trebuchet MS" pitchFamily="34" charset="0"/>
              </a:rPr>
              <a:t>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utoUpdateAnimBg="0"/>
      <p:bldP spid="109575" grpId="0" autoUpdateAnimBg="0"/>
      <p:bldP spid="8"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468313" y="5343525"/>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i="1">
                <a:latin typeface="Trebuchet MS" pitchFamily="34" charset="0"/>
              </a:rPr>
              <a:t>l</a:t>
            </a:r>
            <a:r>
              <a:rPr lang="en-GB" altLang="en-US" sz="2400" i="1" baseline="-25000">
                <a:latin typeface="Trebuchet MS" pitchFamily="34" charset="0"/>
              </a:rPr>
              <a:t>b</a:t>
            </a:r>
            <a:r>
              <a:rPr lang="en-GB" altLang="en-US" sz="2400" baseline="-25000">
                <a:latin typeface="Trebuchet MS" pitchFamily="34" charset="0"/>
              </a:rPr>
              <a:t>d</a:t>
            </a:r>
            <a:r>
              <a:rPr lang="en-GB" altLang="en-US" sz="2400">
                <a:latin typeface="Trebuchet MS" pitchFamily="34" charset="0"/>
              </a:rPr>
              <a:t> is required from the line of contact of the support.</a:t>
            </a:r>
            <a:endParaRPr lang="en-GB" altLang="en-US" sz="2400" baseline="-25000">
              <a:latin typeface="Trebuchet MS" pitchFamily="34" charset="0"/>
              <a:sym typeface="Symbol" pitchFamily="18" charset="2"/>
            </a:endParaRPr>
          </a:p>
        </p:txBody>
      </p:sp>
      <p:grpSp>
        <p:nvGrpSpPr>
          <p:cNvPr id="116739" name="Group 4"/>
          <p:cNvGrpSpPr>
            <a:grpSpLocks/>
          </p:cNvGrpSpPr>
          <p:nvPr/>
        </p:nvGrpSpPr>
        <p:grpSpPr bwMode="auto">
          <a:xfrm>
            <a:off x="468313" y="2943225"/>
            <a:ext cx="8675687" cy="2208213"/>
            <a:chOff x="158" y="1510"/>
            <a:chExt cx="5284" cy="1392"/>
          </a:xfrm>
        </p:grpSpPr>
        <p:pic>
          <p:nvPicPr>
            <p:cNvPr id="11676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 y="1510"/>
              <a:ext cx="2170" cy="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 y="1514"/>
              <a:ext cx="2177"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65" name="Text Box 7"/>
            <p:cNvSpPr txBox="1">
              <a:spLocks noChangeArrowheads="1"/>
            </p:cNvSpPr>
            <p:nvPr/>
          </p:nvSpPr>
          <p:spPr bwMode="auto">
            <a:xfrm>
              <a:off x="158" y="2614"/>
              <a:ext cx="52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i="1">
                  <a:latin typeface="Trebuchet MS" pitchFamily="34" charset="0"/>
                </a:rPr>
                <a:t>A</a:t>
              </a:r>
              <a:r>
                <a:rPr lang="en-GB" altLang="en-US" sz="2400" baseline="-25000">
                  <a:latin typeface="Trebuchet MS" pitchFamily="34" charset="0"/>
                </a:rPr>
                <a:t>s</a:t>
              </a:r>
              <a:r>
                <a:rPr lang="en-GB" altLang="en-US" sz="2400">
                  <a:latin typeface="Trebuchet MS" pitchFamily="34" charset="0"/>
                </a:rPr>
                <a:t> bottom steel at support  </a:t>
              </a:r>
              <a:r>
                <a:rPr lang="en-GB" altLang="en-US" sz="2400">
                  <a:latin typeface="Trebuchet MS" pitchFamily="34" charset="0"/>
                  <a:sym typeface="Symbol" pitchFamily="18" charset="2"/>
                </a:rPr>
                <a:t> 0.25</a:t>
              </a:r>
              <a:r>
                <a:rPr lang="en-GB" altLang="en-US" sz="2400">
                  <a:solidFill>
                    <a:schemeClr val="accent2"/>
                  </a:solidFill>
                  <a:latin typeface="Trebuchet MS" pitchFamily="34" charset="0"/>
                  <a:sym typeface="Symbol" pitchFamily="18" charset="2"/>
                </a:rPr>
                <a:t> </a:t>
              </a:r>
              <a:r>
                <a:rPr lang="en-GB" altLang="en-US" sz="2400" i="1">
                  <a:latin typeface="Trebuchet MS" pitchFamily="34" charset="0"/>
                  <a:sym typeface="Symbol" pitchFamily="18" charset="2"/>
                </a:rPr>
                <a:t>A</a:t>
              </a:r>
              <a:r>
                <a:rPr lang="en-GB" altLang="en-US" sz="2400" baseline="-25000">
                  <a:latin typeface="Trebuchet MS" pitchFamily="34" charset="0"/>
                  <a:sym typeface="Symbol" pitchFamily="18" charset="2"/>
                </a:rPr>
                <a:t>s</a:t>
              </a:r>
              <a:r>
                <a:rPr lang="en-GB" altLang="en-US" sz="2400">
                  <a:latin typeface="Trebuchet MS" pitchFamily="34" charset="0"/>
                  <a:sym typeface="Symbol" pitchFamily="18" charset="2"/>
                </a:rPr>
                <a:t> provided in the span</a:t>
              </a:r>
              <a:endParaRPr lang="en-GB" altLang="en-US" sz="2400" baseline="-25000">
                <a:latin typeface="Trebuchet MS" pitchFamily="34" charset="0"/>
                <a:sym typeface="Symbol" pitchFamily="18" charset="2"/>
              </a:endParaRPr>
            </a:p>
          </p:txBody>
        </p:sp>
      </p:grpSp>
      <p:pic>
        <p:nvPicPr>
          <p:cNvPr id="11674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825" y="3038475"/>
            <a:ext cx="9556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 Box 9"/>
          <p:cNvSpPr txBox="1">
            <a:spLocks noChangeArrowheads="1"/>
          </p:cNvSpPr>
          <p:nvPr/>
        </p:nvSpPr>
        <p:spPr bwMode="auto">
          <a:xfrm>
            <a:off x="468313" y="5919788"/>
            <a:ext cx="83883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dirty="0">
                <a:latin typeface="Trebuchet MS" pitchFamily="34" charset="0"/>
              </a:rPr>
              <a:t>Transverse pressure may only be taken into account with a ‘direct’ support</a:t>
            </a:r>
            <a:r>
              <a:rPr lang="en-GB" altLang="en-US" sz="2400" dirty="0" smtClean="0">
                <a:latin typeface="Trebuchet MS" pitchFamily="34" charset="0"/>
              </a:rPr>
              <a:t>.   </a:t>
            </a:r>
            <a:r>
              <a:rPr lang="el-GR" altLang="en-US" sz="2400" i="1" dirty="0">
                <a:solidFill>
                  <a:srgbClr val="FF0000"/>
                </a:solidFill>
                <a:latin typeface="Trebuchet MS" pitchFamily="34" charset="0"/>
              </a:rPr>
              <a:t>α</a:t>
            </a:r>
            <a:r>
              <a:rPr lang="en-GB" altLang="en-US" sz="2400" baseline="-25000" dirty="0">
                <a:solidFill>
                  <a:srgbClr val="FF0000"/>
                </a:solidFill>
                <a:latin typeface="Trebuchet MS" pitchFamily="34" charset="0"/>
              </a:rPr>
              <a:t>5</a:t>
            </a:r>
            <a:r>
              <a:rPr lang="en-GB" altLang="en-US" sz="2400" dirty="0">
                <a:solidFill>
                  <a:srgbClr val="FF0000"/>
                </a:solidFill>
                <a:latin typeface="Trebuchet MS" pitchFamily="34" charset="0"/>
              </a:rPr>
              <a:t> anchorage coefficient </a:t>
            </a:r>
            <a:endParaRPr lang="en-GB" altLang="en-US" sz="2400" baseline="-25000" dirty="0">
              <a:latin typeface="Trebuchet MS" pitchFamily="34" charset="0"/>
              <a:sym typeface="Symbol" pitchFamily="18" charset="2"/>
            </a:endParaRPr>
          </a:p>
        </p:txBody>
      </p:sp>
      <p:sp>
        <p:nvSpPr>
          <p:cNvPr id="116743" name="Rectangle 29"/>
          <p:cNvSpPr>
            <a:spLocks noGrp="1" noChangeArrowheads="1"/>
          </p:cNvSpPr>
          <p:nvPr>
            <p:ph type="title"/>
          </p:nvPr>
        </p:nvSpPr>
        <p:spPr/>
        <p:txBody>
          <a:bodyPr/>
          <a:lstStyle/>
          <a:p>
            <a:r>
              <a:rPr lang="en-GB" altLang="en-US" dirty="0" smtClean="0">
                <a:solidFill>
                  <a:schemeClr val="tx1"/>
                </a:solidFill>
              </a:rPr>
              <a:t>Anchorage of Bottom </a:t>
            </a:r>
            <a:br>
              <a:rPr lang="en-GB" altLang="en-US" dirty="0" smtClean="0">
                <a:solidFill>
                  <a:schemeClr val="tx1"/>
                </a:solidFill>
              </a:rPr>
            </a:br>
            <a:r>
              <a:rPr lang="en-GB" altLang="en-US" dirty="0" smtClean="0">
                <a:solidFill>
                  <a:schemeClr val="tx1"/>
                </a:solidFill>
              </a:rPr>
              <a:t>Reinforcement at End Supports</a:t>
            </a:r>
            <a:endParaRPr lang="en-US" altLang="en-US" dirty="0" smtClean="0">
              <a:solidFill>
                <a:schemeClr val="tx1"/>
              </a:solidFill>
            </a:endParaRPr>
          </a:p>
        </p:txBody>
      </p:sp>
      <p:sp>
        <p:nvSpPr>
          <p:cNvPr id="30" name="Text Placeholder 7"/>
          <p:cNvSpPr txBox="1">
            <a:spLocks/>
          </p:cNvSpPr>
          <p:nvPr/>
        </p:nvSpPr>
        <p:spPr bwMode="auto">
          <a:xfrm>
            <a:off x="750211" y="1268186"/>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50000"/>
              </a:spcBef>
              <a:spcAft>
                <a:spcPct val="0"/>
              </a:spcAft>
              <a:defRPr sz="2400">
                <a:solidFill>
                  <a:srgbClr val="002C5F"/>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rgbClr val="002C5F"/>
                </a:solidFill>
                <a:latin typeface="+mn-lt"/>
                <a:ea typeface="+mn-ea"/>
                <a:cs typeface="+mn-cs"/>
              </a:defRPr>
            </a:lvl2pPr>
            <a:lvl3pPr marL="893763" indent="-269875" algn="l" rtl="0" eaLnBrk="0" fontAlgn="base" hangingPunct="0">
              <a:spcBef>
                <a:spcPct val="50000"/>
              </a:spcBef>
              <a:spcAft>
                <a:spcPct val="0"/>
              </a:spcAft>
              <a:buChar char="–"/>
              <a:defRPr>
                <a:solidFill>
                  <a:srgbClr val="002C5F"/>
                </a:solidFill>
                <a:latin typeface="+mn-lt"/>
                <a:ea typeface="+mn-ea"/>
                <a:cs typeface="+mn-cs"/>
              </a:defRPr>
            </a:lvl3pPr>
            <a:lvl4pPr marL="1339850" indent="-266700" algn="l" rtl="0" eaLnBrk="0" fontAlgn="base" hangingPunct="0">
              <a:spcBef>
                <a:spcPct val="50000"/>
              </a:spcBef>
              <a:spcAft>
                <a:spcPct val="0"/>
              </a:spcAft>
              <a:buChar char="–"/>
              <a:defRPr>
                <a:solidFill>
                  <a:srgbClr val="002C5F"/>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fontAlgn="base">
              <a:lnSpc>
                <a:spcPts val="2600"/>
              </a:lnSpc>
              <a:spcBef>
                <a:spcPct val="0"/>
              </a:spcBef>
              <a:spcAft>
                <a:spcPts val="600"/>
              </a:spcAft>
              <a:buChar char="–"/>
              <a:defRPr sz="2000">
                <a:solidFill>
                  <a:srgbClr val="002C5F"/>
                </a:solidFill>
                <a:latin typeface="+mn-lt"/>
                <a:ea typeface="+mn-ea"/>
                <a:cs typeface="+mn-cs"/>
              </a:defRPr>
            </a:lvl6pPr>
            <a:lvl7pPr marL="2711450" indent="-277813" algn="l" rtl="0" fontAlgn="base">
              <a:lnSpc>
                <a:spcPts val="2600"/>
              </a:lnSpc>
              <a:spcBef>
                <a:spcPct val="0"/>
              </a:spcBef>
              <a:spcAft>
                <a:spcPts val="600"/>
              </a:spcAft>
              <a:buChar char="–"/>
              <a:defRPr sz="2000">
                <a:solidFill>
                  <a:srgbClr val="002C5F"/>
                </a:solidFill>
                <a:latin typeface="+mn-lt"/>
                <a:ea typeface="+mn-ea"/>
                <a:cs typeface="+mn-cs"/>
              </a:defRPr>
            </a:lvl7pPr>
            <a:lvl8pPr marL="3168650" indent="-277813" algn="l" rtl="0" fontAlgn="base">
              <a:lnSpc>
                <a:spcPts val="2600"/>
              </a:lnSpc>
              <a:spcBef>
                <a:spcPct val="0"/>
              </a:spcBef>
              <a:spcAft>
                <a:spcPts val="600"/>
              </a:spcAft>
              <a:buChar char="–"/>
              <a:defRPr sz="2000">
                <a:solidFill>
                  <a:srgbClr val="002C5F"/>
                </a:solidFill>
                <a:latin typeface="+mn-lt"/>
                <a:ea typeface="+mn-ea"/>
                <a:cs typeface="+mn-cs"/>
              </a:defRPr>
            </a:lvl8pPr>
            <a:lvl9pPr marL="3625850" indent="-277813" algn="l" rtl="0" fontAlgn="base">
              <a:lnSpc>
                <a:spcPts val="2600"/>
              </a:lnSpc>
              <a:spcBef>
                <a:spcPct val="0"/>
              </a:spcBef>
              <a:spcAft>
                <a:spcPts val="600"/>
              </a:spcAft>
              <a:buChar char="–"/>
              <a:defRPr sz="2000">
                <a:solidFill>
                  <a:srgbClr val="002C5F"/>
                </a:solidFill>
                <a:latin typeface="+mn-lt"/>
                <a:ea typeface="+mn-ea"/>
                <a:cs typeface="+mn-cs"/>
              </a:defRPr>
            </a:lvl9pPr>
          </a:lstStyle>
          <a:p>
            <a:pPr marL="0" indent="0" eaLnBrk="1" hangingPunct="1">
              <a:defRPr/>
            </a:pPr>
            <a:r>
              <a:rPr lang="en-GB" altLang="en-US" sz="2000" kern="0" dirty="0" smtClean="0">
                <a:solidFill>
                  <a:schemeClr val="tx1">
                    <a:lumMod val="75000"/>
                    <a:lumOff val="25000"/>
                  </a:schemeClr>
                </a:solidFill>
              </a:rPr>
              <a:t>EC2: Cl. 9.2.1.4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Design </a:t>
            </a:r>
            <a:r>
              <a:rPr lang="en-GB" dirty="0">
                <a:solidFill>
                  <a:srgbClr val="FF0000"/>
                </a:solidFill>
              </a:rPr>
              <a:t>e</a:t>
            </a:r>
            <a:r>
              <a:rPr lang="en-GB" dirty="0" smtClean="0">
                <a:solidFill>
                  <a:srgbClr val="FF0000"/>
                </a:solidFill>
              </a:rPr>
              <a:t>xercise:</a:t>
            </a:r>
            <a:br>
              <a:rPr lang="en-GB" dirty="0" smtClean="0">
                <a:solidFill>
                  <a:srgbClr val="FF0000"/>
                </a:solidFill>
              </a:rPr>
            </a:br>
            <a:r>
              <a:rPr lang="en-GB" dirty="0" smtClean="0">
                <a:solidFill>
                  <a:srgbClr val="FF0000"/>
                </a:solidFill>
              </a:rPr>
              <a:t>Column fire resistance</a:t>
            </a:r>
            <a:endParaRPr lang="en-GB"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828383"/>
                <a:ext cx="8158162" cy="5040313"/>
              </a:xfrm>
            </p:spPr>
            <p:txBody>
              <a:bodyPr/>
              <a:lstStyle/>
              <a:p>
                <a:pPr/>
                <a14:m>
                  <m:oMathPara xmlns:m="http://schemas.openxmlformats.org/officeDocument/2006/math">
                    <m:oMathParaPr>
                      <m:jc m:val="centerGroup"/>
                    </m:oMathParaPr>
                    <m:oMath xmlns:m="http://schemas.openxmlformats.org/officeDocument/2006/math">
                      <m:r>
                        <a:rPr lang="en-GB" i="1">
                          <a:latin typeface="Cambria Math"/>
                        </a:rPr>
                        <m:t>𝑅</m:t>
                      </m:r>
                      <m:r>
                        <a:rPr lang="en-GB" i="1">
                          <a:latin typeface="Cambria Math"/>
                        </a:rPr>
                        <m:t>=120</m:t>
                      </m:r>
                      <m:sSup>
                        <m:sSupPr>
                          <m:ctrlPr>
                            <a:rPr lang="en-GB" i="1">
                              <a:latin typeface="Cambria Math"/>
                            </a:rPr>
                          </m:ctrlPr>
                        </m:sSupPr>
                        <m:e>
                          <m:r>
                            <a:rPr lang="en-GB" i="1">
                              <a:latin typeface="Cambria Math"/>
                            </a:rPr>
                            <m:t>(</m:t>
                          </m:r>
                          <m:f>
                            <m:fPr>
                              <m:ctrlPr>
                                <a:rPr lang="en-GB" i="1">
                                  <a:latin typeface="Cambria Math"/>
                                </a:rPr>
                              </m:ctrlPr>
                            </m:fPr>
                            <m:num>
                              <m:sSub>
                                <m:sSubPr>
                                  <m:ctrlPr>
                                    <a:rPr lang="en-GB" i="1">
                                      <a:latin typeface="Cambria Math"/>
                                    </a:rPr>
                                  </m:ctrlPr>
                                </m:sSubPr>
                                <m:e>
                                  <m:r>
                                    <a:rPr lang="en-GB" i="1">
                                      <a:latin typeface="Cambria Math"/>
                                    </a:rPr>
                                    <m:t>𝑅</m:t>
                                  </m:r>
                                </m:e>
                                <m:sub>
                                  <m:r>
                                    <m:rPr>
                                      <m:sty m:val="p"/>
                                    </m:rPr>
                                    <a:rPr lang="el-GR" i="1">
                                      <a:latin typeface="Cambria Math"/>
                                    </a:rPr>
                                    <m:t>η</m:t>
                                  </m:r>
                                  <m:r>
                                    <a:rPr lang="en-GB" i="1">
                                      <a:latin typeface="Cambria Math"/>
                                    </a:rPr>
                                    <m:t>𝑓𝑖</m:t>
                                  </m:r>
                                </m:sub>
                              </m:sSub>
                              <m:r>
                                <a:rPr lang="en-GB">
                                  <a:latin typeface="Cambria Math"/>
                                </a:rPr>
                                <m:t>+</m:t>
                              </m:r>
                              <m:sSub>
                                <m:sSubPr>
                                  <m:ctrlPr>
                                    <a:rPr lang="en-GB" i="1">
                                      <a:latin typeface="Cambria Math"/>
                                    </a:rPr>
                                  </m:ctrlPr>
                                </m:sSubPr>
                                <m:e>
                                  <m:r>
                                    <a:rPr lang="en-GB" i="1">
                                      <a:latin typeface="Cambria Math"/>
                                    </a:rPr>
                                    <m:t>𝑅</m:t>
                                  </m:r>
                                </m:e>
                                <m:sub>
                                  <m:r>
                                    <a:rPr lang="en-GB" i="1">
                                      <a:latin typeface="Cambria Math"/>
                                    </a:rPr>
                                    <m:t>𝑎</m:t>
                                  </m:r>
                                </m:sub>
                              </m:sSub>
                              <m:r>
                                <a:rPr lang="en-GB" i="1">
                                  <a:latin typeface="Cambria Math"/>
                                </a:rPr>
                                <m:t>+</m:t>
                              </m:r>
                              <m:sSub>
                                <m:sSubPr>
                                  <m:ctrlPr>
                                    <a:rPr lang="en-GB" i="1">
                                      <a:latin typeface="Cambria Math"/>
                                    </a:rPr>
                                  </m:ctrlPr>
                                </m:sSubPr>
                                <m:e>
                                  <m:r>
                                    <a:rPr lang="en-GB" i="1">
                                      <a:latin typeface="Cambria Math"/>
                                    </a:rPr>
                                    <m:t>𝑅</m:t>
                                  </m:r>
                                </m:e>
                                <m:sub>
                                  <m:r>
                                    <a:rPr lang="en-GB" i="1">
                                      <a:latin typeface="Cambria Math"/>
                                    </a:rPr>
                                    <m:t>𝑙</m:t>
                                  </m:r>
                                </m:sub>
                              </m:sSub>
                              <m:r>
                                <a:rPr lang="en-GB">
                                  <a:latin typeface="Cambria Math"/>
                                </a:rPr>
                                <m:t>+</m:t>
                              </m:r>
                              <m:sSub>
                                <m:sSubPr>
                                  <m:ctrlPr>
                                    <a:rPr lang="en-GB" i="1">
                                      <a:latin typeface="Cambria Math"/>
                                    </a:rPr>
                                  </m:ctrlPr>
                                </m:sSubPr>
                                <m:e>
                                  <m:r>
                                    <a:rPr lang="en-GB" i="1">
                                      <a:latin typeface="Cambria Math"/>
                                    </a:rPr>
                                    <m:t>𝑅</m:t>
                                  </m:r>
                                </m:e>
                                <m:sub>
                                  <m:r>
                                    <a:rPr lang="en-GB" i="1">
                                      <a:latin typeface="Cambria Math"/>
                                    </a:rPr>
                                    <m:t>𝑏</m:t>
                                  </m:r>
                                </m:sub>
                              </m:sSub>
                              <m:r>
                                <a:rPr lang="en-GB">
                                  <a:latin typeface="Cambria Math"/>
                                </a:rPr>
                                <m:t>+</m:t>
                              </m:r>
                              <m:sSub>
                                <m:sSubPr>
                                  <m:ctrlPr>
                                    <a:rPr lang="en-GB" i="1">
                                      <a:latin typeface="Cambria Math"/>
                                    </a:rPr>
                                  </m:ctrlPr>
                                </m:sSubPr>
                                <m:e>
                                  <m:r>
                                    <a:rPr lang="en-GB" i="1">
                                      <a:latin typeface="Cambria Math"/>
                                    </a:rPr>
                                    <m:t>𝑅</m:t>
                                  </m:r>
                                </m:e>
                                <m:sub>
                                  <m:r>
                                    <a:rPr lang="en-GB" i="1">
                                      <a:latin typeface="Cambria Math"/>
                                    </a:rPr>
                                    <m:t>𝑛</m:t>
                                  </m:r>
                                </m:sub>
                              </m:sSub>
                            </m:num>
                            <m:den>
                              <m:r>
                                <a:rPr lang="en-GB">
                                  <a:latin typeface="Cambria Math"/>
                                </a:rPr>
                                <m:t>120</m:t>
                              </m:r>
                            </m:den>
                          </m:f>
                          <m:r>
                            <a:rPr lang="en-GB">
                              <a:latin typeface="Cambria Math"/>
                            </a:rPr>
                            <m:t>)</m:t>
                          </m:r>
                        </m:e>
                        <m:sup>
                          <m:r>
                            <a:rPr lang="en-GB" i="1">
                              <a:latin typeface="Cambria Math"/>
                            </a:rPr>
                            <m:t>1.8</m:t>
                          </m:r>
                        </m:sup>
                      </m:sSup>
                    </m:oMath>
                  </m:oMathPara>
                </a14:m>
                <a:endParaRPr lang="en-GB" dirty="0" smtClean="0"/>
              </a:p>
              <a:p>
                <a:r>
                  <a:rPr lang="el-GR" sz="2000" dirty="0" smtClean="0"/>
                  <a:t>μ</a:t>
                </a:r>
                <a:r>
                  <a:rPr lang="en-GB" sz="2000" baseline="-25000" dirty="0" smtClean="0"/>
                  <a:t>fi</a:t>
                </a:r>
                <a:r>
                  <a:rPr lang="en-GB" sz="2000" dirty="0" smtClean="0"/>
                  <a:t> = 				R</a:t>
                </a:r>
                <a:r>
                  <a:rPr lang="el-GR" sz="2000" baseline="-25000" dirty="0" smtClean="0"/>
                  <a:t>η</a:t>
                </a:r>
                <a:r>
                  <a:rPr lang="en-GB" sz="2000" baseline="-25000" dirty="0" smtClean="0"/>
                  <a:t>fi</a:t>
                </a:r>
                <a:r>
                  <a:rPr lang="en-GB" sz="2000" dirty="0"/>
                  <a:t> </a:t>
                </a:r>
                <a:r>
                  <a:rPr lang="en-GB" sz="2000" dirty="0" smtClean="0"/>
                  <a:t>= 	</a:t>
                </a:r>
              </a:p>
              <a:p>
                <a:r>
                  <a:rPr lang="en-GB" sz="2000" dirty="0" smtClean="0"/>
                  <a:t>a = 				R</a:t>
                </a:r>
                <a:r>
                  <a:rPr lang="en-GB" sz="2000" baseline="-25000" dirty="0"/>
                  <a:t>a</a:t>
                </a:r>
                <a:r>
                  <a:rPr lang="en-GB" sz="2000" dirty="0" smtClean="0"/>
                  <a:t> = 	</a:t>
                </a:r>
              </a:p>
              <a:p>
                <a:r>
                  <a:rPr lang="en-GB" sz="2000" dirty="0" smtClean="0"/>
                  <a:t>l</a:t>
                </a:r>
                <a:r>
                  <a:rPr lang="en-GB" sz="2000" baseline="-25000" dirty="0" smtClean="0"/>
                  <a:t>0,fi</a:t>
                </a:r>
                <a:r>
                  <a:rPr lang="en-GB" sz="2000" dirty="0" smtClean="0"/>
                  <a:t> = 				</a:t>
                </a:r>
                <a:r>
                  <a:rPr lang="en-GB" sz="2000" dirty="0" err="1" smtClean="0"/>
                  <a:t>R</a:t>
                </a:r>
                <a:r>
                  <a:rPr lang="en-GB" sz="2000" baseline="-25000" dirty="0" err="1"/>
                  <a:t>l</a:t>
                </a:r>
                <a:r>
                  <a:rPr lang="en-GB" sz="2000" dirty="0" smtClean="0"/>
                  <a:t> = 	</a:t>
                </a:r>
              </a:p>
              <a:p>
                <a:r>
                  <a:rPr lang="en-GB" sz="2000" dirty="0" smtClean="0"/>
                  <a:t>b’ = 				</a:t>
                </a:r>
                <a:r>
                  <a:rPr lang="en-GB" sz="2000" dirty="0" err="1" smtClean="0"/>
                  <a:t>R</a:t>
                </a:r>
                <a:r>
                  <a:rPr lang="en-GB" sz="2000" baseline="-25000" dirty="0" err="1" smtClean="0"/>
                  <a:t>b</a:t>
                </a:r>
                <a:r>
                  <a:rPr lang="en-GB" sz="2000" dirty="0" smtClean="0"/>
                  <a:t> = </a:t>
                </a:r>
              </a:p>
              <a:p>
                <a:r>
                  <a:rPr lang="en-GB" sz="2000" dirty="0" smtClean="0"/>
                  <a:t>n = 				R</a:t>
                </a:r>
                <a:r>
                  <a:rPr lang="en-GB" sz="2000" baseline="-25000" dirty="0" smtClean="0"/>
                  <a:t>n</a:t>
                </a:r>
                <a:r>
                  <a:rPr lang="en-GB" sz="2000" dirty="0" smtClean="0"/>
                  <a:t> = </a:t>
                </a:r>
              </a:p>
              <a:p>
                <a:r>
                  <a:rPr lang="en-GB" sz="2000" dirty="0" smtClean="0"/>
                  <a:t>R = 120((</a:t>
                </a:r>
                <a:r>
                  <a:rPr lang="en-GB" sz="2000" dirty="0"/>
                  <a:t>R</a:t>
                </a:r>
                <a:r>
                  <a:rPr lang="el-GR" sz="2000" baseline="-25000" dirty="0"/>
                  <a:t>η</a:t>
                </a:r>
                <a:r>
                  <a:rPr lang="en-GB" sz="2000" baseline="-25000" dirty="0"/>
                  <a:t>fi</a:t>
                </a:r>
                <a:r>
                  <a:rPr lang="en-GB" sz="2000" dirty="0"/>
                  <a:t> </a:t>
                </a:r>
                <a:r>
                  <a:rPr lang="en-GB" sz="2000" dirty="0" smtClean="0"/>
                  <a:t>+ R</a:t>
                </a:r>
                <a:r>
                  <a:rPr lang="en-GB" sz="2000" baseline="-25000" dirty="0" smtClean="0"/>
                  <a:t>a </a:t>
                </a:r>
                <a:r>
                  <a:rPr lang="en-GB" sz="2000" dirty="0" smtClean="0"/>
                  <a:t>+</a:t>
                </a:r>
                <a:r>
                  <a:rPr lang="en-GB" sz="2000" baseline="-25000" dirty="0" smtClean="0"/>
                  <a:t> </a:t>
                </a:r>
                <a:r>
                  <a:rPr lang="en-GB" sz="2000" dirty="0" err="1" smtClean="0"/>
                  <a:t>R</a:t>
                </a:r>
                <a:r>
                  <a:rPr lang="en-GB" sz="2000" baseline="-25000" dirty="0" err="1" smtClean="0"/>
                  <a:t>l</a:t>
                </a:r>
                <a:r>
                  <a:rPr lang="en-GB" sz="2000" baseline="-25000" dirty="0" smtClean="0"/>
                  <a:t> </a:t>
                </a:r>
                <a:r>
                  <a:rPr lang="en-GB" sz="2000" dirty="0"/>
                  <a:t>+ </a:t>
                </a:r>
                <a:r>
                  <a:rPr lang="en-GB" sz="2000" dirty="0" err="1" smtClean="0"/>
                  <a:t>R</a:t>
                </a:r>
                <a:r>
                  <a:rPr lang="en-GB" sz="2000" baseline="-25000" dirty="0" err="1" smtClean="0"/>
                  <a:t>b</a:t>
                </a:r>
                <a:r>
                  <a:rPr lang="en-GB" sz="2000" baseline="-25000" dirty="0" smtClean="0"/>
                  <a:t> </a:t>
                </a:r>
                <a:r>
                  <a:rPr lang="en-GB" sz="2000" dirty="0"/>
                  <a:t>+ </a:t>
                </a:r>
                <a:r>
                  <a:rPr lang="en-GB" sz="2000" dirty="0" smtClean="0"/>
                  <a:t>R</a:t>
                </a:r>
                <a:r>
                  <a:rPr lang="en-GB" sz="2000" baseline="-25000" dirty="0" smtClean="0"/>
                  <a:t>n</a:t>
                </a:r>
                <a:r>
                  <a:rPr lang="en-GB" sz="2000" dirty="0" smtClean="0"/>
                  <a:t>)/120)</a:t>
                </a:r>
                <a:r>
                  <a:rPr lang="en-GB" sz="2000" baseline="30000" dirty="0" smtClean="0"/>
                  <a:t>1.8</a:t>
                </a:r>
                <a:r>
                  <a:rPr lang="en-GB" sz="2000" dirty="0" smtClean="0"/>
                  <a:t> =  </a:t>
                </a:r>
                <a:endParaRPr lang="en-GB"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828383"/>
                <a:ext cx="8158162" cy="5040313"/>
              </a:xfrm>
              <a:blipFill rotWithShape="1">
                <a:blip r:embed="rId2"/>
                <a:stretch>
                  <a:fillRect l="-822"/>
                </a:stretch>
              </a:blipFill>
            </p:spPr>
            <p:txBody>
              <a:bodyPr/>
              <a:lstStyle/>
              <a:p>
                <a:r>
                  <a:rPr lang="en-GB">
                    <a:noFill/>
                  </a:rPr>
                  <a:t> </a:t>
                </a:r>
              </a:p>
            </p:txBody>
          </p:sp>
        </mc:Fallback>
      </mc:AlternateContent>
    </p:spTree>
    <p:extLst>
      <p:ext uri="{BB962C8B-B14F-4D97-AF65-F5344CB8AC3E}">
        <p14:creationId xmlns:p14="http://schemas.microsoft.com/office/powerpoint/2010/main" val="3822003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95288" y="188913"/>
            <a:ext cx="6346825" cy="1143000"/>
          </a:xfrm>
        </p:spPr>
        <p:txBody>
          <a:bodyPr/>
          <a:lstStyle/>
          <a:p>
            <a:r>
              <a:rPr lang="en-GB" altLang="en-US" smtClean="0">
                <a:solidFill>
                  <a:schemeClr val="tx1"/>
                </a:solidFill>
              </a:rPr>
              <a:t>Simplified Detailing Rules for </a:t>
            </a:r>
            <a:br>
              <a:rPr lang="en-GB" altLang="en-US" smtClean="0">
                <a:solidFill>
                  <a:schemeClr val="tx1"/>
                </a:solidFill>
              </a:rPr>
            </a:br>
            <a:r>
              <a:rPr lang="en-GB" altLang="en-US" smtClean="0">
                <a:solidFill>
                  <a:schemeClr val="tx1"/>
                </a:solidFill>
              </a:rPr>
              <a:t>Beams</a:t>
            </a:r>
            <a:endParaRPr lang="en-US" altLang="en-US" smtClean="0">
              <a:solidFill>
                <a:schemeClr val="tx1"/>
              </a:solidFill>
            </a:endParaRPr>
          </a:p>
        </p:txBody>
      </p:sp>
      <p:sp>
        <p:nvSpPr>
          <p:cNvPr id="117763" name="Text Box 3"/>
          <p:cNvSpPr txBox="1">
            <a:spLocks noChangeArrowheads="1"/>
          </p:cNvSpPr>
          <p:nvPr/>
        </p:nvSpPr>
        <p:spPr bwMode="auto">
          <a:xfrm>
            <a:off x="534988" y="2181225"/>
            <a:ext cx="23749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a:t>How to….EC2</a:t>
            </a:r>
          </a:p>
          <a:p>
            <a:pPr eaLnBrk="1" hangingPunct="1">
              <a:spcBef>
                <a:spcPct val="50000"/>
              </a:spcBef>
            </a:pPr>
            <a:r>
              <a:rPr lang="en-GB" altLang="en-US"/>
              <a:t>Detailing section</a:t>
            </a:r>
          </a:p>
        </p:txBody>
      </p:sp>
      <p:sp>
        <p:nvSpPr>
          <p:cNvPr id="117764" name="Text Placeholder 6"/>
          <p:cNvSpPr>
            <a:spLocks/>
          </p:cNvSpPr>
          <p:nvPr/>
        </p:nvSpPr>
        <p:spPr bwMode="auto">
          <a:xfrm>
            <a:off x="568325" y="1160463"/>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accent2"/>
                </a:solidFill>
                <a:latin typeface="Trebuchet MS" pitchFamily="34" charset="0"/>
              </a:rPr>
              <a:t>Concise: Cl 12.2.4</a:t>
            </a:r>
          </a:p>
        </p:txBody>
      </p:sp>
      <p:pic>
        <p:nvPicPr>
          <p:cNvPr id="1177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100" y="1014413"/>
            <a:ext cx="4730750" cy="584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4919663"/>
            <a:ext cx="41910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5040404" y="1195438"/>
            <a:ext cx="1555576" cy="721394"/>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8" name="Oval 7"/>
          <p:cNvSpPr>
            <a:spLocks noChangeArrowheads="1"/>
          </p:cNvSpPr>
          <p:nvPr/>
        </p:nvSpPr>
        <p:spPr bwMode="auto">
          <a:xfrm>
            <a:off x="5160404" y="3575509"/>
            <a:ext cx="2219908" cy="721394"/>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1024"/>
          <p:cNvGraphicFramePr>
            <a:graphicFrameLocks noChangeAspect="1"/>
          </p:cNvGraphicFramePr>
          <p:nvPr/>
        </p:nvGraphicFramePr>
        <p:xfrm>
          <a:off x="4140200" y="1200150"/>
          <a:ext cx="4751388" cy="4206875"/>
        </p:xfrm>
        <a:graphic>
          <a:graphicData uri="http://schemas.openxmlformats.org/presentationml/2006/ole">
            <mc:AlternateContent xmlns:mc="http://schemas.openxmlformats.org/markup-compatibility/2006">
              <mc:Choice xmlns:v="urn:schemas-microsoft-com:vml" Requires="v">
                <p:oleObj spid="_x0000_s118904" name="Drawing" r:id="rId4" imgW="2557890" imgH="2266254" progId="FLW3Drawing">
                  <p:embed/>
                </p:oleObj>
              </mc:Choice>
              <mc:Fallback>
                <p:oleObj name="Drawing" r:id="rId4" imgW="2557890" imgH="2266254" progId="FLW3Drawing">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200150"/>
                        <a:ext cx="4751388"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ChangeArrowheads="1"/>
          </p:cNvSpPr>
          <p:nvPr/>
        </p:nvSpPr>
        <p:spPr bwMode="auto">
          <a:xfrm>
            <a:off x="827088" y="1776413"/>
            <a:ext cx="3402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a:latin typeface="Trebuchet MS" pitchFamily="34" charset="0"/>
              </a:rPr>
              <a:t>supporting beam with height </a:t>
            </a:r>
            <a:r>
              <a:rPr lang="en-GB" altLang="en-US" i="1">
                <a:latin typeface="Trebuchet MS" pitchFamily="34" charset="0"/>
              </a:rPr>
              <a:t>h</a:t>
            </a:r>
            <a:r>
              <a:rPr lang="en-GB" altLang="en-US" baseline="-25000">
                <a:latin typeface="Trebuchet MS" pitchFamily="34" charset="0"/>
              </a:rPr>
              <a:t>1</a:t>
            </a:r>
            <a:endParaRPr lang="en-GB" altLang="en-US">
              <a:latin typeface="Trebuchet MS" pitchFamily="34" charset="0"/>
              <a:sym typeface="Symbol" pitchFamily="18" charset="2"/>
            </a:endParaRPr>
          </a:p>
        </p:txBody>
      </p:sp>
      <p:sp>
        <p:nvSpPr>
          <p:cNvPr id="118788" name="Rectangle 4"/>
          <p:cNvSpPr>
            <a:spLocks noChangeArrowheads="1"/>
          </p:cNvSpPr>
          <p:nvPr/>
        </p:nvSpPr>
        <p:spPr bwMode="auto">
          <a:xfrm>
            <a:off x="827088" y="2208213"/>
            <a:ext cx="4329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a:latin typeface="Trebuchet MS" pitchFamily="34" charset="0"/>
              </a:rPr>
              <a:t>supported beam with height </a:t>
            </a:r>
            <a:r>
              <a:rPr lang="en-GB" altLang="en-US" i="1">
                <a:latin typeface="Trebuchet MS" pitchFamily="34" charset="0"/>
              </a:rPr>
              <a:t>h</a:t>
            </a:r>
            <a:r>
              <a:rPr lang="en-GB" altLang="en-US" baseline="-25000">
                <a:latin typeface="Trebuchet MS" pitchFamily="34" charset="0"/>
              </a:rPr>
              <a:t>2</a:t>
            </a:r>
            <a:r>
              <a:rPr lang="en-GB" altLang="en-US">
                <a:latin typeface="Trebuchet MS" pitchFamily="34" charset="0"/>
              </a:rPr>
              <a:t> (</a:t>
            </a:r>
            <a:r>
              <a:rPr lang="en-GB" altLang="en-US" i="1">
                <a:latin typeface="Trebuchet MS" pitchFamily="34" charset="0"/>
              </a:rPr>
              <a:t>h</a:t>
            </a:r>
            <a:r>
              <a:rPr lang="en-GB" altLang="en-US" baseline="-25000">
                <a:latin typeface="Trebuchet MS" pitchFamily="34" charset="0"/>
              </a:rPr>
              <a:t>1</a:t>
            </a:r>
            <a:r>
              <a:rPr lang="en-GB" altLang="en-US">
                <a:latin typeface="Trebuchet MS" pitchFamily="34" charset="0"/>
              </a:rPr>
              <a:t> </a:t>
            </a:r>
            <a:r>
              <a:rPr lang="en-GB" altLang="en-US">
                <a:latin typeface="Trebuchet MS" pitchFamily="34" charset="0"/>
                <a:sym typeface="Symbol" pitchFamily="18" charset="2"/>
              </a:rPr>
              <a:t></a:t>
            </a:r>
            <a:r>
              <a:rPr lang="en-GB" altLang="en-US">
                <a:latin typeface="Trebuchet MS" pitchFamily="34" charset="0"/>
              </a:rPr>
              <a:t> </a:t>
            </a:r>
            <a:r>
              <a:rPr lang="en-GB" altLang="en-US" i="1">
                <a:latin typeface="Trebuchet MS" pitchFamily="34" charset="0"/>
                <a:sym typeface="Symbol" pitchFamily="18" charset="2"/>
              </a:rPr>
              <a:t>h</a:t>
            </a:r>
            <a:r>
              <a:rPr lang="en-GB" altLang="en-US" baseline="-25000">
                <a:latin typeface="Trebuchet MS" pitchFamily="34" charset="0"/>
                <a:sym typeface="Symbol" pitchFamily="18" charset="2"/>
              </a:rPr>
              <a:t>2</a:t>
            </a:r>
            <a:r>
              <a:rPr lang="en-GB" altLang="en-US">
                <a:latin typeface="Trebuchet MS" pitchFamily="34" charset="0"/>
                <a:sym typeface="Symbol" pitchFamily="18" charset="2"/>
              </a:rPr>
              <a:t>) </a:t>
            </a:r>
          </a:p>
        </p:txBody>
      </p:sp>
      <p:sp>
        <p:nvSpPr>
          <p:cNvPr id="22533" name="Rectangle 5"/>
          <p:cNvSpPr>
            <a:spLocks noChangeArrowheads="1"/>
          </p:cNvSpPr>
          <p:nvPr/>
        </p:nvSpPr>
        <p:spPr bwMode="auto">
          <a:xfrm>
            <a:off x="395288" y="4073525"/>
            <a:ext cx="5616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 typeface="Arial" pitchFamily="34" charset="0"/>
              <a:buChar char="•"/>
            </a:pPr>
            <a:r>
              <a:rPr lang="en-GB" altLang="en-US" sz="2400">
                <a:latin typeface="Trebuchet MS" pitchFamily="34" charset="0"/>
              </a:rPr>
              <a:t>The supporting reinforcement is in addition to that required for other reasons</a:t>
            </a:r>
            <a:endParaRPr lang="en-GB" altLang="en-US" sz="2400">
              <a:latin typeface="Trebuchet MS" pitchFamily="34" charset="0"/>
              <a:sym typeface="Symbol" pitchFamily="18" charset="2"/>
            </a:endParaRPr>
          </a:p>
        </p:txBody>
      </p:sp>
      <p:sp>
        <p:nvSpPr>
          <p:cNvPr id="118790" name="Text Box 6"/>
          <p:cNvSpPr txBox="1">
            <a:spLocks noChangeArrowheads="1"/>
          </p:cNvSpPr>
          <p:nvPr/>
        </p:nvSpPr>
        <p:spPr bwMode="auto">
          <a:xfrm>
            <a:off x="250825" y="1776413"/>
            <a:ext cx="415925" cy="3794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a:latin typeface="Trebuchet MS" pitchFamily="34" charset="0"/>
              </a:rPr>
              <a:t> A </a:t>
            </a:r>
          </a:p>
        </p:txBody>
      </p:sp>
      <p:sp>
        <p:nvSpPr>
          <p:cNvPr id="118791" name="Text Box 7"/>
          <p:cNvSpPr txBox="1">
            <a:spLocks noChangeArrowheads="1"/>
          </p:cNvSpPr>
          <p:nvPr/>
        </p:nvSpPr>
        <p:spPr bwMode="auto">
          <a:xfrm>
            <a:off x="250825" y="2208213"/>
            <a:ext cx="415925" cy="3794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r>
              <a:rPr lang="en-GB" altLang="en-US">
                <a:latin typeface="Trebuchet MS" pitchFamily="34" charset="0"/>
              </a:rPr>
              <a:t>B</a:t>
            </a:r>
          </a:p>
        </p:txBody>
      </p:sp>
      <p:sp>
        <p:nvSpPr>
          <p:cNvPr id="22537" name="Rectangle 9"/>
          <p:cNvSpPr>
            <a:spLocks noChangeArrowheads="1"/>
          </p:cNvSpPr>
          <p:nvPr/>
        </p:nvSpPr>
        <p:spPr bwMode="auto">
          <a:xfrm>
            <a:off x="395288" y="5554663"/>
            <a:ext cx="828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5125" indent="-365125"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a:latin typeface="Trebuchet MS" pitchFamily="34" charset="0"/>
              </a:rPr>
              <a:t>The supporting links may be placed in a zone beyond the intersection of beams</a:t>
            </a:r>
            <a:endParaRPr lang="en-GB" altLang="en-US" sz="2400">
              <a:latin typeface="Trebuchet MS" pitchFamily="34" charset="0"/>
              <a:sym typeface="Symbol" pitchFamily="18" charset="2"/>
            </a:endParaRPr>
          </a:p>
        </p:txBody>
      </p:sp>
      <p:sp>
        <p:nvSpPr>
          <p:cNvPr id="118793" name="Rectangle 9"/>
          <p:cNvSpPr>
            <a:spLocks noGrp="1" noChangeArrowheads="1"/>
          </p:cNvSpPr>
          <p:nvPr>
            <p:ph type="title"/>
          </p:nvPr>
        </p:nvSpPr>
        <p:spPr>
          <a:xfrm>
            <a:off x="468313" y="0"/>
            <a:ext cx="6346825" cy="1143000"/>
          </a:xfrm>
        </p:spPr>
        <p:txBody>
          <a:bodyPr/>
          <a:lstStyle/>
          <a:p>
            <a:r>
              <a:rPr lang="en-GB" altLang="en-US" smtClean="0">
                <a:solidFill>
                  <a:schemeClr val="tx1"/>
                </a:solidFill>
              </a:rPr>
              <a:t>Supporting Reinforcement at </a:t>
            </a:r>
            <a:br>
              <a:rPr lang="en-GB" altLang="en-US" smtClean="0">
                <a:solidFill>
                  <a:schemeClr val="tx1"/>
                </a:solidFill>
              </a:rPr>
            </a:br>
            <a:r>
              <a:rPr lang="en-GB" altLang="en-US" smtClean="0">
                <a:solidFill>
                  <a:schemeClr val="tx1"/>
                </a:solidFill>
              </a:rPr>
              <a:t>‘Indirect’ Supports </a:t>
            </a:r>
            <a:endParaRPr lang="en-US" altLang="en-US" smtClean="0">
              <a:solidFill>
                <a:schemeClr val="tx1"/>
              </a:solidFill>
            </a:endParaRPr>
          </a:p>
        </p:txBody>
      </p:sp>
      <p:sp>
        <p:nvSpPr>
          <p:cNvPr id="118794" name="Text Box 10"/>
          <p:cNvSpPr txBox="1">
            <a:spLocks noChangeArrowheads="1"/>
          </p:cNvSpPr>
          <p:nvPr/>
        </p:nvSpPr>
        <p:spPr bwMode="auto">
          <a:xfrm>
            <a:off x="1547813" y="3213100"/>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400">
                <a:solidFill>
                  <a:schemeClr val="accent2"/>
                </a:solidFill>
                <a:latin typeface="Trebuchet MS" pitchFamily="34" charset="0"/>
              </a:rPr>
              <a:t>Plan view</a:t>
            </a:r>
          </a:p>
        </p:txBody>
      </p:sp>
      <p:sp>
        <p:nvSpPr>
          <p:cNvPr id="118795" name="Text Placeholder 8"/>
          <p:cNvSpPr>
            <a:spLocks/>
          </p:cNvSpPr>
          <p:nvPr/>
        </p:nvSpPr>
        <p:spPr bwMode="auto">
          <a:xfrm>
            <a:off x="779463" y="1076325"/>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tx2"/>
                </a:solidFill>
                <a:latin typeface="Trebuchet MS" pitchFamily="34" charset="0"/>
              </a:rPr>
              <a:t>EC2: Cl. 9.2.5</a:t>
            </a:r>
          </a:p>
        </p:txBody>
      </p:sp>
      <p:sp>
        <p:nvSpPr>
          <p:cNvPr id="118796" name="Text Placeholder 6"/>
          <p:cNvSpPr>
            <a:spLocks/>
          </p:cNvSpPr>
          <p:nvPr/>
        </p:nvSpPr>
        <p:spPr bwMode="auto">
          <a:xfrm>
            <a:off x="4719638" y="711200"/>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accent2"/>
                </a:solidFill>
                <a:latin typeface="Trebuchet MS" pitchFamily="34" charset="0"/>
              </a:rPr>
              <a:t>Concise: Cl 12.2.8</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ChangeArrowheads="1"/>
          </p:cNvSpPr>
          <p:nvPr/>
        </p:nvSpPr>
        <p:spPr bwMode="auto">
          <a:xfrm>
            <a:off x="409575" y="1236663"/>
            <a:ext cx="84391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65125" indent="-365125"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Aft>
                <a:spcPct val="50000"/>
              </a:spcAft>
              <a:buClr>
                <a:schemeClr val="tx1"/>
              </a:buClr>
              <a:buFontTx/>
              <a:buChar char="•"/>
            </a:pPr>
            <a:r>
              <a:rPr lang="en-GB" altLang="en-US" sz="2400">
                <a:latin typeface="Trebuchet MS" pitchFamily="34" charset="0"/>
              </a:rPr>
              <a:t>Curtailment – as beams except for the “Shift” rule a</a:t>
            </a:r>
            <a:r>
              <a:rPr lang="en-GB" altLang="en-US" sz="2400" baseline="-25000">
                <a:latin typeface="Trebuchet MS" pitchFamily="34" charset="0"/>
              </a:rPr>
              <a:t>l</a:t>
            </a:r>
            <a:r>
              <a:rPr lang="en-GB" altLang="en-US" sz="2400">
                <a:latin typeface="Trebuchet MS" pitchFamily="34" charset="0"/>
              </a:rPr>
              <a:t> = d may be used</a:t>
            </a:r>
          </a:p>
          <a:p>
            <a:pPr eaLnBrk="1" hangingPunct="1">
              <a:spcAft>
                <a:spcPct val="50000"/>
              </a:spcAft>
              <a:buClr>
                <a:schemeClr val="tx1"/>
              </a:buClr>
              <a:buFontTx/>
              <a:buChar char="•"/>
            </a:pPr>
            <a:r>
              <a:rPr lang="en-GB" altLang="en-US" sz="2400">
                <a:latin typeface="Trebuchet MS" pitchFamily="34" charset="0"/>
              </a:rPr>
              <a:t>Flexural Reinforcement – min and max areas as beam</a:t>
            </a:r>
          </a:p>
          <a:p>
            <a:pPr eaLnBrk="1" hangingPunct="1">
              <a:buClr>
                <a:schemeClr val="tx1"/>
              </a:buClr>
              <a:buFontTx/>
              <a:buChar char="•"/>
            </a:pPr>
            <a:r>
              <a:rPr lang="en-GB" altLang="en-US" sz="2400">
                <a:latin typeface="Trebuchet MS" pitchFamily="34" charset="0"/>
                <a:sym typeface="Symbol" pitchFamily="18" charset="2"/>
              </a:rPr>
              <a:t>Secondary transverse steel not less than 20% main reinforcement</a:t>
            </a:r>
          </a:p>
        </p:txBody>
      </p:sp>
      <p:sp>
        <p:nvSpPr>
          <p:cNvPr id="455683" name="Rectangle 10"/>
          <p:cNvSpPr>
            <a:spLocks noChangeArrowheads="1"/>
          </p:cNvSpPr>
          <p:nvPr/>
        </p:nvSpPr>
        <p:spPr bwMode="auto">
          <a:xfrm>
            <a:off x="411163" y="3754438"/>
            <a:ext cx="778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365125"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buClr>
                <a:schemeClr val="tx1"/>
              </a:buClr>
              <a:buFontTx/>
              <a:buChar char="•"/>
            </a:pPr>
            <a:r>
              <a:rPr lang="en-GB" altLang="en-US" sz="2400">
                <a:latin typeface="Trebuchet MS" pitchFamily="34" charset="0"/>
              </a:rPr>
              <a:t>Reinforcement at Free Edges</a:t>
            </a:r>
          </a:p>
        </p:txBody>
      </p:sp>
      <p:pic>
        <p:nvPicPr>
          <p:cNvPr id="4556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313" y="4513263"/>
            <a:ext cx="51435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3" name="Rectangle 5"/>
          <p:cNvSpPr>
            <a:spLocks noGrp="1" noChangeArrowheads="1"/>
          </p:cNvSpPr>
          <p:nvPr>
            <p:ph type="title"/>
          </p:nvPr>
        </p:nvSpPr>
        <p:spPr>
          <a:xfrm>
            <a:off x="468313" y="188913"/>
            <a:ext cx="6346825" cy="706437"/>
          </a:xfrm>
        </p:spPr>
        <p:txBody>
          <a:bodyPr/>
          <a:lstStyle/>
          <a:p>
            <a:r>
              <a:rPr lang="en-GB" altLang="en-US" smtClean="0">
                <a:solidFill>
                  <a:schemeClr val="tx1"/>
                </a:solidFill>
              </a:rPr>
              <a:t>Solid slabs</a:t>
            </a:r>
            <a:endParaRPr lang="en-US" altLang="en-US" b="0" smtClean="0">
              <a:solidFill>
                <a:schemeClr val="tx1"/>
              </a:solidFill>
            </a:endParaRPr>
          </a:p>
        </p:txBody>
      </p:sp>
      <p:sp>
        <p:nvSpPr>
          <p:cNvPr id="119814" name="Text Placeholder 8"/>
          <p:cNvSpPr>
            <a:spLocks/>
          </p:cNvSpPr>
          <p:nvPr/>
        </p:nvSpPr>
        <p:spPr bwMode="auto">
          <a:xfrm>
            <a:off x="539750" y="836613"/>
            <a:ext cx="3441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 W3"/>
                <a:cs typeface="ヒラギノ角ゴ Pro W3"/>
              </a:defRPr>
            </a:lvl1pPr>
            <a:lvl2pPr marL="742950" indent="-285750" eaLnBrk="0" hangingPunct="0">
              <a:defRPr>
                <a:solidFill>
                  <a:schemeClr val="tx1"/>
                </a:solidFill>
                <a:latin typeface="Arial" pitchFamily="34" charset="0"/>
                <a:ea typeface="ヒラギノ角ゴ Pro W3"/>
                <a:cs typeface="ヒラギノ角ゴ Pro W3"/>
              </a:defRPr>
            </a:lvl2pPr>
            <a:lvl3pPr marL="1143000" indent="-228600" eaLnBrk="0" hangingPunct="0">
              <a:defRPr>
                <a:solidFill>
                  <a:schemeClr val="tx1"/>
                </a:solidFill>
                <a:latin typeface="Arial" pitchFamily="34" charset="0"/>
                <a:ea typeface="ヒラギノ角ゴ Pro W3"/>
                <a:cs typeface="ヒラギノ角ゴ Pro W3"/>
              </a:defRPr>
            </a:lvl3pPr>
            <a:lvl4pPr marL="1600200" indent="-228600" eaLnBrk="0" hangingPunct="0">
              <a:defRPr>
                <a:solidFill>
                  <a:schemeClr val="tx1"/>
                </a:solidFill>
                <a:latin typeface="Arial" pitchFamily="34" charset="0"/>
                <a:ea typeface="ヒラギノ角ゴ Pro W3"/>
                <a:cs typeface="ヒラギノ角ゴ Pro W3"/>
              </a:defRPr>
            </a:lvl4pPr>
            <a:lvl5pPr marL="2057400" indent="-228600" eaLnBrk="0" hangingPunct="0">
              <a:defRPr>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a:solidFill>
                  <a:schemeClr val="tx1"/>
                </a:solidFill>
                <a:latin typeface="Arial" pitchFamily="34" charset="0"/>
                <a:ea typeface="ヒラギノ角ゴ Pro W3"/>
                <a:cs typeface="ヒラギノ角ゴ Pro W3"/>
              </a:defRPr>
            </a:lvl9pPr>
          </a:lstStyle>
          <a:p>
            <a:pPr eaLnBrk="1" hangingPunct="1">
              <a:spcBef>
                <a:spcPct val="50000"/>
              </a:spcBef>
            </a:pPr>
            <a:r>
              <a:rPr lang="en-GB" altLang="en-US" sz="2000">
                <a:solidFill>
                  <a:schemeClr val="tx2"/>
                </a:solidFill>
                <a:latin typeface="Trebuchet MS" pitchFamily="34" charset="0"/>
              </a:rPr>
              <a:t>EC2: Cl. 9.3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568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5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GB" altLang="en-US" smtClean="0"/>
              <a:t>Detailing Comparisons</a:t>
            </a:r>
            <a:endParaRPr lang="en-US" altLang="en-US" smtClean="0"/>
          </a:p>
        </p:txBody>
      </p:sp>
      <p:graphicFrame>
        <p:nvGraphicFramePr>
          <p:cNvPr id="357379" name="Group 3"/>
          <p:cNvGraphicFramePr>
            <a:graphicFrameLocks noGrp="1"/>
          </p:cNvGraphicFramePr>
          <p:nvPr>
            <p:ph type="tbl" idx="1"/>
          </p:nvPr>
        </p:nvGraphicFramePr>
        <p:xfrm>
          <a:off x="539750" y="1341438"/>
          <a:ext cx="8158163" cy="5081589"/>
        </p:xfrm>
        <a:graphic>
          <a:graphicData uri="http://schemas.openxmlformats.org/drawingml/2006/table">
            <a:tbl>
              <a:tblPr/>
              <a:tblGrid>
                <a:gridCol w="2376488"/>
                <a:gridCol w="3062287"/>
                <a:gridCol w="2719388"/>
              </a:tblGrid>
              <a:tr h="33528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0" u="none" strike="noStrike" cap="none" normalizeH="0" baseline="0" dirty="0" smtClean="0">
                          <a:ln>
                            <a:noFill/>
                          </a:ln>
                          <a:solidFill>
                            <a:srgbClr val="002C5F"/>
                          </a:solidFill>
                          <a:effectLst/>
                          <a:latin typeface="Trebuchet MS" pitchFamily="34" charset="0"/>
                          <a:ea typeface="ヒラギノ角ゴ Pro W3"/>
                          <a:cs typeface="ヒラギノ角ゴ Pro W3"/>
                        </a:rPr>
                        <a:t>Beams</a:t>
                      </a:r>
                      <a:endParaRPr kumimoji="0" lang="en-US" sz="1600" b="1"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0" u="none" strike="noStrike" cap="none" normalizeH="0" baseline="0" smtClean="0">
                          <a:ln>
                            <a:noFill/>
                          </a:ln>
                          <a:solidFill>
                            <a:srgbClr val="002C5F"/>
                          </a:solidFill>
                          <a:effectLst/>
                          <a:latin typeface="Trebuchet MS" pitchFamily="34" charset="0"/>
                          <a:ea typeface="ヒラギノ角ゴ Pro W3"/>
                          <a:cs typeface="ヒラギノ角ゴ Pro W3"/>
                        </a:rPr>
                        <a:t>EC2</a:t>
                      </a:r>
                      <a:endParaRPr kumimoji="0" lang="en-US" sz="1600" b="1"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0" u="none" strike="noStrike" cap="none" normalizeH="0" baseline="0" dirty="0" smtClean="0">
                          <a:ln>
                            <a:noFill/>
                          </a:ln>
                          <a:solidFill>
                            <a:srgbClr val="002C5F"/>
                          </a:solidFill>
                          <a:effectLst/>
                          <a:latin typeface="Trebuchet MS" pitchFamily="34" charset="0"/>
                          <a:ea typeface="ヒラギノ角ゴ Pro W3"/>
                          <a:cs typeface="ヒラギノ角ゴ Pro W3"/>
                        </a:rPr>
                        <a:t>BS 8110</a:t>
                      </a:r>
                      <a:endParaRPr kumimoji="0" lang="en-US" sz="1600" b="1"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cap="flat">
                      <a:noFill/>
                    </a:lnR>
                    <a:lnT cap="flat">
                      <a:noFill/>
                    </a:lnT>
                    <a:lnB>
                      <a:noFill/>
                    </a:lnB>
                    <a:lnTlToBr>
                      <a:noFill/>
                    </a:lnTlToBr>
                    <a:lnBlToTr>
                      <a:noFill/>
                    </a:lnBlToTr>
                    <a:solidFill>
                      <a:schemeClr val="accent1"/>
                    </a:solidFill>
                  </a:tcPr>
                </a:tc>
              </a:tr>
              <a:tr h="33528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1" u="none" strike="noStrike" cap="none" normalizeH="0" baseline="0" smtClean="0">
                          <a:ln>
                            <a:noFill/>
                          </a:ln>
                          <a:solidFill>
                            <a:srgbClr val="002C5F"/>
                          </a:solidFill>
                          <a:effectLst/>
                          <a:latin typeface="Trebuchet MS" pitchFamily="34" charset="0"/>
                          <a:ea typeface="ヒラギノ角ゴ Pro W3"/>
                          <a:cs typeface="ヒラギノ角ゴ Pro W3"/>
                        </a:rPr>
                        <a:t>Main Bars in Tension</a:t>
                      </a:r>
                      <a:endParaRPr kumimoji="0" lang="en-US" sz="1600" b="1" i="1"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1" u="none" strike="noStrike" cap="none" normalizeH="0" baseline="0" smtClean="0">
                          <a:ln>
                            <a:noFill/>
                          </a:ln>
                          <a:solidFill>
                            <a:srgbClr val="002C5F"/>
                          </a:solidFill>
                          <a:effectLst/>
                          <a:latin typeface="Trebuchet MS" pitchFamily="34" charset="0"/>
                          <a:ea typeface="ヒラギノ角ゴ Pro W3"/>
                          <a:cs typeface="ヒラギノ角ゴ Pro W3"/>
                        </a:rPr>
                        <a:t>Clause / Values</a:t>
                      </a:r>
                      <a:endParaRPr kumimoji="0" lang="en-US" sz="1600" b="1" i="1"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1" u="none" strike="noStrike" cap="none" normalizeH="0" baseline="0" smtClean="0">
                          <a:ln>
                            <a:noFill/>
                          </a:ln>
                          <a:solidFill>
                            <a:srgbClr val="002C5F"/>
                          </a:solidFill>
                          <a:effectLst/>
                          <a:latin typeface="Trebuchet MS" pitchFamily="34" charset="0"/>
                          <a:ea typeface="ヒラギノ角ゴ Pro W3"/>
                          <a:cs typeface="ヒラギノ角ゴ Pro W3"/>
                        </a:rPr>
                        <a:t>Values</a:t>
                      </a:r>
                      <a:endParaRPr kumimoji="0" lang="en-US" sz="1600" b="1" i="1"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51816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A</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s,min</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9.2.1.1 (1):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0.26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f</a:t>
                      </a:r>
                      <a:r>
                        <a:rPr kumimoji="0" lang="en-GB" sz="1400" b="0" i="0" u="none" strike="noStrike" cap="none" normalizeH="0" baseline="-25000" smtClean="0">
                          <a:ln>
                            <a:noFill/>
                          </a:ln>
                          <a:solidFill>
                            <a:schemeClr val="hlink"/>
                          </a:solidFill>
                          <a:effectLst/>
                          <a:latin typeface="Trebuchet MS" pitchFamily="34" charset="0"/>
                          <a:ea typeface="ヒラギノ角ゴ Pro W3"/>
                          <a:cs typeface="ヒラギノ角ゴ Pro W3"/>
                        </a:rPr>
                        <a:t>ctm</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f</a:t>
                      </a:r>
                      <a:r>
                        <a:rPr kumimoji="0" lang="en-GB" sz="1400" b="0" i="0" u="none" strike="noStrike" cap="none" normalizeH="0" baseline="-25000" smtClean="0">
                          <a:ln>
                            <a:noFill/>
                          </a:ln>
                          <a:solidFill>
                            <a:schemeClr val="hlink"/>
                          </a:solidFill>
                          <a:effectLst/>
                          <a:latin typeface="Trebuchet MS" pitchFamily="34" charset="0"/>
                          <a:ea typeface="ヒラギノ角ゴ Pro W3"/>
                          <a:cs typeface="ヒラギノ角ゴ Pro W3"/>
                        </a:rPr>
                        <a:t>yk</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bd</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sym typeface="Symbol" pitchFamily="18" charset="2"/>
                        </a:rPr>
                        <a:t>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0.0013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bd</a:t>
                      </a:r>
                      <a:endParaRPr kumimoji="0" lang="en-US" sz="1400" b="0" i="1"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0.0013 </a:t>
                      </a: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bh</a:t>
                      </a:r>
                      <a:endParaRPr kumimoji="0" lang="en-US" sz="14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A</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s,max</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9.2.1.1 (3):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0.04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bd</a:t>
                      </a:r>
                      <a:endParaRPr kumimoji="0" lang="en-US" sz="1400" b="0" i="0"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0.04 </a:t>
                      </a: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bh</a:t>
                      </a:r>
                      <a:endParaRPr kumimoji="0" lang="en-US" sz="14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35280">
                <a:tc gridSpan="2">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1" u="none" strike="noStrike" cap="none" normalizeH="0" baseline="0" smtClean="0">
                          <a:ln>
                            <a:noFill/>
                          </a:ln>
                          <a:solidFill>
                            <a:srgbClr val="002C5F"/>
                          </a:solidFill>
                          <a:effectLst/>
                          <a:latin typeface="Trebuchet MS" pitchFamily="34" charset="0"/>
                          <a:ea typeface="ヒラギノ角ゴ Pro W3"/>
                          <a:cs typeface="ヒラギノ角ゴ Pro W3"/>
                        </a:rPr>
                        <a:t>Main Bars in Compression</a:t>
                      </a:r>
                      <a:endParaRPr kumimoji="0" lang="en-US" sz="1600" b="1" i="1"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A</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s,min</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rgbClr val="002C5F"/>
                          </a:solidFill>
                          <a:effectLst/>
                          <a:latin typeface="Trebuchet MS" pitchFamily="34" charset="0"/>
                          <a:ea typeface="ヒラギノ角ゴ Pro W3"/>
                          <a:cs typeface="ヒラギノ角ゴ Pro W3"/>
                        </a:rPr>
                        <a:t>--</a:t>
                      </a:r>
                      <a:endParaRPr kumimoji="0" lang="en-US" sz="14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0.002 </a:t>
                      </a: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bh</a:t>
                      </a:r>
                      <a:endParaRPr kumimoji="0" lang="en-US" sz="14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A</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s,max</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9.2.1.1 (3):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0.04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bd</a:t>
                      </a:r>
                      <a:endParaRPr kumimoji="0" lang="en-US" sz="1400" b="0" i="1"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0.04 </a:t>
                      </a: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bh</a:t>
                      </a:r>
                      <a:endParaRPr kumimoji="0" lang="en-US" sz="14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3528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1" u="none" strike="noStrike" cap="none" normalizeH="0" baseline="0" smtClean="0">
                          <a:ln>
                            <a:noFill/>
                          </a:ln>
                          <a:solidFill>
                            <a:srgbClr val="002C5F"/>
                          </a:solidFill>
                          <a:effectLst/>
                          <a:latin typeface="Trebuchet MS" pitchFamily="34" charset="0"/>
                          <a:ea typeface="ヒラギノ角ゴ Pro W3"/>
                          <a:cs typeface="ヒラギノ角ゴ Pro W3"/>
                        </a:rPr>
                        <a:t>Spacing of Main Bars</a:t>
                      </a:r>
                      <a:endParaRPr kumimoji="0" lang="en-US" sz="1600" b="1" i="1"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s</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min</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8.2 (2):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d</a:t>
                      </a:r>
                      <a:r>
                        <a:rPr kumimoji="0" lang="en-GB" sz="1400" b="0" i="0" u="none" strike="noStrike" cap="none" normalizeH="0" baseline="-25000" smtClean="0">
                          <a:ln>
                            <a:noFill/>
                          </a:ln>
                          <a:solidFill>
                            <a:schemeClr val="hlink"/>
                          </a:solidFill>
                          <a:effectLst/>
                          <a:latin typeface="Trebuchet MS" pitchFamily="34" charset="0"/>
                          <a:ea typeface="ヒラギノ角ゴ Pro W3"/>
                          <a:cs typeface="ヒラギノ角ゴ Pro W3"/>
                        </a:rPr>
                        <a:t>g</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 + 5 mm or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sym typeface="Symbol" pitchFamily="18" charset="2"/>
                        </a:rPr>
                        <a:t> or 20mm</a:t>
                      </a:r>
                      <a:endParaRPr kumimoji="0" lang="en-US" sz="1400" b="0" i="0"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d</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g</a:t>
                      </a: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 + 5 mm or </a:t>
                      </a: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sym typeface="Symbol" pitchFamily="18" charset="2"/>
                        </a:rPr>
                        <a:t></a:t>
                      </a:r>
                      <a:endParaRPr kumimoji="0" lang="en-US" sz="14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S</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max</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Table 7.3N</a:t>
                      </a:r>
                      <a:endParaRPr kumimoji="0" lang="en-US" sz="1400" b="0" i="0"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Table 3.28</a:t>
                      </a:r>
                      <a:endParaRPr kumimoji="0" lang="en-US" sz="1400" b="0" i="0"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3528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600" b="1" i="1" u="none" strike="noStrike" cap="none" normalizeH="0" baseline="0" smtClean="0">
                          <a:ln>
                            <a:noFill/>
                          </a:ln>
                          <a:solidFill>
                            <a:srgbClr val="002C5F"/>
                          </a:solidFill>
                          <a:effectLst/>
                          <a:latin typeface="Trebuchet MS" pitchFamily="34" charset="0"/>
                          <a:ea typeface="ヒラギノ角ゴ Pro W3"/>
                          <a:cs typeface="ヒラギノ角ゴ Pro W3"/>
                        </a:rPr>
                        <a:t>Links</a:t>
                      </a:r>
                      <a:endParaRPr kumimoji="0" lang="en-US" sz="1600" b="1" i="1"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A</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sw,min</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9.2.2 (5):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(0.08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b s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sym typeface="Symbol" pitchFamily="18" charset="2"/>
                        </a:rPr>
                        <a:t></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sym typeface="Symbol" pitchFamily="18" charset="2"/>
                        </a:rPr>
                        <a:t>f</a:t>
                      </a:r>
                      <a:r>
                        <a:rPr kumimoji="0" lang="en-GB" sz="1400" b="0" i="0" u="none" strike="noStrike" cap="none" normalizeH="0" baseline="-25000" smtClean="0">
                          <a:ln>
                            <a:noFill/>
                          </a:ln>
                          <a:solidFill>
                            <a:schemeClr val="hlink"/>
                          </a:solidFill>
                          <a:effectLst/>
                          <a:latin typeface="Trebuchet MS" pitchFamily="34" charset="0"/>
                          <a:ea typeface="ヒラギノ角ゴ Pro W3"/>
                          <a:cs typeface="ヒラギノ角ゴ Pro W3"/>
                          <a:sym typeface="Symbol" pitchFamily="18" charset="2"/>
                        </a:rPr>
                        <a:t>ck</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f</a:t>
                      </a:r>
                      <a:r>
                        <a:rPr kumimoji="0" lang="en-GB" sz="1400" b="0" i="0" u="none" strike="noStrike" cap="none" normalizeH="0" baseline="-25000" smtClean="0">
                          <a:ln>
                            <a:noFill/>
                          </a:ln>
                          <a:solidFill>
                            <a:schemeClr val="hlink"/>
                          </a:solidFill>
                          <a:effectLst/>
                          <a:latin typeface="Trebuchet MS" pitchFamily="34" charset="0"/>
                          <a:ea typeface="ヒラギノ角ゴ Pro W3"/>
                          <a:cs typeface="ヒラギノ角ゴ Pro W3"/>
                        </a:rPr>
                        <a:t>yk</a:t>
                      </a:r>
                      <a:endParaRPr kumimoji="0" lang="en-US" sz="1400" b="0" i="0" u="none" strike="noStrike" cap="none" normalizeH="0" baseline="-25000" smtClean="0">
                        <a:ln>
                          <a:noFill/>
                        </a:ln>
                        <a:solidFill>
                          <a:schemeClr val="hlink"/>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0.4 </a:t>
                      </a: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b s/0.87 f</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yv</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s</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l,max</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9.2.2 (6):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0.75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d</a:t>
                      </a:r>
                      <a:endParaRPr kumimoji="0" lang="en-US" sz="1400" b="0" i="0"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0.75</a:t>
                      </a: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d</a:t>
                      </a:r>
                      <a:endParaRPr kumimoji="0" lang="en-US" sz="14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a:noFill/>
                    </a:lnB>
                    <a:lnTlToBr>
                      <a:noFill/>
                    </a:lnTlToBr>
                    <a:lnBlToTr>
                      <a:noFill/>
                    </a:lnBlToTr>
                    <a:noFill/>
                  </a:tcPr>
                </a:tc>
              </a:tr>
              <a:tr h="62484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smtClean="0">
                          <a:ln>
                            <a:noFill/>
                          </a:ln>
                          <a:solidFill>
                            <a:schemeClr val="tx1"/>
                          </a:solidFill>
                          <a:effectLst/>
                          <a:latin typeface="Trebuchet MS" pitchFamily="34" charset="0"/>
                          <a:ea typeface="ヒラギノ角ゴ Pro W3"/>
                          <a:cs typeface="ヒラギノ角ゴ Pro W3"/>
                        </a:rPr>
                        <a:t>s</a:t>
                      </a:r>
                      <a:r>
                        <a:rPr kumimoji="0" lang="en-GB" sz="1400" b="0" i="0" u="none" strike="noStrike" cap="none" normalizeH="0" baseline="-25000" smtClean="0">
                          <a:ln>
                            <a:noFill/>
                          </a:ln>
                          <a:solidFill>
                            <a:schemeClr val="tx1"/>
                          </a:solidFill>
                          <a:effectLst/>
                          <a:latin typeface="Trebuchet MS" pitchFamily="34" charset="0"/>
                          <a:ea typeface="ヒラギノ角ゴ Pro W3"/>
                          <a:cs typeface="ヒラギノ角ゴ Pro W3"/>
                        </a:rPr>
                        <a:t>t,max</a:t>
                      </a: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rPr>
                        <a:t>9.2.2 (8):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rPr>
                        <a:t>0.75 </a:t>
                      </a:r>
                      <a:r>
                        <a:rPr kumimoji="0" lang="en-GB" sz="1400" b="0" i="1" u="none" strike="noStrike" cap="none" normalizeH="0" baseline="0" smtClean="0">
                          <a:ln>
                            <a:noFill/>
                          </a:ln>
                          <a:solidFill>
                            <a:schemeClr val="hlink"/>
                          </a:solidFill>
                          <a:effectLst/>
                          <a:latin typeface="Trebuchet MS" pitchFamily="34" charset="0"/>
                          <a:ea typeface="ヒラギノ角ゴ Pro W3"/>
                          <a:cs typeface="ヒラギノ角ゴ Pro W3"/>
                        </a:rPr>
                        <a:t>d </a:t>
                      </a:r>
                      <a:r>
                        <a:rPr kumimoji="0" lang="en-GB" sz="1400" b="0" i="0" u="none" strike="noStrike" cap="none" normalizeH="0" baseline="0" smtClean="0">
                          <a:ln>
                            <a:noFill/>
                          </a:ln>
                          <a:solidFill>
                            <a:schemeClr val="hlink"/>
                          </a:solidFill>
                          <a:effectLst/>
                          <a:latin typeface="Trebuchet MS" pitchFamily="34" charset="0"/>
                          <a:ea typeface="ヒラギノ角ゴ Pro W3"/>
                          <a:cs typeface="ヒラギノ角ゴ Pro W3"/>
                          <a:sym typeface="Symbol" pitchFamily="18" charset="2"/>
                        </a:rPr>
                        <a:t> 600 mm</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0" u="none" strike="noStrike" cap="none" normalizeH="0" baseline="0" smtClean="0">
                          <a:ln>
                            <a:noFill/>
                          </a:ln>
                          <a:solidFill>
                            <a:schemeClr val="tx1"/>
                          </a:solidFill>
                          <a:effectLst/>
                          <a:latin typeface="Trebuchet MS" pitchFamily="34" charset="0"/>
                          <a:ea typeface="ヒラギノ角ゴ Pro W3"/>
                          <a:cs typeface="ヒラギノ角ゴ Pro W3"/>
                          <a:sym typeface="Symbol" pitchFamily="18" charset="2"/>
                        </a:rPr>
                        <a:t>9.2.1.2 (3)  or 15 from main bar</a:t>
                      </a:r>
                      <a:endParaRPr kumimoji="0" lang="en-US" sz="1400" b="0" i="0" u="none" strike="noStrike" cap="none" normalizeH="0" baseline="0" smtClean="0">
                        <a:ln>
                          <a:noFill/>
                        </a:ln>
                        <a:solidFill>
                          <a:schemeClr val="tx1"/>
                        </a:solidFill>
                        <a:effectLst/>
                        <a:latin typeface="Trebuchet MS" pitchFamily="34" charset="0"/>
                        <a:ea typeface="ヒラギノ角ゴ Pro W3"/>
                        <a:cs typeface="ヒラギノ角ゴ Pro W3"/>
                        <a:sym typeface="Symbol" pitchFamily="18" charset="2"/>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400" b="0" i="1" u="none" strike="noStrike" cap="none" normalizeH="0" baseline="0" dirty="0" smtClean="0">
                          <a:ln>
                            <a:noFill/>
                          </a:ln>
                          <a:solidFill>
                            <a:schemeClr val="tx1"/>
                          </a:solidFill>
                          <a:effectLst/>
                          <a:latin typeface="Trebuchet MS" pitchFamily="34" charset="0"/>
                          <a:ea typeface="ヒラギノ角ゴ Pro W3"/>
                          <a:cs typeface="ヒラギノ角ゴ Pro W3"/>
                        </a:rPr>
                        <a:t>d  </a:t>
                      </a:r>
                      <a:r>
                        <a:rPr kumimoji="0" lang="en-GB" sz="1400" b="0" i="0" u="none" strike="noStrike" cap="none" normalizeH="0" baseline="0" dirty="0" smtClean="0">
                          <a:ln>
                            <a:noFill/>
                          </a:ln>
                          <a:solidFill>
                            <a:schemeClr val="tx1"/>
                          </a:solidFill>
                          <a:effectLst/>
                          <a:latin typeface="Trebuchet MS" pitchFamily="34" charset="0"/>
                          <a:ea typeface="ヒラギノ角ゴ Pro W3"/>
                          <a:cs typeface="ヒラギノ角ゴ Pro W3"/>
                        </a:rPr>
                        <a:t>or 150 mm from main bar</a:t>
                      </a:r>
                      <a:endParaRPr kumimoji="0" lang="en-US" sz="1400" b="0" i="0"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horzOverflow="overflow">
                    <a:lnL>
                      <a:noFill/>
                    </a:lnL>
                    <a:lnR cap="flat">
                      <a:noFill/>
                    </a:lnR>
                    <a:lnT>
                      <a:noFill/>
                    </a:lnT>
                    <a:lnB cap="flat">
                      <a:noFill/>
                    </a:lnB>
                    <a:lnTlToBr>
                      <a:noFill/>
                    </a:lnTlToBr>
                    <a:lnBlToTr>
                      <a:noFill/>
                    </a:lnBlToTr>
                    <a:noFill/>
                  </a:tcPr>
                </a:tc>
              </a:tr>
            </a:tbl>
          </a:graphicData>
        </a:graphic>
      </p:graphicFrame>
      <p:sp>
        <p:nvSpPr>
          <p:cNvPr id="4" name="Oval 3"/>
          <p:cNvSpPr>
            <a:spLocks noChangeArrowheads="1"/>
          </p:cNvSpPr>
          <p:nvPr/>
        </p:nvSpPr>
        <p:spPr bwMode="auto">
          <a:xfrm>
            <a:off x="395536" y="1196752"/>
            <a:ext cx="1411560" cy="57737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GB" altLang="en-US" smtClean="0"/>
              <a:t>Detailing Comparisons</a:t>
            </a:r>
            <a:endParaRPr lang="en-US" altLang="en-US" smtClean="0"/>
          </a:p>
        </p:txBody>
      </p:sp>
      <p:graphicFrame>
        <p:nvGraphicFramePr>
          <p:cNvPr id="359427" name="Group 3"/>
          <p:cNvGraphicFramePr>
            <a:graphicFrameLocks noGrp="1"/>
          </p:cNvGraphicFramePr>
          <p:nvPr>
            <p:ph type="tbl" idx="1"/>
          </p:nvPr>
        </p:nvGraphicFramePr>
        <p:xfrm>
          <a:off x="539750" y="1341438"/>
          <a:ext cx="8158163" cy="5791201"/>
        </p:xfrm>
        <a:graphic>
          <a:graphicData uri="http://schemas.openxmlformats.org/drawingml/2006/table">
            <a:tbl>
              <a:tblPr/>
              <a:tblGrid>
                <a:gridCol w="1872010"/>
                <a:gridCol w="4392488"/>
                <a:gridCol w="1893665"/>
              </a:tblGrid>
              <a:tr h="36577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Slabs</a:t>
                      </a:r>
                      <a:endParaRPr kumimoji="0" lang="en-US" sz="1800" b="1"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EC2 </a:t>
                      </a:r>
                      <a:r>
                        <a:rPr kumimoji="0" lang="en-GB" sz="1800" b="1" i="1" u="none" strike="noStrike" cap="none" normalizeH="0" baseline="0" dirty="0" smtClean="0">
                          <a:ln>
                            <a:noFill/>
                          </a:ln>
                          <a:solidFill>
                            <a:srgbClr val="002C5F"/>
                          </a:solidFill>
                          <a:effectLst/>
                          <a:latin typeface="Trebuchet MS" pitchFamily="34" charset="0"/>
                          <a:ea typeface="+mn-ea"/>
                          <a:cs typeface="+mn-cs"/>
                        </a:rPr>
                        <a:t>Clause / Values</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T="45709" marB="45709" horzOverflow="overflow">
                    <a:lnL>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BS 8110 </a:t>
                      </a:r>
                      <a:r>
                        <a:rPr kumimoji="0" lang="en-GB" sz="1800" b="1" i="1" u="none" strike="noStrike" cap="none" normalizeH="0" baseline="0" dirty="0" smtClean="0">
                          <a:ln>
                            <a:noFill/>
                          </a:ln>
                          <a:solidFill>
                            <a:srgbClr val="002C5F"/>
                          </a:solidFill>
                          <a:effectLst/>
                          <a:latin typeface="Trebuchet MS" pitchFamily="34" charset="0"/>
                          <a:ea typeface="+mn-ea"/>
                          <a:cs typeface="+mn-cs"/>
                        </a:rPr>
                        <a:t>Values</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T="45709" marB="45709" horzOverflow="overflow">
                    <a:lnL>
                      <a:noFill/>
                    </a:lnL>
                    <a:lnR cap="flat">
                      <a:noFill/>
                    </a:lnR>
                    <a:lnT cap="flat">
                      <a:noFill/>
                    </a:lnT>
                    <a:lnB>
                      <a:noFill/>
                    </a:lnB>
                    <a:lnTlToBr>
                      <a:noFill/>
                    </a:lnTlToBr>
                    <a:lnBlToTr>
                      <a:noFill/>
                    </a:lnBlToTr>
                    <a:solidFill>
                      <a:schemeClr val="accent1"/>
                    </a:solidFill>
                  </a:tcPr>
                </a:tc>
              </a:tr>
              <a:tr h="365771">
                <a:tc gridSpan="2">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800" b="1" i="1" u="sng" strike="noStrike" cap="none" normalizeH="0" baseline="0" dirty="0" smtClean="0">
                          <a:ln>
                            <a:noFill/>
                          </a:ln>
                          <a:solidFill>
                            <a:srgbClr val="002C5F"/>
                          </a:solidFill>
                          <a:effectLst/>
                          <a:latin typeface="Trebuchet MS" pitchFamily="34" charset="0"/>
                          <a:ea typeface="+mn-ea"/>
                          <a:cs typeface="+mn-cs"/>
                        </a:rPr>
                        <a:t>Main Bars in Tension</a:t>
                      </a:r>
                      <a:endParaRPr kumimoji="0" lang="en-US" sz="1800" b="1" i="1" u="sng" strike="noStrike" cap="none" normalizeH="0" baseline="0" dirty="0" smtClean="0">
                        <a:ln>
                          <a:noFill/>
                        </a:ln>
                        <a:solidFill>
                          <a:srgbClr val="002C5F"/>
                        </a:solidFill>
                        <a:effectLst/>
                        <a:latin typeface="Trebuchet MS" pitchFamily="34" charset="0"/>
                        <a:ea typeface="+mn-ea"/>
                        <a:cs typeface="+mn-cs"/>
                      </a:endParaRPr>
                    </a:p>
                  </a:txBody>
                  <a:tcPr marT="45709" marB="45709" horzOverflow="overflow">
                    <a:lnL cap="flat">
                      <a:noFill/>
                    </a:lnL>
                    <a:lnR>
                      <a:noFill/>
                    </a:lnR>
                    <a:lnT>
                      <a:noFill/>
                    </a:lnT>
                    <a:lnB>
                      <a:noFill/>
                    </a:lnB>
                    <a:lnTlToBr>
                      <a:noFill/>
                    </a:lnTlToBr>
                    <a:lnBlToTr>
                      <a:noFill/>
                    </a:lnBlToTr>
                    <a:noFill/>
                  </a:tcPr>
                </a:tc>
                <a:tc hMerge="1">
                  <a:txBody>
                    <a:bodyPr/>
                    <a:lstStyle/>
                    <a:p>
                      <a:endParaRPr lang="en-GB" dirty="0"/>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800" b="1" i="1"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64012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A</a:t>
                      </a:r>
                      <a:r>
                        <a:rPr kumimoji="0" lang="en-GB" sz="1800" b="0" i="0" u="none" strike="noStrike" cap="none" normalizeH="0" baseline="-25000" dirty="0" err="1" smtClean="0">
                          <a:ln>
                            <a:noFill/>
                          </a:ln>
                          <a:solidFill>
                            <a:schemeClr val="tx1"/>
                          </a:solidFill>
                          <a:effectLst/>
                          <a:latin typeface="Trebuchet MS" pitchFamily="34" charset="0"/>
                          <a:ea typeface="ヒラギノ角ゴ Pro W3"/>
                          <a:cs typeface="ヒラギノ角ゴ Pro W3"/>
                        </a:rPr>
                        <a:t>s,min</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9.2.1.1 (1): 	</a:t>
                      </a:r>
                    </a:p>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0.26 </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f</a:t>
                      </a:r>
                      <a:r>
                        <a:rPr kumimoji="0" lang="en-GB" sz="1800" b="0" i="0" u="none" strike="noStrike" cap="none" normalizeH="0" baseline="-25000" dirty="0" err="1" smtClean="0">
                          <a:ln>
                            <a:noFill/>
                          </a:ln>
                          <a:solidFill>
                            <a:schemeClr val="hlink"/>
                          </a:solidFill>
                          <a:effectLst/>
                          <a:latin typeface="Trebuchet MS" pitchFamily="34" charset="0"/>
                          <a:ea typeface="ヒラギノ角ゴ Pro W3"/>
                          <a:cs typeface="ヒラギノ角ゴ Pro W3"/>
                        </a:rPr>
                        <a:t>ctm</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f</a:t>
                      </a:r>
                      <a:r>
                        <a:rPr kumimoji="0" lang="en-GB" sz="1800" b="0" i="0" u="none" strike="noStrike" cap="none" normalizeH="0" baseline="-25000" dirty="0" err="1" smtClean="0">
                          <a:ln>
                            <a:noFill/>
                          </a:ln>
                          <a:solidFill>
                            <a:schemeClr val="hlink"/>
                          </a:solidFill>
                          <a:effectLst/>
                          <a:latin typeface="Trebuchet MS" pitchFamily="34" charset="0"/>
                          <a:ea typeface="ヒラギノ角ゴ Pro W3"/>
                          <a:cs typeface="ヒラギノ角ゴ Pro W3"/>
                        </a:rPr>
                        <a:t>yk</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bd</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0.0013 </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bd</a:t>
                      </a:r>
                      <a:endParaRPr kumimoji="0" lang="en-US" sz="1800" b="0" i="1" u="none" strike="noStrike" cap="none" normalizeH="0" baseline="0" dirty="0" smtClean="0">
                        <a:ln>
                          <a:noFill/>
                        </a:ln>
                        <a:solidFill>
                          <a:schemeClr val="hlink"/>
                        </a:solidFill>
                        <a:effectLst/>
                        <a:latin typeface="Trebuchet MS" pitchFamily="34" charset="0"/>
                        <a:ea typeface="ヒラギノ角ゴ Pro W3"/>
                        <a:cs typeface="ヒラギノ角ゴ Pro W3"/>
                      </a:endParaRPr>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0.0013 </a:t>
                      </a: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bh</a:t>
                      </a:r>
                      <a:endParaRPr kumimoji="0" lang="en-US" sz="1800" b="0" i="1"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365771">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A</a:t>
                      </a:r>
                      <a:r>
                        <a:rPr kumimoji="0" lang="en-GB" sz="1800" b="0" i="0" u="none" strike="noStrike" cap="none" normalizeH="0" baseline="-25000" dirty="0" err="1" smtClean="0">
                          <a:ln>
                            <a:noFill/>
                          </a:ln>
                          <a:solidFill>
                            <a:schemeClr val="tx1"/>
                          </a:solidFill>
                          <a:effectLst/>
                          <a:latin typeface="Trebuchet MS" pitchFamily="34" charset="0"/>
                          <a:ea typeface="ヒラギノ角ゴ Pro W3"/>
                          <a:cs typeface="ヒラギノ角ゴ Pro W3"/>
                        </a:rPr>
                        <a:t>s,max</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hlink"/>
                          </a:solidFill>
                          <a:effectLst/>
                          <a:latin typeface="Trebuchet MS" pitchFamily="34" charset="0"/>
                          <a:ea typeface="ヒラギノ角ゴ Pro W3"/>
                          <a:cs typeface="ヒラギノ角ゴ Pro W3"/>
                        </a:rPr>
                        <a:t>0.04 </a:t>
                      </a:r>
                      <a:r>
                        <a:rPr kumimoji="0" lang="en-GB" sz="1800" b="0" i="1" u="none" strike="noStrike" cap="none" normalizeH="0" baseline="0" smtClean="0">
                          <a:ln>
                            <a:noFill/>
                          </a:ln>
                          <a:solidFill>
                            <a:schemeClr val="hlink"/>
                          </a:solidFill>
                          <a:effectLst/>
                          <a:latin typeface="Trebuchet MS" pitchFamily="34" charset="0"/>
                          <a:ea typeface="ヒラギノ角ゴ Pro W3"/>
                          <a:cs typeface="ヒラギノ角ゴ Pro W3"/>
                        </a:rPr>
                        <a:t>bd</a:t>
                      </a:r>
                      <a:endParaRPr kumimoji="0" lang="en-US" sz="1800" b="0" i="0"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0.04 </a:t>
                      </a: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bh</a:t>
                      </a:r>
                      <a:endParaRPr kumimoji="0" lang="en-US" sz="1800" b="0" i="1"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365771">
                <a:tc gridSpan="2">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1" i="1" u="sng" strike="noStrike" cap="none" normalizeH="0" baseline="0" dirty="0" smtClean="0">
                          <a:ln>
                            <a:noFill/>
                          </a:ln>
                          <a:solidFill>
                            <a:srgbClr val="002C5F"/>
                          </a:solidFill>
                          <a:effectLst/>
                          <a:latin typeface="Trebuchet MS" pitchFamily="34" charset="0"/>
                          <a:ea typeface="ヒラギノ角ゴ Pro W3"/>
                          <a:cs typeface="ヒラギノ角ゴ Pro W3"/>
                        </a:rPr>
                        <a:t>Secondary Transverse Bars</a:t>
                      </a:r>
                      <a:endParaRPr kumimoji="0" lang="en-US" sz="1800" b="1" i="1" u="sng"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0" lang="en-US" sz="1800" b="0"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64012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A</a:t>
                      </a:r>
                      <a:r>
                        <a:rPr kumimoji="0" lang="en-GB" sz="1800" b="0" i="0" u="none" strike="noStrike" cap="none" normalizeH="0" baseline="-25000" dirty="0" err="1" smtClean="0">
                          <a:ln>
                            <a:noFill/>
                          </a:ln>
                          <a:solidFill>
                            <a:schemeClr val="tx1"/>
                          </a:solidFill>
                          <a:effectLst/>
                          <a:latin typeface="Trebuchet MS" pitchFamily="34" charset="0"/>
                          <a:ea typeface="ヒラギノ角ゴ Pro W3"/>
                          <a:cs typeface="ヒラギノ角ゴ Pro W3"/>
                        </a:rPr>
                        <a:t>s,min</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rgbClr val="002C5F"/>
                          </a:solidFill>
                          <a:effectLst/>
                          <a:latin typeface="Trebuchet MS" pitchFamily="34" charset="0"/>
                          <a:ea typeface="ヒラギノ角ゴ Pro W3"/>
                          <a:cs typeface="ヒラギノ角ゴ Pro W3"/>
                        </a:rPr>
                        <a:t>9.3.1.1 (2):	</a:t>
                      </a:r>
                    </a:p>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0.2A</a:t>
                      </a:r>
                      <a:r>
                        <a:rPr kumimoji="0" lang="en-GB" sz="1800" b="0" i="0" u="none" strike="noStrike" cap="none" normalizeH="0" baseline="-25000" dirty="0" smtClean="0">
                          <a:ln>
                            <a:noFill/>
                          </a:ln>
                          <a:solidFill>
                            <a:schemeClr val="hlink"/>
                          </a:solidFill>
                          <a:effectLst/>
                          <a:latin typeface="Trebuchet MS" pitchFamily="34" charset="0"/>
                          <a:ea typeface="ヒラギノ角ゴ Pro W3"/>
                          <a:cs typeface="ヒラギノ角ゴ Pro W3"/>
                        </a:rPr>
                        <a:t>s</a:t>
                      </a:r>
                      <a:r>
                        <a:rPr kumimoji="0" lang="en-GB" sz="1800" b="0" i="0" u="none" strike="noStrike" cap="none" normalizeH="0" baseline="-25000" dirty="0" smtClean="0">
                          <a:ln>
                            <a:noFill/>
                          </a:ln>
                          <a:solidFill>
                            <a:srgbClr val="002C5F"/>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rgbClr val="002C5F"/>
                          </a:solidFill>
                          <a:effectLst/>
                          <a:latin typeface="Trebuchet MS" pitchFamily="34" charset="0"/>
                          <a:ea typeface="ヒラギノ角ゴ Pro W3"/>
                          <a:cs typeface="ヒラギノ角ゴ Pro W3"/>
                        </a:rPr>
                        <a:t>for single way slabs</a:t>
                      </a:r>
                      <a:endParaRPr kumimoji="0" lang="en-US" sz="1800" b="0" i="0" u="none" strike="noStrike" cap="none" normalizeH="0" baseline="-2500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0.002 </a:t>
                      </a: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bh</a:t>
                      </a:r>
                      <a:endParaRPr kumimoji="0" lang="en-US" sz="1800" b="0" i="1"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365771">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A</a:t>
                      </a:r>
                      <a:r>
                        <a:rPr kumimoji="0" lang="en-GB" sz="1800" b="0" i="0" u="none" strike="noStrike" cap="none" normalizeH="0" baseline="-25000" dirty="0" err="1" smtClean="0">
                          <a:ln>
                            <a:noFill/>
                          </a:ln>
                          <a:solidFill>
                            <a:schemeClr val="tx1"/>
                          </a:solidFill>
                          <a:effectLst/>
                          <a:latin typeface="Trebuchet MS" pitchFamily="34" charset="0"/>
                          <a:ea typeface="ヒラギノ角ゴ Pro W3"/>
                          <a:cs typeface="ヒラギノ角ゴ Pro W3"/>
                        </a:rPr>
                        <a:t>s,max</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9.2.1.1 (3):	</a:t>
                      </a:r>
                      <a:r>
                        <a:rPr kumimoji="0" lang="en-GB" sz="1800" b="0" i="0" u="none" strike="noStrike" cap="none" normalizeH="0" baseline="0" smtClean="0">
                          <a:ln>
                            <a:noFill/>
                          </a:ln>
                          <a:solidFill>
                            <a:schemeClr val="hlink"/>
                          </a:solidFill>
                          <a:effectLst/>
                          <a:latin typeface="Trebuchet MS" pitchFamily="34" charset="0"/>
                          <a:ea typeface="ヒラギノ角ゴ Pro W3"/>
                          <a:cs typeface="ヒラギノ角ゴ Pro W3"/>
                        </a:rPr>
                        <a:t>0.04 </a:t>
                      </a:r>
                      <a:r>
                        <a:rPr kumimoji="0" lang="en-GB" sz="1800" b="0" i="1" u="none" strike="noStrike" cap="none" normalizeH="0" baseline="0" smtClean="0">
                          <a:ln>
                            <a:noFill/>
                          </a:ln>
                          <a:solidFill>
                            <a:schemeClr val="hlink"/>
                          </a:solidFill>
                          <a:effectLst/>
                          <a:latin typeface="Trebuchet MS" pitchFamily="34" charset="0"/>
                          <a:ea typeface="ヒラギノ角ゴ Pro W3"/>
                          <a:cs typeface="ヒラギノ角ゴ Pro W3"/>
                        </a:rPr>
                        <a:t>bd</a:t>
                      </a:r>
                      <a:endParaRPr kumimoji="0" lang="en-US" sz="1800" b="0" i="1" u="none" strike="noStrike" cap="none" normalizeH="0" baseline="0" smtClean="0">
                        <a:ln>
                          <a:noFill/>
                        </a:ln>
                        <a:solidFill>
                          <a:schemeClr val="hlink"/>
                        </a:solidFill>
                        <a:effectLst/>
                        <a:latin typeface="Trebuchet MS" pitchFamily="34" charset="0"/>
                        <a:ea typeface="ヒラギノ角ゴ Pro W3"/>
                        <a:cs typeface="ヒラギノ角ゴ Pro W3"/>
                      </a:endParaRPr>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0.04 </a:t>
                      </a: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bh</a:t>
                      </a:r>
                      <a:endParaRPr kumimoji="0" lang="en-US" sz="1800" b="0" i="1"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365771">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1" i="1" u="sng" strike="noStrike" cap="none" normalizeH="0" baseline="0" dirty="0" smtClean="0">
                          <a:ln>
                            <a:noFill/>
                          </a:ln>
                          <a:solidFill>
                            <a:srgbClr val="002C5F"/>
                          </a:solidFill>
                          <a:effectLst/>
                          <a:latin typeface="Trebuchet MS" pitchFamily="34" charset="0"/>
                          <a:ea typeface="ヒラギノ角ゴ Pro W3"/>
                          <a:cs typeface="ヒラギノ角ゴ Pro W3"/>
                        </a:rPr>
                        <a:t>Spacing of Bars</a:t>
                      </a:r>
                      <a:endParaRPr kumimoji="0" lang="en-US" sz="1800" b="1" i="1" u="sng"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a:spcBef>
                          <a:spcPts val="0"/>
                        </a:spcBef>
                        <a:spcAft>
                          <a:spcPts val="0"/>
                        </a:spcAft>
                      </a:pPr>
                      <a:endParaRPr lang="en-GB" sz="1800"/>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0" lang="en-US" sz="1800" b="0"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64012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s</a:t>
                      </a:r>
                      <a:r>
                        <a:rPr kumimoji="0" lang="en-GB" sz="1800" b="0" i="0" u="none" strike="noStrike" cap="none" normalizeH="0" baseline="-25000" dirty="0" err="1" smtClean="0">
                          <a:ln>
                            <a:noFill/>
                          </a:ln>
                          <a:solidFill>
                            <a:schemeClr val="tx1"/>
                          </a:solidFill>
                          <a:effectLst/>
                          <a:latin typeface="Trebuchet MS" pitchFamily="34" charset="0"/>
                          <a:ea typeface="ヒラギノ角ゴ Pro W3"/>
                          <a:cs typeface="ヒラギノ角ゴ Pro W3"/>
                        </a:rPr>
                        <a:t>min</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8.2 (2):    </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d</a:t>
                      </a:r>
                      <a:r>
                        <a:rPr kumimoji="0" lang="en-GB" sz="1800" b="0" i="0" u="none" strike="noStrike" cap="none" normalizeH="0" baseline="-25000" dirty="0" smtClean="0">
                          <a:ln>
                            <a:noFill/>
                          </a:ln>
                          <a:solidFill>
                            <a:schemeClr val="hlink"/>
                          </a:solidFill>
                          <a:effectLst/>
                          <a:latin typeface="Trebuchet MS" pitchFamily="34" charset="0"/>
                          <a:ea typeface="ヒラギノ角ゴ Pro W3"/>
                          <a:cs typeface="ヒラギノ角ゴ Pro W3"/>
                        </a:rPr>
                        <a:t>g</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+ 5 mm or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 or 20mm</a:t>
                      </a:r>
                    </a:p>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folHlink"/>
                          </a:solidFill>
                          <a:effectLst/>
                          <a:latin typeface="Trebuchet MS" pitchFamily="34" charset="0"/>
                          <a:ea typeface="ヒラギノ角ゴ Pro W3"/>
                          <a:cs typeface="ヒラギノ角ゴ Pro W3"/>
                          <a:sym typeface="Symbol" pitchFamily="18" charset="2"/>
                        </a:rPr>
                        <a:t>9.3.1.1 (3): main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3</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h</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 400 mm</a:t>
                      </a:r>
                      <a:endParaRPr kumimoji="0" lang="en-US"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endParaRPr>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1" u="none" strike="noStrike" cap="none" normalizeH="0" baseline="0" dirty="0" smtClean="0">
                          <a:ln>
                            <a:noFill/>
                          </a:ln>
                          <a:solidFill>
                            <a:schemeClr val="tx1"/>
                          </a:solidFill>
                          <a:effectLst/>
                          <a:latin typeface="Trebuchet MS" pitchFamily="34" charset="0"/>
                          <a:ea typeface="ヒラギノ角ゴ Pro W3"/>
                          <a:cs typeface="ヒラギノ角ゴ Pro W3"/>
                        </a:rPr>
                        <a:t>d</a:t>
                      </a:r>
                      <a:r>
                        <a:rPr kumimoji="0" lang="en-GB"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rPr>
                        <a:t>g</a:t>
                      </a: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 + 5 mm or </a:t>
                      </a: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sym typeface="Symbol" pitchFamily="18" charset="2"/>
                        </a:rPr>
                        <a:t></a:t>
                      </a:r>
                    </a:p>
                    <a:p>
                      <a:pPr marL="0" marR="0" lvl="0" indent="0" algn="l" defTabSz="914400" rtl="0" eaLnBrk="1" fontAlgn="base" latinLnBrk="0" hangingPunct="1">
                        <a:lnSpc>
                          <a:spcPct val="100000"/>
                        </a:lnSpc>
                        <a:spcBef>
                          <a:spcPts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sym typeface="Symbol" pitchFamily="18" charset="2"/>
                      </a:endParaRPr>
                    </a:p>
                  </a:txBody>
                  <a:tcPr marT="45709" marB="45709" horzOverflow="overflow">
                    <a:lnL>
                      <a:noFill/>
                    </a:lnL>
                    <a:lnR cap="flat">
                      <a:noFill/>
                    </a:lnR>
                    <a:lnT>
                      <a:noFill/>
                    </a:lnT>
                    <a:lnB>
                      <a:noFill/>
                    </a:lnB>
                    <a:lnTlToBr>
                      <a:noFill/>
                    </a:lnTlToBr>
                    <a:lnBlToTr>
                      <a:noFill/>
                    </a:lnBlToTr>
                    <a:noFill/>
                  </a:tcPr>
                </a:tc>
              </a:tr>
              <a:tr h="365771">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S</a:t>
                      </a:r>
                      <a:r>
                        <a:rPr kumimoji="0" lang="en-GB" sz="1800" b="0" i="0" u="none" strike="noStrike" cap="none" normalizeH="0" baseline="-25000" smtClean="0">
                          <a:ln>
                            <a:noFill/>
                          </a:ln>
                          <a:solidFill>
                            <a:schemeClr val="tx1"/>
                          </a:solidFill>
                          <a:effectLst/>
                          <a:latin typeface="Trebuchet MS" pitchFamily="34" charset="0"/>
                          <a:ea typeface="ヒラギノ角ゴ Pro W3"/>
                          <a:cs typeface="ヒラギノ角ゴ Pro W3"/>
                        </a:rPr>
                        <a:t>max</a:t>
                      </a:r>
                      <a:endParaRPr kumimoji="0" lang="en-US" sz="18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folHlink"/>
                          </a:solidFill>
                          <a:effectLst/>
                          <a:latin typeface="Trebuchet MS" pitchFamily="34" charset="0"/>
                          <a:ea typeface="ヒラギノ角ゴ Pro W3"/>
                          <a:cs typeface="ヒラギノ角ゴ Pro W3"/>
                        </a:rPr>
                        <a:t>secondary: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3.5</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h</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 450 mm</a:t>
                      </a:r>
                      <a:endParaRPr kumimoji="0" lang="en-US"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endParaRPr>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3</a:t>
                      </a:r>
                      <a:r>
                        <a:rPr kumimoji="0" lang="en-GB" sz="1800" b="0" i="1" u="none" strike="noStrike" cap="none" normalizeH="0" baseline="0" dirty="0" smtClean="0">
                          <a:ln>
                            <a:noFill/>
                          </a:ln>
                          <a:solidFill>
                            <a:schemeClr val="tx1"/>
                          </a:solidFill>
                          <a:effectLst/>
                          <a:latin typeface="Trebuchet MS" pitchFamily="34" charset="0"/>
                          <a:ea typeface="ヒラギノ角ゴ Pro W3"/>
                          <a:cs typeface="ヒラギノ角ゴ Pro W3"/>
                        </a:rPr>
                        <a:t>d</a:t>
                      </a: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 or 750 mm</a:t>
                      </a:r>
                      <a:endParaRPr kumimoji="0" lang="en-US" sz="1800" b="0" i="0"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944661">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1" i="1"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a:noFill/>
                    </a:lnB>
                    <a:lnTlToBr>
                      <a:noFill/>
                    </a:lnTlToBr>
                    <a:lnBlToTr>
                      <a:noFill/>
                    </a:lnBlToTr>
                    <a:noFill/>
                  </a:tcPr>
                </a:tc>
                <a:tc>
                  <a:txBody>
                    <a:bodyPr/>
                    <a:lstStyle/>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smtClean="0">
                          <a:ln>
                            <a:noFill/>
                          </a:ln>
                          <a:solidFill>
                            <a:schemeClr val="folHlink"/>
                          </a:solidFill>
                          <a:effectLst/>
                          <a:latin typeface="Trebuchet MS" pitchFamily="34" charset="0"/>
                          <a:ea typeface="ヒラギノ角ゴ Pro W3"/>
                          <a:cs typeface="ヒラギノ角ゴ Pro W3"/>
                          <a:sym typeface="Symbol" pitchFamily="18" charset="2"/>
                        </a:rPr>
                        <a:t>places of maximum moment:</a:t>
                      </a:r>
                    </a:p>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folHlink"/>
                          </a:solidFill>
                          <a:effectLst/>
                          <a:latin typeface="Trebuchet MS" pitchFamily="34" charset="0"/>
                          <a:ea typeface="ヒラギノ角ゴ Pro W3"/>
                          <a:cs typeface="ヒラギノ角ゴ Pro W3"/>
                        </a:rPr>
                        <a:t>main: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2</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h</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 250 mm</a:t>
                      </a:r>
                    </a:p>
                    <a:p>
                      <a:pPr marL="1162050" marR="0" lvl="0" indent="-116205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folHlink"/>
                          </a:solidFill>
                          <a:effectLst/>
                          <a:latin typeface="Trebuchet MS" pitchFamily="34" charset="0"/>
                          <a:ea typeface="ヒラギノ角ゴ Pro W3"/>
                          <a:cs typeface="ヒラギノ角ゴ Pro W3"/>
                        </a:rPr>
                        <a:t>secondary: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3</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h</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 400 mm</a:t>
                      </a:r>
                      <a:endParaRPr kumimoji="0" lang="en-US"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endParaRPr>
                    </a:p>
                  </a:txBody>
                  <a:tcPr marT="45709" marB="45709"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0" lang="en-US" sz="1800" b="0"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a:noFill/>
                    </a:lnB>
                    <a:lnTlToBr>
                      <a:noFill/>
                    </a:lnTlToBr>
                    <a:lnBlToTr>
                      <a:noFill/>
                    </a:lnBlToTr>
                    <a:noFill/>
                  </a:tcPr>
                </a:tc>
              </a:tr>
              <a:tr h="36577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cap="flat">
                      <a:noFill/>
                    </a:lnL>
                    <a:lnR>
                      <a:noFill/>
                    </a:lnR>
                    <a:lnT>
                      <a:noFill/>
                    </a:lnT>
                    <a:lnB cap="flat">
                      <a:noFill/>
                    </a:lnB>
                    <a:lnTlToBr>
                      <a:noFill/>
                    </a:lnTlToBr>
                    <a:lnBlToTr>
                      <a:noFill/>
                    </a:lnBlToTr>
                    <a:noFill/>
                  </a:tcPr>
                </a:tc>
                <a:tc>
                  <a:txBody>
                    <a:bodyPr/>
                    <a:lstStyle/>
                    <a:p>
                      <a:endParaRPr lang="en-GB" sz="1800"/>
                    </a:p>
                  </a:txBody>
                  <a:tcPr marT="45709" marB="4570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T="45709" marB="45709" horzOverflow="overflow">
                    <a:lnL>
                      <a:noFill/>
                    </a:lnL>
                    <a:lnR cap="flat">
                      <a:noFill/>
                    </a:lnR>
                    <a:lnT>
                      <a:noFill/>
                    </a:lnT>
                    <a:lnB cap="flat">
                      <a:noFill/>
                    </a:lnB>
                    <a:lnTlToBr>
                      <a:noFill/>
                    </a:lnTlToBr>
                    <a:lnBlToTr>
                      <a:noFill/>
                    </a:lnBlToTr>
                    <a:noFill/>
                  </a:tcPr>
                </a:tc>
              </a:tr>
            </a:tbl>
          </a:graphicData>
        </a:graphic>
      </p:graphicFrame>
      <p:sp>
        <p:nvSpPr>
          <p:cNvPr id="4" name="Oval 3"/>
          <p:cNvSpPr>
            <a:spLocks noChangeArrowheads="1"/>
          </p:cNvSpPr>
          <p:nvPr/>
        </p:nvSpPr>
        <p:spPr bwMode="auto">
          <a:xfrm>
            <a:off x="395536" y="1196752"/>
            <a:ext cx="1411560" cy="57737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GB" altLang="en-US" smtClean="0"/>
              <a:t>Detailing Comparisons</a:t>
            </a:r>
            <a:endParaRPr lang="en-US" altLang="en-US" smtClean="0"/>
          </a:p>
        </p:txBody>
      </p:sp>
      <p:graphicFrame>
        <p:nvGraphicFramePr>
          <p:cNvPr id="361553" name="Group 81"/>
          <p:cNvGraphicFramePr>
            <a:graphicFrameLocks noGrp="1"/>
          </p:cNvGraphicFramePr>
          <p:nvPr>
            <p:ph type="tbl" idx="1"/>
          </p:nvPr>
        </p:nvGraphicFramePr>
        <p:xfrm>
          <a:off x="215900" y="1352550"/>
          <a:ext cx="8748713" cy="5376863"/>
        </p:xfrm>
        <a:graphic>
          <a:graphicData uri="http://schemas.openxmlformats.org/drawingml/2006/table">
            <a:tbl>
              <a:tblPr/>
              <a:tblGrid>
                <a:gridCol w="1871985"/>
                <a:gridCol w="4140460"/>
                <a:gridCol w="2736268"/>
              </a:tblGrid>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Punching Shear</a:t>
                      </a:r>
                      <a:endParaRPr kumimoji="0" lang="en-US" sz="1800" b="1"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EC2</a:t>
                      </a:r>
                      <a:r>
                        <a:rPr kumimoji="0" lang="en-GB" sz="1800" b="1" i="1" u="none" strike="noStrike" cap="none" normalizeH="0" baseline="0" dirty="0" smtClean="0">
                          <a:ln>
                            <a:noFill/>
                          </a:ln>
                          <a:solidFill>
                            <a:srgbClr val="002C5F"/>
                          </a:solidFill>
                          <a:effectLst/>
                          <a:latin typeface="Trebuchet MS" pitchFamily="34" charset="0"/>
                          <a:ea typeface="+mn-ea"/>
                          <a:cs typeface="+mn-cs"/>
                        </a:rPr>
                        <a:t>Clause / Values</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L="91439" marR="91439" marT="45725" marB="45725" horzOverflow="overflow">
                    <a:lnL>
                      <a:noFill/>
                    </a:lnL>
                    <a:lnR>
                      <a:noFill/>
                    </a:lnR>
                    <a:lnT cap="fla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BS 8110 </a:t>
                      </a:r>
                      <a:r>
                        <a:rPr kumimoji="0" lang="en-GB" sz="1800" b="1" i="1" u="none" strike="noStrike" cap="none" normalizeH="0" baseline="0" dirty="0" smtClean="0">
                          <a:ln>
                            <a:noFill/>
                          </a:ln>
                          <a:solidFill>
                            <a:srgbClr val="002C5F"/>
                          </a:solidFill>
                          <a:effectLst/>
                          <a:latin typeface="Trebuchet MS" pitchFamily="34" charset="0"/>
                          <a:ea typeface="+mn-ea"/>
                          <a:cs typeface="+mn-cs"/>
                        </a:rPr>
                        <a:t>Values</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L="91439" marR="91439" marT="45725" marB="45725" horzOverflow="overflow">
                    <a:lnL>
                      <a:noFill/>
                    </a:lnL>
                    <a:lnR cap="flat">
                      <a:noFill/>
                    </a:lnR>
                    <a:lnT cap="flat">
                      <a:noFill/>
                    </a:lnT>
                    <a:lnB>
                      <a:noFill/>
                    </a:lnB>
                    <a:lnTlToBr>
                      <a:noFill/>
                    </a:lnTlToBr>
                    <a:lnBlToTr>
                      <a:noFill/>
                    </a:lnBlToTr>
                    <a:solidFill>
                      <a:schemeClr val="accent1"/>
                    </a:solid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1" i="1" u="sng" strike="noStrike" cap="none" normalizeH="0" baseline="0" dirty="0" smtClean="0">
                          <a:ln>
                            <a:noFill/>
                          </a:ln>
                          <a:solidFill>
                            <a:srgbClr val="002C5F"/>
                          </a:solidFill>
                          <a:effectLst/>
                          <a:latin typeface="Trebuchet MS" pitchFamily="34" charset="0"/>
                          <a:ea typeface="ヒラギノ角ゴ Pro W3"/>
                          <a:cs typeface="ヒラギノ角ゴ Pro W3"/>
                        </a:rPr>
                        <a:t>Links</a:t>
                      </a:r>
                      <a:endParaRPr kumimoji="0" lang="en-US" sz="1800" b="1" i="1" u="sng"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1" i="1"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1" i="1"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a:noFill/>
                    </a:lnB>
                    <a:lnTlToBr>
                      <a:noFill/>
                    </a:lnTlToBr>
                    <a:lnBlToTr>
                      <a:noFill/>
                    </a:lnBlToTr>
                    <a:noFill/>
                  </a:tcPr>
                </a:tc>
              </a:tr>
              <a:tr h="408347">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A</a:t>
                      </a:r>
                      <a:r>
                        <a:rPr kumimoji="0" lang="en-GB" sz="1800" b="0" i="0" u="none" strike="noStrike" cap="none" normalizeH="0" baseline="-25000" dirty="0" err="1" smtClean="0">
                          <a:ln>
                            <a:noFill/>
                          </a:ln>
                          <a:solidFill>
                            <a:schemeClr val="tx1"/>
                          </a:solidFill>
                          <a:effectLst/>
                          <a:latin typeface="Trebuchet MS" pitchFamily="34" charset="0"/>
                          <a:ea typeface="ヒラギノ角ゴ Pro W3"/>
                          <a:cs typeface="ヒラギノ角ゴ Pro W3"/>
                        </a:rPr>
                        <a:t>sw,min</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9.4.3 (2):</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Link leg = 0.053</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s</a:t>
                      </a:r>
                      <a:r>
                        <a:rPr kumimoji="0" lang="en-GB" sz="1800" b="0" i="0" u="none" strike="noStrike" cap="none" normalizeH="0" baseline="-25000" dirty="0" smtClean="0">
                          <a:ln>
                            <a:noFill/>
                          </a:ln>
                          <a:solidFill>
                            <a:schemeClr val="hlink"/>
                          </a:solidFill>
                          <a:effectLst/>
                          <a:latin typeface="Trebuchet MS" pitchFamily="34" charset="0"/>
                          <a:ea typeface="ヒラギノ角ゴ Pro W3"/>
                          <a:cs typeface="ヒラギノ角ゴ Pro W3"/>
                        </a:rPr>
                        <a:t>r</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s</a:t>
                      </a:r>
                      <a:r>
                        <a:rPr kumimoji="0" lang="en-GB" sz="1800" b="0" i="0" u="none" strike="noStrike" cap="none" normalizeH="0" baseline="-25000" dirty="0" err="1" smtClean="0">
                          <a:ln>
                            <a:noFill/>
                          </a:ln>
                          <a:solidFill>
                            <a:schemeClr val="hlink"/>
                          </a:solidFill>
                          <a:effectLst/>
                          <a:latin typeface="Trebuchet MS" pitchFamily="34" charset="0"/>
                          <a:ea typeface="ヒラギノ角ゴ Pro W3"/>
                          <a:cs typeface="ヒラギノ角ゴ Pro W3"/>
                        </a:rPr>
                        <a:t>t</a:t>
                      </a:r>
                      <a:r>
                        <a:rPr kumimoji="0" lang="en-GB" sz="1800" b="0" i="0" u="none" strike="noStrike" cap="none" normalizeH="0" baseline="-25000" dirty="0" smtClean="0">
                          <a:ln>
                            <a:noFill/>
                          </a:ln>
                          <a:solidFill>
                            <a:schemeClr val="hlink"/>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f</a:t>
                      </a:r>
                      <a:r>
                        <a:rPr kumimoji="0" lang="en-GB" sz="1800" b="0" i="0" u="none" strike="noStrike" cap="none" normalizeH="0" baseline="-25000" dirty="0" err="1" smtClean="0">
                          <a:ln>
                            <a:noFill/>
                          </a:ln>
                          <a:solidFill>
                            <a:schemeClr val="hlink"/>
                          </a:solidFill>
                          <a:effectLst/>
                          <a:latin typeface="Trebuchet MS" pitchFamily="34" charset="0"/>
                          <a:ea typeface="ヒラギノ角ゴ Pro W3"/>
                          <a:cs typeface="ヒラギノ角ゴ Pro W3"/>
                        </a:rPr>
                        <a:t>ck</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f</a:t>
                      </a:r>
                      <a:r>
                        <a:rPr kumimoji="0" lang="en-GB" sz="1800" b="0" i="0" u="none" strike="noStrike" cap="none" normalizeH="0" baseline="-25000" dirty="0" err="1" smtClean="0">
                          <a:ln>
                            <a:noFill/>
                          </a:ln>
                          <a:solidFill>
                            <a:schemeClr val="hlink"/>
                          </a:solidFill>
                          <a:effectLst/>
                          <a:latin typeface="Trebuchet MS" pitchFamily="34" charset="0"/>
                          <a:ea typeface="ヒラギノ角ゴ Pro W3"/>
                          <a:cs typeface="ヒラギノ角ゴ Pro W3"/>
                        </a:rPr>
                        <a:t>yk</a:t>
                      </a:r>
                      <a:endPar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endParaRP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Total = 0.4</a:t>
                      </a: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ud</a:t>
                      </a: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/0.87</a:t>
                      </a: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f</a:t>
                      </a: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yv</a:t>
                      </a: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err="1" smtClean="0">
                          <a:ln>
                            <a:noFill/>
                          </a:ln>
                          <a:solidFill>
                            <a:schemeClr val="tx1"/>
                          </a:solidFill>
                          <a:effectLst/>
                          <a:latin typeface="Trebuchet MS" pitchFamily="34" charset="0"/>
                          <a:ea typeface="ヒラギノ角ゴ Pro W3"/>
                          <a:cs typeface="ヒラギノ角ゴ Pro W3"/>
                        </a:rPr>
                        <a:t>S</a:t>
                      </a:r>
                      <a:r>
                        <a:rPr kumimoji="0" lang="en-GB" sz="1800" b="0" i="1" u="none" strike="noStrike" cap="none" normalizeH="0" baseline="-25000" dirty="0" err="1" smtClean="0">
                          <a:ln>
                            <a:noFill/>
                          </a:ln>
                          <a:solidFill>
                            <a:schemeClr val="tx1"/>
                          </a:solidFill>
                          <a:effectLst/>
                          <a:latin typeface="Trebuchet MS" pitchFamily="34" charset="0"/>
                          <a:ea typeface="ヒラギノ角ゴ Pro W3"/>
                          <a:cs typeface="ヒラギノ角ゴ Pro W3"/>
                        </a:rPr>
                        <a:t>r</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9.4.3 (1):    0.75</a:t>
                      </a:r>
                      <a:r>
                        <a:rPr kumimoji="0" lang="en-GB" sz="1800" b="0" i="1" u="none" strike="noStrike" cap="none" normalizeH="0" baseline="0" dirty="0" smtClean="0">
                          <a:ln>
                            <a:noFill/>
                          </a:ln>
                          <a:solidFill>
                            <a:schemeClr val="tx1"/>
                          </a:solidFill>
                          <a:effectLst/>
                          <a:latin typeface="Trebuchet MS" pitchFamily="34" charset="0"/>
                          <a:ea typeface="ヒラギノ角ゴ Pro W3"/>
                          <a:cs typeface="ヒラギノ角ゴ Pro W3"/>
                        </a:rPr>
                        <a:t>d</a:t>
                      </a: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0.75</a:t>
                      </a: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d</a:t>
                      </a:r>
                    </a:p>
                  </a:txBody>
                  <a:tcPr marL="91439" marR="91439" marT="45725" marB="45725" horzOverflow="overflow">
                    <a:lnL>
                      <a:noFill/>
                    </a:lnL>
                    <a:lnR cap="flat">
                      <a:noFill/>
                    </a:lnR>
                    <a:lnT>
                      <a:noFill/>
                    </a:lnT>
                    <a:lnB>
                      <a:noFill/>
                    </a:lnB>
                    <a:lnTlToBr>
                      <a:noFill/>
                    </a:lnTlToBr>
                    <a:lnBlToTr>
                      <a:noFill/>
                    </a:lnBlToTr>
                    <a:noFill/>
                  </a:tcPr>
                </a:tc>
              </a:tr>
              <a:tr h="945002">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dirty="0" smtClean="0">
                          <a:ln>
                            <a:noFill/>
                          </a:ln>
                          <a:solidFill>
                            <a:schemeClr val="tx1"/>
                          </a:solidFill>
                          <a:effectLst/>
                          <a:latin typeface="Trebuchet MS" pitchFamily="34" charset="0"/>
                          <a:ea typeface="ヒラギノ角ゴ Pro W3"/>
                          <a:cs typeface="ヒラギノ角ゴ Pro W3"/>
                        </a:rPr>
                        <a:t>S</a:t>
                      </a:r>
                      <a:r>
                        <a:rPr kumimoji="0" lang="en-GB" sz="1800" b="0" i="1" u="none" strike="noStrike" cap="none" normalizeH="0" baseline="-25000" dirty="0" smtClean="0">
                          <a:ln>
                            <a:noFill/>
                          </a:ln>
                          <a:solidFill>
                            <a:schemeClr val="tx1"/>
                          </a:solidFill>
                          <a:effectLst/>
                          <a:latin typeface="Trebuchet MS" pitchFamily="34" charset="0"/>
                          <a:ea typeface="ヒラギノ角ゴ Pro W3"/>
                          <a:cs typeface="ヒラギノ角ゴ Pro W3"/>
                        </a:rPr>
                        <a:t>t</a:t>
                      </a:r>
                      <a:endParaRPr kumimoji="0" lang="en-US" sz="18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9.4.3 (1):    </a:t>
                      </a:r>
                    </a:p>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within 1st control </a:t>
                      </a:r>
                      <a:r>
                        <a:rPr kumimoji="0" lang="en-GB" sz="1800" b="0" i="0" u="none" strike="noStrike" cap="none" normalizeH="0" baseline="0" dirty="0" err="1" smtClean="0">
                          <a:ln>
                            <a:noFill/>
                          </a:ln>
                          <a:solidFill>
                            <a:schemeClr val="tx1"/>
                          </a:solidFill>
                          <a:effectLst/>
                          <a:latin typeface="Trebuchet MS" pitchFamily="34" charset="0"/>
                          <a:ea typeface="ヒラギノ角ゴ Pro W3"/>
                          <a:cs typeface="ヒラギノ角ゴ Pro W3"/>
                        </a:rPr>
                        <a:t>perim</a:t>
                      </a: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  1.5</a:t>
                      </a:r>
                      <a:r>
                        <a:rPr kumimoji="0" lang="en-GB" sz="1800" b="0" i="1" u="none" strike="noStrike" cap="none" normalizeH="0" baseline="0" dirty="0" smtClean="0">
                          <a:ln>
                            <a:noFill/>
                          </a:ln>
                          <a:solidFill>
                            <a:schemeClr val="tx1"/>
                          </a:solidFill>
                          <a:effectLst/>
                          <a:latin typeface="Trebuchet MS" pitchFamily="34" charset="0"/>
                          <a:ea typeface="ヒラギノ角ゴ Pro W3"/>
                          <a:cs typeface="ヒラギノ角ゴ Pro W3"/>
                        </a:rPr>
                        <a:t>d</a:t>
                      </a:r>
                    </a:p>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outside 1st control </a:t>
                      </a:r>
                      <a:r>
                        <a:rPr kumimoji="0" lang="en-GB" sz="1800" b="0" i="0" u="none" strike="noStrike" cap="none" normalizeH="0" baseline="0" dirty="0" err="1" smtClean="0">
                          <a:ln>
                            <a:noFill/>
                          </a:ln>
                          <a:solidFill>
                            <a:schemeClr val="tx1"/>
                          </a:solidFill>
                          <a:effectLst/>
                          <a:latin typeface="Trebuchet MS" pitchFamily="34" charset="0"/>
                          <a:ea typeface="ヒラギノ角ゴ Pro W3"/>
                          <a:cs typeface="ヒラギノ角ゴ Pro W3"/>
                        </a:rPr>
                        <a:t>perim</a:t>
                      </a: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  2</a:t>
                      </a:r>
                      <a:r>
                        <a:rPr kumimoji="0" lang="en-GB" sz="1800" b="0" i="1" u="none" strike="noStrike" cap="none" normalizeH="0" baseline="0" dirty="0" smtClean="0">
                          <a:ln>
                            <a:noFill/>
                          </a:ln>
                          <a:solidFill>
                            <a:schemeClr val="tx1"/>
                          </a:solidFill>
                          <a:effectLst/>
                          <a:latin typeface="Trebuchet MS" pitchFamily="34" charset="0"/>
                          <a:ea typeface="ヒラギノ角ゴ Pro W3"/>
                          <a:cs typeface="ヒラギノ角ゴ Pro W3"/>
                        </a:rPr>
                        <a:t>d</a:t>
                      </a:r>
                      <a:endParaRPr kumimoji="0" lang="en-US" sz="1800" b="0" i="1"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1.5</a:t>
                      </a: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d</a:t>
                      </a:r>
                      <a:endParaRPr kumimoji="0" lang="en-US" sz="18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1" i="1" u="sng" strike="noStrike" cap="none" normalizeH="0" baseline="0" dirty="0" smtClean="0">
                          <a:ln>
                            <a:noFill/>
                          </a:ln>
                          <a:solidFill>
                            <a:srgbClr val="002C5F"/>
                          </a:solidFill>
                          <a:effectLst/>
                          <a:latin typeface="Trebuchet MS" pitchFamily="34" charset="0"/>
                          <a:ea typeface="ヒラギノ角ゴ Pro W3"/>
                          <a:cs typeface="ヒラギノ角ゴ Pro W3"/>
                        </a:rPr>
                        <a:t>Columns</a:t>
                      </a:r>
                      <a:endParaRPr kumimoji="0" lang="en-US" sz="1800" b="1" i="1" u="sng"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a:spcBef>
                          <a:spcPts val="0"/>
                        </a:spcBef>
                        <a:spcAft>
                          <a:spcPts val="0"/>
                        </a:spcAft>
                      </a:pPr>
                      <a:endParaRPr lang="en-GB" sz="1800"/>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a:noFill/>
                    </a:lnB>
                    <a:lnTlToBr>
                      <a:noFill/>
                    </a:lnTlToBr>
                    <a:lnBlToTr>
                      <a:noFill/>
                    </a:lnBlToTr>
                    <a:noFill/>
                  </a:tcPr>
                </a:tc>
              </a:tr>
              <a:tr h="365774">
                <a:tc gridSpan="2">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1" i="1" u="sng" strike="noStrike" cap="none" normalizeH="0" baseline="0" dirty="0" smtClean="0">
                          <a:ln>
                            <a:noFill/>
                          </a:ln>
                          <a:solidFill>
                            <a:srgbClr val="002C5F"/>
                          </a:solidFill>
                          <a:effectLst/>
                          <a:latin typeface="Trebuchet MS" pitchFamily="34" charset="0"/>
                          <a:ea typeface="ヒラギノ角ゴ Pro W3"/>
                          <a:cs typeface="ヒラギノ角ゴ Pro W3"/>
                        </a:rPr>
                        <a:t>Main Bars in Compression</a:t>
                      </a:r>
                      <a:endParaRPr kumimoji="0" lang="en-US" sz="1800" b="1" i="1" u="sng"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A</a:t>
                      </a:r>
                      <a:r>
                        <a:rPr kumimoji="0" lang="en-GB" sz="1800" b="0" i="0" u="none" strike="noStrike" cap="none" normalizeH="0" baseline="-25000" smtClean="0">
                          <a:ln>
                            <a:noFill/>
                          </a:ln>
                          <a:solidFill>
                            <a:schemeClr val="tx1"/>
                          </a:solidFill>
                          <a:effectLst/>
                          <a:latin typeface="Trebuchet MS" pitchFamily="34" charset="0"/>
                          <a:ea typeface="ヒラギノ角ゴ Pro W3"/>
                          <a:cs typeface="ヒラギノ角ゴ Pro W3"/>
                        </a:rPr>
                        <a:t>s,min</a:t>
                      </a:r>
                      <a:endParaRPr kumimoji="0" lang="en-US" sz="18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9.5.2 (2):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0.10</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N</a:t>
                      </a:r>
                      <a:r>
                        <a:rPr kumimoji="0" lang="en-GB" sz="1800" b="0" i="1" u="none" strike="noStrike" cap="none" normalizeH="0" baseline="-25000" dirty="0" smtClean="0">
                          <a:ln>
                            <a:noFill/>
                          </a:ln>
                          <a:solidFill>
                            <a:schemeClr val="hlink"/>
                          </a:solidFill>
                          <a:effectLst/>
                          <a:latin typeface="Trebuchet MS" pitchFamily="34" charset="0"/>
                          <a:ea typeface="ヒラギノ角ゴ Pro W3"/>
                          <a:cs typeface="ヒラギノ角ゴ Pro W3"/>
                        </a:rPr>
                        <a:t>E</a:t>
                      </a:r>
                      <a:r>
                        <a:rPr kumimoji="0" lang="en-GB" sz="1800" b="0" i="0" u="none" strike="noStrike" cap="none" normalizeH="0" baseline="-25000" dirty="0" smtClean="0">
                          <a:ln>
                            <a:noFill/>
                          </a:ln>
                          <a:solidFill>
                            <a:schemeClr val="hlink"/>
                          </a:solidFill>
                          <a:effectLst/>
                          <a:latin typeface="Trebuchet MS" pitchFamily="34" charset="0"/>
                          <a:ea typeface="ヒラギノ角ゴ Pro W3"/>
                          <a:cs typeface="ヒラギノ角ゴ Pro W3"/>
                        </a:rPr>
                        <a:t>d</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f</a:t>
                      </a:r>
                      <a:r>
                        <a:rPr kumimoji="0" lang="en-GB" sz="1800" b="0" i="0" u="none" strike="noStrike" cap="none" normalizeH="0" baseline="-25000" dirty="0" err="1" smtClean="0">
                          <a:ln>
                            <a:noFill/>
                          </a:ln>
                          <a:solidFill>
                            <a:schemeClr val="hlink"/>
                          </a:solidFill>
                          <a:effectLst/>
                          <a:latin typeface="Trebuchet MS" pitchFamily="34" charset="0"/>
                          <a:ea typeface="ヒラギノ角ゴ Pro W3"/>
                          <a:cs typeface="ヒラギノ角ゴ Pro W3"/>
                        </a:rPr>
                        <a:t>yk</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0.002</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rPr>
                        <a:t>bh</a:t>
                      </a:r>
                      <a:endParaRPr kumimoji="0" lang="en-US" sz="1800" b="0" i="1" u="none" strike="noStrike" cap="none" normalizeH="0" baseline="0" dirty="0" smtClean="0">
                        <a:ln>
                          <a:noFill/>
                        </a:ln>
                        <a:solidFill>
                          <a:schemeClr val="hlink"/>
                        </a:solidFill>
                        <a:effectLst/>
                        <a:latin typeface="Trebuchet MS" pitchFamily="34" charset="0"/>
                        <a:ea typeface="ヒラギノ角ゴ Pro W3"/>
                        <a:cs typeface="ヒラギノ角ゴ Pro W3"/>
                      </a:endParaRP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0.004 </a:t>
                      </a: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bh</a:t>
                      </a:r>
                      <a:endParaRPr kumimoji="0" lang="en-US" sz="18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A</a:t>
                      </a:r>
                      <a:r>
                        <a:rPr kumimoji="0" lang="en-GB" sz="1800" b="0" i="0" u="none" strike="noStrike" cap="none" normalizeH="0" baseline="-25000" smtClean="0">
                          <a:ln>
                            <a:noFill/>
                          </a:ln>
                          <a:solidFill>
                            <a:schemeClr val="tx1"/>
                          </a:solidFill>
                          <a:effectLst/>
                          <a:latin typeface="Trebuchet MS" pitchFamily="34" charset="0"/>
                          <a:ea typeface="ヒラギノ角ゴ Pro W3"/>
                          <a:cs typeface="ヒラギノ角ゴ Pro W3"/>
                        </a:rPr>
                        <a:t>s,max</a:t>
                      </a:r>
                      <a:endParaRPr kumimoji="0" lang="en-US" sz="18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9.5.2 (3):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rPr>
                        <a:t>0.04 </a:t>
                      </a:r>
                      <a:r>
                        <a:rPr kumimoji="0" lang="en-GB" sz="1800" b="0" i="1" u="none" strike="noStrike" cap="none" normalizeH="0" baseline="0" dirty="0" err="1" smtClean="0">
                          <a:ln>
                            <a:noFill/>
                          </a:ln>
                          <a:solidFill>
                            <a:schemeClr val="hlink"/>
                          </a:solidFill>
                          <a:effectLst/>
                          <a:latin typeface="Trebuchet MS" pitchFamily="34" charset="0"/>
                          <a:ea typeface="ヒラギノ角ゴ Pro W3"/>
                          <a:cs typeface="ヒラギノ角ゴ Pro W3"/>
                        </a:rPr>
                        <a:t>bh</a:t>
                      </a:r>
                      <a:endParaRPr kumimoji="0" lang="en-US" sz="1800" b="0" i="1" u="none" strike="noStrike" cap="none" normalizeH="0" baseline="0" dirty="0" smtClean="0">
                        <a:ln>
                          <a:noFill/>
                        </a:ln>
                        <a:solidFill>
                          <a:schemeClr val="hlink"/>
                        </a:solidFill>
                        <a:effectLst/>
                        <a:latin typeface="Trebuchet MS" pitchFamily="34" charset="0"/>
                        <a:ea typeface="ヒラギノ角ゴ Pro W3"/>
                        <a:cs typeface="ヒラギノ角ゴ Pro W3"/>
                      </a:endParaRP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0.06 </a:t>
                      </a: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bh</a:t>
                      </a:r>
                      <a:endParaRPr kumimoji="0" lang="en-US" sz="1800" b="0" i="1"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1" i="1" u="sng" strike="noStrike" cap="none" normalizeH="0" baseline="0" dirty="0" smtClean="0">
                          <a:ln>
                            <a:noFill/>
                          </a:ln>
                          <a:solidFill>
                            <a:srgbClr val="002C5F"/>
                          </a:solidFill>
                          <a:effectLst/>
                          <a:latin typeface="Trebuchet MS" pitchFamily="34" charset="0"/>
                          <a:ea typeface="ヒラギノ角ゴ Pro W3"/>
                          <a:cs typeface="ヒラギノ角ゴ Pro W3"/>
                        </a:rPr>
                        <a:t>Links</a:t>
                      </a:r>
                      <a:endParaRPr kumimoji="0" lang="en-US" sz="1800" b="1" i="1" u="sng"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a:spcBef>
                          <a:spcPts val="0"/>
                        </a:spcBef>
                        <a:spcAft>
                          <a:spcPts val="0"/>
                        </a:spcAft>
                      </a:pPr>
                      <a:endParaRPr lang="en-GB" sz="1800"/>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0" i="0" u="none" strike="noStrike" cap="none" normalizeH="0" baseline="0" smtClean="0">
                        <a:ln>
                          <a:noFill/>
                        </a:ln>
                        <a:solidFill>
                          <a:srgbClr val="002C5F"/>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Min size</a:t>
                      </a:r>
                      <a:endParaRPr kumimoji="0" lang="en-US" sz="18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sym typeface="Symbol" pitchFamily="18" charset="2"/>
                        </a:rPr>
                        <a:t>9.5.3 (1)  0.25 or 6 mm</a:t>
                      </a: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sym typeface="Symbol" pitchFamily="18" charset="2"/>
                        </a:rPr>
                        <a:t>0.25 or 6 mm</a:t>
                      </a:r>
                      <a:endParaRPr kumimoji="0" lang="en-US" sz="1800" b="0" i="0" u="none" strike="noStrike" cap="none" normalizeH="0" baseline="0" dirty="0" smtClean="0">
                        <a:ln>
                          <a:noFill/>
                        </a:ln>
                        <a:solidFill>
                          <a:schemeClr val="tx1"/>
                        </a:solidFill>
                        <a:effectLst/>
                        <a:latin typeface="Trebuchet MS" pitchFamily="34" charset="0"/>
                        <a:ea typeface="ヒラギノ角ゴ Pro W3"/>
                        <a:cs typeface="ヒラギノ角ゴ Pro W3"/>
                        <a:sym typeface="Symbol" pitchFamily="18" charset="2"/>
                      </a:endParaRP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1" u="none" strike="noStrike" cap="none" normalizeH="0" baseline="0" smtClean="0">
                          <a:ln>
                            <a:noFill/>
                          </a:ln>
                          <a:solidFill>
                            <a:schemeClr val="tx1"/>
                          </a:solidFill>
                          <a:effectLst/>
                          <a:latin typeface="Trebuchet MS" pitchFamily="34" charset="0"/>
                          <a:ea typeface="ヒラギノ角ゴ Pro W3"/>
                          <a:cs typeface="ヒラギノ角ゴ Pro W3"/>
                        </a:rPr>
                        <a:t>S</a:t>
                      </a:r>
                      <a:r>
                        <a:rPr kumimoji="0" lang="en-GB" sz="1800" b="0" i="0" u="none" strike="noStrike" cap="none" normalizeH="0" baseline="-25000" smtClean="0">
                          <a:ln>
                            <a:noFill/>
                          </a:ln>
                          <a:solidFill>
                            <a:schemeClr val="tx1"/>
                          </a:solidFill>
                          <a:effectLst/>
                          <a:latin typeface="Trebuchet MS" pitchFamily="34" charset="0"/>
                          <a:ea typeface="ヒラギノ角ゴ Pro W3"/>
                          <a:cs typeface="ヒラギノ角ゴ Pro W3"/>
                        </a:rPr>
                        <a:t>cl,tmax</a:t>
                      </a:r>
                      <a:endParaRPr kumimoji="0" lang="en-US" sz="18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9.5.3 (3): min</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(12min; 0.6</a:t>
                      </a:r>
                      <a:r>
                        <a:rPr kumimoji="0" lang="en-GB" sz="1800" b="0" i="1"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b; </a:t>
                      </a:r>
                      <a:r>
                        <a:rPr kumimoji="0" lang="en-GB"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rPr>
                        <a:t>240 mm)</a:t>
                      </a:r>
                      <a:endParaRPr kumimoji="0" lang="en-US" sz="1800" b="0" i="0" u="none" strike="noStrike" cap="none" normalizeH="0" baseline="0" dirty="0" smtClean="0">
                        <a:ln>
                          <a:noFill/>
                        </a:ln>
                        <a:solidFill>
                          <a:schemeClr val="hlink"/>
                        </a:solidFill>
                        <a:effectLst/>
                        <a:latin typeface="Trebuchet MS" pitchFamily="34" charset="0"/>
                        <a:ea typeface="ヒラギノ角ゴ Pro W3"/>
                        <a:cs typeface="ヒラギノ角ゴ Pro W3"/>
                        <a:sym typeface="Symbol" pitchFamily="18" charset="2"/>
                      </a:endParaRPr>
                    </a:p>
                  </a:txBody>
                  <a:tcPr marL="91439" marR="91439"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sym typeface="Symbol" pitchFamily="18" charset="2"/>
                        </a:rPr>
                        <a:t>12</a:t>
                      </a:r>
                    </a:p>
                  </a:txBody>
                  <a:tcPr marL="91439" marR="91439" marT="45725" marB="45725" horzOverflow="overflow">
                    <a:lnL>
                      <a:noFill/>
                    </a:lnL>
                    <a:lnR cap="flat">
                      <a:noFill/>
                    </a:lnR>
                    <a:lnT>
                      <a:noFill/>
                    </a:lnT>
                    <a:lnB>
                      <a:noFill/>
                    </a:lnB>
                    <a:lnTlToBr>
                      <a:noFill/>
                    </a:lnTlToBr>
                    <a:lnBlToTr>
                      <a:noFill/>
                    </a:lnBlToTr>
                    <a:noFill/>
                  </a:tcPr>
                </a:tc>
              </a:tr>
              <a:tr h="365774">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2500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Trebuchet MS" pitchFamily="34" charset="0"/>
                          <a:ea typeface="ヒラギノ角ゴ Pro W3"/>
                          <a:cs typeface="ヒラギノ角ゴ Pro W3"/>
                        </a:rPr>
                        <a:t>9.5.3 (6): 150 mm from main bar</a:t>
                      </a:r>
                      <a:endParaRPr kumimoji="0" lang="en-US" sz="1800" b="0" i="0" u="none" strike="noStrike" cap="none" normalizeH="0" baseline="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Trebuchet MS" pitchFamily="34" charset="0"/>
                          <a:ea typeface="ヒラギノ角ゴ Pro W3"/>
                          <a:cs typeface="ヒラギノ角ゴ Pro W3"/>
                        </a:rPr>
                        <a:t>150 mm from main bar</a:t>
                      </a:r>
                      <a:endParaRPr kumimoji="0" lang="en-US" sz="1800" b="0" i="0" u="none" strike="noStrike" cap="none" normalizeH="0" baseline="0" dirty="0" smtClean="0">
                        <a:ln>
                          <a:noFill/>
                        </a:ln>
                        <a:solidFill>
                          <a:schemeClr val="tx1"/>
                        </a:solidFill>
                        <a:effectLst/>
                        <a:latin typeface="Trebuchet MS" pitchFamily="34" charset="0"/>
                        <a:ea typeface="ヒラギノ角ゴ Pro W3"/>
                        <a:cs typeface="ヒラギノ角ゴ Pro W3"/>
                      </a:endParaRPr>
                    </a:p>
                  </a:txBody>
                  <a:tcPr marL="91439" marR="91439" marT="45725" marB="45725" horzOverflow="overflow">
                    <a:lnL>
                      <a:noFill/>
                    </a:lnL>
                    <a:lnR cap="flat">
                      <a:noFill/>
                    </a:lnR>
                    <a:lnT>
                      <a:noFill/>
                    </a:lnT>
                    <a:lnB cap="flat">
                      <a:noFill/>
                    </a:lnB>
                    <a:lnTlToBr>
                      <a:noFill/>
                    </a:lnTlToBr>
                    <a:lnBlToTr>
                      <a:noFill/>
                    </a:lnBlToTr>
                    <a:noFill/>
                  </a:tcPr>
                </a:tc>
              </a:tr>
            </a:tbl>
          </a:graphicData>
        </a:graphic>
      </p:graphicFrame>
      <p:sp>
        <p:nvSpPr>
          <p:cNvPr id="4" name="Oval 3"/>
          <p:cNvSpPr>
            <a:spLocks noChangeArrowheads="1"/>
          </p:cNvSpPr>
          <p:nvPr/>
        </p:nvSpPr>
        <p:spPr bwMode="auto">
          <a:xfrm>
            <a:off x="179512" y="1196752"/>
            <a:ext cx="1872208" cy="720080"/>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
        <p:nvSpPr>
          <p:cNvPr id="5" name="Oval 4"/>
          <p:cNvSpPr>
            <a:spLocks noChangeArrowheads="1"/>
          </p:cNvSpPr>
          <p:nvPr/>
        </p:nvSpPr>
        <p:spPr bwMode="auto">
          <a:xfrm>
            <a:off x="179512" y="3717032"/>
            <a:ext cx="1411560" cy="57737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522288" y="1412875"/>
            <a:ext cx="5634037" cy="503238"/>
          </a:xfrm>
        </p:spPr>
        <p:txBody>
          <a:bodyPr/>
          <a:lstStyle/>
          <a:p>
            <a:pPr eaLnBrk="1" hangingPunct="1"/>
            <a:r>
              <a:rPr lang="en-GB" altLang="en-US" dirty="0" smtClean="0"/>
              <a:t>Class A</a:t>
            </a:r>
          </a:p>
        </p:txBody>
      </p:sp>
      <p:pic>
        <p:nvPicPr>
          <p:cNvPr id="106499" name="Picture 5" descr="B500A 5-1 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060575"/>
            <a:ext cx="3324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7" descr="B500B 7-7 f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573463"/>
            <a:ext cx="3524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1" name="Picture 9" descr="B500C 7-5 fro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229225"/>
            <a:ext cx="33242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Rectangle 10"/>
          <p:cNvSpPr>
            <a:spLocks noChangeArrowheads="1"/>
          </p:cNvSpPr>
          <p:nvPr/>
        </p:nvSpPr>
        <p:spPr bwMode="auto">
          <a:xfrm>
            <a:off x="468313" y="2925763"/>
            <a:ext cx="56340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r>
              <a:rPr lang="en-GB" altLang="en-US"/>
              <a:t>Class B</a:t>
            </a:r>
          </a:p>
        </p:txBody>
      </p:sp>
      <p:sp>
        <p:nvSpPr>
          <p:cNvPr id="106503" name="Rectangle 11"/>
          <p:cNvSpPr>
            <a:spLocks noChangeArrowheads="1"/>
          </p:cNvSpPr>
          <p:nvPr/>
        </p:nvSpPr>
        <p:spPr bwMode="auto">
          <a:xfrm>
            <a:off x="468313" y="4508500"/>
            <a:ext cx="56340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r>
              <a:rPr lang="en-GB" altLang="en-US"/>
              <a:t>Class C</a:t>
            </a:r>
          </a:p>
        </p:txBody>
      </p:sp>
      <p:sp>
        <p:nvSpPr>
          <p:cNvPr id="9" name="Rectangle 9"/>
          <p:cNvSpPr txBox="1">
            <a:spLocks noChangeArrowheads="1"/>
          </p:cNvSpPr>
          <p:nvPr/>
        </p:nvSpPr>
        <p:spPr bwMode="auto">
          <a:xfrm>
            <a:off x="6011863" y="5702300"/>
            <a:ext cx="324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9pPr>
          </a:lstStyle>
          <a:p>
            <a:pPr eaLnBrk="1" hangingPunct="1">
              <a:defRPr/>
            </a:pPr>
            <a:r>
              <a:rPr lang="en-GB" altLang="en-US" sz="2000" kern="0" dirty="0" smtClean="0">
                <a:solidFill>
                  <a:schemeClr val="tx1"/>
                </a:solidFill>
              </a:rPr>
              <a:t>www.ukcares.co.uk </a:t>
            </a:r>
            <a:br>
              <a:rPr lang="en-GB" altLang="en-US" sz="2000" kern="0" dirty="0" smtClean="0">
                <a:solidFill>
                  <a:schemeClr val="tx1"/>
                </a:solidFill>
              </a:rPr>
            </a:br>
            <a:r>
              <a:rPr lang="en-GB" altLang="en-US" sz="2000" kern="0" dirty="0" smtClean="0">
                <a:solidFill>
                  <a:schemeClr val="tx1"/>
                </a:solidFill>
              </a:rPr>
              <a:t>www.uk-bar.org</a:t>
            </a:r>
            <a:endParaRPr lang="en-US" altLang="en-US" sz="2000" kern="0" dirty="0" smtClean="0">
              <a:solidFill>
                <a:schemeClr val="tx1"/>
              </a:solidFill>
            </a:endParaRPr>
          </a:p>
        </p:txBody>
      </p:sp>
      <p:sp>
        <p:nvSpPr>
          <p:cNvPr id="11" name="Rectangle 9"/>
          <p:cNvSpPr txBox="1">
            <a:spLocks noChangeArrowheads="1"/>
          </p:cNvSpPr>
          <p:nvPr/>
        </p:nvSpPr>
        <p:spPr bwMode="auto">
          <a:xfrm>
            <a:off x="250825" y="188913"/>
            <a:ext cx="63468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9pPr>
          </a:lstStyle>
          <a:p>
            <a:pPr eaLnBrk="1" hangingPunct="1">
              <a:defRPr/>
            </a:pPr>
            <a:r>
              <a:rPr lang="en-GB" altLang="en-US" kern="0" dirty="0" smtClean="0">
                <a:solidFill>
                  <a:schemeClr val="tx1"/>
                </a:solidFill>
              </a:rPr>
              <a:t>Identification of bars on site</a:t>
            </a:r>
            <a:br>
              <a:rPr lang="en-GB" altLang="en-US" kern="0" dirty="0" smtClean="0">
                <a:solidFill>
                  <a:schemeClr val="tx1"/>
                </a:solidFill>
              </a:rPr>
            </a:br>
            <a:r>
              <a:rPr lang="en-GB" altLang="en-US" sz="2000" b="0" kern="0" dirty="0" smtClean="0">
                <a:solidFill>
                  <a:schemeClr val="tx1"/>
                </a:solidFill>
              </a:rPr>
              <a:t>Current BS 4449</a:t>
            </a:r>
            <a:endParaRPr lang="en-US" altLang="en-US" sz="2000" b="0" kern="0" dirty="0" smtClean="0">
              <a:solidFill>
                <a:schemeClr val="tx1"/>
              </a:solidFill>
            </a:endParaRPr>
          </a:p>
        </p:txBody>
      </p:sp>
    </p:spTree>
    <p:extLst>
      <p:ext uri="{BB962C8B-B14F-4D97-AF65-F5344CB8AC3E}">
        <p14:creationId xmlns:p14="http://schemas.microsoft.com/office/powerpoint/2010/main" val="3046181642"/>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460500"/>
            <a:ext cx="10458451"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2867" name="Rectangle 3"/>
          <p:cNvSpPr>
            <a:spLocks noChangeArrowheads="1"/>
          </p:cNvSpPr>
          <p:nvPr/>
        </p:nvSpPr>
        <p:spPr bwMode="auto">
          <a:xfrm>
            <a:off x="4779963" y="3965558"/>
            <a:ext cx="418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a:spcBef>
                <a:spcPct val="0"/>
              </a:spcBef>
            </a:pPr>
            <a:r>
              <a:rPr lang="en-US" altLang="en-US" sz="1600" b="1" u="sng" dirty="0">
                <a:solidFill>
                  <a:schemeClr val="tx1"/>
                </a:solidFill>
                <a:latin typeface="Arial" pitchFamily="34" charset="0"/>
              </a:rPr>
              <a:t>UK CARES (Certification - Product &amp; Companies)</a:t>
            </a:r>
          </a:p>
          <a:p>
            <a:pPr>
              <a:spcBef>
                <a:spcPct val="0"/>
              </a:spcBef>
            </a:pPr>
            <a:endParaRPr lang="en-US" altLang="en-US" sz="1600" b="1" u="sng" dirty="0">
              <a:solidFill>
                <a:schemeClr val="tx1"/>
              </a:solidFill>
              <a:latin typeface="Arial" pitchFamily="34" charset="0"/>
            </a:endParaRPr>
          </a:p>
          <a:p>
            <a:pPr>
              <a:spcBef>
                <a:spcPct val="0"/>
              </a:spcBef>
              <a:buFontTx/>
              <a:buAutoNum type="arabicPeriod"/>
            </a:pPr>
            <a:r>
              <a:rPr lang="en-US" altLang="en-US" sz="1600" b="1" dirty="0">
                <a:solidFill>
                  <a:schemeClr val="tx1"/>
                </a:solidFill>
              </a:rPr>
              <a:t>Reinforcing</a:t>
            </a:r>
            <a:r>
              <a:rPr lang="en-US" altLang="en-US" sz="1600" b="1" dirty="0">
                <a:solidFill>
                  <a:schemeClr val="tx1"/>
                </a:solidFill>
                <a:latin typeface="Arial" pitchFamily="34" charset="0"/>
              </a:rPr>
              <a:t> bar and coil </a:t>
            </a:r>
          </a:p>
          <a:p>
            <a:pPr>
              <a:spcBef>
                <a:spcPct val="0"/>
              </a:spcBef>
              <a:buFontTx/>
              <a:buAutoNum type="arabicPeriod"/>
            </a:pPr>
            <a:r>
              <a:rPr lang="en-US" altLang="en-US" sz="1600" b="1" dirty="0">
                <a:solidFill>
                  <a:schemeClr val="tx1"/>
                </a:solidFill>
                <a:latin typeface="Arial" pitchFamily="34" charset="0"/>
              </a:rPr>
              <a:t>Reinforcing fabric </a:t>
            </a:r>
          </a:p>
          <a:p>
            <a:pPr>
              <a:spcBef>
                <a:spcPct val="0"/>
              </a:spcBef>
              <a:buFontTx/>
              <a:buAutoNum type="arabicPeriod"/>
            </a:pPr>
            <a:r>
              <a:rPr lang="en-US" altLang="en-US" sz="1600" b="1" dirty="0">
                <a:solidFill>
                  <a:schemeClr val="tx1"/>
                </a:solidFill>
                <a:latin typeface="Arial" pitchFamily="34" charset="0"/>
              </a:rPr>
              <a:t>Steel wire for direct use of for further processing </a:t>
            </a:r>
          </a:p>
          <a:p>
            <a:pPr>
              <a:spcBef>
                <a:spcPct val="0"/>
              </a:spcBef>
              <a:buFontTx/>
              <a:buAutoNum type="arabicPeriod"/>
            </a:pPr>
            <a:r>
              <a:rPr lang="en-US" altLang="en-US" sz="1600" b="1" dirty="0">
                <a:solidFill>
                  <a:schemeClr val="tx1"/>
                </a:solidFill>
                <a:latin typeface="Arial" pitchFamily="34" charset="0"/>
              </a:rPr>
              <a:t>Cut and bent reinforcement </a:t>
            </a:r>
          </a:p>
          <a:p>
            <a:pPr>
              <a:spcBef>
                <a:spcPct val="0"/>
              </a:spcBef>
              <a:buFontTx/>
              <a:buAutoNum type="arabicPeriod"/>
            </a:pPr>
            <a:r>
              <a:rPr lang="en-US" altLang="en-US" sz="1600" b="1" dirty="0">
                <a:solidFill>
                  <a:schemeClr val="tx1"/>
                </a:solidFill>
                <a:latin typeface="Arial" pitchFamily="34" charset="0"/>
              </a:rPr>
              <a:t>Welding and prefabrication of reinforcing steel</a:t>
            </a:r>
            <a:r>
              <a:rPr lang="en-US" altLang="en-US" sz="1600" dirty="0">
                <a:solidFill>
                  <a:schemeClr val="tx1"/>
                </a:solidFill>
                <a:latin typeface="Times"/>
              </a:rPr>
              <a:t> </a:t>
            </a:r>
          </a:p>
        </p:txBody>
      </p:sp>
      <p:pic>
        <p:nvPicPr>
          <p:cNvPr id="292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 y="3603866"/>
            <a:ext cx="4676775" cy="291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5" name="Rectangle 9"/>
          <p:cNvSpPr>
            <a:spLocks noGrp="1" noChangeArrowheads="1"/>
          </p:cNvSpPr>
          <p:nvPr>
            <p:ph type="title"/>
          </p:nvPr>
        </p:nvSpPr>
        <p:spPr/>
        <p:txBody>
          <a:bodyPr/>
          <a:lstStyle/>
          <a:p>
            <a:pPr eaLnBrk="1" hangingPunct="1"/>
            <a:r>
              <a:rPr lang="en-GB" altLang="en-US" dirty="0" smtClean="0">
                <a:solidFill>
                  <a:schemeClr val="tx1"/>
                </a:solidFill>
              </a:rPr>
              <a:t>Identification on site</a:t>
            </a:r>
            <a:br>
              <a:rPr lang="en-GB" altLang="en-US" dirty="0" smtClean="0">
                <a:solidFill>
                  <a:schemeClr val="tx1"/>
                </a:solidFill>
              </a:rPr>
            </a:br>
            <a:r>
              <a:rPr lang="en-GB" altLang="en-US" sz="2000" b="0" dirty="0" smtClean="0">
                <a:solidFill>
                  <a:schemeClr val="tx1"/>
                </a:solidFill>
              </a:rPr>
              <a:t>Current BS 4449</a:t>
            </a:r>
            <a:endParaRPr lang="en-US" altLang="en-US" sz="2000" b="0" dirty="0" smtClean="0">
              <a:solidFill>
                <a:schemeClr val="tx1"/>
              </a:solidFill>
            </a:endParaRPr>
          </a:p>
        </p:txBody>
      </p:sp>
    </p:spTree>
    <p:extLst>
      <p:ext uri="{BB962C8B-B14F-4D97-AF65-F5344CB8AC3E}">
        <p14:creationId xmlns:p14="http://schemas.microsoft.com/office/powerpoint/2010/main" val="42775286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28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286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286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286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286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2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79388" y="115888"/>
            <a:ext cx="6346825" cy="1143000"/>
          </a:xfrm>
        </p:spPr>
        <p:txBody>
          <a:bodyPr/>
          <a:lstStyle/>
          <a:p>
            <a:pPr eaLnBrk="1" hangingPunct="1"/>
            <a:r>
              <a:rPr lang="en-GB" altLang="en-US" smtClean="0"/>
              <a:t>Detailing Issues</a:t>
            </a:r>
            <a:endParaRPr lang="en-US" altLang="en-US" smtClean="0"/>
          </a:p>
        </p:txBody>
      </p:sp>
      <p:graphicFrame>
        <p:nvGraphicFramePr>
          <p:cNvPr id="359427" name="Group 3"/>
          <p:cNvGraphicFramePr>
            <a:graphicFrameLocks noGrp="1"/>
          </p:cNvGraphicFramePr>
          <p:nvPr>
            <p:ph type="tbl" idx="1"/>
            <p:extLst>
              <p:ext uri="{D42A27DB-BD31-4B8C-83A1-F6EECF244321}">
                <p14:modId xmlns:p14="http://schemas.microsoft.com/office/powerpoint/2010/main" val="2277993695"/>
              </p:ext>
            </p:extLst>
          </p:nvPr>
        </p:nvGraphicFramePr>
        <p:xfrm>
          <a:off x="395288" y="1196975"/>
          <a:ext cx="8569325" cy="5303838"/>
        </p:xfrm>
        <a:graphic>
          <a:graphicData uri="http://schemas.openxmlformats.org/drawingml/2006/table">
            <a:tbl>
              <a:tblPr/>
              <a:tblGrid>
                <a:gridCol w="1224384"/>
                <a:gridCol w="2520280"/>
                <a:gridCol w="4824661"/>
              </a:tblGrid>
              <a:tr h="640095">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800" b="1" i="0" u="none" strike="noStrike" cap="none" normalizeH="0" baseline="0" dirty="0" smtClean="0">
                          <a:ln>
                            <a:noFill/>
                          </a:ln>
                          <a:solidFill>
                            <a:srgbClr val="002C5F"/>
                          </a:solidFill>
                          <a:effectLst/>
                          <a:latin typeface="Trebuchet MS" pitchFamily="34" charset="0"/>
                          <a:ea typeface="+mn-ea"/>
                          <a:cs typeface="+mn-cs"/>
                        </a:rPr>
                        <a:t>EC2 </a:t>
                      </a:r>
                      <a:r>
                        <a:rPr kumimoji="0" lang="en-GB" sz="1800" b="1" i="1" u="none" strike="noStrike" cap="none" normalizeH="0" baseline="0" dirty="0" smtClean="0">
                          <a:ln>
                            <a:noFill/>
                          </a:ln>
                          <a:solidFill>
                            <a:srgbClr val="002C5F"/>
                          </a:solidFill>
                          <a:effectLst/>
                          <a:latin typeface="Trebuchet MS" pitchFamily="34" charset="0"/>
                          <a:ea typeface="+mn-ea"/>
                          <a:cs typeface="+mn-cs"/>
                        </a:rPr>
                        <a:t>Clause </a:t>
                      </a:r>
                      <a:endParaRPr kumimoji="0" lang="en-US" sz="1800" b="1"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44" marR="91444" marT="45708" marB="45708"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800" b="1" i="1" u="none" strike="noStrike" cap="none" normalizeH="0" baseline="0" dirty="0" smtClean="0">
                          <a:ln>
                            <a:noFill/>
                          </a:ln>
                          <a:solidFill>
                            <a:srgbClr val="002C5F"/>
                          </a:solidFill>
                          <a:effectLst/>
                          <a:latin typeface="Trebuchet MS" pitchFamily="34" charset="0"/>
                          <a:ea typeface="+mn-ea"/>
                          <a:cs typeface="+mn-cs"/>
                        </a:rPr>
                        <a:t>Issue</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L="91444" marR="91444" marT="45708" marB="457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Possible resolve in 2017?</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L="91444" marR="91444" marT="45708" marB="457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109150">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8.4.4.1</a:t>
                      </a:r>
                      <a:endParaRPr kumimoji="0" lang="en-US" sz="1800" b="0" i="0" u="none" strike="noStrike" cap="none" normalizeH="0" baseline="-2500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Lap lengths</a:t>
                      </a: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20">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Table 8.3</a:t>
                      </a:r>
                      <a:endParaRPr kumimoji="0" lang="en-US" sz="1800" b="0" i="0" u="none" strike="noStrike" cap="none" normalizeH="0" baseline="-2500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kern="1200" cap="none" normalizeH="0" baseline="0" dirty="0" smtClean="0">
                          <a:ln>
                            <a:noFill/>
                          </a:ln>
                          <a:solidFill>
                            <a:srgbClr val="C00000"/>
                          </a:solidFill>
                          <a:effectLst/>
                          <a:latin typeface="Symbol" pitchFamily="18" charset="2"/>
                          <a:ea typeface="+mn-ea"/>
                          <a:cs typeface="+mn-cs"/>
                        </a:rPr>
                        <a:t>a</a:t>
                      </a:r>
                      <a:r>
                        <a:rPr kumimoji="0" lang="en-GB" sz="1800" b="0" i="0" u="none" strike="noStrike" cap="none" normalizeH="0" baseline="-25000" dirty="0" smtClean="0">
                          <a:ln>
                            <a:noFill/>
                          </a:ln>
                          <a:solidFill>
                            <a:srgbClr val="C00000"/>
                          </a:solidFill>
                          <a:effectLst/>
                          <a:latin typeface="Trebuchet MS" pitchFamily="34" charset="0"/>
                          <a:ea typeface="+mn-ea"/>
                          <a:cs typeface="+mn-cs"/>
                        </a:rPr>
                        <a:t>6</a:t>
                      </a: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 varies depending on amount staggered</a:t>
                      </a:r>
                      <a:endPar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kern="1200" cap="none" normalizeH="0" baseline="0" dirty="0" smtClean="0">
                          <a:ln>
                            <a:noFill/>
                          </a:ln>
                          <a:solidFill>
                            <a:srgbClr val="C00000"/>
                          </a:solidFill>
                          <a:effectLst/>
                          <a:latin typeface="Symbol" pitchFamily="18" charset="2"/>
                          <a:ea typeface="+mn-ea"/>
                          <a:cs typeface="+mn-cs"/>
                        </a:rPr>
                        <a:t>a</a:t>
                      </a:r>
                      <a:r>
                        <a:rPr kumimoji="0" lang="en-GB" sz="1800" b="0" i="0" u="none" strike="noStrike" cap="none" normalizeH="0" baseline="-25000" dirty="0" smtClean="0">
                          <a:ln>
                            <a:noFill/>
                          </a:ln>
                          <a:solidFill>
                            <a:srgbClr val="C00000"/>
                          </a:solidFill>
                          <a:effectLst/>
                          <a:latin typeface="Trebuchet MS" pitchFamily="34" charset="0"/>
                          <a:ea typeface="+mn-ea"/>
                          <a:cs typeface="+mn-cs"/>
                        </a:rPr>
                        <a:t>6</a:t>
                      </a:r>
                      <a:r>
                        <a:rPr kumimoji="0" lang="en-GB" sz="1800" b="0" i="0" u="none" strike="noStrike" cap="none" normalizeH="0" baseline="0" dirty="0" smtClean="0">
                          <a:ln>
                            <a:noFill/>
                          </a:ln>
                          <a:solidFill>
                            <a:srgbClr val="C00000"/>
                          </a:solidFill>
                          <a:effectLst/>
                          <a:latin typeface="Trebuchet MS" pitchFamily="34" charset="0"/>
                          <a:ea typeface="+mn-ea"/>
                          <a:cs typeface="+mn-cs"/>
                        </a:rPr>
                        <a:t> should always = 1.5. </a:t>
                      </a:r>
                    </a:p>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rgbClr val="C00000"/>
                          </a:solidFill>
                          <a:effectLst/>
                          <a:latin typeface="Trebuchet MS" pitchFamily="34" charset="0"/>
                          <a:ea typeface="+mn-ea"/>
                          <a:cs typeface="+mn-cs"/>
                        </a:rPr>
                        <a:t>Staggering doesn’t help at ULS</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73">
                <a:tc>
                  <a:txBody>
                    <a:bodyPr/>
                    <a:lstStyle/>
                    <a:p>
                      <a:r>
                        <a:rPr lang="en-GB" sz="1800" b="0" i="0" u="none" dirty="0" smtClean="0">
                          <a:solidFill>
                            <a:srgbClr val="C00000"/>
                          </a:solidFill>
                        </a:rPr>
                        <a:t>8.7.2(3) </a:t>
                      </a:r>
                    </a:p>
                    <a:p>
                      <a:r>
                        <a:rPr lang="en-GB" sz="1800" b="0" i="0" u="none" dirty="0" smtClean="0">
                          <a:solidFill>
                            <a:srgbClr val="C00000"/>
                          </a:solidFill>
                        </a:rPr>
                        <a:t>&amp; Fig 8.7</a:t>
                      </a:r>
                      <a:endParaRPr lang="en-GB" sz="1800" b="0" i="0" u="none" dirty="0">
                        <a:solidFill>
                          <a:srgbClr val="C00000"/>
                        </a:solidFill>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sz="1800" b="0" i="0" u="none" dirty="0" smtClean="0">
                          <a:solidFill>
                            <a:srgbClr val="C00000"/>
                          </a:solidFill>
                        </a:rPr>
                        <a:t>0.3</a:t>
                      </a:r>
                      <a:r>
                        <a:rPr lang="en-GB" sz="1800" b="0" i="0" u="none" baseline="0" dirty="0" smtClean="0">
                          <a:solidFill>
                            <a:srgbClr val="C00000"/>
                          </a:solidFill>
                        </a:rPr>
                        <a:t> l</a:t>
                      </a:r>
                      <a:r>
                        <a:rPr lang="en-GB" sz="1800" b="0" i="0" u="none" baseline="-25000" dirty="0" smtClean="0">
                          <a:solidFill>
                            <a:srgbClr val="C00000"/>
                          </a:solidFill>
                        </a:rPr>
                        <a:t>o</a:t>
                      </a:r>
                      <a:r>
                        <a:rPr lang="en-GB" sz="1800" b="0" i="0" u="none" baseline="0" dirty="0" smtClean="0">
                          <a:solidFill>
                            <a:srgbClr val="C00000"/>
                          </a:solidFill>
                        </a:rPr>
                        <a:t> gap between ends of lapped bars is onerous.</a:t>
                      </a:r>
                      <a:endParaRPr lang="en-GB" sz="1800" b="0" i="0" u="none" dirty="0">
                        <a:solidFill>
                          <a:srgbClr val="C00000"/>
                        </a:solidFill>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smtClean="0">
                          <a:ln>
                            <a:noFill/>
                          </a:ln>
                          <a:solidFill>
                            <a:srgbClr val="C00000"/>
                          </a:solidFill>
                          <a:effectLst/>
                          <a:latin typeface="Trebuchet MS" pitchFamily="34" charset="0"/>
                          <a:ea typeface="+mn-ea"/>
                          <a:cs typeface="+mn-cs"/>
                        </a:rPr>
                        <a:t>For ULS, there is no advantage in staggering bars( fib bulletin Mar 2014). For SLS staggering at say 0.5 l</a:t>
                      </a:r>
                      <a:r>
                        <a:rPr kumimoji="0" lang="en-GB" sz="1800" b="0" i="0" u="none" strike="noStrike" cap="none" normalizeH="0" baseline="-25000" dirty="0" smtClean="0">
                          <a:ln>
                            <a:noFill/>
                          </a:ln>
                          <a:solidFill>
                            <a:srgbClr val="C00000"/>
                          </a:solidFill>
                          <a:effectLst/>
                          <a:latin typeface="Trebuchet MS" pitchFamily="34" charset="0"/>
                          <a:ea typeface="+mn-ea"/>
                          <a:cs typeface="+mn-cs"/>
                        </a:rPr>
                        <a:t>o</a:t>
                      </a:r>
                      <a:r>
                        <a:rPr kumimoji="0" lang="en-GB" sz="1800" b="0" i="0" u="none" strike="noStrike" cap="none" normalizeH="0" baseline="0" dirty="0" smtClean="0">
                          <a:ln>
                            <a:noFill/>
                          </a:ln>
                          <a:solidFill>
                            <a:srgbClr val="C00000"/>
                          </a:solidFill>
                          <a:effectLst/>
                          <a:latin typeface="Trebuchet MS" pitchFamily="34" charset="0"/>
                          <a:ea typeface="+mn-ea"/>
                          <a:cs typeface="+mn-cs"/>
                        </a:rPr>
                        <a:t> might be helpful.</a:t>
                      </a:r>
                      <a:endParaRPr kumimoji="0" lang="en-US" sz="1800" b="0" i="0" u="none" strike="noStrike" cap="none" normalizeH="0" baseline="0" dirty="0" smtClean="0">
                        <a:ln>
                          <a:noFill/>
                        </a:ln>
                        <a:solidFill>
                          <a:srgbClr val="C00000"/>
                        </a:solidFill>
                        <a:effectLst/>
                        <a:latin typeface="Trebuchet MS" pitchFamily="34" charset="0"/>
                        <a:ea typeface="+mn-ea"/>
                        <a:cs typeface="+mn-cs"/>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0616"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916113"/>
            <a:ext cx="41052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865934"/>
      </p:ext>
    </p:extLst>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79388" y="115888"/>
            <a:ext cx="6346825" cy="1143000"/>
          </a:xfrm>
        </p:spPr>
        <p:txBody>
          <a:bodyPr/>
          <a:lstStyle/>
          <a:p>
            <a:pPr eaLnBrk="1" hangingPunct="1"/>
            <a:r>
              <a:rPr lang="en-GB" altLang="en-US" smtClean="0"/>
              <a:t>Detailing Issues</a:t>
            </a:r>
            <a:endParaRPr lang="en-US" altLang="en-US" smtClean="0"/>
          </a:p>
        </p:txBody>
      </p:sp>
      <p:graphicFrame>
        <p:nvGraphicFramePr>
          <p:cNvPr id="359427" name="Group 3"/>
          <p:cNvGraphicFramePr>
            <a:graphicFrameLocks noGrp="1"/>
          </p:cNvGraphicFramePr>
          <p:nvPr>
            <p:ph type="tbl" idx="1"/>
            <p:extLst>
              <p:ext uri="{D42A27DB-BD31-4B8C-83A1-F6EECF244321}">
                <p14:modId xmlns:p14="http://schemas.microsoft.com/office/powerpoint/2010/main" val="960829225"/>
              </p:ext>
            </p:extLst>
          </p:nvPr>
        </p:nvGraphicFramePr>
        <p:xfrm>
          <a:off x="395288" y="1196975"/>
          <a:ext cx="8569325" cy="5303837"/>
        </p:xfrm>
        <a:graphic>
          <a:graphicData uri="http://schemas.openxmlformats.org/drawingml/2006/table">
            <a:tbl>
              <a:tblPr/>
              <a:tblGrid>
                <a:gridCol w="1224384"/>
                <a:gridCol w="2448272"/>
                <a:gridCol w="4896669"/>
              </a:tblGrid>
              <a:tr h="64009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GB" sz="1800" b="1" i="0" u="none" strike="noStrike" cap="none" normalizeH="0" baseline="0" dirty="0" smtClean="0">
                          <a:ln>
                            <a:noFill/>
                          </a:ln>
                          <a:solidFill>
                            <a:srgbClr val="002C5F"/>
                          </a:solidFill>
                          <a:effectLst/>
                          <a:latin typeface="Trebuchet MS" pitchFamily="34" charset="0"/>
                          <a:ea typeface="+mn-ea"/>
                          <a:cs typeface="+mn-cs"/>
                        </a:rPr>
                        <a:t>EC2 </a:t>
                      </a:r>
                      <a:r>
                        <a:rPr kumimoji="0" lang="en-GB" sz="1800" b="1" i="1" u="none" strike="noStrike" cap="none" normalizeH="0" baseline="0" dirty="0" smtClean="0">
                          <a:ln>
                            <a:noFill/>
                          </a:ln>
                          <a:solidFill>
                            <a:srgbClr val="002C5F"/>
                          </a:solidFill>
                          <a:effectLst/>
                          <a:latin typeface="Trebuchet MS" pitchFamily="34" charset="0"/>
                          <a:ea typeface="+mn-ea"/>
                          <a:cs typeface="+mn-cs"/>
                        </a:rPr>
                        <a:t>Clause </a:t>
                      </a:r>
                      <a:endParaRPr kumimoji="0" lang="en-US" sz="1800" b="1" i="0" u="none" strike="noStrike" cap="none" normalizeH="0" baseline="0" dirty="0" smtClean="0">
                        <a:ln>
                          <a:noFill/>
                        </a:ln>
                        <a:solidFill>
                          <a:srgbClr val="002C5F"/>
                        </a:solidFill>
                        <a:effectLst/>
                        <a:latin typeface="Trebuchet MS" pitchFamily="34" charset="0"/>
                        <a:ea typeface="ヒラギノ角ゴ Pro W3"/>
                        <a:cs typeface="ヒラギノ角ゴ Pro W3"/>
                      </a:endParaRPr>
                    </a:p>
                  </a:txBody>
                  <a:tcPr marL="91444" marR="91444" marT="45708" marB="45708"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800" b="1" i="1" u="none" strike="noStrike" cap="none" normalizeH="0" baseline="0" dirty="0" smtClean="0">
                          <a:ln>
                            <a:noFill/>
                          </a:ln>
                          <a:solidFill>
                            <a:srgbClr val="002C5F"/>
                          </a:solidFill>
                          <a:effectLst/>
                          <a:latin typeface="Trebuchet MS" pitchFamily="34" charset="0"/>
                          <a:ea typeface="+mn-ea"/>
                          <a:cs typeface="+mn-cs"/>
                        </a:rPr>
                        <a:t>Issue</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L="91444" marR="91444" marT="45708" marB="457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sz="1800" b="1" i="0" u="none" strike="noStrike" cap="none" normalizeH="0" baseline="0" dirty="0" smtClean="0">
                          <a:ln>
                            <a:noFill/>
                          </a:ln>
                          <a:solidFill>
                            <a:srgbClr val="002C5F"/>
                          </a:solidFill>
                          <a:effectLst/>
                          <a:latin typeface="Trebuchet MS" pitchFamily="34" charset="0"/>
                          <a:ea typeface="ヒラギノ角ゴ Pro W3"/>
                          <a:cs typeface="ヒラギノ角ゴ Pro W3"/>
                        </a:rPr>
                        <a:t>Possible resolve in 2017?</a:t>
                      </a:r>
                      <a:endParaRPr kumimoji="0" lang="en-US" sz="1800" b="1" i="1" u="none" strike="noStrike" cap="none" normalizeH="0" baseline="0" dirty="0" smtClean="0">
                        <a:ln>
                          <a:noFill/>
                        </a:ln>
                        <a:solidFill>
                          <a:srgbClr val="002C5F"/>
                        </a:solidFill>
                        <a:effectLst/>
                        <a:latin typeface="Trebuchet MS" pitchFamily="34" charset="0"/>
                        <a:ea typeface="+mn-ea"/>
                        <a:cs typeface="+mn-cs"/>
                      </a:endParaRPr>
                    </a:p>
                  </a:txBody>
                  <a:tcPr marL="91444" marR="91444" marT="45708" marB="457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40116">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Table 8.2</a:t>
                      </a:r>
                      <a:endParaRPr kumimoji="0" lang="en-US" sz="1800" b="0" i="0" u="none" strike="noStrike" cap="none" normalizeH="0" baseline="-2500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GB" sz="1800" b="0" i="0" u="none" strike="noStrike" kern="1200" cap="none" normalizeH="0" baseline="0" dirty="0" smtClean="0">
                          <a:ln>
                            <a:noFill/>
                          </a:ln>
                          <a:solidFill>
                            <a:srgbClr val="C00000"/>
                          </a:solidFill>
                          <a:effectLst/>
                          <a:latin typeface="Symbol" pitchFamily="18" charset="2"/>
                          <a:ea typeface="+mn-ea"/>
                          <a:cs typeface="+mn-cs"/>
                        </a:rPr>
                        <a:t>a</a:t>
                      </a:r>
                      <a:r>
                        <a:rPr kumimoji="0" lang="en-GB" sz="1800" b="0" i="0" u="none" strike="noStrike" cap="none" normalizeH="0" baseline="-25000" dirty="0" smtClean="0">
                          <a:ln>
                            <a:noFill/>
                          </a:ln>
                          <a:solidFill>
                            <a:srgbClr val="C00000"/>
                          </a:solidFill>
                          <a:effectLst/>
                          <a:latin typeface="Trebuchet MS" pitchFamily="34" charset="0"/>
                          <a:ea typeface="+mn-ea"/>
                          <a:cs typeface="+mn-cs"/>
                        </a:rPr>
                        <a:t>2</a:t>
                      </a:r>
                      <a:r>
                        <a:rPr kumimoji="0" lang="en-GB" sz="1800" b="0" i="0" u="none" strike="noStrike" cap="none" normalizeH="0" baseline="0" dirty="0" smtClean="0">
                          <a:ln>
                            <a:noFill/>
                          </a:ln>
                          <a:solidFill>
                            <a:srgbClr val="C00000"/>
                          </a:solidFill>
                          <a:effectLst/>
                          <a:latin typeface="Trebuchet MS" pitchFamily="34" charset="0"/>
                          <a:ea typeface="+mn-ea"/>
                          <a:cs typeface="+mn-cs"/>
                        </a:rPr>
                        <a:t> for compression bars</a:t>
                      </a:r>
                      <a:endParaRPr kumimoji="0" lang="en-US" sz="1800" b="0" i="0" u="none" strike="noStrike" cap="none" normalizeH="0" baseline="-2500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Should be the same as for tension. </a:t>
                      </a:r>
                    </a:p>
                    <a:p>
                      <a:pPr marL="0" marR="0" lvl="0" indent="0" algn="l"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Initial test suggests </a:t>
                      </a:r>
                      <a:r>
                        <a:rPr kumimoji="0" lang="en-GB" sz="1800" b="0" i="0" u="none" strike="noStrike" cap="none" normalizeH="0" baseline="0" dirty="0" smtClean="0">
                          <a:ln>
                            <a:noFill/>
                          </a:ln>
                          <a:solidFill>
                            <a:srgbClr val="C00000"/>
                          </a:solidFill>
                          <a:effectLst/>
                          <a:latin typeface="Symbol" panose="05050102010706020507" pitchFamily="18" charset="2"/>
                          <a:ea typeface="ヒラギノ角ゴ Pro W3"/>
                          <a:cs typeface="ヒラギノ角ゴ Pro W3"/>
                        </a:rPr>
                        <a:t>a</a:t>
                      </a:r>
                      <a:r>
                        <a:rPr kumimoji="0" lang="en-GB" sz="1800" b="0" i="0" u="none" strike="noStrike" cap="none" normalizeH="0" baseline="-25000" dirty="0" smtClean="0">
                          <a:ln>
                            <a:noFill/>
                          </a:ln>
                          <a:solidFill>
                            <a:srgbClr val="C00000"/>
                          </a:solidFill>
                          <a:effectLst/>
                          <a:latin typeface="Trebuchet MS" pitchFamily="34" charset="0"/>
                          <a:ea typeface="ヒラギノ角ゴ Pro W3"/>
                          <a:cs typeface="ヒラギノ角ゴ Pro W3"/>
                        </a:rPr>
                        <a:t>2</a:t>
                      </a: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 = 0.7</a:t>
                      </a:r>
                      <a:endPar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16">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0" i="0" u="none" strike="noStrike" cap="none" normalizeH="0" baseline="0" dirty="0" smtClean="0">
                          <a:ln>
                            <a:noFill/>
                          </a:ln>
                          <a:solidFill>
                            <a:srgbClr val="C00000"/>
                          </a:solidFill>
                          <a:effectLst/>
                          <a:latin typeface="Trebuchet MS" pitchFamily="34" charset="0"/>
                          <a:ea typeface="+mn-ea"/>
                          <a:cs typeface="+mn-cs"/>
                        </a:rPr>
                        <a:t>Table 8.2</a:t>
                      </a:r>
                      <a:endParaRPr kumimoji="0" lang="en-US" sz="1800" b="0" i="0" u="none" strike="noStrike" cap="none" normalizeH="0" baseline="-25000" dirty="0" smtClean="0">
                        <a:ln>
                          <a:noFill/>
                        </a:ln>
                        <a:solidFill>
                          <a:srgbClr val="C00000"/>
                        </a:solidFill>
                        <a:effectLst/>
                        <a:latin typeface="Trebuchet MS" pitchFamily="34"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0" i="0" u="none" strike="noStrike" cap="none" normalizeH="0" baseline="-25000" dirty="0" smtClean="0">
                        <a:ln>
                          <a:noFill/>
                        </a:ln>
                        <a:solidFill>
                          <a:srgbClr val="C00000"/>
                        </a:solidFill>
                        <a:effectLst/>
                        <a:latin typeface="Trebuchet MS" pitchFamily="34" charset="0"/>
                        <a:ea typeface="ヒラギノ角ゴ Pro W3"/>
                        <a:cs typeface="ヒラギノ角ゴ Pro W3"/>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0" i="0" u="none" strike="noStrike" kern="1200" cap="none" normalizeH="0" baseline="0" dirty="0" smtClean="0">
                          <a:ln>
                            <a:noFill/>
                          </a:ln>
                          <a:solidFill>
                            <a:srgbClr val="C00000"/>
                          </a:solidFill>
                          <a:effectLst/>
                          <a:latin typeface="Symbol" pitchFamily="18" charset="2"/>
                          <a:ea typeface="+mn-ea"/>
                          <a:cs typeface="+mn-cs"/>
                        </a:rPr>
                        <a:t>a</a:t>
                      </a:r>
                      <a:r>
                        <a:rPr kumimoji="0" lang="en-GB" sz="1800" b="0" i="0" u="none" strike="noStrike" cap="none" normalizeH="0" baseline="-25000" dirty="0" smtClean="0">
                          <a:ln>
                            <a:noFill/>
                          </a:ln>
                          <a:solidFill>
                            <a:srgbClr val="C00000"/>
                          </a:solidFill>
                          <a:effectLst/>
                          <a:latin typeface="Trebuchet MS" pitchFamily="34" charset="0"/>
                          <a:ea typeface="+mn-ea"/>
                          <a:cs typeface="+mn-cs"/>
                        </a:rPr>
                        <a:t>2</a:t>
                      </a:r>
                      <a:r>
                        <a:rPr kumimoji="0" lang="en-GB" sz="1800" b="0" i="0" u="none" strike="noStrike" cap="none" normalizeH="0" baseline="0" dirty="0" smtClean="0">
                          <a:ln>
                            <a:noFill/>
                          </a:ln>
                          <a:solidFill>
                            <a:srgbClr val="C00000"/>
                          </a:solidFill>
                          <a:effectLst/>
                          <a:latin typeface="Trebuchet MS" pitchFamily="34" charset="0"/>
                          <a:ea typeface="+mn-ea"/>
                          <a:cs typeface="+mn-cs"/>
                        </a:rPr>
                        <a:t> for bent bars</a:t>
                      </a:r>
                      <a:endParaRPr kumimoji="0" lang="en-US" sz="1800" b="0" i="0" u="none" strike="noStrike" cap="none" normalizeH="0" baseline="-25000" dirty="0" smtClean="0">
                        <a:ln>
                          <a:noFill/>
                        </a:ln>
                        <a:solidFill>
                          <a:srgbClr val="C00000"/>
                        </a:solidFill>
                        <a:effectLst/>
                        <a:latin typeface="Trebuchet MS" pitchFamily="34" charset="0"/>
                        <a:ea typeface="+mn-ea"/>
                        <a:cs typeface="+mn-cs"/>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Currently, anchorage worse than for straight bars</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816">
                <a:tc>
                  <a:txBody>
                    <a:bodyPr/>
                    <a:lstStyle/>
                    <a:p>
                      <a:r>
                        <a:rPr lang="en-US" sz="1800" b="0" i="0" u="none" kern="1200" dirty="0" smtClean="0">
                          <a:solidFill>
                            <a:srgbClr val="C00000"/>
                          </a:solidFill>
                          <a:latin typeface="+mn-lt"/>
                          <a:ea typeface="+mn-ea"/>
                          <a:cs typeface="+mn-cs"/>
                        </a:rPr>
                        <a:t>8.7.4.1(4) </a:t>
                      </a:r>
                      <a:endParaRPr lang="en-GB" sz="1800" b="0" i="0" u="none" dirty="0" smtClean="0">
                        <a:solidFill>
                          <a:srgbClr val="C00000"/>
                        </a:solidFill>
                      </a:endParaRPr>
                    </a:p>
                    <a:p>
                      <a:r>
                        <a:rPr lang="en-GB" sz="1800" b="0" i="0" u="none" dirty="0" smtClean="0">
                          <a:solidFill>
                            <a:srgbClr val="C00000"/>
                          </a:solidFill>
                        </a:rPr>
                        <a:t>&amp; Fig 8.9</a:t>
                      </a:r>
                    </a:p>
                    <a:p>
                      <a:pPr marL="0" marR="0" lvl="0" indent="0" algn="l" defTabSz="914400" rtl="0" eaLnBrk="1" fontAlgn="base" latinLnBrk="0" hangingPunct="1">
                        <a:lnSpc>
                          <a:spcPct val="100000"/>
                        </a:lnSpc>
                        <a:spcBef>
                          <a:spcPts val="0"/>
                        </a:spcBef>
                        <a:spcAft>
                          <a:spcPts val="0"/>
                        </a:spcAft>
                        <a:buClrTx/>
                        <a:buSzTx/>
                        <a:buFontTx/>
                        <a:buNone/>
                        <a:tabLst/>
                      </a:pPr>
                      <a:endParaRPr lang="en-US" sz="1800" b="0" i="0" u="none" kern="1200" dirty="0" smtClean="0">
                        <a:solidFill>
                          <a:srgbClr val="C00000"/>
                        </a:solidFill>
                        <a:latin typeface="+mn-lt"/>
                        <a:ea typeface="+mn-ea"/>
                        <a:cs typeface="+mn-cs"/>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0" i="0" u="none" strike="noStrike" cap="none" normalizeH="0" baseline="0" dirty="0" smtClean="0">
                          <a:ln>
                            <a:noFill/>
                          </a:ln>
                          <a:solidFill>
                            <a:srgbClr val="C00000"/>
                          </a:solidFill>
                          <a:effectLst/>
                          <a:latin typeface="Trebuchet MS" pitchFamily="34" charset="0"/>
                          <a:ea typeface="+mn-ea"/>
                          <a:cs typeface="+mn-cs"/>
                        </a:rPr>
                        <a:t>Requirements for transverse bars  are impractical</a:t>
                      </a:r>
                      <a:endParaRPr kumimoji="0" lang="en-US" sz="1800" b="0" i="0" u="none" strike="noStrike" cap="none" normalizeH="0" baseline="0" dirty="0" smtClean="0">
                        <a:ln>
                          <a:noFill/>
                        </a:ln>
                        <a:solidFill>
                          <a:srgbClr val="C00000"/>
                        </a:solidFill>
                        <a:effectLst/>
                        <a:latin typeface="Trebuchet MS" pitchFamily="34"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pPr>
                      <a:endPar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sym typeface="Symbol" pitchFamily="18" charset="2"/>
                      </a:endParaRP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800" b="0" i="0" u="none" strike="noStrike" cap="none" normalizeH="0" baseline="0" dirty="0" smtClean="0">
                          <a:ln>
                            <a:noFill/>
                          </a:ln>
                          <a:solidFill>
                            <a:srgbClr val="C00000"/>
                          </a:solidFill>
                          <a:effectLst/>
                          <a:latin typeface="Trebuchet MS" pitchFamily="34" charset="0"/>
                          <a:ea typeface="ヒラギノ角ゴ Pro W3"/>
                          <a:cs typeface="ヒラギノ角ゴ Pro W3"/>
                          <a:sym typeface="Symbol" pitchFamily="18" charset="2"/>
                        </a:rPr>
                        <a:t>Requirement only makes 10-15% difference in strength of </a:t>
                      </a:r>
                      <a:r>
                        <a:rPr kumimoji="0" lang="en-GB" sz="1800" b="0" i="0" u="none" strike="noStrike" cap="none" normalizeH="0" baseline="0" dirty="0" smtClean="0">
                          <a:ln>
                            <a:noFill/>
                          </a:ln>
                          <a:solidFill>
                            <a:srgbClr val="C00000"/>
                          </a:solidFill>
                          <a:effectLst/>
                          <a:latin typeface="Trebuchet MS" pitchFamily="34" charset="0"/>
                          <a:ea typeface="+mn-ea"/>
                          <a:cs typeface="+mn-cs"/>
                          <a:sym typeface="Symbol" pitchFamily="18" charset="2"/>
                        </a:rPr>
                        <a:t>lap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cap="none" normalizeH="0" baseline="0" dirty="0" smtClean="0">
                          <a:ln>
                            <a:noFill/>
                          </a:ln>
                          <a:solidFill>
                            <a:srgbClr val="C00000"/>
                          </a:solidFill>
                          <a:effectLst/>
                          <a:latin typeface="Trebuchet MS" pitchFamily="34" charset="0"/>
                          <a:ea typeface="+mn-ea"/>
                          <a:cs typeface="+mn-cs"/>
                          <a:sym typeface="Symbol" pitchFamily="18" charset="2"/>
                        </a:rPr>
                        <a:t>(Corrigendum 1 no longer requires transverse bars to be between lapped bar and surface.)</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66">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Fig 9.3</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err="1" smtClean="0">
                          <a:ln>
                            <a:noFill/>
                          </a:ln>
                          <a:solidFill>
                            <a:srgbClr val="C00000"/>
                          </a:solidFill>
                          <a:effectLst/>
                          <a:latin typeface="Trebuchet MS" pitchFamily="34" charset="0"/>
                          <a:ea typeface="ヒラギノ角ゴ Pro W3"/>
                          <a:cs typeface="ヒラギノ角ゴ Pro W3"/>
                          <a:sym typeface="Symbol" pitchFamily="18" charset="2"/>
                        </a:rPr>
                        <a:t>l</a:t>
                      </a:r>
                      <a:r>
                        <a:rPr kumimoji="0" lang="en-US" sz="1800" b="0" i="0" u="none" strike="noStrike" kern="1200" cap="none" normalizeH="0" baseline="-25000" dirty="0" err="1" smtClean="0">
                          <a:ln>
                            <a:noFill/>
                          </a:ln>
                          <a:solidFill>
                            <a:srgbClr val="C00000"/>
                          </a:solidFill>
                          <a:effectLst/>
                          <a:latin typeface="Trebuchet MS" pitchFamily="34" charset="0"/>
                          <a:ea typeface="+mn-ea"/>
                          <a:cs typeface="+mn-cs"/>
                          <a:sym typeface="Symbol" pitchFamily="18" charset="2"/>
                        </a:rPr>
                        <a:t>bd</a:t>
                      </a:r>
                      <a:r>
                        <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sym typeface="Symbol" pitchFamily="18" charset="2"/>
                        </a:rPr>
                        <a:t> anchorage into support</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May be OTT as compression forces increase bond strength. Issue about anchorage beyond CL of support</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66">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6.4</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pPr>
                      <a:r>
                        <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sym typeface="Symbol" pitchFamily="18" charset="2"/>
                        </a:rPr>
                        <a:t>Numbers of perimeters of punching shear links</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Trebuchet MS" pitchFamily="34" charset="0"/>
                          <a:ea typeface="ヒラギノ角ゴ Pro W3"/>
                          <a:cs typeface="ヒラギノ角ゴ Pro W3"/>
                        </a:rPr>
                        <a:t>Work of CEN TC 250.SC2/WG1/TG4</a:t>
                      </a:r>
                    </a:p>
                  </a:txBody>
                  <a:tcPr marL="91444" marR="9144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6">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L="91444" marR="91444" marT="45708" marB="45708"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endParaRPr lang="en-GB" sz="1800" dirty="0"/>
                    </a:p>
                  </a:txBody>
                  <a:tcPr marL="91444" marR="91444" marT="45708" marB="45708"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25000" dirty="0" smtClean="0">
                        <a:ln>
                          <a:noFill/>
                        </a:ln>
                        <a:solidFill>
                          <a:schemeClr val="tx1"/>
                        </a:solidFill>
                        <a:effectLst/>
                        <a:latin typeface="Trebuchet MS" pitchFamily="34" charset="0"/>
                        <a:ea typeface="ヒラギノ角ゴ Pro W3"/>
                        <a:cs typeface="ヒラギノ角ゴ Pro W3"/>
                      </a:endParaRPr>
                    </a:p>
                  </a:txBody>
                  <a:tcPr marL="91444" marR="91444" marT="45708" marB="45708"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403781990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50"/>
                </a:solidFill>
              </a:rPr>
              <a:t>Column fire resistance:</a:t>
            </a:r>
            <a:br>
              <a:rPr lang="en-GB" dirty="0" smtClean="0">
                <a:solidFill>
                  <a:srgbClr val="00B050"/>
                </a:solidFill>
              </a:rPr>
            </a:br>
            <a:r>
              <a:rPr lang="en-GB" dirty="0" smtClean="0">
                <a:solidFill>
                  <a:srgbClr val="00B050"/>
                </a:solidFill>
              </a:rPr>
              <a:t>Model answer</a:t>
            </a:r>
            <a:endParaRPr lang="en-GB" dirty="0">
              <a:solidFill>
                <a:srgbClr val="00B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628800"/>
                <a:ext cx="8158162" cy="5040313"/>
              </a:xfrm>
            </p:spPr>
            <p:txBody>
              <a:bodyPr/>
              <a:lstStyle/>
              <a:p>
                <a:pPr/>
                <a14:m>
                  <m:oMathPara xmlns:m="http://schemas.openxmlformats.org/officeDocument/2006/math">
                    <m:oMathParaPr>
                      <m:jc m:val="centerGroup"/>
                    </m:oMathParaPr>
                    <m:oMath xmlns:m="http://schemas.openxmlformats.org/officeDocument/2006/math">
                      <m:r>
                        <a:rPr lang="en-GB" i="1">
                          <a:latin typeface="Cambria Math"/>
                        </a:rPr>
                        <m:t>𝑅</m:t>
                      </m:r>
                      <m:r>
                        <a:rPr lang="en-GB" i="1">
                          <a:latin typeface="Cambria Math"/>
                        </a:rPr>
                        <m:t>=120</m:t>
                      </m:r>
                      <m:sSup>
                        <m:sSupPr>
                          <m:ctrlPr>
                            <a:rPr lang="en-GB" i="1">
                              <a:latin typeface="Cambria Math"/>
                            </a:rPr>
                          </m:ctrlPr>
                        </m:sSupPr>
                        <m:e>
                          <m:r>
                            <a:rPr lang="en-GB" i="1">
                              <a:latin typeface="Cambria Math"/>
                            </a:rPr>
                            <m:t>(</m:t>
                          </m:r>
                          <m:f>
                            <m:fPr>
                              <m:ctrlPr>
                                <a:rPr lang="en-GB" i="1">
                                  <a:latin typeface="Cambria Math"/>
                                </a:rPr>
                              </m:ctrlPr>
                            </m:fPr>
                            <m:num>
                              <m:sSub>
                                <m:sSubPr>
                                  <m:ctrlPr>
                                    <a:rPr lang="en-GB" i="1">
                                      <a:latin typeface="Cambria Math"/>
                                    </a:rPr>
                                  </m:ctrlPr>
                                </m:sSubPr>
                                <m:e>
                                  <m:r>
                                    <a:rPr lang="en-GB" i="1">
                                      <a:latin typeface="Cambria Math"/>
                                    </a:rPr>
                                    <m:t>𝑅</m:t>
                                  </m:r>
                                </m:e>
                                <m:sub>
                                  <m:r>
                                    <m:rPr>
                                      <m:sty m:val="p"/>
                                    </m:rPr>
                                    <a:rPr lang="el-GR" i="1">
                                      <a:latin typeface="Cambria Math"/>
                                    </a:rPr>
                                    <m:t>η</m:t>
                                  </m:r>
                                  <m:r>
                                    <a:rPr lang="en-GB" i="1">
                                      <a:latin typeface="Cambria Math"/>
                                    </a:rPr>
                                    <m:t>𝑓𝑖</m:t>
                                  </m:r>
                                </m:sub>
                              </m:sSub>
                              <m:r>
                                <a:rPr lang="en-GB">
                                  <a:latin typeface="Cambria Math"/>
                                </a:rPr>
                                <m:t>+</m:t>
                              </m:r>
                              <m:sSub>
                                <m:sSubPr>
                                  <m:ctrlPr>
                                    <a:rPr lang="en-GB" i="1">
                                      <a:latin typeface="Cambria Math"/>
                                    </a:rPr>
                                  </m:ctrlPr>
                                </m:sSubPr>
                                <m:e>
                                  <m:r>
                                    <a:rPr lang="en-GB" i="1">
                                      <a:latin typeface="Cambria Math"/>
                                    </a:rPr>
                                    <m:t>𝑅</m:t>
                                  </m:r>
                                </m:e>
                                <m:sub>
                                  <m:r>
                                    <a:rPr lang="en-GB" i="1">
                                      <a:latin typeface="Cambria Math"/>
                                    </a:rPr>
                                    <m:t>𝑎</m:t>
                                  </m:r>
                                </m:sub>
                              </m:sSub>
                              <m:r>
                                <a:rPr lang="en-GB" i="1">
                                  <a:latin typeface="Cambria Math"/>
                                </a:rPr>
                                <m:t>+</m:t>
                              </m:r>
                              <m:sSub>
                                <m:sSubPr>
                                  <m:ctrlPr>
                                    <a:rPr lang="en-GB" i="1">
                                      <a:latin typeface="Cambria Math"/>
                                    </a:rPr>
                                  </m:ctrlPr>
                                </m:sSubPr>
                                <m:e>
                                  <m:r>
                                    <a:rPr lang="en-GB" i="1">
                                      <a:latin typeface="Cambria Math"/>
                                    </a:rPr>
                                    <m:t>𝑅</m:t>
                                  </m:r>
                                </m:e>
                                <m:sub>
                                  <m:r>
                                    <a:rPr lang="en-GB" i="1">
                                      <a:latin typeface="Cambria Math"/>
                                    </a:rPr>
                                    <m:t>𝑙</m:t>
                                  </m:r>
                                </m:sub>
                              </m:sSub>
                              <m:r>
                                <a:rPr lang="en-GB">
                                  <a:latin typeface="Cambria Math"/>
                                </a:rPr>
                                <m:t>+</m:t>
                              </m:r>
                              <m:sSub>
                                <m:sSubPr>
                                  <m:ctrlPr>
                                    <a:rPr lang="en-GB" i="1">
                                      <a:latin typeface="Cambria Math"/>
                                    </a:rPr>
                                  </m:ctrlPr>
                                </m:sSubPr>
                                <m:e>
                                  <m:r>
                                    <a:rPr lang="en-GB" i="1">
                                      <a:latin typeface="Cambria Math"/>
                                    </a:rPr>
                                    <m:t>𝑅</m:t>
                                  </m:r>
                                </m:e>
                                <m:sub>
                                  <m:r>
                                    <a:rPr lang="en-GB" i="1">
                                      <a:latin typeface="Cambria Math"/>
                                    </a:rPr>
                                    <m:t>𝑏</m:t>
                                  </m:r>
                                </m:sub>
                              </m:sSub>
                              <m:r>
                                <a:rPr lang="en-GB">
                                  <a:latin typeface="Cambria Math"/>
                                </a:rPr>
                                <m:t>+</m:t>
                              </m:r>
                              <m:sSub>
                                <m:sSubPr>
                                  <m:ctrlPr>
                                    <a:rPr lang="en-GB" i="1">
                                      <a:latin typeface="Cambria Math"/>
                                    </a:rPr>
                                  </m:ctrlPr>
                                </m:sSubPr>
                                <m:e>
                                  <m:r>
                                    <a:rPr lang="en-GB" i="1">
                                      <a:latin typeface="Cambria Math"/>
                                    </a:rPr>
                                    <m:t>𝑅</m:t>
                                  </m:r>
                                </m:e>
                                <m:sub>
                                  <m:r>
                                    <a:rPr lang="en-GB" i="1">
                                      <a:latin typeface="Cambria Math"/>
                                    </a:rPr>
                                    <m:t>𝑛</m:t>
                                  </m:r>
                                </m:sub>
                              </m:sSub>
                            </m:num>
                            <m:den>
                              <m:r>
                                <a:rPr lang="en-GB">
                                  <a:latin typeface="Cambria Math"/>
                                </a:rPr>
                                <m:t>120</m:t>
                              </m:r>
                            </m:den>
                          </m:f>
                          <m:r>
                            <a:rPr lang="en-GB">
                              <a:latin typeface="Cambria Math"/>
                            </a:rPr>
                            <m:t>)</m:t>
                          </m:r>
                        </m:e>
                        <m:sup>
                          <m:r>
                            <a:rPr lang="en-GB" i="1">
                              <a:latin typeface="Cambria Math"/>
                            </a:rPr>
                            <m:t>1.8</m:t>
                          </m:r>
                        </m:sup>
                      </m:sSup>
                    </m:oMath>
                  </m:oMathPara>
                </a14:m>
                <a:endParaRPr lang="en-GB" dirty="0" smtClean="0"/>
              </a:p>
              <a:p>
                <a:endParaRPr lang="en-GB" sz="2000" dirty="0" smtClean="0"/>
              </a:p>
              <a:p>
                <a:r>
                  <a:rPr lang="el-GR" sz="2000" dirty="0" smtClean="0"/>
                  <a:t>μ</a:t>
                </a:r>
                <a:r>
                  <a:rPr lang="en-GB" sz="2000" baseline="-25000" dirty="0" smtClean="0"/>
                  <a:t>fi</a:t>
                </a:r>
                <a:r>
                  <a:rPr lang="en-GB" sz="2000" dirty="0" smtClean="0"/>
                  <a:t> = 0.7 x 3500/3750 = 0.65	R</a:t>
                </a:r>
                <a:r>
                  <a:rPr lang="el-GR" sz="2000" baseline="-25000" dirty="0" smtClean="0"/>
                  <a:t>η</a:t>
                </a:r>
                <a:r>
                  <a:rPr lang="en-GB" sz="2000" baseline="-25000" dirty="0" smtClean="0"/>
                  <a:t>fi</a:t>
                </a:r>
                <a:r>
                  <a:rPr lang="en-GB" sz="2000" dirty="0"/>
                  <a:t> </a:t>
                </a:r>
                <a:r>
                  <a:rPr lang="en-GB" sz="2000" dirty="0" smtClean="0"/>
                  <a:t>= 83(1 - </a:t>
                </a:r>
                <a:r>
                  <a:rPr lang="en-GB" sz="2000" dirty="0" smtClean="0">
                    <a:solidFill>
                      <a:srgbClr val="FF0000"/>
                    </a:solidFill>
                  </a:rPr>
                  <a:t>0.65</a:t>
                </a:r>
                <a:r>
                  <a:rPr lang="en-GB" sz="2000" dirty="0" smtClean="0"/>
                  <a:t>) = 28.8	</a:t>
                </a:r>
              </a:p>
              <a:p>
                <a:r>
                  <a:rPr lang="en-GB" sz="2000" dirty="0" smtClean="0"/>
                  <a:t>a = 30 + 10 + 10 = 50mm	R</a:t>
                </a:r>
                <a:r>
                  <a:rPr lang="en-GB" sz="2000" baseline="-25000" dirty="0"/>
                  <a:t>a</a:t>
                </a:r>
                <a:r>
                  <a:rPr lang="en-GB" sz="2000" dirty="0" smtClean="0"/>
                  <a:t> = 1.6(50 - </a:t>
                </a:r>
                <a:r>
                  <a:rPr lang="en-GB" sz="2000" dirty="0" smtClean="0">
                    <a:solidFill>
                      <a:srgbClr val="FF0000"/>
                    </a:solidFill>
                  </a:rPr>
                  <a:t>30</a:t>
                </a:r>
                <a:r>
                  <a:rPr lang="en-GB" sz="2000" dirty="0" smtClean="0"/>
                  <a:t>) = 32</a:t>
                </a:r>
              </a:p>
              <a:p>
                <a:r>
                  <a:rPr lang="en-GB" sz="2000" dirty="0" smtClean="0"/>
                  <a:t>l</a:t>
                </a:r>
                <a:r>
                  <a:rPr lang="en-GB" sz="2000" baseline="-25000" dirty="0" smtClean="0"/>
                  <a:t>0,fi</a:t>
                </a:r>
                <a:r>
                  <a:rPr lang="en-GB" sz="2000" dirty="0" smtClean="0"/>
                  <a:t> = 0.5 x 4.5 = 2.25m		</a:t>
                </a:r>
                <a:r>
                  <a:rPr lang="en-GB" sz="2000" dirty="0" err="1" smtClean="0"/>
                  <a:t>R</a:t>
                </a:r>
                <a:r>
                  <a:rPr lang="en-GB" sz="2000" baseline="-25000" dirty="0" err="1"/>
                  <a:t>l</a:t>
                </a:r>
                <a:r>
                  <a:rPr lang="en-GB" sz="2000" dirty="0" smtClean="0"/>
                  <a:t> = 9.6(5 - </a:t>
                </a:r>
                <a:r>
                  <a:rPr lang="en-GB" sz="2000" dirty="0" smtClean="0">
                    <a:solidFill>
                      <a:srgbClr val="FF0000"/>
                    </a:solidFill>
                  </a:rPr>
                  <a:t>2.25</a:t>
                </a:r>
                <a:r>
                  <a:rPr lang="en-GB" sz="2000" dirty="0" smtClean="0"/>
                  <a:t>) = 26.4</a:t>
                </a:r>
              </a:p>
              <a:p>
                <a:r>
                  <a:rPr lang="en-GB" sz="2000" dirty="0" smtClean="0"/>
                  <a:t>b’ = 1.2 x 250 = 300mm		</a:t>
                </a:r>
                <a:r>
                  <a:rPr lang="en-GB" sz="2000" dirty="0" err="1" smtClean="0"/>
                  <a:t>R</a:t>
                </a:r>
                <a:r>
                  <a:rPr lang="en-GB" sz="2000" baseline="-25000" dirty="0" err="1" smtClean="0"/>
                  <a:t>b</a:t>
                </a:r>
                <a:r>
                  <a:rPr lang="en-GB" sz="2000" dirty="0" smtClean="0"/>
                  <a:t> = 0.09 x </a:t>
                </a:r>
                <a:r>
                  <a:rPr lang="en-GB" sz="2000" dirty="0" smtClean="0">
                    <a:solidFill>
                      <a:srgbClr val="FF0000"/>
                    </a:solidFill>
                  </a:rPr>
                  <a:t>300 </a:t>
                </a:r>
                <a:r>
                  <a:rPr lang="en-GB" sz="2000" dirty="0" smtClean="0"/>
                  <a:t>= 27</a:t>
                </a:r>
              </a:p>
              <a:p>
                <a:r>
                  <a:rPr lang="en-GB" sz="2000" dirty="0">
                    <a:solidFill>
                      <a:srgbClr val="FF0000"/>
                    </a:solidFill>
                  </a:rPr>
                  <a:t>b’ = </a:t>
                </a:r>
                <a:r>
                  <a:rPr lang="en-GB" sz="2000" dirty="0" smtClean="0">
                    <a:solidFill>
                      <a:srgbClr val="FF0000"/>
                    </a:solidFill>
                  </a:rPr>
                  <a:t>2 A</a:t>
                </a:r>
                <a:r>
                  <a:rPr lang="en-GB" sz="2000" baseline="-25000" dirty="0" smtClean="0">
                    <a:solidFill>
                      <a:srgbClr val="FF0000"/>
                    </a:solidFill>
                  </a:rPr>
                  <a:t>c</a:t>
                </a:r>
                <a:r>
                  <a:rPr lang="en-GB" sz="2000" dirty="0" smtClean="0">
                    <a:solidFill>
                      <a:srgbClr val="FF0000"/>
                    </a:solidFill>
                  </a:rPr>
                  <a:t>/ (b + h)</a:t>
                </a:r>
              </a:p>
              <a:p>
                <a:r>
                  <a:rPr lang="en-GB" sz="2000" dirty="0" smtClean="0"/>
                  <a:t>n &gt; 4				R</a:t>
                </a:r>
                <a:r>
                  <a:rPr lang="en-GB" sz="2000" baseline="-25000" dirty="0" smtClean="0"/>
                  <a:t>n</a:t>
                </a:r>
                <a:r>
                  <a:rPr lang="en-GB" sz="2000" dirty="0" smtClean="0"/>
                  <a:t> = 12</a:t>
                </a:r>
              </a:p>
              <a:p>
                <a:endParaRPr lang="en-GB" sz="2000" dirty="0" smtClean="0"/>
              </a:p>
              <a:p>
                <a:r>
                  <a:rPr lang="en-GB" sz="2000" dirty="0" smtClean="0"/>
                  <a:t>R = 120((</a:t>
                </a:r>
                <a:r>
                  <a:rPr lang="en-GB" sz="2000" dirty="0"/>
                  <a:t>R</a:t>
                </a:r>
                <a:r>
                  <a:rPr lang="el-GR" sz="2000" baseline="-25000" dirty="0"/>
                  <a:t>η</a:t>
                </a:r>
                <a:r>
                  <a:rPr lang="en-GB" sz="2000" baseline="-25000" dirty="0"/>
                  <a:t>fi</a:t>
                </a:r>
                <a:r>
                  <a:rPr lang="en-GB" sz="2000" dirty="0"/>
                  <a:t> </a:t>
                </a:r>
                <a:r>
                  <a:rPr lang="en-GB" sz="2000" dirty="0" smtClean="0"/>
                  <a:t>+ R</a:t>
                </a:r>
                <a:r>
                  <a:rPr lang="en-GB" sz="2000" baseline="-25000" dirty="0" smtClean="0"/>
                  <a:t>a </a:t>
                </a:r>
                <a:r>
                  <a:rPr lang="en-GB" sz="2000" dirty="0" smtClean="0"/>
                  <a:t>+</a:t>
                </a:r>
                <a:r>
                  <a:rPr lang="en-GB" sz="2000" baseline="-25000" dirty="0" smtClean="0"/>
                  <a:t> </a:t>
                </a:r>
                <a:r>
                  <a:rPr lang="en-GB" sz="2000" dirty="0" err="1" smtClean="0"/>
                  <a:t>R</a:t>
                </a:r>
                <a:r>
                  <a:rPr lang="en-GB" sz="2000" baseline="-25000" dirty="0" err="1" smtClean="0"/>
                  <a:t>l</a:t>
                </a:r>
                <a:r>
                  <a:rPr lang="en-GB" sz="2000" baseline="-25000" dirty="0" smtClean="0"/>
                  <a:t> </a:t>
                </a:r>
                <a:r>
                  <a:rPr lang="en-GB" sz="2000" dirty="0"/>
                  <a:t>+ </a:t>
                </a:r>
                <a:r>
                  <a:rPr lang="en-GB" sz="2000" dirty="0" err="1" smtClean="0"/>
                  <a:t>R</a:t>
                </a:r>
                <a:r>
                  <a:rPr lang="en-GB" sz="2000" baseline="-25000" dirty="0" err="1" smtClean="0"/>
                  <a:t>b</a:t>
                </a:r>
                <a:r>
                  <a:rPr lang="en-GB" sz="2000" baseline="-25000" dirty="0" smtClean="0"/>
                  <a:t> </a:t>
                </a:r>
                <a:r>
                  <a:rPr lang="en-GB" sz="2000" dirty="0"/>
                  <a:t>+ </a:t>
                </a:r>
                <a:r>
                  <a:rPr lang="en-GB" sz="2000" dirty="0" smtClean="0"/>
                  <a:t>R</a:t>
                </a:r>
                <a:r>
                  <a:rPr lang="en-GB" sz="2000" baseline="-25000" dirty="0" smtClean="0"/>
                  <a:t>n</a:t>
                </a:r>
                <a:r>
                  <a:rPr lang="en-GB" sz="2000" dirty="0" smtClean="0"/>
                  <a:t>)/120)</a:t>
                </a:r>
                <a:r>
                  <a:rPr lang="en-GB" sz="2000" baseline="30000" dirty="0" smtClean="0"/>
                  <a:t>1.8</a:t>
                </a:r>
                <a:r>
                  <a:rPr lang="en-GB" sz="2000" dirty="0" smtClean="0"/>
                  <a:t> =  131 minutes</a:t>
                </a:r>
                <a:endParaRPr lang="en-GB"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628800"/>
                <a:ext cx="8158162" cy="5040313"/>
              </a:xfrm>
              <a:blipFill rotWithShape="1">
                <a:blip r:embed="rId2"/>
                <a:stretch>
                  <a:fillRect l="-822"/>
                </a:stretch>
              </a:blipFill>
            </p:spPr>
            <p:txBody>
              <a:bodyPr/>
              <a:lstStyle/>
              <a:p>
                <a:r>
                  <a:rPr lang="en-GB">
                    <a:noFill/>
                  </a:rPr>
                  <a:t> </a:t>
                </a:r>
              </a:p>
            </p:txBody>
          </p:sp>
        </mc:Fallback>
      </mc:AlternateContent>
    </p:spTree>
    <p:extLst>
      <p:ext uri="{BB962C8B-B14F-4D97-AF65-F5344CB8AC3E}">
        <p14:creationId xmlns:p14="http://schemas.microsoft.com/office/powerpoint/2010/main" val="380951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Title 2"/>
          <p:cNvSpPr>
            <a:spLocks noGrp="1"/>
          </p:cNvSpPr>
          <p:nvPr>
            <p:ph type="title" idx="4294967295"/>
          </p:nvPr>
        </p:nvSpPr>
        <p:spPr>
          <a:xfrm>
            <a:off x="673100" y="2587625"/>
            <a:ext cx="7772400" cy="1362075"/>
          </a:xfrm>
        </p:spPr>
        <p:txBody>
          <a:bodyPr anchor="t"/>
          <a:lstStyle/>
          <a:p>
            <a:r>
              <a:rPr lang="en-GB" altLang="en-US" sz="4800" smtClean="0"/>
              <a:t>Tying systems</a:t>
            </a:r>
          </a:p>
        </p:txBody>
      </p:sp>
    </p:spTree>
    <p:extLst>
      <p:ext uri="{BB962C8B-B14F-4D97-AF65-F5344CB8AC3E}">
        <p14:creationId xmlns:p14="http://schemas.microsoft.com/office/powerpoint/2010/main" val="428529321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Line 3"/>
          <p:cNvSpPr>
            <a:spLocks noChangeShapeType="1"/>
          </p:cNvSpPr>
          <p:nvPr/>
        </p:nvSpPr>
        <p:spPr bwMode="auto">
          <a:xfrm>
            <a:off x="5867400" y="47244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GB" sz="2000">
              <a:solidFill>
                <a:srgbClr val="002060"/>
              </a:solidFill>
              <a:latin typeface="Trebuchet MS" pitchFamily="34" charset="0"/>
            </a:endParaRPr>
          </a:p>
        </p:txBody>
      </p:sp>
      <p:sp>
        <p:nvSpPr>
          <p:cNvPr id="164868" name="Text Box 4"/>
          <p:cNvSpPr txBox="1">
            <a:spLocks noChangeArrowheads="1"/>
          </p:cNvSpPr>
          <p:nvPr/>
        </p:nvSpPr>
        <p:spPr bwMode="auto">
          <a:xfrm>
            <a:off x="200025" y="1333500"/>
            <a:ext cx="882015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lgn="l" eaLnBrk="0" hangingPunct="0">
              <a:spcBef>
                <a:spcPct val="50000"/>
              </a:spcBef>
              <a:defRPr sz="2400">
                <a:solidFill>
                  <a:srgbClr val="002C5F"/>
                </a:solidFill>
                <a:latin typeface="Trebuchet MS" pitchFamily="34" charset="0"/>
                <a:ea typeface="ヒラギノ角ゴ Pro W3"/>
                <a:cs typeface="ヒラギノ角ゴ Pro W3"/>
              </a:defRPr>
            </a:lvl1pPr>
            <a:lvl2pPr marL="533400" indent="-265113"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893763" indent="-269875"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339850" indent="-2667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1797050" indent="-277813"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2542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7114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1686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6258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ts val="600"/>
              </a:spcBef>
              <a:spcAft>
                <a:spcPts val="600"/>
              </a:spcAft>
              <a:buFontTx/>
              <a:buChar char="•"/>
              <a:defRPr/>
            </a:pPr>
            <a:r>
              <a:rPr lang="en-GB" altLang="en-US" i="1" dirty="0" smtClean="0">
                <a:solidFill>
                  <a:srgbClr val="002060"/>
                </a:solidFill>
                <a:latin typeface="Arial" pitchFamily="34" charset="0"/>
              </a:rPr>
              <a:t>Peripheral ties  </a:t>
            </a:r>
            <a:r>
              <a:rPr lang="en-GB" altLang="en-US" sz="2000" dirty="0" smtClean="0">
                <a:solidFill>
                  <a:srgbClr val="002060"/>
                </a:solidFill>
                <a:latin typeface="Arial" pitchFamily="34" charset="0"/>
              </a:rPr>
              <a:t>(9.10.2.2) &amp; NA</a:t>
            </a:r>
            <a:r>
              <a:rPr lang="en-GB" altLang="en-US" i="1" dirty="0" smtClean="0">
                <a:solidFill>
                  <a:srgbClr val="002060"/>
                </a:solidFill>
                <a:latin typeface="Arial" pitchFamily="34" charset="0"/>
              </a:rPr>
              <a:t>:</a:t>
            </a:r>
            <a:br>
              <a:rPr lang="en-GB" altLang="en-US" i="1" dirty="0" smtClean="0">
                <a:solidFill>
                  <a:srgbClr val="002060"/>
                </a:solidFill>
                <a:latin typeface="Arial" pitchFamily="34" charset="0"/>
              </a:rPr>
            </a:br>
            <a:r>
              <a:rPr lang="en-GB" altLang="en-US" i="1" dirty="0" err="1" smtClean="0">
                <a:solidFill>
                  <a:srgbClr val="000000"/>
                </a:solidFill>
                <a:latin typeface="Arial" pitchFamily="34" charset="0"/>
              </a:rPr>
              <a:t>F</a:t>
            </a:r>
            <a:r>
              <a:rPr lang="en-GB" altLang="en-US" baseline="-25000" dirty="0" err="1" smtClean="0">
                <a:solidFill>
                  <a:srgbClr val="000000"/>
                </a:solidFill>
                <a:latin typeface="Arial" pitchFamily="34" charset="0"/>
              </a:rPr>
              <a:t>tie,per</a:t>
            </a:r>
            <a:r>
              <a:rPr lang="en-GB" altLang="en-US" dirty="0" smtClean="0">
                <a:solidFill>
                  <a:srgbClr val="000000"/>
                </a:solidFill>
                <a:latin typeface="Arial" pitchFamily="34" charset="0"/>
              </a:rPr>
              <a:t> = (20 + 4</a:t>
            </a:r>
            <a:r>
              <a:rPr lang="en-GB" altLang="en-US" i="1" dirty="0" smtClean="0">
                <a:solidFill>
                  <a:srgbClr val="000000"/>
                </a:solidFill>
                <a:latin typeface="Arial" pitchFamily="34" charset="0"/>
              </a:rPr>
              <a:t>n</a:t>
            </a:r>
            <a:r>
              <a:rPr lang="en-GB" altLang="en-US" baseline="-25000" dirty="0" smtClean="0">
                <a:solidFill>
                  <a:srgbClr val="000000"/>
                </a:solidFill>
                <a:latin typeface="Arial" pitchFamily="34" charset="0"/>
              </a:rPr>
              <a:t>0</a:t>
            </a:r>
            <a:r>
              <a:rPr lang="en-GB" altLang="en-US" dirty="0" smtClean="0">
                <a:solidFill>
                  <a:srgbClr val="000000"/>
                </a:solidFill>
                <a:latin typeface="Arial" pitchFamily="34" charset="0"/>
              </a:rPr>
              <a:t>)</a:t>
            </a:r>
            <a:r>
              <a:rPr lang="en-GB" altLang="en-US" dirty="0" smtClean="0">
                <a:solidFill>
                  <a:srgbClr val="002060"/>
                </a:solidFill>
                <a:latin typeface="Arial" pitchFamily="34" charset="0"/>
              </a:rPr>
              <a:t> </a:t>
            </a:r>
            <a:r>
              <a:rPr lang="en-GB" altLang="en-US" dirty="0" smtClean="0">
                <a:solidFill>
                  <a:srgbClr val="000000"/>
                </a:solidFill>
                <a:latin typeface="Arial" pitchFamily="34" charset="0"/>
                <a:sym typeface="Symbol" pitchFamily="18" charset="2"/>
              </a:rPr>
              <a:t></a:t>
            </a:r>
            <a:r>
              <a:rPr lang="en-GB" altLang="en-US" dirty="0" smtClean="0">
                <a:solidFill>
                  <a:srgbClr val="000000"/>
                </a:solidFill>
                <a:latin typeface="Arial" pitchFamily="34" charset="0"/>
              </a:rPr>
              <a:t> 60kN </a:t>
            </a:r>
          </a:p>
          <a:p>
            <a:pPr marL="0" indent="0" eaLnBrk="1" hangingPunct="1">
              <a:spcBef>
                <a:spcPct val="0"/>
              </a:spcBef>
              <a:defRPr/>
            </a:pPr>
            <a:r>
              <a:rPr lang="en-GB" altLang="en-US" sz="1800" dirty="0" smtClean="0">
                <a:solidFill>
                  <a:srgbClr val="000000"/>
                </a:solidFill>
                <a:latin typeface="Arial" pitchFamily="34" charset="0"/>
              </a:rPr>
              <a:t>      </a:t>
            </a:r>
            <a:r>
              <a:rPr lang="en-GB" altLang="en-US" sz="1600" dirty="0" smtClean="0">
                <a:solidFill>
                  <a:srgbClr val="000000"/>
                </a:solidFill>
                <a:latin typeface="Arial" pitchFamily="34" charset="0"/>
              </a:rPr>
              <a:t>where </a:t>
            </a:r>
            <a:r>
              <a:rPr lang="en-GB" altLang="en-US" sz="1600" i="1" dirty="0" smtClean="0">
                <a:solidFill>
                  <a:srgbClr val="000000"/>
                </a:solidFill>
                <a:latin typeface="Arial" pitchFamily="34" charset="0"/>
              </a:rPr>
              <a:t>n</a:t>
            </a:r>
            <a:r>
              <a:rPr lang="en-GB" altLang="en-US" sz="1600" baseline="-25000" dirty="0" smtClean="0">
                <a:solidFill>
                  <a:srgbClr val="000000"/>
                </a:solidFill>
                <a:latin typeface="Arial" pitchFamily="34" charset="0"/>
                <a:sym typeface="Symbol" pitchFamily="18" charset="2"/>
              </a:rPr>
              <a:t>0</a:t>
            </a:r>
            <a:r>
              <a:rPr lang="en-GB" altLang="en-US" sz="1600" dirty="0" smtClean="0">
                <a:solidFill>
                  <a:srgbClr val="000000"/>
                </a:solidFill>
                <a:latin typeface="Arial" pitchFamily="34" charset="0"/>
                <a:sym typeface="Symbol" pitchFamily="18" charset="2"/>
              </a:rPr>
              <a:t> is the number of </a:t>
            </a:r>
            <a:r>
              <a:rPr lang="en-GB" altLang="en-US" sz="1600" dirty="0" smtClean="0">
                <a:solidFill>
                  <a:srgbClr val="002060"/>
                </a:solidFill>
                <a:latin typeface="Arial" pitchFamily="34" charset="0"/>
                <a:sym typeface="Symbol" pitchFamily="18" charset="2"/>
              </a:rPr>
              <a:t>storeys</a:t>
            </a:r>
            <a:endParaRPr lang="en-GB" altLang="en-US" sz="2000" dirty="0" smtClean="0">
              <a:solidFill>
                <a:srgbClr val="FF0000"/>
              </a:solidFill>
              <a:latin typeface="Arial" pitchFamily="34" charset="0"/>
              <a:sym typeface="Symbol" pitchFamily="18" charset="2"/>
            </a:endParaRPr>
          </a:p>
        </p:txBody>
      </p:sp>
      <p:sp>
        <p:nvSpPr>
          <p:cNvPr id="478213" name="Text Box 5"/>
          <p:cNvSpPr txBox="1">
            <a:spLocks noChangeArrowheads="1"/>
          </p:cNvSpPr>
          <p:nvPr/>
        </p:nvSpPr>
        <p:spPr bwMode="auto">
          <a:xfrm>
            <a:off x="0" y="2644775"/>
            <a:ext cx="846455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50000"/>
              </a:spcBef>
              <a:defRPr sz="2400">
                <a:solidFill>
                  <a:srgbClr val="002C5F"/>
                </a:solidFill>
                <a:latin typeface="Trebuchet MS" pitchFamily="34" charset="0"/>
                <a:ea typeface="ヒラギノ角ゴ Pro W3"/>
                <a:cs typeface="ヒラギノ角ゴ Pro W3"/>
              </a:defRPr>
            </a:lvl1pPr>
            <a:lvl2pPr marL="533400" indent="-354013"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882775" indent="-269875"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2062163" indent="-2667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241550" indent="-277813"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6987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31559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6131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40703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lvl="1" eaLnBrk="1" hangingPunct="1">
              <a:spcBef>
                <a:spcPts val="600"/>
              </a:spcBef>
              <a:spcAft>
                <a:spcPts val="600"/>
              </a:spcAft>
              <a:buClrTx/>
            </a:pPr>
            <a:r>
              <a:rPr lang="en-GB" altLang="en-US" sz="2400" i="1">
                <a:solidFill>
                  <a:srgbClr val="002060"/>
                </a:solidFill>
                <a:latin typeface="Arial" pitchFamily="34" charset="0"/>
              </a:rPr>
              <a:t>Internal ties (including transverse ties) </a:t>
            </a:r>
            <a:r>
              <a:rPr lang="en-GB" altLang="en-US">
                <a:solidFill>
                  <a:srgbClr val="002060"/>
                </a:solidFill>
                <a:latin typeface="Arial" pitchFamily="34" charset="0"/>
              </a:rPr>
              <a:t>(9.10.2.3) </a:t>
            </a:r>
            <a:r>
              <a:rPr lang="en-GB" altLang="en-US" sz="1800">
                <a:solidFill>
                  <a:srgbClr val="002060"/>
                </a:solidFill>
                <a:latin typeface="Arial" pitchFamily="34" charset="0"/>
              </a:rPr>
              <a:t>&amp; NA </a:t>
            </a:r>
            <a:r>
              <a:rPr lang="en-GB" altLang="en-US" sz="2400" i="1">
                <a:solidFill>
                  <a:srgbClr val="002060"/>
                </a:solidFill>
                <a:latin typeface="Arial" pitchFamily="34" charset="0"/>
              </a:rPr>
              <a:t>:</a:t>
            </a:r>
            <a:br>
              <a:rPr lang="en-GB" altLang="en-US" sz="2400" i="1">
                <a:solidFill>
                  <a:srgbClr val="002060"/>
                </a:solidFill>
                <a:latin typeface="Arial" pitchFamily="34" charset="0"/>
              </a:rPr>
            </a:br>
            <a:r>
              <a:rPr lang="en-GB" altLang="en-US" sz="2400">
                <a:solidFill>
                  <a:srgbClr val="002060"/>
                </a:solidFill>
                <a:latin typeface="Arial" pitchFamily="34" charset="0"/>
              </a:rPr>
              <a:t>    </a:t>
            </a:r>
            <a:r>
              <a:rPr lang="en-GB" altLang="en-US" sz="2400" i="1">
                <a:solidFill>
                  <a:srgbClr val="000000"/>
                </a:solidFill>
                <a:latin typeface="Arial" pitchFamily="34" charset="0"/>
              </a:rPr>
              <a:t>F</a:t>
            </a:r>
            <a:r>
              <a:rPr lang="en-GB" altLang="en-US" sz="2400" baseline="-25000">
                <a:solidFill>
                  <a:srgbClr val="000000"/>
                </a:solidFill>
                <a:latin typeface="Arial" pitchFamily="34" charset="0"/>
              </a:rPr>
              <a:t>tie,int</a:t>
            </a:r>
            <a:r>
              <a:rPr lang="en-GB" altLang="en-US" sz="2400">
                <a:solidFill>
                  <a:srgbClr val="000000"/>
                </a:solidFill>
                <a:latin typeface="Arial" pitchFamily="34" charset="0"/>
              </a:rPr>
              <a:t> = ((</a:t>
            </a:r>
            <a:r>
              <a:rPr lang="en-GB" altLang="en-US" sz="2400" i="1">
                <a:solidFill>
                  <a:srgbClr val="000000"/>
                </a:solidFill>
                <a:latin typeface="Arial" pitchFamily="34" charset="0"/>
              </a:rPr>
              <a:t>g</a:t>
            </a:r>
            <a:r>
              <a:rPr lang="en-GB" altLang="en-US" sz="2400" baseline="-25000">
                <a:solidFill>
                  <a:srgbClr val="000000"/>
                </a:solidFill>
                <a:latin typeface="Arial" pitchFamily="34" charset="0"/>
              </a:rPr>
              <a:t>k</a:t>
            </a:r>
            <a:r>
              <a:rPr lang="en-GB" altLang="en-US" sz="2400">
                <a:solidFill>
                  <a:srgbClr val="000000"/>
                </a:solidFill>
                <a:latin typeface="Arial" pitchFamily="34" charset="0"/>
              </a:rPr>
              <a:t> + </a:t>
            </a:r>
            <a:r>
              <a:rPr lang="en-GB" altLang="en-US" sz="2400" i="1">
                <a:solidFill>
                  <a:srgbClr val="000000"/>
                </a:solidFill>
                <a:latin typeface="Arial" pitchFamily="34" charset="0"/>
              </a:rPr>
              <a:t>q</a:t>
            </a:r>
            <a:r>
              <a:rPr lang="en-GB" altLang="en-US" sz="2400" baseline="-25000">
                <a:solidFill>
                  <a:srgbClr val="000000"/>
                </a:solidFill>
                <a:latin typeface="Arial" pitchFamily="34" charset="0"/>
              </a:rPr>
              <a:t>k</a:t>
            </a:r>
            <a:r>
              <a:rPr lang="en-GB" altLang="en-US" sz="2400">
                <a:solidFill>
                  <a:srgbClr val="000000"/>
                </a:solidFill>
                <a:latin typeface="Arial" pitchFamily="34" charset="0"/>
              </a:rPr>
              <a:t>)</a:t>
            </a:r>
            <a:r>
              <a:rPr lang="en-GB" altLang="en-US" sz="2400" baseline="-25000">
                <a:solidFill>
                  <a:srgbClr val="000000"/>
                </a:solidFill>
                <a:latin typeface="Arial" pitchFamily="34" charset="0"/>
              </a:rPr>
              <a:t> </a:t>
            </a:r>
            <a:r>
              <a:rPr lang="en-GB" altLang="en-US" sz="2400">
                <a:solidFill>
                  <a:srgbClr val="000000"/>
                </a:solidFill>
                <a:latin typeface="Arial" pitchFamily="34" charset="0"/>
              </a:rPr>
              <a:t>/</a:t>
            </a:r>
            <a:r>
              <a:rPr lang="en-GB" altLang="en-US" sz="2400" baseline="-25000">
                <a:solidFill>
                  <a:srgbClr val="000000"/>
                </a:solidFill>
                <a:latin typeface="Arial" pitchFamily="34" charset="0"/>
              </a:rPr>
              <a:t> </a:t>
            </a:r>
            <a:r>
              <a:rPr lang="en-GB" altLang="en-US" sz="2400">
                <a:solidFill>
                  <a:srgbClr val="000000"/>
                </a:solidFill>
                <a:latin typeface="Arial" pitchFamily="34" charset="0"/>
              </a:rPr>
              <a:t>7.5</a:t>
            </a:r>
            <a:r>
              <a:rPr lang="en-GB" altLang="en-US" sz="2400" baseline="-25000">
                <a:solidFill>
                  <a:srgbClr val="000000"/>
                </a:solidFill>
                <a:latin typeface="Arial" pitchFamily="34" charset="0"/>
              </a:rPr>
              <a:t> </a:t>
            </a:r>
            <a:r>
              <a:rPr lang="en-GB" altLang="en-US" sz="2400">
                <a:solidFill>
                  <a:srgbClr val="000000"/>
                </a:solidFill>
                <a:latin typeface="Arial" pitchFamily="34" charset="0"/>
              </a:rPr>
              <a:t>)(</a:t>
            </a:r>
            <a:r>
              <a:rPr lang="en-GB" altLang="en-US" sz="2400" i="1">
                <a:solidFill>
                  <a:srgbClr val="000000"/>
                </a:solidFill>
                <a:latin typeface="Arial" pitchFamily="34" charset="0"/>
              </a:rPr>
              <a:t>l</a:t>
            </a:r>
            <a:r>
              <a:rPr lang="en-GB" altLang="en-US" sz="2400" baseline="-25000">
                <a:solidFill>
                  <a:srgbClr val="000000"/>
                </a:solidFill>
                <a:latin typeface="Arial" pitchFamily="34" charset="0"/>
              </a:rPr>
              <a:t>r</a:t>
            </a:r>
            <a:r>
              <a:rPr lang="en-GB" altLang="en-US" sz="2400">
                <a:solidFill>
                  <a:srgbClr val="000000"/>
                </a:solidFill>
                <a:latin typeface="Arial" pitchFamily="34" charset="0"/>
              </a:rPr>
              <a:t>/5)</a:t>
            </a:r>
            <a:r>
              <a:rPr lang="en-GB" altLang="en-US" sz="2400" i="1">
                <a:solidFill>
                  <a:srgbClr val="000000"/>
                </a:solidFill>
                <a:latin typeface="Arial" pitchFamily="34" charset="0"/>
              </a:rPr>
              <a:t>F</a:t>
            </a:r>
            <a:r>
              <a:rPr lang="en-GB" altLang="en-US" sz="2400" baseline="-25000">
                <a:solidFill>
                  <a:srgbClr val="000000"/>
                </a:solidFill>
                <a:latin typeface="Arial" pitchFamily="34" charset="0"/>
              </a:rPr>
              <a:t>t</a:t>
            </a:r>
            <a:r>
              <a:rPr lang="en-GB" altLang="en-US" sz="2400">
                <a:solidFill>
                  <a:srgbClr val="000000"/>
                </a:solidFill>
                <a:latin typeface="Arial" pitchFamily="34" charset="0"/>
              </a:rPr>
              <a:t> </a:t>
            </a:r>
            <a:r>
              <a:rPr lang="en-GB" altLang="en-US" sz="2400">
                <a:solidFill>
                  <a:srgbClr val="000000"/>
                </a:solidFill>
                <a:latin typeface="Arial" pitchFamily="34" charset="0"/>
                <a:sym typeface="Symbol" pitchFamily="18" charset="2"/>
              </a:rPr>
              <a:t></a:t>
            </a:r>
            <a:r>
              <a:rPr lang="en-GB" altLang="en-US" sz="2400">
                <a:solidFill>
                  <a:srgbClr val="000000"/>
                </a:solidFill>
                <a:latin typeface="Arial" pitchFamily="34" charset="0"/>
              </a:rPr>
              <a:t> </a:t>
            </a:r>
            <a:r>
              <a:rPr lang="en-GB" altLang="en-US" sz="2400" i="1">
                <a:solidFill>
                  <a:srgbClr val="000000"/>
                </a:solidFill>
                <a:latin typeface="Arial" pitchFamily="34" charset="0"/>
              </a:rPr>
              <a:t>F</a:t>
            </a:r>
            <a:r>
              <a:rPr lang="en-GB" altLang="en-US" sz="2400" baseline="-25000">
                <a:solidFill>
                  <a:srgbClr val="000000"/>
                </a:solidFill>
                <a:latin typeface="Arial" pitchFamily="34" charset="0"/>
              </a:rPr>
              <a:t>t</a:t>
            </a:r>
            <a:r>
              <a:rPr lang="en-GB" altLang="en-US" sz="2400">
                <a:solidFill>
                  <a:srgbClr val="000000"/>
                </a:solidFill>
                <a:latin typeface="Arial" pitchFamily="34" charset="0"/>
              </a:rPr>
              <a:t> kN/m</a:t>
            </a:r>
            <a:br>
              <a:rPr lang="en-GB" altLang="en-US" sz="2400">
                <a:solidFill>
                  <a:srgbClr val="000000"/>
                </a:solidFill>
                <a:latin typeface="Arial" pitchFamily="34" charset="0"/>
              </a:rPr>
            </a:br>
            <a:r>
              <a:rPr lang="en-GB" altLang="en-US" sz="1200">
                <a:solidFill>
                  <a:srgbClr val="000000"/>
                </a:solidFill>
                <a:latin typeface="Arial" pitchFamily="34" charset="0"/>
              </a:rPr>
              <a:t/>
            </a:r>
            <a:br>
              <a:rPr lang="en-GB" altLang="en-US" sz="1200">
                <a:solidFill>
                  <a:srgbClr val="000000"/>
                </a:solidFill>
                <a:latin typeface="Arial" pitchFamily="34" charset="0"/>
              </a:rPr>
            </a:br>
            <a:r>
              <a:rPr lang="en-GB" altLang="en-US" sz="1600">
                <a:solidFill>
                  <a:srgbClr val="000000"/>
                </a:solidFill>
                <a:latin typeface="Arial" pitchFamily="34" charset="0"/>
              </a:rPr>
              <a:t>where (</a:t>
            </a:r>
            <a:r>
              <a:rPr lang="en-GB" altLang="en-US" sz="1600" i="1">
                <a:solidFill>
                  <a:srgbClr val="000000"/>
                </a:solidFill>
                <a:latin typeface="Arial" pitchFamily="34" charset="0"/>
              </a:rPr>
              <a:t>g</a:t>
            </a:r>
            <a:r>
              <a:rPr lang="en-GB" altLang="en-US" sz="1600" baseline="-25000">
                <a:solidFill>
                  <a:srgbClr val="000000"/>
                </a:solidFill>
                <a:latin typeface="Arial" pitchFamily="34" charset="0"/>
              </a:rPr>
              <a:t>k</a:t>
            </a:r>
            <a:r>
              <a:rPr lang="en-GB" altLang="en-US" sz="1600">
                <a:solidFill>
                  <a:srgbClr val="000000"/>
                </a:solidFill>
                <a:latin typeface="Arial" pitchFamily="34" charset="0"/>
              </a:rPr>
              <a:t> + </a:t>
            </a:r>
            <a:r>
              <a:rPr lang="en-GB" altLang="en-US" sz="1600" i="1">
                <a:solidFill>
                  <a:srgbClr val="000000"/>
                </a:solidFill>
                <a:latin typeface="Arial" pitchFamily="34" charset="0"/>
              </a:rPr>
              <a:t>q</a:t>
            </a:r>
            <a:r>
              <a:rPr lang="en-GB" altLang="en-US" sz="1600" baseline="-25000">
                <a:solidFill>
                  <a:srgbClr val="000000"/>
                </a:solidFill>
                <a:latin typeface="Arial" pitchFamily="34" charset="0"/>
              </a:rPr>
              <a:t>k</a:t>
            </a:r>
            <a:r>
              <a:rPr lang="en-GB" altLang="en-US" sz="1600">
                <a:solidFill>
                  <a:srgbClr val="000000"/>
                </a:solidFill>
                <a:latin typeface="Arial" pitchFamily="34" charset="0"/>
              </a:rPr>
              <a:t>) is the sum of the average permanent and variable floor loads (kN/m</a:t>
            </a:r>
            <a:r>
              <a:rPr lang="en-GB" altLang="en-US" sz="1600" baseline="30000">
                <a:solidFill>
                  <a:srgbClr val="000000"/>
                </a:solidFill>
                <a:latin typeface="Arial" pitchFamily="34" charset="0"/>
              </a:rPr>
              <a:t>2</a:t>
            </a:r>
            <a:r>
              <a:rPr lang="en-GB" altLang="en-US" sz="1600">
                <a:solidFill>
                  <a:srgbClr val="000000"/>
                </a:solidFill>
                <a:latin typeface="Arial" pitchFamily="34" charset="0"/>
              </a:rPr>
              <a:t>), </a:t>
            </a:r>
            <a:r>
              <a:rPr lang="en-GB" altLang="en-US" sz="1600" i="1">
                <a:solidFill>
                  <a:srgbClr val="000000"/>
                </a:solidFill>
                <a:latin typeface="Arial" pitchFamily="34" charset="0"/>
              </a:rPr>
              <a:t>l</a:t>
            </a:r>
            <a:r>
              <a:rPr lang="en-GB" altLang="en-US" sz="1600" baseline="-25000">
                <a:solidFill>
                  <a:srgbClr val="000000"/>
                </a:solidFill>
                <a:latin typeface="Arial" pitchFamily="34" charset="0"/>
              </a:rPr>
              <a:t>r</a:t>
            </a:r>
            <a:r>
              <a:rPr lang="en-GB" altLang="en-US" sz="1600">
                <a:solidFill>
                  <a:srgbClr val="000000"/>
                </a:solidFill>
                <a:latin typeface="Arial" pitchFamily="34" charset="0"/>
              </a:rPr>
              <a:t> is the greater of the distances (m) between the centres of the columns, frames or walls supporting any two adjacent floor spans in the direction of the tie under consideration and </a:t>
            </a:r>
            <a:r>
              <a:rPr lang="en-GB" altLang="en-US" sz="1600" i="1">
                <a:solidFill>
                  <a:srgbClr val="000000"/>
                </a:solidFill>
                <a:latin typeface="Arial" pitchFamily="34" charset="0"/>
              </a:rPr>
              <a:t>F</a:t>
            </a:r>
            <a:r>
              <a:rPr lang="en-GB" altLang="en-US" sz="1600" baseline="-25000">
                <a:solidFill>
                  <a:srgbClr val="000000"/>
                </a:solidFill>
                <a:latin typeface="Arial" pitchFamily="34" charset="0"/>
              </a:rPr>
              <a:t>t</a:t>
            </a:r>
            <a:r>
              <a:rPr lang="en-GB" altLang="en-US" sz="1600">
                <a:solidFill>
                  <a:srgbClr val="000000"/>
                </a:solidFill>
                <a:latin typeface="Arial" pitchFamily="34" charset="0"/>
              </a:rPr>
              <a:t> = (20 + 4</a:t>
            </a:r>
            <a:r>
              <a:rPr lang="en-GB" altLang="en-US" sz="1600" i="1">
                <a:solidFill>
                  <a:srgbClr val="000000"/>
                </a:solidFill>
                <a:latin typeface="Arial" pitchFamily="34" charset="0"/>
              </a:rPr>
              <a:t>n</a:t>
            </a:r>
            <a:r>
              <a:rPr lang="en-GB" altLang="en-US" sz="1600" baseline="-25000">
                <a:solidFill>
                  <a:srgbClr val="000000"/>
                </a:solidFill>
                <a:latin typeface="Arial" pitchFamily="34" charset="0"/>
              </a:rPr>
              <a:t>0</a:t>
            </a:r>
            <a:r>
              <a:rPr lang="en-GB" altLang="en-US" sz="1600">
                <a:solidFill>
                  <a:srgbClr val="000000"/>
                </a:solidFill>
                <a:latin typeface="Arial" pitchFamily="34" charset="0"/>
              </a:rPr>
              <a:t>) </a:t>
            </a:r>
            <a:r>
              <a:rPr lang="en-GB" altLang="en-US" sz="1600">
                <a:solidFill>
                  <a:srgbClr val="000000"/>
                </a:solidFill>
                <a:latin typeface="Arial" pitchFamily="34" charset="0"/>
                <a:sym typeface="Symbol" pitchFamily="18" charset="2"/>
              </a:rPr>
              <a:t></a:t>
            </a:r>
            <a:r>
              <a:rPr lang="en-GB" altLang="en-US" sz="1600">
                <a:solidFill>
                  <a:srgbClr val="000000"/>
                </a:solidFill>
                <a:latin typeface="Arial" pitchFamily="34" charset="0"/>
              </a:rPr>
              <a:t> 60kN.</a:t>
            </a:r>
            <a:br>
              <a:rPr lang="en-GB" altLang="en-US" sz="1600">
                <a:solidFill>
                  <a:srgbClr val="000000"/>
                </a:solidFill>
                <a:latin typeface="Arial" pitchFamily="34" charset="0"/>
              </a:rPr>
            </a:br>
            <a:r>
              <a:rPr lang="en-GB" altLang="en-US" sz="1600">
                <a:solidFill>
                  <a:srgbClr val="000000"/>
                </a:solidFill>
                <a:latin typeface="Arial" pitchFamily="34" charset="0"/>
              </a:rPr>
              <a:t> Maximum spacing of internal ties = 1.5 </a:t>
            </a:r>
            <a:r>
              <a:rPr lang="en-GB" altLang="en-US" sz="1600" i="1">
                <a:solidFill>
                  <a:srgbClr val="000000"/>
                </a:solidFill>
                <a:latin typeface="Arial" pitchFamily="34" charset="0"/>
              </a:rPr>
              <a:t>l</a:t>
            </a:r>
            <a:r>
              <a:rPr lang="en-GB" altLang="en-US" sz="1600" baseline="-25000">
                <a:solidFill>
                  <a:srgbClr val="000000"/>
                </a:solidFill>
                <a:latin typeface="Arial" pitchFamily="34" charset="0"/>
              </a:rPr>
              <a:t>r</a:t>
            </a:r>
          </a:p>
        </p:txBody>
      </p:sp>
      <p:sp>
        <p:nvSpPr>
          <p:cNvPr id="478214" name="Text Box 6"/>
          <p:cNvSpPr txBox="1">
            <a:spLocks noChangeArrowheads="1"/>
          </p:cNvSpPr>
          <p:nvPr/>
        </p:nvSpPr>
        <p:spPr bwMode="auto">
          <a:xfrm>
            <a:off x="195263" y="4953000"/>
            <a:ext cx="86963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algn="l" eaLnBrk="0" hangingPunct="0">
              <a:spcBef>
                <a:spcPct val="50000"/>
              </a:spcBef>
              <a:defRPr sz="2400">
                <a:solidFill>
                  <a:srgbClr val="002C5F"/>
                </a:solidFill>
                <a:latin typeface="Trebuchet MS" pitchFamily="34" charset="0"/>
                <a:ea typeface="ヒラギノ角ゴ Pro W3"/>
                <a:cs typeface="ヒラギノ角ゴ Pro W3"/>
              </a:defRPr>
            </a:lvl1pPr>
            <a:lvl2pPr marL="444500" indent="-265113"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893763" indent="-269875"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339850" indent="-2667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1797050" indent="-277813"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2542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7114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1686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6258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ts val="600"/>
              </a:spcBef>
              <a:spcAft>
                <a:spcPts val="600"/>
              </a:spcAft>
              <a:buFontTx/>
              <a:buChar char="•"/>
            </a:pPr>
            <a:r>
              <a:rPr lang="en-GB" altLang="en-US" i="1">
                <a:solidFill>
                  <a:srgbClr val="002060"/>
                </a:solidFill>
                <a:latin typeface="Arial" pitchFamily="34" charset="0"/>
              </a:rPr>
              <a:t>Horizontal ties to columns or walls  </a:t>
            </a:r>
            <a:r>
              <a:rPr lang="en-GB" altLang="en-US" sz="2000">
                <a:solidFill>
                  <a:srgbClr val="002060"/>
                </a:solidFill>
                <a:latin typeface="Arial" pitchFamily="34" charset="0"/>
              </a:rPr>
              <a:t>(9.10.2.4) </a:t>
            </a:r>
            <a:r>
              <a:rPr lang="en-GB" altLang="en-US" sz="1800">
                <a:solidFill>
                  <a:srgbClr val="002060"/>
                </a:solidFill>
                <a:latin typeface="Arial" pitchFamily="34" charset="0"/>
              </a:rPr>
              <a:t>&amp; NA </a:t>
            </a:r>
            <a:r>
              <a:rPr lang="en-GB" altLang="en-US" i="1">
                <a:solidFill>
                  <a:srgbClr val="002060"/>
                </a:solidFill>
                <a:latin typeface="Arial" pitchFamily="34" charset="0"/>
              </a:rPr>
              <a:t>:</a:t>
            </a:r>
            <a:br>
              <a:rPr lang="en-GB" altLang="en-US" i="1">
                <a:solidFill>
                  <a:srgbClr val="002060"/>
                </a:solidFill>
                <a:latin typeface="Arial" pitchFamily="34" charset="0"/>
              </a:rPr>
            </a:br>
            <a:r>
              <a:rPr lang="en-GB" altLang="en-US" i="1">
                <a:solidFill>
                  <a:srgbClr val="000000"/>
                </a:solidFill>
                <a:latin typeface="Arial" pitchFamily="34" charset="0"/>
              </a:rPr>
              <a:t>F</a:t>
            </a:r>
            <a:r>
              <a:rPr lang="en-GB" altLang="en-US" baseline="-25000">
                <a:solidFill>
                  <a:srgbClr val="000000"/>
                </a:solidFill>
                <a:latin typeface="Arial" pitchFamily="34" charset="0"/>
              </a:rPr>
              <a:t>tie,fac</a:t>
            </a:r>
            <a:r>
              <a:rPr lang="en-GB" altLang="en-US">
                <a:solidFill>
                  <a:srgbClr val="000000"/>
                </a:solidFill>
                <a:latin typeface="Arial" pitchFamily="34" charset="0"/>
              </a:rPr>
              <a:t> = </a:t>
            </a:r>
            <a:r>
              <a:rPr lang="en-GB" altLang="en-US" i="1">
                <a:solidFill>
                  <a:srgbClr val="000000"/>
                </a:solidFill>
                <a:latin typeface="Arial" pitchFamily="34" charset="0"/>
              </a:rPr>
              <a:t>F</a:t>
            </a:r>
            <a:r>
              <a:rPr lang="en-GB" altLang="en-US" baseline="-25000">
                <a:solidFill>
                  <a:srgbClr val="000000"/>
                </a:solidFill>
                <a:latin typeface="Arial" pitchFamily="34" charset="0"/>
              </a:rPr>
              <a:t>tie,col</a:t>
            </a:r>
            <a:r>
              <a:rPr lang="en-GB" altLang="en-US">
                <a:solidFill>
                  <a:srgbClr val="000000"/>
                </a:solidFill>
                <a:latin typeface="Arial" pitchFamily="34" charset="0"/>
              </a:rPr>
              <a:t> </a:t>
            </a:r>
            <a:r>
              <a:rPr lang="en-GB" altLang="en-US">
                <a:solidFill>
                  <a:srgbClr val="000000"/>
                </a:solidFill>
                <a:latin typeface="Arial" pitchFamily="34" charset="0"/>
                <a:sym typeface="Symbol" pitchFamily="18" charset="2"/>
              </a:rPr>
              <a:t></a:t>
            </a:r>
            <a:r>
              <a:rPr lang="en-GB" altLang="en-US">
                <a:solidFill>
                  <a:srgbClr val="000000"/>
                </a:solidFill>
                <a:latin typeface="Arial" pitchFamily="34" charset="0"/>
              </a:rPr>
              <a:t> (2</a:t>
            </a:r>
            <a:r>
              <a:rPr lang="en-GB" altLang="en-US" baseline="-25000">
                <a:solidFill>
                  <a:srgbClr val="000000"/>
                </a:solidFill>
                <a:latin typeface="Arial" pitchFamily="34" charset="0"/>
              </a:rPr>
              <a:t> </a:t>
            </a:r>
            <a:r>
              <a:rPr lang="en-GB" altLang="en-US" i="1">
                <a:solidFill>
                  <a:srgbClr val="000000"/>
                </a:solidFill>
                <a:latin typeface="Arial" pitchFamily="34" charset="0"/>
              </a:rPr>
              <a:t>F</a:t>
            </a:r>
            <a:r>
              <a:rPr lang="en-GB" altLang="en-US" baseline="-25000">
                <a:solidFill>
                  <a:srgbClr val="000000"/>
                </a:solidFill>
                <a:latin typeface="Arial" pitchFamily="34" charset="0"/>
              </a:rPr>
              <a:t>t</a:t>
            </a:r>
            <a:r>
              <a:rPr lang="en-GB" altLang="en-US">
                <a:solidFill>
                  <a:srgbClr val="000000"/>
                </a:solidFill>
                <a:latin typeface="Arial" pitchFamily="34" charset="0"/>
              </a:rPr>
              <a:t> </a:t>
            </a:r>
            <a:r>
              <a:rPr lang="en-GB" altLang="en-US">
                <a:solidFill>
                  <a:srgbClr val="000000"/>
                </a:solidFill>
                <a:latin typeface="Arial" pitchFamily="34" charset="0"/>
                <a:sym typeface="Symbol" pitchFamily="18" charset="2"/>
              </a:rPr>
              <a:t></a:t>
            </a:r>
            <a:r>
              <a:rPr lang="en-GB" altLang="en-US">
                <a:solidFill>
                  <a:srgbClr val="000000"/>
                </a:solidFill>
                <a:latin typeface="Arial" pitchFamily="34" charset="0"/>
              </a:rPr>
              <a:t> (</a:t>
            </a:r>
            <a:r>
              <a:rPr lang="en-GB" altLang="en-US" i="1">
                <a:solidFill>
                  <a:srgbClr val="000000"/>
                </a:solidFill>
                <a:latin typeface="Arial" pitchFamily="34" charset="0"/>
              </a:rPr>
              <a:t>l</a:t>
            </a:r>
            <a:r>
              <a:rPr lang="en-GB" altLang="en-US" baseline="-25000">
                <a:solidFill>
                  <a:srgbClr val="000000"/>
                </a:solidFill>
                <a:latin typeface="Arial" pitchFamily="34" charset="0"/>
              </a:rPr>
              <a:t>s</a:t>
            </a:r>
            <a:r>
              <a:rPr lang="en-GB" altLang="en-US">
                <a:solidFill>
                  <a:srgbClr val="000000"/>
                </a:solidFill>
                <a:latin typeface="Arial" pitchFamily="34" charset="0"/>
              </a:rPr>
              <a:t> /2.5)</a:t>
            </a:r>
            <a:r>
              <a:rPr lang="en-GB" altLang="en-US" i="1">
                <a:solidFill>
                  <a:srgbClr val="000000"/>
                </a:solidFill>
                <a:latin typeface="Arial" pitchFamily="34" charset="0"/>
              </a:rPr>
              <a:t>F</a:t>
            </a:r>
            <a:r>
              <a:rPr lang="en-GB" altLang="en-US" baseline="-25000">
                <a:solidFill>
                  <a:srgbClr val="000000"/>
                </a:solidFill>
                <a:latin typeface="Arial" pitchFamily="34" charset="0"/>
              </a:rPr>
              <a:t>t</a:t>
            </a:r>
            <a:r>
              <a:rPr lang="en-GB" altLang="en-US">
                <a:solidFill>
                  <a:srgbClr val="000000"/>
                </a:solidFill>
                <a:latin typeface="Arial" pitchFamily="34" charset="0"/>
              </a:rPr>
              <a:t>) and </a:t>
            </a:r>
            <a:r>
              <a:rPr lang="en-GB" altLang="en-US">
                <a:solidFill>
                  <a:srgbClr val="002060"/>
                </a:solidFill>
                <a:latin typeface="Arial" pitchFamily="34" charset="0"/>
                <a:sym typeface="Symbol" pitchFamily="18" charset="2"/>
              </a:rPr>
              <a:t></a:t>
            </a:r>
            <a:r>
              <a:rPr lang="en-GB" altLang="en-US">
                <a:solidFill>
                  <a:srgbClr val="E05506"/>
                </a:solidFill>
                <a:latin typeface="Arial" pitchFamily="34" charset="0"/>
                <a:sym typeface="Symbol" pitchFamily="18" charset="2"/>
              </a:rPr>
              <a:t> </a:t>
            </a:r>
            <a:r>
              <a:rPr lang="en-GB" altLang="en-US">
                <a:solidFill>
                  <a:srgbClr val="000000"/>
                </a:solidFill>
                <a:latin typeface="Arial" pitchFamily="34" charset="0"/>
              </a:rPr>
              <a:t>3% of N</a:t>
            </a:r>
            <a:r>
              <a:rPr lang="en-GB" altLang="en-US" baseline="-25000">
                <a:solidFill>
                  <a:srgbClr val="000000"/>
                </a:solidFill>
                <a:latin typeface="Arial" pitchFamily="34" charset="0"/>
              </a:rPr>
              <a:t>Ed</a:t>
            </a:r>
          </a:p>
          <a:p>
            <a:pPr eaLnBrk="1" hangingPunct="1">
              <a:spcBef>
                <a:spcPct val="0"/>
              </a:spcBef>
            </a:pPr>
            <a:r>
              <a:rPr lang="en-GB" altLang="en-US" sz="1600">
                <a:solidFill>
                  <a:srgbClr val="000000"/>
                </a:solidFill>
                <a:latin typeface="Arial" pitchFamily="34" charset="0"/>
              </a:rPr>
              <a:t>     N</a:t>
            </a:r>
            <a:r>
              <a:rPr lang="en-GB" altLang="en-US" sz="1600" baseline="-25000">
                <a:solidFill>
                  <a:srgbClr val="000000"/>
                </a:solidFill>
                <a:latin typeface="Arial" pitchFamily="34" charset="0"/>
              </a:rPr>
              <a:t>Ed </a:t>
            </a:r>
            <a:r>
              <a:rPr lang="en-GB" altLang="en-US" sz="1600">
                <a:solidFill>
                  <a:srgbClr val="000000"/>
                </a:solidFill>
                <a:latin typeface="Arial" pitchFamily="34" charset="0"/>
              </a:rPr>
              <a:t>= the total design ultimate vertical load carried by the column or wall at that level.</a:t>
            </a:r>
            <a:r>
              <a:rPr lang="en-GB" altLang="en-US" sz="1800">
                <a:solidFill>
                  <a:srgbClr val="000000"/>
                </a:solidFill>
                <a:latin typeface="Arial" pitchFamily="34" charset="0"/>
              </a:rPr>
              <a:t> </a:t>
            </a:r>
            <a:r>
              <a:rPr lang="en-GB" altLang="en-US" sz="1600">
                <a:solidFill>
                  <a:srgbClr val="000000"/>
                </a:solidFill>
                <a:latin typeface="Arial" pitchFamily="34" charset="0"/>
              </a:rPr>
              <a:t>Tying of external walls is only required if the peripheral tie is not located within the wall.  </a:t>
            </a:r>
            <a:r>
              <a:rPr lang="en-GB" altLang="en-US" sz="1600" i="1">
                <a:solidFill>
                  <a:srgbClr val="000000"/>
                </a:solidFill>
                <a:latin typeface="Arial" pitchFamily="34" charset="0"/>
              </a:rPr>
              <a:t>F</a:t>
            </a:r>
            <a:r>
              <a:rPr lang="en-GB" altLang="en-US" sz="1600" baseline="-25000">
                <a:solidFill>
                  <a:srgbClr val="000000"/>
                </a:solidFill>
                <a:latin typeface="Arial" pitchFamily="34" charset="0"/>
              </a:rPr>
              <a:t>tie,fac</a:t>
            </a:r>
            <a:r>
              <a:rPr lang="en-GB" altLang="en-US" sz="1600">
                <a:solidFill>
                  <a:srgbClr val="000000"/>
                </a:solidFill>
                <a:latin typeface="Arial" pitchFamily="34" charset="0"/>
              </a:rPr>
              <a:t> in kN per metre run of wall,</a:t>
            </a:r>
            <a:r>
              <a:rPr lang="en-GB" altLang="en-US" sz="1600" i="1">
                <a:solidFill>
                  <a:srgbClr val="000000"/>
                </a:solidFill>
                <a:latin typeface="Arial" pitchFamily="34" charset="0"/>
              </a:rPr>
              <a:t> F</a:t>
            </a:r>
            <a:r>
              <a:rPr lang="en-GB" altLang="en-US" sz="1600" baseline="-25000">
                <a:solidFill>
                  <a:srgbClr val="000000"/>
                </a:solidFill>
                <a:latin typeface="Arial" pitchFamily="34" charset="0"/>
              </a:rPr>
              <a:t>tie,col</a:t>
            </a:r>
            <a:r>
              <a:rPr lang="en-GB" altLang="en-US" sz="1600">
                <a:solidFill>
                  <a:srgbClr val="000000"/>
                </a:solidFill>
                <a:latin typeface="Arial" pitchFamily="34" charset="0"/>
              </a:rPr>
              <a:t> in kN per column and </a:t>
            </a:r>
            <a:r>
              <a:rPr lang="en-GB" altLang="en-US" sz="1600" i="1">
                <a:solidFill>
                  <a:srgbClr val="000000"/>
                </a:solidFill>
                <a:latin typeface="Arial" pitchFamily="34" charset="0"/>
              </a:rPr>
              <a:t>l</a:t>
            </a:r>
            <a:r>
              <a:rPr lang="en-GB" altLang="en-US" sz="1600" baseline="-25000">
                <a:solidFill>
                  <a:srgbClr val="000000"/>
                </a:solidFill>
                <a:latin typeface="Arial" pitchFamily="34" charset="0"/>
              </a:rPr>
              <a:t>s</a:t>
            </a:r>
            <a:r>
              <a:rPr lang="en-GB" altLang="en-US" sz="1600">
                <a:solidFill>
                  <a:srgbClr val="000000"/>
                </a:solidFill>
                <a:latin typeface="Arial" pitchFamily="34" charset="0"/>
              </a:rPr>
              <a:t> is the floor to ceiling height in m. </a:t>
            </a:r>
          </a:p>
        </p:txBody>
      </p:sp>
      <p:sp>
        <p:nvSpPr>
          <p:cNvPr id="173064" name="Title 2"/>
          <p:cNvSpPr>
            <a:spLocks noGrp="1"/>
          </p:cNvSpPr>
          <p:nvPr>
            <p:ph type="title"/>
          </p:nvPr>
        </p:nvSpPr>
        <p:spPr/>
        <p:txBody>
          <a:bodyPr/>
          <a:lstStyle/>
          <a:p>
            <a:r>
              <a:rPr lang="en-GB" altLang="en-US" smtClean="0"/>
              <a:t>Tying systems</a:t>
            </a:r>
          </a:p>
        </p:txBody>
      </p:sp>
    </p:spTree>
    <p:extLst>
      <p:ext uri="{BB962C8B-B14F-4D97-AF65-F5344CB8AC3E}">
        <p14:creationId xmlns:p14="http://schemas.microsoft.com/office/powerpoint/2010/main" val="9637396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8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p:bldP spid="478214"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706438" y="1630363"/>
            <a:ext cx="3670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pPr>
            <a:r>
              <a:rPr lang="en-GB" altLang="en-US" sz="2000" b="1">
                <a:solidFill>
                  <a:srgbClr val="002060"/>
                </a:solidFill>
                <a:latin typeface="Arial" pitchFamily="34" charset="0"/>
                <a:cs typeface="Times New Roman" pitchFamily="18" charset="0"/>
              </a:rPr>
              <a:t>Internal Ties: </a:t>
            </a:r>
            <a:r>
              <a:rPr lang="en-GB" altLang="en-US" sz="2000">
                <a:solidFill>
                  <a:srgbClr val="002060"/>
                </a:solidFill>
                <a:latin typeface="Arial" pitchFamily="34" charset="0"/>
                <a:cs typeface="Times New Roman" pitchFamily="18" charset="0"/>
              </a:rPr>
              <a:t>EC2 specifies a 20kN/m requirement which is significantly less than BS8110. </a:t>
            </a:r>
            <a:endParaRPr lang="en-GB" altLang="en-US" sz="2000" b="1">
              <a:solidFill>
                <a:srgbClr val="002060"/>
              </a:solidFill>
              <a:latin typeface="Arial" pitchFamily="34" charset="0"/>
              <a:cs typeface="Times New Roman" pitchFamily="18" charset="0"/>
            </a:endParaRPr>
          </a:p>
        </p:txBody>
      </p:sp>
      <p:pic>
        <p:nvPicPr>
          <p:cNvPr id="174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0" y="1166813"/>
            <a:ext cx="2870200" cy="5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84" name="Text Box 5"/>
          <p:cNvSpPr txBox="1">
            <a:spLocks noChangeArrowheads="1"/>
          </p:cNvSpPr>
          <p:nvPr/>
        </p:nvSpPr>
        <p:spPr bwMode="auto">
          <a:xfrm>
            <a:off x="706438" y="2994025"/>
            <a:ext cx="4854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r>
              <a:rPr lang="en-GB" altLang="en-US" sz="2000" dirty="0">
                <a:solidFill>
                  <a:srgbClr val="E05506"/>
                </a:solidFill>
              </a:rPr>
              <a:t>UK NA requirements similar to BS 8110</a:t>
            </a:r>
          </a:p>
        </p:txBody>
      </p:sp>
      <p:sp>
        <p:nvSpPr>
          <p:cNvPr id="174085" name="Title 1"/>
          <p:cNvSpPr>
            <a:spLocks noGrp="1"/>
          </p:cNvSpPr>
          <p:nvPr>
            <p:ph type="title"/>
          </p:nvPr>
        </p:nvSpPr>
        <p:spPr/>
        <p:txBody>
          <a:bodyPr/>
          <a:lstStyle/>
          <a:p>
            <a:r>
              <a:rPr lang="en-GB" altLang="en-US" smtClean="0"/>
              <a:t>Tying Systems</a:t>
            </a:r>
          </a:p>
        </p:txBody>
      </p:sp>
      <p:pic>
        <p:nvPicPr>
          <p:cNvPr id="1280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501008"/>
            <a:ext cx="3339537" cy="458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290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Line 3"/>
          <p:cNvSpPr>
            <a:spLocks noChangeShapeType="1"/>
          </p:cNvSpPr>
          <p:nvPr/>
        </p:nvSpPr>
        <p:spPr bwMode="auto">
          <a:xfrm>
            <a:off x="5867400" y="47244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GB" sz="2000">
              <a:solidFill>
                <a:srgbClr val="002060"/>
              </a:solidFill>
              <a:latin typeface="Trebuchet MS" pitchFamily="34" charset="0"/>
            </a:endParaRPr>
          </a:p>
        </p:txBody>
      </p:sp>
      <p:sp>
        <p:nvSpPr>
          <p:cNvPr id="175107" name="Text Box 4"/>
          <p:cNvSpPr txBox="1">
            <a:spLocks noChangeArrowheads="1"/>
          </p:cNvSpPr>
          <p:nvPr/>
        </p:nvSpPr>
        <p:spPr bwMode="auto">
          <a:xfrm>
            <a:off x="323850" y="1549400"/>
            <a:ext cx="835183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lgn="l" eaLnBrk="0" hangingPunct="0">
              <a:spcBef>
                <a:spcPct val="50000"/>
              </a:spcBef>
              <a:defRPr sz="2400">
                <a:solidFill>
                  <a:srgbClr val="002C5F"/>
                </a:solidFill>
                <a:latin typeface="Trebuchet MS" pitchFamily="34" charset="0"/>
                <a:ea typeface="ヒラギノ角ゴ Pro W3"/>
                <a:cs typeface="ヒラギノ角ゴ Pro W3"/>
              </a:defRPr>
            </a:lvl1pPr>
            <a:lvl2pPr marL="533400" indent="-265113"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893763" indent="-269875"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339850" indent="-2667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1797050" indent="-277813"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2542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7114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1686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6258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buFontTx/>
              <a:buChar char="•"/>
            </a:pPr>
            <a:r>
              <a:rPr lang="en-GB" altLang="en-US" i="1">
                <a:solidFill>
                  <a:srgbClr val="002060"/>
                </a:solidFill>
                <a:latin typeface="Arial" pitchFamily="34" charset="0"/>
              </a:rPr>
              <a:t>Vertical ties  </a:t>
            </a:r>
            <a:r>
              <a:rPr lang="en-GB" altLang="en-US" sz="2000">
                <a:solidFill>
                  <a:srgbClr val="002060"/>
                </a:solidFill>
                <a:latin typeface="Arial" pitchFamily="34" charset="0"/>
              </a:rPr>
              <a:t>(9.10.2.5)</a:t>
            </a:r>
            <a:r>
              <a:rPr lang="en-GB" altLang="en-US" i="1">
                <a:solidFill>
                  <a:srgbClr val="002060"/>
                </a:solidFill>
                <a:latin typeface="Arial" pitchFamily="34" charset="0"/>
              </a:rPr>
              <a:t>:</a:t>
            </a:r>
            <a:br>
              <a:rPr lang="en-GB" altLang="en-US" i="1">
                <a:solidFill>
                  <a:srgbClr val="002060"/>
                </a:solidFill>
                <a:latin typeface="Arial" pitchFamily="34" charset="0"/>
              </a:rPr>
            </a:br>
            <a:r>
              <a:rPr lang="en-GB" altLang="en-US" sz="2000">
                <a:solidFill>
                  <a:srgbClr val="002060"/>
                </a:solidFill>
                <a:latin typeface="Arial" pitchFamily="34" charset="0"/>
              </a:rPr>
              <a:t>In panel buildings of 5 storeys or more, ties should be provided in columns and/or walls to limit damage of collapse of a floor.</a:t>
            </a:r>
            <a:br>
              <a:rPr lang="en-GB" altLang="en-US" sz="2000">
                <a:solidFill>
                  <a:srgbClr val="002060"/>
                </a:solidFill>
                <a:latin typeface="Arial" pitchFamily="34" charset="0"/>
              </a:rPr>
            </a:br>
            <a:r>
              <a:rPr lang="en-GB" altLang="en-US" sz="1000">
                <a:solidFill>
                  <a:srgbClr val="002060"/>
                </a:solidFill>
                <a:latin typeface="Arial" pitchFamily="34" charset="0"/>
              </a:rPr>
              <a:t/>
            </a:r>
            <a:br>
              <a:rPr lang="en-GB" altLang="en-US" sz="1000">
                <a:solidFill>
                  <a:srgbClr val="002060"/>
                </a:solidFill>
                <a:latin typeface="Arial" pitchFamily="34" charset="0"/>
              </a:rPr>
            </a:br>
            <a:r>
              <a:rPr lang="en-GB" altLang="en-US" sz="2000">
                <a:solidFill>
                  <a:srgbClr val="002060"/>
                </a:solidFill>
                <a:latin typeface="Arial" pitchFamily="34" charset="0"/>
              </a:rPr>
              <a:t>Normally continuous vertical ties should be provided from the lowest to the highest level.</a:t>
            </a:r>
            <a:br>
              <a:rPr lang="en-GB" altLang="en-US" sz="2000">
                <a:solidFill>
                  <a:srgbClr val="002060"/>
                </a:solidFill>
                <a:latin typeface="Arial" pitchFamily="34" charset="0"/>
              </a:rPr>
            </a:br>
            <a:r>
              <a:rPr lang="en-GB" altLang="en-US" sz="1000">
                <a:solidFill>
                  <a:srgbClr val="002060"/>
                </a:solidFill>
                <a:latin typeface="Arial" pitchFamily="34" charset="0"/>
              </a:rPr>
              <a:t/>
            </a:r>
            <a:br>
              <a:rPr lang="en-GB" altLang="en-US" sz="1000">
                <a:solidFill>
                  <a:srgbClr val="002060"/>
                </a:solidFill>
                <a:latin typeface="Arial" pitchFamily="34" charset="0"/>
              </a:rPr>
            </a:br>
            <a:r>
              <a:rPr lang="en-GB" altLang="en-US" sz="2000">
                <a:solidFill>
                  <a:srgbClr val="002060"/>
                </a:solidFill>
                <a:latin typeface="Arial" pitchFamily="34" charset="0"/>
              </a:rPr>
              <a:t>Where a column or wall is supported at the bottom by a beam or slab accidental loss of this element should be considered. </a:t>
            </a:r>
            <a:endParaRPr lang="en-GB" altLang="en-US" sz="2000" baseline="-25000">
              <a:solidFill>
                <a:srgbClr val="002060"/>
              </a:solidFill>
              <a:latin typeface="Arial" pitchFamily="34" charset="0"/>
              <a:sym typeface="Symbol" pitchFamily="18" charset="2"/>
            </a:endParaRPr>
          </a:p>
        </p:txBody>
      </p:sp>
      <p:sp>
        <p:nvSpPr>
          <p:cNvPr id="162821" name="Text Box 5"/>
          <p:cNvSpPr txBox="1">
            <a:spLocks noChangeArrowheads="1"/>
          </p:cNvSpPr>
          <p:nvPr/>
        </p:nvSpPr>
        <p:spPr bwMode="auto">
          <a:xfrm>
            <a:off x="323850" y="4284663"/>
            <a:ext cx="8351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lgn="l" eaLnBrk="0" hangingPunct="0">
              <a:spcBef>
                <a:spcPct val="50000"/>
              </a:spcBef>
              <a:defRPr sz="2400">
                <a:solidFill>
                  <a:srgbClr val="002C5F"/>
                </a:solidFill>
                <a:latin typeface="Trebuchet MS" pitchFamily="34" charset="0"/>
                <a:ea typeface="ヒラギノ角ゴ Pro W3"/>
                <a:cs typeface="ヒラギノ角ゴ Pro W3"/>
              </a:defRPr>
            </a:lvl1pPr>
            <a:lvl2pPr marL="533400" indent="-265113"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893763" indent="-269875"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339850" indent="-2667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1797050" indent="-277813"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2542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7114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1686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625850" indent="-277813"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0"/>
              </a:spcBef>
              <a:buFontTx/>
              <a:buChar char="•"/>
            </a:pPr>
            <a:r>
              <a:rPr lang="en-GB" altLang="en-US" i="1">
                <a:solidFill>
                  <a:srgbClr val="002060"/>
                </a:solidFill>
                <a:latin typeface="Arial" pitchFamily="34" charset="0"/>
              </a:rPr>
              <a:t>Continuity and anchorage ties  </a:t>
            </a:r>
            <a:r>
              <a:rPr lang="en-GB" altLang="en-US" sz="2000">
                <a:solidFill>
                  <a:srgbClr val="002060"/>
                </a:solidFill>
                <a:latin typeface="Arial" pitchFamily="34" charset="0"/>
              </a:rPr>
              <a:t>(9.10.3)</a:t>
            </a:r>
            <a:r>
              <a:rPr lang="en-GB" altLang="en-US" i="1">
                <a:solidFill>
                  <a:srgbClr val="002060"/>
                </a:solidFill>
                <a:latin typeface="Arial" pitchFamily="34" charset="0"/>
              </a:rPr>
              <a:t>:</a:t>
            </a:r>
            <a:br>
              <a:rPr lang="en-GB" altLang="en-US" i="1">
                <a:solidFill>
                  <a:srgbClr val="002060"/>
                </a:solidFill>
                <a:latin typeface="Arial" pitchFamily="34" charset="0"/>
              </a:rPr>
            </a:br>
            <a:r>
              <a:rPr lang="en-GB" altLang="en-US" sz="2000">
                <a:solidFill>
                  <a:srgbClr val="002060"/>
                </a:solidFill>
                <a:latin typeface="Arial" pitchFamily="34" charset="0"/>
              </a:rPr>
              <a:t>Ties in two horizontal directions shall be effectively continuous and anchored at the perimeter of the structure.</a:t>
            </a:r>
            <a:br>
              <a:rPr lang="en-GB" altLang="en-US" sz="2000">
                <a:solidFill>
                  <a:srgbClr val="002060"/>
                </a:solidFill>
                <a:latin typeface="Arial" pitchFamily="34" charset="0"/>
              </a:rPr>
            </a:br>
            <a:r>
              <a:rPr lang="en-GB" altLang="en-US" sz="1000">
                <a:solidFill>
                  <a:srgbClr val="002060"/>
                </a:solidFill>
                <a:latin typeface="Arial" pitchFamily="34" charset="0"/>
              </a:rPr>
              <a:t/>
            </a:r>
            <a:br>
              <a:rPr lang="en-GB" altLang="en-US" sz="1000">
                <a:solidFill>
                  <a:srgbClr val="002060"/>
                </a:solidFill>
                <a:latin typeface="Arial" pitchFamily="34" charset="0"/>
              </a:rPr>
            </a:br>
            <a:r>
              <a:rPr lang="en-GB" altLang="en-US" sz="2000">
                <a:solidFill>
                  <a:srgbClr val="002060"/>
                </a:solidFill>
                <a:latin typeface="Arial" pitchFamily="34" charset="0"/>
              </a:rPr>
              <a:t>Ties may be provided wholly in the insitu concrete topping or at connections of precast members. </a:t>
            </a:r>
            <a:endParaRPr lang="en-GB" altLang="en-US" sz="2000" baseline="-25000">
              <a:solidFill>
                <a:srgbClr val="002060"/>
              </a:solidFill>
              <a:latin typeface="Arial" pitchFamily="34" charset="0"/>
              <a:sym typeface="Symbol" pitchFamily="18" charset="2"/>
            </a:endParaRPr>
          </a:p>
        </p:txBody>
      </p:sp>
      <p:sp>
        <p:nvSpPr>
          <p:cNvPr id="175109" name="Title 1"/>
          <p:cNvSpPr>
            <a:spLocks noGrp="1"/>
          </p:cNvSpPr>
          <p:nvPr>
            <p:ph type="title"/>
          </p:nvPr>
        </p:nvSpPr>
        <p:spPr/>
        <p:txBody>
          <a:bodyPr/>
          <a:lstStyle/>
          <a:p>
            <a:r>
              <a:rPr lang="en-GB" altLang="en-US" smtClean="0"/>
              <a:t>Tying Systems</a:t>
            </a:r>
          </a:p>
        </p:txBody>
      </p:sp>
    </p:spTree>
    <p:extLst>
      <p:ext uri="{BB962C8B-B14F-4D97-AF65-F5344CB8AC3E}">
        <p14:creationId xmlns:p14="http://schemas.microsoft.com/office/powerpoint/2010/main" val="1809283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fade">
                                      <p:cBhvr>
                                        <p:cTn id="7"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691680" y="2636912"/>
            <a:ext cx="5616575" cy="1655762"/>
          </a:xfrm>
        </p:spPr>
        <p:txBody>
          <a:bodyPr/>
          <a:lstStyle/>
          <a:p>
            <a:r>
              <a:rPr lang="en-GB" altLang="en-US" b="1" dirty="0" smtClean="0"/>
              <a:t>Exercise</a:t>
            </a:r>
            <a:br>
              <a:rPr lang="en-GB" altLang="en-US" b="1" dirty="0" smtClean="0"/>
            </a:br>
            <a:r>
              <a:rPr lang="en-GB" altLang="en-US" dirty="0"/>
              <a:t/>
            </a:r>
            <a:br>
              <a:rPr lang="en-GB" altLang="en-US" dirty="0"/>
            </a:br>
            <a:r>
              <a:rPr lang="en-GB" altLang="en-US" sz="2400" dirty="0" smtClean="0"/>
              <a:t>Lecture </a:t>
            </a:r>
            <a:r>
              <a:rPr lang="en-GB" altLang="en-US" sz="2400" dirty="0"/>
              <a:t>9</a:t>
            </a:r>
            <a:r>
              <a:rPr lang="en-GB" altLang="en-US" sz="2400" dirty="0" smtClean="0"/>
              <a:t/>
            </a:r>
            <a:br>
              <a:rPr lang="en-GB" altLang="en-US" sz="2400" dirty="0" smtClean="0"/>
            </a:br>
            <a:endParaRPr lang="en-GB" altLang="en-US" dirty="0" smtClean="0"/>
          </a:p>
        </p:txBody>
      </p:sp>
      <p:sp>
        <p:nvSpPr>
          <p:cNvPr id="2" name="TextBox 1"/>
          <p:cNvSpPr txBox="1"/>
          <p:nvPr/>
        </p:nvSpPr>
        <p:spPr>
          <a:xfrm>
            <a:off x="1979712" y="4770744"/>
            <a:ext cx="6235374" cy="461665"/>
          </a:xfrm>
          <a:prstGeom prst="rect">
            <a:avLst/>
          </a:prstGeom>
          <a:noFill/>
        </p:spPr>
        <p:txBody>
          <a:bodyPr wrap="square" rtlCol="0">
            <a:spAutoFit/>
          </a:bodyPr>
          <a:lstStyle/>
          <a:p>
            <a:r>
              <a:rPr lang="en-GB" sz="2400" dirty="0" smtClean="0">
                <a:solidFill>
                  <a:srgbClr val="002060"/>
                </a:solidFill>
                <a:latin typeface="Trebuchet MS"/>
                <a:cs typeface="+mn-cs"/>
              </a:rPr>
              <a:t>Lap length for column longitudinal bars</a:t>
            </a:r>
            <a:endParaRPr lang="en-GB" sz="2400" dirty="0">
              <a:solidFill>
                <a:srgbClr val="002060"/>
              </a:solidFill>
              <a:latin typeface="Trebuchet MS"/>
              <a:cs typeface="+mn-cs"/>
            </a:endParaRPr>
          </a:p>
        </p:txBody>
      </p:sp>
    </p:spTree>
    <p:extLst>
      <p:ext uri="{BB962C8B-B14F-4D97-AF65-F5344CB8AC3E}">
        <p14:creationId xmlns:p14="http://schemas.microsoft.com/office/powerpoint/2010/main" val="1506679262"/>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7499" y="372156"/>
            <a:ext cx="8023225" cy="8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20000"/>
              </a:spcBef>
            </a:pPr>
            <a:r>
              <a:rPr lang="en-GB" altLang="en-US" sz="3200" b="1" dirty="0" smtClean="0">
                <a:solidFill>
                  <a:srgbClr val="FF0000"/>
                </a:solidFill>
              </a:rPr>
              <a:t>Column lap length exercise</a:t>
            </a:r>
            <a:endParaRPr lang="en-GB" altLang="en-US" sz="3200" b="1" dirty="0">
              <a:solidFill>
                <a:srgbClr val="FF0000"/>
              </a:solidFill>
            </a:endParaRPr>
          </a:p>
        </p:txBody>
      </p:sp>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433736"/>
            <a:ext cx="2765266" cy="467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88024" y="1397967"/>
            <a:ext cx="1080120" cy="461665"/>
          </a:xfrm>
          <a:prstGeom prst="rect">
            <a:avLst/>
          </a:prstGeom>
          <a:noFill/>
        </p:spPr>
        <p:txBody>
          <a:bodyPr wrap="square" rtlCol="0">
            <a:spAutoFit/>
          </a:bodyPr>
          <a:lstStyle/>
          <a:p>
            <a:r>
              <a:rPr lang="en-GB" sz="2400" dirty="0" smtClean="0"/>
              <a:t>H25’s</a:t>
            </a:r>
            <a:endParaRPr lang="en-GB" sz="2400" dirty="0"/>
          </a:p>
        </p:txBody>
      </p:sp>
      <p:sp>
        <p:nvSpPr>
          <p:cNvPr id="6" name="TextBox 5"/>
          <p:cNvSpPr txBox="1"/>
          <p:nvPr/>
        </p:nvSpPr>
        <p:spPr>
          <a:xfrm>
            <a:off x="5148064" y="5645695"/>
            <a:ext cx="1008112" cy="461665"/>
          </a:xfrm>
          <a:prstGeom prst="rect">
            <a:avLst/>
          </a:prstGeom>
          <a:noFill/>
        </p:spPr>
        <p:txBody>
          <a:bodyPr wrap="square" rtlCol="0">
            <a:spAutoFit/>
          </a:bodyPr>
          <a:lstStyle/>
          <a:p>
            <a:r>
              <a:rPr lang="en-GB" sz="2400" dirty="0" smtClean="0"/>
              <a:t>H32’s</a:t>
            </a:r>
            <a:endParaRPr lang="en-GB" sz="2400" dirty="0"/>
          </a:p>
        </p:txBody>
      </p:sp>
      <p:cxnSp>
        <p:nvCxnSpPr>
          <p:cNvPr id="5" name="Straight Arrow Connector 4"/>
          <p:cNvCxnSpPr/>
          <p:nvPr/>
        </p:nvCxnSpPr>
        <p:spPr>
          <a:xfrm>
            <a:off x="5652120" y="1628799"/>
            <a:ext cx="1224136" cy="4320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40152" y="5157192"/>
            <a:ext cx="736104" cy="65872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88024" y="2795032"/>
            <a:ext cx="720080" cy="461665"/>
          </a:xfrm>
          <a:prstGeom prst="rect">
            <a:avLst/>
          </a:prstGeom>
          <a:noFill/>
        </p:spPr>
        <p:txBody>
          <a:bodyPr wrap="square" rtlCol="0">
            <a:spAutoFit/>
          </a:bodyPr>
          <a:lstStyle/>
          <a:p>
            <a:r>
              <a:rPr lang="en-GB" sz="2400" dirty="0" smtClean="0"/>
              <a:t>Lap</a:t>
            </a:r>
            <a:endParaRPr lang="en-GB" sz="2400" dirty="0"/>
          </a:p>
        </p:txBody>
      </p:sp>
      <p:cxnSp>
        <p:nvCxnSpPr>
          <p:cNvPr id="14" name="Straight Arrow Connector 13"/>
          <p:cNvCxnSpPr/>
          <p:nvPr/>
        </p:nvCxnSpPr>
        <p:spPr>
          <a:xfrm>
            <a:off x="5506536" y="3040672"/>
            <a:ext cx="136972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1560" y="1628799"/>
            <a:ext cx="4176464" cy="369332"/>
          </a:xfrm>
          <a:prstGeom prst="rect">
            <a:avLst/>
          </a:prstGeom>
          <a:noFill/>
        </p:spPr>
        <p:txBody>
          <a:bodyPr wrap="square" rtlCol="0">
            <a:spAutoFit/>
          </a:bodyPr>
          <a:lstStyle/>
          <a:p>
            <a:endParaRPr lang="en-GB" dirty="0"/>
          </a:p>
        </p:txBody>
      </p:sp>
      <p:sp>
        <p:nvSpPr>
          <p:cNvPr id="17" name="TextBox 16"/>
          <p:cNvSpPr txBox="1"/>
          <p:nvPr/>
        </p:nvSpPr>
        <p:spPr>
          <a:xfrm>
            <a:off x="317499" y="1536466"/>
            <a:ext cx="2936423" cy="461665"/>
          </a:xfrm>
          <a:prstGeom prst="rect">
            <a:avLst/>
          </a:prstGeom>
          <a:noFill/>
        </p:spPr>
        <p:txBody>
          <a:bodyPr wrap="square" rtlCol="0">
            <a:spAutoFit/>
          </a:bodyPr>
          <a:lstStyle/>
          <a:p>
            <a:r>
              <a:rPr lang="en-GB" sz="2400" dirty="0" smtClean="0">
                <a:solidFill>
                  <a:srgbClr val="002060"/>
                </a:solidFill>
                <a:latin typeface="Trebuchet MS" pitchFamily="34" charset="0"/>
              </a:rPr>
              <a:t>Design information</a:t>
            </a:r>
            <a:endParaRPr lang="en-GB" sz="2400" dirty="0">
              <a:solidFill>
                <a:srgbClr val="002060"/>
              </a:solidFill>
              <a:latin typeface="Trebuchet MS" pitchFamily="34" charset="0"/>
            </a:endParaRPr>
          </a:p>
        </p:txBody>
      </p:sp>
      <p:sp>
        <p:nvSpPr>
          <p:cNvPr id="18" name="TextBox 17"/>
          <p:cNvSpPr txBox="1"/>
          <p:nvPr/>
        </p:nvSpPr>
        <p:spPr>
          <a:xfrm>
            <a:off x="469898" y="2204864"/>
            <a:ext cx="4783005" cy="2554545"/>
          </a:xfrm>
          <a:prstGeom prst="rect">
            <a:avLst/>
          </a:prstGeom>
          <a:noFill/>
        </p:spPr>
        <p:txBody>
          <a:bodyPr wrap="square">
            <a:spAutoFit/>
          </a:bodyPr>
          <a:lstStyle/>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C40/50 concrete</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400 mm square column</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45mm nominal cover to main bars</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Longitudinal bars are in compression</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Maximum ultimate stress in the bars is 390 MPa</a:t>
            </a:r>
          </a:p>
        </p:txBody>
      </p:sp>
      <p:sp>
        <p:nvSpPr>
          <p:cNvPr id="19" name="TextBox 18"/>
          <p:cNvSpPr txBox="1"/>
          <p:nvPr/>
        </p:nvSpPr>
        <p:spPr>
          <a:xfrm>
            <a:off x="469898" y="4926359"/>
            <a:ext cx="2936423" cy="461665"/>
          </a:xfrm>
          <a:prstGeom prst="rect">
            <a:avLst/>
          </a:prstGeom>
          <a:noFill/>
        </p:spPr>
        <p:txBody>
          <a:bodyPr wrap="square" rtlCol="0">
            <a:spAutoFit/>
          </a:bodyPr>
          <a:lstStyle/>
          <a:p>
            <a:r>
              <a:rPr lang="en-GB" sz="2400" dirty="0" smtClean="0">
                <a:solidFill>
                  <a:srgbClr val="002060"/>
                </a:solidFill>
                <a:latin typeface="Trebuchet MS" pitchFamily="34" charset="0"/>
              </a:rPr>
              <a:t>Exercise:</a:t>
            </a:r>
            <a:endParaRPr lang="en-GB" sz="2400" dirty="0">
              <a:solidFill>
                <a:srgbClr val="002060"/>
              </a:solidFill>
              <a:latin typeface="Trebuchet MS" pitchFamily="34" charset="0"/>
            </a:endParaRPr>
          </a:p>
        </p:txBody>
      </p:sp>
      <p:sp>
        <p:nvSpPr>
          <p:cNvPr id="15" name="TextBox 14"/>
          <p:cNvSpPr txBox="1"/>
          <p:nvPr/>
        </p:nvSpPr>
        <p:spPr>
          <a:xfrm>
            <a:off x="773168" y="5388024"/>
            <a:ext cx="4176464" cy="1015663"/>
          </a:xfrm>
          <a:prstGeom prst="rect">
            <a:avLst/>
          </a:prstGeom>
          <a:noFill/>
        </p:spPr>
        <p:txBody>
          <a:bodyPr wrap="square" rtlCol="0">
            <a:spAutoFit/>
          </a:bodyPr>
          <a:lstStyle/>
          <a:p>
            <a:r>
              <a:rPr lang="en-GB" sz="2000" dirty="0" smtClean="0">
                <a:latin typeface="+mn-lt"/>
              </a:rPr>
              <a:t>Calculate the minimum lap length using  EC2 equation 8.10:</a:t>
            </a:r>
          </a:p>
          <a:p>
            <a:endParaRPr lang="en-GB" sz="2000" dirty="0">
              <a:latin typeface="+mn-lt"/>
            </a:endParaRP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3" y="6133176"/>
            <a:ext cx="4322630" cy="4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Oval 15"/>
          <p:cNvSpPr>
            <a:spLocks noChangeArrowheads="1"/>
          </p:cNvSpPr>
          <p:nvPr/>
        </p:nvSpPr>
        <p:spPr bwMode="auto">
          <a:xfrm>
            <a:off x="4442284" y="2693833"/>
            <a:ext cx="1411560" cy="577378"/>
          </a:xfrm>
          <a:prstGeom prst="ellipse">
            <a:avLst/>
          </a:prstGeom>
          <a:noFill/>
          <a:ln w="28575" algn="ctr">
            <a:solidFill>
              <a:srgbClr val="E05206"/>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rgbClr val="002C5F"/>
                </a:solidFill>
                <a:latin typeface="Trebuchet MS" pitchFamily="34" charset="0"/>
                <a:ea typeface="ヒラギノ角ゴ Pro W3"/>
                <a:cs typeface="ヒラギノ角ゴ Pro W3"/>
              </a:defRPr>
            </a:lvl1pPr>
            <a:lvl2pPr marL="742950" indent="-285750">
              <a:defRPr sz="2400">
                <a:solidFill>
                  <a:srgbClr val="002C5F"/>
                </a:solidFill>
                <a:latin typeface="Trebuchet MS" pitchFamily="34" charset="0"/>
                <a:ea typeface="ヒラギノ角ゴ Pro W3"/>
                <a:cs typeface="ヒラギノ角ゴ Pro W3"/>
              </a:defRPr>
            </a:lvl2pPr>
            <a:lvl3pPr marL="1143000" indent="-228600">
              <a:defRPr sz="2400">
                <a:solidFill>
                  <a:srgbClr val="002C5F"/>
                </a:solidFill>
                <a:latin typeface="Trebuchet MS" pitchFamily="34" charset="0"/>
                <a:ea typeface="ヒラギノ角ゴ Pro W3"/>
                <a:cs typeface="ヒラギノ角ゴ Pro W3"/>
              </a:defRPr>
            </a:lvl3pPr>
            <a:lvl4pPr marL="1600200" indent="-228600">
              <a:defRPr sz="2400">
                <a:solidFill>
                  <a:srgbClr val="002C5F"/>
                </a:solidFill>
                <a:latin typeface="Trebuchet MS" pitchFamily="34" charset="0"/>
                <a:ea typeface="ヒラギノ角ゴ Pro W3"/>
                <a:cs typeface="ヒラギノ角ゴ Pro W3"/>
              </a:defRPr>
            </a:lvl4pPr>
            <a:lvl5pPr marL="2057400" indent="-228600">
              <a:defRPr sz="2400">
                <a:solidFill>
                  <a:srgbClr val="002C5F"/>
                </a:solidFill>
                <a:latin typeface="Trebuchet MS" pitchFamily="34" charset="0"/>
                <a:ea typeface="ヒラギノ角ゴ Pro W3"/>
                <a:cs typeface="ヒラギノ角ゴ Pro W3"/>
              </a:defRPr>
            </a:lvl5pPr>
            <a:lvl6pPr marL="25146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6pPr>
            <a:lvl7pPr marL="29718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7pPr>
            <a:lvl8pPr marL="34290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8pPr>
            <a:lvl9pPr marL="3886200" indent="-228600" eaLnBrk="0" fontAlgn="base" hangingPunct="0">
              <a:lnSpc>
                <a:spcPct val="120000"/>
              </a:lnSpc>
              <a:spcBef>
                <a:spcPct val="0"/>
              </a:spcBef>
              <a:spcAft>
                <a:spcPts val="1000"/>
              </a:spcAft>
              <a:defRPr sz="2400">
                <a:solidFill>
                  <a:srgbClr val="002C5F"/>
                </a:solidFill>
                <a:latin typeface="Trebuchet MS" pitchFamily="34" charset="0"/>
                <a:ea typeface="ヒラギノ角ゴ Pro W3"/>
                <a:cs typeface="ヒラギノ角ゴ Pro W3"/>
              </a:defRPr>
            </a:lvl9pPr>
          </a:lstStyle>
          <a:p>
            <a:pPr eaLnBrk="0" hangingPunct="0"/>
            <a:endParaRPr lang="en-US" altLang="en-US" smtClean="0">
              <a:solidFill>
                <a:srgbClr val="002060"/>
              </a:solidFill>
              <a:latin typeface="Arial" pitchFamily="34" charset="0"/>
            </a:endParaRPr>
          </a:p>
        </p:txBody>
      </p:sp>
    </p:spTree>
    <p:extLst>
      <p:ext uri="{BB962C8B-B14F-4D97-AF65-F5344CB8AC3E}">
        <p14:creationId xmlns:p14="http://schemas.microsoft.com/office/powerpoint/2010/main" val="3001414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7499" y="372156"/>
            <a:ext cx="8023225" cy="8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20000"/>
              </a:spcBef>
            </a:pPr>
            <a:r>
              <a:rPr lang="en-GB" altLang="en-US" sz="3200" b="1" dirty="0" smtClean="0">
                <a:solidFill>
                  <a:srgbClr val="FF0000"/>
                </a:solidFill>
              </a:rPr>
              <a:t>Column lap length exercise</a:t>
            </a:r>
            <a:endParaRPr lang="en-GB" altLang="en-US" sz="3200" b="1" dirty="0">
              <a:solidFill>
                <a:srgbClr val="FF0000"/>
              </a:solidFill>
            </a:endParaRPr>
          </a:p>
        </p:txBody>
      </p:sp>
      <p:sp>
        <p:nvSpPr>
          <p:cNvPr id="12" name="TextBox 11"/>
          <p:cNvSpPr txBox="1"/>
          <p:nvPr/>
        </p:nvSpPr>
        <p:spPr>
          <a:xfrm>
            <a:off x="611560" y="1628799"/>
            <a:ext cx="4176464" cy="369332"/>
          </a:xfrm>
          <a:prstGeom prst="rect">
            <a:avLst/>
          </a:prstGeom>
          <a:noFill/>
        </p:spPr>
        <p:txBody>
          <a:bodyPr wrap="square" rtlCol="0">
            <a:spAutoFit/>
          </a:bodyPr>
          <a:lstStyle/>
          <a:p>
            <a:endParaRPr lang="en-GB" dirty="0"/>
          </a:p>
        </p:txBody>
      </p:sp>
      <p:sp>
        <p:nvSpPr>
          <p:cNvPr id="17" name="TextBox 16"/>
          <p:cNvSpPr txBox="1"/>
          <p:nvPr/>
        </p:nvSpPr>
        <p:spPr>
          <a:xfrm>
            <a:off x="317499" y="1536466"/>
            <a:ext cx="2936423" cy="461665"/>
          </a:xfrm>
          <a:prstGeom prst="rect">
            <a:avLst/>
          </a:prstGeom>
          <a:noFill/>
        </p:spPr>
        <p:txBody>
          <a:bodyPr wrap="square" rtlCol="0">
            <a:spAutoFit/>
          </a:bodyPr>
          <a:lstStyle/>
          <a:p>
            <a:r>
              <a:rPr lang="en-GB" sz="2400" dirty="0" smtClean="0">
                <a:solidFill>
                  <a:srgbClr val="002060"/>
                </a:solidFill>
                <a:latin typeface="Trebuchet MS" pitchFamily="34" charset="0"/>
              </a:rPr>
              <a:t>Procedure</a:t>
            </a:r>
            <a:endParaRPr lang="en-GB" sz="2400" dirty="0">
              <a:solidFill>
                <a:srgbClr val="002060"/>
              </a:solidFill>
              <a:latin typeface="Trebuchet MS" pitchFamily="34" charset="0"/>
            </a:endParaRPr>
          </a:p>
        </p:txBody>
      </p:sp>
      <p:sp>
        <p:nvSpPr>
          <p:cNvPr id="18" name="TextBox 17"/>
          <p:cNvSpPr txBox="1"/>
          <p:nvPr/>
        </p:nvSpPr>
        <p:spPr>
          <a:xfrm>
            <a:off x="545079" y="2060848"/>
            <a:ext cx="8347401" cy="3323987"/>
          </a:xfrm>
          <a:prstGeom prst="rect">
            <a:avLst/>
          </a:prstGeom>
          <a:noFill/>
        </p:spPr>
        <p:txBody>
          <a:bodyPr wrap="square">
            <a:spAutoFit/>
          </a:bodyPr>
          <a:lstStyle/>
          <a:p>
            <a:pPr marL="285750" indent="-285750">
              <a:spcAft>
                <a:spcPts val="2400"/>
              </a:spcAft>
              <a:buFont typeface="Arial" panose="020B0604020202020204" pitchFamily="34" charset="0"/>
              <a:buChar char="•"/>
              <a:defRPr/>
            </a:pPr>
            <a:r>
              <a:rPr lang="en-GB" altLang="en-US" sz="2000" kern="0" dirty="0">
                <a:latin typeface="+mn-lt"/>
              </a:rPr>
              <a:t>Determine the ultimate bond stress, </a:t>
            </a:r>
            <a:r>
              <a:rPr lang="en-GB" altLang="en-US" sz="2000" kern="0" dirty="0" err="1">
                <a:latin typeface="+mn-lt"/>
              </a:rPr>
              <a:t>f</a:t>
            </a:r>
            <a:r>
              <a:rPr lang="en-GB" altLang="en-US" sz="2000" kern="0" baseline="-25000" dirty="0" err="1">
                <a:latin typeface="+mn-lt"/>
              </a:rPr>
              <a:t>bd</a:t>
            </a:r>
            <a:r>
              <a:rPr lang="en-GB" altLang="en-US" sz="2000" kern="0" baseline="-25000" dirty="0">
                <a:latin typeface="+mn-lt"/>
              </a:rPr>
              <a:t> </a:t>
            </a:r>
            <a:r>
              <a:rPr lang="en-GB" altLang="en-US" sz="2000" kern="0" dirty="0" smtClean="0">
                <a:latin typeface="+mn-lt"/>
              </a:rPr>
              <a:t> 		EC2 </a:t>
            </a:r>
            <a:r>
              <a:rPr lang="en-GB" altLang="en-US" sz="2000" kern="0" dirty="0" err="1" smtClean="0">
                <a:latin typeface="+mn-lt"/>
              </a:rPr>
              <a:t>Equ</a:t>
            </a:r>
            <a:r>
              <a:rPr lang="en-GB" altLang="en-US" sz="2000" kern="0" dirty="0" smtClean="0">
                <a:latin typeface="+mn-lt"/>
              </a:rPr>
              <a:t>. 8.2</a:t>
            </a:r>
            <a:endParaRPr lang="en-GB" sz="2000" dirty="0" smtClean="0">
              <a:solidFill>
                <a:srgbClr val="002060"/>
              </a:solidFill>
              <a:latin typeface="+mn-lt"/>
            </a:endParaRPr>
          </a:p>
          <a:p>
            <a:pPr marL="285750" indent="-285750">
              <a:spcAft>
                <a:spcPts val="2400"/>
              </a:spcAft>
              <a:buFont typeface="Arial" panose="020B0604020202020204" pitchFamily="34" charset="0"/>
              <a:buChar char="•"/>
              <a:defRPr/>
            </a:pPr>
            <a:r>
              <a:rPr lang="en-GB" altLang="en-US" sz="2000" kern="0" dirty="0" smtClean="0">
                <a:latin typeface="+mn-lt"/>
              </a:rPr>
              <a:t>Determine </a:t>
            </a:r>
            <a:r>
              <a:rPr lang="en-GB" altLang="en-US" sz="2000" kern="0" dirty="0">
                <a:latin typeface="+mn-lt"/>
              </a:rPr>
              <a:t>the</a:t>
            </a:r>
            <a:r>
              <a:rPr lang="en-GB" altLang="en-US" sz="2000" dirty="0">
                <a:latin typeface="+mn-lt"/>
              </a:rPr>
              <a:t> basic anchorage length, </a:t>
            </a:r>
            <a:r>
              <a:rPr lang="en-GB" altLang="en-US" sz="2000" dirty="0" err="1" smtClean="0">
                <a:latin typeface="+mn-lt"/>
              </a:rPr>
              <a:t>l</a:t>
            </a:r>
            <a:r>
              <a:rPr lang="en-GB" altLang="en-US" sz="2000" baseline="-25000" dirty="0" err="1" smtClean="0">
                <a:latin typeface="+mn-lt"/>
              </a:rPr>
              <a:t>b,req</a:t>
            </a:r>
            <a:r>
              <a:rPr lang="en-GB" altLang="en-US" sz="2000" dirty="0" smtClean="0">
                <a:latin typeface="+mn-lt"/>
              </a:rPr>
              <a:t>		EC2 </a:t>
            </a:r>
            <a:r>
              <a:rPr lang="en-GB" altLang="en-US" sz="2000" dirty="0" err="1" smtClean="0">
                <a:latin typeface="+mn-lt"/>
              </a:rPr>
              <a:t>Equ</a:t>
            </a:r>
            <a:r>
              <a:rPr lang="en-GB" altLang="en-US" sz="2000" dirty="0" smtClean="0">
                <a:latin typeface="+mn-lt"/>
              </a:rPr>
              <a:t>. 8.3</a:t>
            </a:r>
            <a:endParaRPr lang="en-GB" altLang="en-US" sz="2000" baseline="-25000" dirty="0">
              <a:latin typeface="+mn-lt"/>
            </a:endParaRPr>
          </a:p>
          <a:p>
            <a:pPr marL="285750" indent="-285750">
              <a:spcAft>
                <a:spcPts val="2400"/>
              </a:spcAft>
              <a:buFont typeface="Arial" panose="020B0604020202020204" pitchFamily="34" charset="0"/>
              <a:buChar char="•"/>
              <a:defRPr/>
            </a:pPr>
            <a:r>
              <a:rPr lang="en-GB" altLang="en-US" sz="2000" kern="0" dirty="0" smtClean="0">
                <a:latin typeface="+mn-lt"/>
              </a:rPr>
              <a:t>Determine </a:t>
            </a:r>
            <a:r>
              <a:rPr lang="en-GB" altLang="en-US" sz="2000" dirty="0">
                <a:latin typeface="+mn-lt"/>
              </a:rPr>
              <a:t>the design anchorage length, </a:t>
            </a:r>
            <a:r>
              <a:rPr lang="en-GB" altLang="en-US" sz="2000" dirty="0" err="1" smtClean="0">
                <a:latin typeface="+mn-lt"/>
              </a:rPr>
              <a:t>l</a:t>
            </a:r>
            <a:r>
              <a:rPr lang="en-GB" altLang="en-US" sz="2000" baseline="-25000" dirty="0" err="1" smtClean="0">
                <a:latin typeface="+mn-lt"/>
              </a:rPr>
              <a:t>bd</a:t>
            </a:r>
            <a:r>
              <a:rPr lang="en-GB" altLang="en-US" sz="2000" dirty="0" smtClean="0">
                <a:latin typeface="+mn-lt"/>
              </a:rPr>
              <a:t>		EC2 </a:t>
            </a:r>
            <a:r>
              <a:rPr lang="en-GB" altLang="en-US" sz="2000" dirty="0" err="1" smtClean="0">
                <a:latin typeface="+mn-lt"/>
              </a:rPr>
              <a:t>Equ</a:t>
            </a:r>
            <a:r>
              <a:rPr lang="en-GB" altLang="en-US" sz="2000" dirty="0" smtClean="0">
                <a:latin typeface="+mn-lt"/>
              </a:rPr>
              <a:t>. 8.4</a:t>
            </a:r>
            <a:endParaRPr lang="en-GB" altLang="en-US" sz="2000" kern="0" dirty="0">
              <a:latin typeface="+mn-lt"/>
            </a:endParaRPr>
          </a:p>
          <a:p>
            <a:pPr marL="285750" indent="-285750">
              <a:spcAft>
                <a:spcPts val="2400"/>
              </a:spcAft>
              <a:buFont typeface="Arial" panose="020B0604020202020204" pitchFamily="34" charset="0"/>
              <a:buChar char="•"/>
              <a:defRPr/>
            </a:pPr>
            <a:r>
              <a:rPr lang="en-GB" altLang="en-US" sz="2000" kern="0" dirty="0" smtClean="0">
                <a:latin typeface="+mn-lt"/>
              </a:rPr>
              <a:t>Determine </a:t>
            </a:r>
            <a:r>
              <a:rPr lang="en-GB" altLang="en-US" sz="2000" kern="0" dirty="0">
                <a:latin typeface="+mn-lt"/>
              </a:rPr>
              <a:t>the lap length, l</a:t>
            </a:r>
            <a:r>
              <a:rPr lang="en-GB" altLang="en-US" sz="2000" kern="0" baseline="-25000" dirty="0">
                <a:latin typeface="+mn-lt"/>
              </a:rPr>
              <a:t>0</a:t>
            </a:r>
            <a:r>
              <a:rPr lang="en-GB" altLang="en-US" sz="2000" kern="0" dirty="0">
                <a:latin typeface="+mn-lt"/>
              </a:rPr>
              <a:t> = anchorage length x </a:t>
            </a:r>
            <a:r>
              <a:rPr lang="el-GR" altLang="en-US" sz="2000" kern="0" dirty="0">
                <a:latin typeface="+mn-lt"/>
              </a:rPr>
              <a:t>α</a:t>
            </a:r>
            <a:r>
              <a:rPr lang="en-GB" altLang="en-US" sz="2000" kern="0" baseline="-25000" dirty="0">
                <a:latin typeface="+mn-lt"/>
              </a:rPr>
              <a:t>6</a:t>
            </a:r>
            <a:r>
              <a:rPr lang="en-GB" altLang="en-US" sz="2000" kern="0" dirty="0">
                <a:latin typeface="+mn-lt"/>
              </a:rPr>
              <a:t> </a:t>
            </a:r>
          </a:p>
          <a:p>
            <a:pPr marL="285750" indent="-285750">
              <a:spcAft>
                <a:spcPts val="1200"/>
              </a:spcAft>
              <a:buFont typeface="Arial" panose="020B0604020202020204" pitchFamily="34" charset="0"/>
              <a:buChar char="•"/>
              <a:defRPr/>
            </a:pPr>
            <a:endParaRPr lang="en-GB" sz="2000" dirty="0" smtClean="0">
              <a:solidFill>
                <a:srgbClr val="002060"/>
              </a:solidFill>
              <a:latin typeface="Trebuchet MS"/>
            </a:endParaRPr>
          </a:p>
          <a:p>
            <a:pPr marL="285750" indent="-285750">
              <a:spcAft>
                <a:spcPts val="1200"/>
              </a:spcAft>
              <a:buFont typeface="Arial" panose="020B0604020202020204" pitchFamily="34" charset="0"/>
              <a:buChar char="•"/>
              <a:defRPr/>
            </a:pPr>
            <a:endParaRPr lang="en-GB" sz="2000" dirty="0" smtClean="0">
              <a:solidFill>
                <a:srgbClr val="002060"/>
              </a:solidFill>
              <a:latin typeface="Trebuchet MS"/>
            </a:endParaRPr>
          </a:p>
        </p:txBody>
      </p:sp>
    </p:spTree>
    <p:extLst>
      <p:ext uri="{BB962C8B-B14F-4D97-AF65-F5344CB8AC3E}">
        <p14:creationId xmlns:p14="http://schemas.microsoft.com/office/powerpoint/2010/main" val="98225744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Working space</a:t>
            </a:r>
            <a:endParaRPr lang="en-GB" sz="2400" dirty="0"/>
          </a:p>
        </p:txBody>
      </p:sp>
    </p:spTree>
    <p:extLst>
      <p:ext uri="{BB962C8B-B14F-4D97-AF65-F5344CB8AC3E}">
        <p14:creationId xmlns:p14="http://schemas.microsoft.com/office/powerpoint/2010/main" val="3369088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Working space</a:t>
            </a:r>
            <a:endParaRPr lang="en-GB" sz="2400" dirty="0"/>
          </a:p>
        </p:txBody>
      </p:sp>
    </p:spTree>
    <p:extLst>
      <p:ext uri="{BB962C8B-B14F-4D97-AF65-F5344CB8AC3E}">
        <p14:creationId xmlns:p14="http://schemas.microsoft.com/office/powerpoint/2010/main" val="323569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86114" y="3842656"/>
            <a:ext cx="6400800" cy="738472"/>
          </a:xfrm>
        </p:spPr>
        <p:txBody>
          <a:bodyPr/>
          <a:lstStyle/>
          <a:p>
            <a:r>
              <a:rPr lang="en-GB" dirty="0" smtClean="0"/>
              <a:t>Lecture 7 Exercise:</a:t>
            </a:r>
          </a:p>
          <a:p>
            <a:endParaRPr lang="en-GB" dirty="0"/>
          </a:p>
          <a:p>
            <a:endParaRPr lang="en-GB" dirty="0"/>
          </a:p>
        </p:txBody>
      </p:sp>
      <p:sp>
        <p:nvSpPr>
          <p:cNvPr id="3" name="Title 2"/>
          <p:cNvSpPr>
            <a:spLocks noGrp="1"/>
          </p:cNvSpPr>
          <p:nvPr>
            <p:ph type="ctrTitle"/>
          </p:nvPr>
        </p:nvSpPr>
        <p:spPr/>
        <p:txBody>
          <a:bodyPr/>
          <a:lstStyle/>
          <a:p>
            <a:r>
              <a:rPr lang="en-GB" dirty="0" smtClean="0"/>
              <a:t>Model Answers  </a:t>
            </a:r>
            <a:endParaRPr lang="en-GB" dirty="0"/>
          </a:p>
        </p:txBody>
      </p:sp>
      <p:sp>
        <p:nvSpPr>
          <p:cNvPr id="4" name="TextBox 3"/>
          <p:cNvSpPr txBox="1"/>
          <p:nvPr/>
        </p:nvSpPr>
        <p:spPr>
          <a:xfrm>
            <a:off x="1964472" y="4539911"/>
            <a:ext cx="6235374" cy="461665"/>
          </a:xfrm>
          <a:prstGeom prst="rect">
            <a:avLst/>
          </a:prstGeom>
          <a:noFill/>
        </p:spPr>
        <p:txBody>
          <a:bodyPr wrap="square" rtlCol="0">
            <a:spAutoFit/>
          </a:bodyPr>
          <a:lstStyle/>
          <a:p>
            <a:r>
              <a:rPr lang="en-GB" sz="2400" dirty="0" smtClean="0">
                <a:solidFill>
                  <a:srgbClr val="002060"/>
                </a:solidFill>
                <a:latin typeface="Trebuchet MS"/>
                <a:cs typeface="+mn-cs"/>
              </a:rPr>
              <a:t>Lap length for column longitudinal bars</a:t>
            </a:r>
            <a:endParaRPr lang="en-GB" sz="2400" dirty="0">
              <a:solidFill>
                <a:srgbClr val="002060"/>
              </a:solidFill>
              <a:latin typeface="Trebuchet MS"/>
              <a:cs typeface="+mn-cs"/>
            </a:endParaRPr>
          </a:p>
        </p:txBody>
      </p:sp>
    </p:spTree>
    <p:extLst>
      <p:ext uri="{BB962C8B-B14F-4D97-AF65-F5344CB8AC3E}">
        <p14:creationId xmlns:p14="http://schemas.microsoft.com/office/powerpoint/2010/main" val="2068428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GB" altLang="en-US" dirty="0"/>
              <a:t>Practical Design to Eurocode 2</a:t>
            </a:r>
          </a:p>
        </p:txBody>
      </p:sp>
      <p:sp>
        <p:nvSpPr>
          <p:cNvPr id="9219" name="Rectangle 4"/>
          <p:cNvSpPr>
            <a:spLocks noGrp="1" noChangeArrowheads="1"/>
          </p:cNvSpPr>
          <p:nvPr>
            <p:ph type="subTitle" idx="1"/>
          </p:nvPr>
        </p:nvSpPr>
        <p:spPr/>
        <p:txBody>
          <a:bodyPr/>
          <a:lstStyle/>
          <a:p>
            <a:pPr lvl="0" eaLnBrk="1" hangingPunct="1">
              <a:buNone/>
            </a:pPr>
            <a:r>
              <a:rPr lang="en-GB" b="1" dirty="0">
                <a:solidFill>
                  <a:srgbClr val="002C5F"/>
                </a:solidFill>
                <a:latin typeface="Trebuchet MS" pitchFamily="34" charset="0"/>
                <a:ea typeface="ヒラギノ角ゴ Pro W3"/>
                <a:cs typeface="ヒラギノ角ゴ Pro W3"/>
              </a:rPr>
              <a:t>Model answers for </a:t>
            </a:r>
            <a:r>
              <a:rPr lang="en-US" altLang="en-US" b="1" dirty="0">
                <a:latin typeface="Trebuchet MS" pitchFamily="34" charset="0"/>
              </a:rPr>
              <a:t>Lecture 6 </a:t>
            </a:r>
            <a:endParaRPr lang="en-GB" b="1" dirty="0">
              <a:solidFill>
                <a:srgbClr val="002C5F"/>
              </a:solidFill>
              <a:latin typeface="Trebuchet MS" pitchFamily="34" charset="0"/>
              <a:ea typeface="ヒラギノ角ゴ Pro W3"/>
              <a:cs typeface="ヒラギノ角ゴ Pro W3"/>
            </a:endParaRPr>
          </a:p>
        </p:txBody>
      </p:sp>
    </p:spTree>
    <p:extLst>
      <p:ext uri="{BB962C8B-B14F-4D97-AF65-F5344CB8AC3E}">
        <p14:creationId xmlns:p14="http://schemas.microsoft.com/office/powerpoint/2010/main" val="79033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7499" y="372156"/>
            <a:ext cx="8023225" cy="8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20000"/>
              </a:spcBef>
            </a:pPr>
            <a:r>
              <a:rPr lang="en-GB" altLang="en-US" sz="3200" b="1" dirty="0" smtClean="0">
                <a:solidFill>
                  <a:srgbClr val="FF0000"/>
                </a:solidFill>
              </a:rPr>
              <a:t>Column lap length exercise</a:t>
            </a:r>
            <a:endParaRPr lang="en-GB" altLang="en-US" sz="3200" b="1" dirty="0">
              <a:solidFill>
                <a:srgbClr val="FF0000"/>
              </a:solidFill>
            </a:endParaRPr>
          </a:p>
        </p:txBody>
      </p:sp>
      <p:pic>
        <p:nvPicPr>
          <p:cNvPr id="1280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433736"/>
            <a:ext cx="2765266" cy="467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88024" y="1397967"/>
            <a:ext cx="1080120" cy="461665"/>
          </a:xfrm>
          <a:prstGeom prst="rect">
            <a:avLst/>
          </a:prstGeom>
          <a:noFill/>
        </p:spPr>
        <p:txBody>
          <a:bodyPr wrap="square" rtlCol="0">
            <a:spAutoFit/>
          </a:bodyPr>
          <a:lstStyle/>
          <a:p>
            <a:r>
              <a:rPr lang="en-GB" sz="2400" dirty="0" smtClean="0"/>
              <a:t>H25’s</a:t>
            </a:r>
            <a:endParaRPr lang="en-GB" sz="2400" dirty="0"/>
          </a:p>
        </p:txBody>
      </p:sp>
      <p:sp>
        <p:nvSpPr>
          <p:cNvPr id="6" name="TextBox 5"/>
          <p:cNvSpPr txBox="1"/>
          <p:nvPr/>
        </p:nvSpPr>
        <p:spPr>
          <a:xfrm>
            <a:off x="5148064" y="5645695"/>
            <a:ext cx="1008112" cy="461665"/>
          </a:xfrm>
          <a:prstGeom prst="rect">
            <a:avLst/>
          </a:prstGeom>
          <a:noFill/>
        </p:spPr>
        <p:txBody>
          <a:bodyPr wrap="square" rtlCol="0">
            <a:spAutoFit/>
          </a:bodyPr>
          <a:lstStyle/>
          <a:p>
            <a:r>
              <a:rPr lang="en-GB" sz="2400" dirty="0" smtClean="0"/>
              <a:t>H32’s</a:t>
            </a:r>
            <a:endParaRPr lang="en-GB" sz="2400" dirty="0"/>
          </a:p>
        </p:txBody>
      </p:sp>
      <p:cxnSp>
        <p:nvCxnSpPr>
          <p:cNvPr id="5" name="Straight Arrow Connector 4"/>
          <p:cNvCxnSpPr/>
          <p:nvPr/>
        </p:nvCxnSpPr>
        <p:spPr>
          <a:xfrm>
            <a:off x="5652120" y="1628799"/>
            <a:ext cx="1224136" cy="43204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40152" y="5157192"/>
            <a:ext cx="736104" cy="65872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88024" y="2795032"/>
            <a:ext cx="720080" cy="461665"/>
          </a:xfrm>
          <a:prstGeom prst="rect">
            <a:avLst/>
          </a:prstGeom>
          <a:noFill/>
        </p:spPr>
        <p:txBody>
          <a:bodyPr wrap="square" rtlCol="0">
            <a:spAutoFit/>
          </a:bodyPr>
          <a:lstStyle/>
          <a:p>
            <a:r>
              <a:rPr lang="en-GB" sz="2400" dirty="0" smtClean="0"/>
              <a:t>Lap</a:t>
            </a:r>
            <a:endParaRPr lang="en-GB" sz="2400" dirty="0"/>
          </a:p>
        </p:txBody>
      </p:sp>
      <p:cxnSp>
        <p:nvCxnSpPr>
          <p:cNvPr id="14" name="Straight Arrow Connector 13"/>
          <p:cNvCxnSpPr/>
          <p:nvPr/>
        </p:nvCxnSpPr>
        <p:spPr>
          <a:xfrm>
            <a:off x="5506536" y="3040672"/>
            <a:ext cx="136972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1560" y="1628799"/>
            <a:ext cx="4176464" cy="369332"/>
          </a:xfrm>
          <a:prstGeom prst="rect">
            <a:avLst/>
          </a:prstGeom>
          <a:noFill/>
        </p:spPr>
        <p:txBody>
          <a:bodyPr wrap="square" rtlCol="0">
            <a:spAutoFit/>
          </a:bodyPr>
          <a:lstStyle/>
          <a:p>
            <a:endParaRPr lang="en-GB" dirty="0"/>
          </a:p>
        </p:txBody>
      </p:sp>
      <p:sp>
        <p:nvSpPr>
          <p:cNvPr id="17" name="TextBox 16"/>
          <p:cNvSpPr txBox="1"/>
          <p:nvPr/>
        </p:nvSpPr>
        <p:spPr>
          <a:xfrm>
            <a:off x="317499" y="1536466"/>
            <a:ext cx="2936423" cy="461665"/>
          </a:xfrm>
          <a:prstGeom prst="rect">
            <a:avLst/>
          </a:prstGeom>
          <a:noFill/>
        </p:spPr>
        <p:txBody>
          <a:bodyPr wrap="square" rtlCol="0">
            <a:spAutoFit/>
          </a:bodyPr>
          <a:lstStyle/>
          <a:p>
            <a:r>
              <a:rPr lang="en-GB" sz="2400" dirty="0" smtClean="0">
                <a:solidFill>
                  <a:srgbClr val="002060"/>
                </a:solidFill>
                <a:latin typeface="Trebuchet MS" pitchFamily="34" charset="0"/>
              </a:rPr>
              <a:t>Design information</a:t>
            </a:r>
            <a:endParaRPr lang="en-GB" sz="2400" dirty="0">
              <a:solidFill>
                <a:srgbClr val="002060"/>
              </a:solidFill>
              <a:latin typeface="Trebuchet MS" pitchFamily="34" charset="0"/>
            </a:endParaRPr>
          </a:p>
        </p:txBody>
      </p:sp>
      <p:sp>
        <p:nvSpPr>
          <p:cNvPr id="18" name="TextBox 17"/>
          <p:cNvSpPr txBox="1"/>
          <p:nvPr/>
        </p:nvSpPr>
        <p:spPr>
          <a:xfrm>
            <a:off x="469898" y="2204864"/>
            <a:ext cx="4783005" cy="2554545"/>
          </a:xfrm>
          <a:prstGeom prst="rect">
            <a:avLst/>
          </a:prstGeom>
          <a:noFill/>
        </p:spPr>
        <p:txBody>
          <a:bodyPr wrap="square">
            <a:spAutoFit/>
          </a:bodyPr>
          <a:lstStyle/>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C40/50 concrete</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400 mm square column</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45mm nominal cover to main bars</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Longitudinal bars are in compression</a:t>
            </a:r>
          </a:p>
          <a:p>
            <a:pPr marL="285750" indent="-285750">
              <a:spcAft>
                <a:spcPts val="1200"/>
              </a:spcAft>
              <a:buFont typeface="Arial" panose="020B0604020202020204" pitchFamily="34" charset="0"/>
              <a:buChar char="•"/>
              <a:defRPr/>
            </a:pPr>
            <a:r>
              <a:rPr lang="en-GB" sz="2000" dirty="0" smtClean="0">
                <a:solidFill>
                  <a:srgbClr val="002060"/>
                </a:solidFill>
                <a:latin typeface="Trebuchet MS"/>
              </a:rPr>
              <a:t>Maximum ultimate stress in the bars is 390 MPa</a:t>
            </a:r>
          </a:p>
        </p:txBody>
      </p:sp>
      <p:sp>
        <p:nvSpPr>
          <p:cNvPr id="19" name="TextBox 18"/>
          <p:cNvSpPr txBox="1"/>
          <p:nvPr/>
        </p:nvSpPr>
        <p:spPr>
          <a:xfrm>
            <a:off x="469898" y="4926359"/>
            <a:ext cx="2936423" cy="461665"/>
          </a:xfrm>
          <a:prstGeom prst="rect">
            <a:avLst/>
          </a:prstGeom>
          <a:noFill/>
        </p:spPr>
        <p:txBody>
          <a:bodyPr wrap="square" rtlCol="0">
            <a:spAutoFit/>
          </a:bodyPr>
          <a:lstStyle/>
          <a:p>
            <a:r>
              <a:rPr lang="en-GB" sz="2400" dirty="0" smtClean="0">
                <a:solidFill>
                  <a:srgbClr val="002060"/>
                </a:solidFill>
                <a:latin typeface="Trebuchet MS" pitchFamily="34" charset="0"/>
              </a:rPr>
              <a:t>Exercise:</a:t>
            </a:r>
            <a:endParaRPr lang="en-GB" sz="2400" dirty="0">
              <a:solidFill>
                <a:srgbClr val="002060"/>
              </a:solidFill>
              <a:latin typeface="Trebuchet MS" pitchFamily="34" charset="0"/>
            </a:endParaRPr>
          </a:p>
        </p:txBody>
      </p:sp>
      <p:sp>
        <p:nvSpPr>
          <p:cNvPr id="15" name="TextBox 14"/>
          <p:cNvSpPr txBox="1"/>
          <p:nvPr/>
        </p:nvSpPr>
        <p:spPr>
          <a:xfrm>
            <a:off x="773168" y="5388024"/>
            <a:ext cx="4176464" cy="1015663"/>
          </a:xfrm>
          <a:prstGeom prst="rect">
            <a:avLst/>
          </a:prstGeom>
          <a:noFill/>
        </p:spPr>
        <p:txBody>
          <a:bodyPr wrap="square" rtlCol="0">
            <a:spAutoFit/>
          </a:bodyPr>
          <a:lstStyle/>
          <a:p>
            <a:r>
              <a:rPr lang="en-GB" sz="2000" dirty="0" smtClean="0">
                <a:latin typeface="+mn-lt"/>
              </a:rPr>
              <a:t>Calculate the minimum lap length using  EC2 equation 8.10:</a:t>
            </a:r>
          </a:p>
          <a:p>
            <a:endParaRPr lang="en-GB" sz="2000" dirty="0">
              <a:latin typeface="+mn-lt"/>
            </a:endParaRP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3" y="6133176"/>
            <a:ext cx="4322630" cy="4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33676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7499" y="372156"/>
            <a:ext cx="8023225" cy="8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50000"/>
              </a:spcBef>
              <a:defRPr sz="2400">
                <a:solidFill>
                  <a:srgbClr val="002C5F"/>
                </a:solidFill>
                <a:latin typeface="Trebuchet MS" pitchFamily="34" charset="0"/>
                <a:ea typeface="ヒラギノ角ゴ Pro W3"/>
                <a:cs typeface="ヒラギノ角ゴ Pro W3"/>
              </a:defRPr>
            </a:lvl1pPr>
            <a:lvl2pPr marL="742950" indent="-285750" algn="l" eaLnBrk="0" hangingPunct="0">
              <a:spcBef>
                <a:spcPct val="50000"/>
              </a:spcBef>
              <a:buClr>
                <a:srgbClr val="E05206"/>
              </a:buClr>
              <a:buChar char="•"/>
              <a:defRPr sz="2000">
                <a:solidFill>
                  <a:srgbClr val="002C5F"/>
                </a:solidFill>
                <a:latin typeface="Trebuchet MS" pitchFamily="34" charset="0"/>
                <a:ea typeface="ヒラギノ角ゴ Pro W3"/>
                <a:cs typeface="ヒラギノ角ゴ Pro W3"/>
              </a:defRPr>
            </a:lvl2pPr>
            <a:lvl3pPr marL="1143000" indent="-228600" algn="l" eaLnBrk="0" hangingPunct="0">
              <a:spcBef>
                <a:spcPct val="50000"/>
              </a:spcBef>
              <a:buChar char="–"/>
              <a:defRPr>
                <a:solidFill>
                  <a:srgbClr val="002C5F"/>
                </a:solidFill>
                <a:latin typeface="Trebuchet MS" pitchFamily="34" charset="0"/>
                <a:ea typeface="ヒラギノ角ゴ Pro W3"/>
                <a:cs typeface="ヒラギノ角ゴ Pro W3"/>
              </a:defRPr>
            </a:lvl3pPr>
            <a:lvl4pPr marL="1600200" indent="-228600" algn="l" eaLnBrk="0" hangingPunct="0">
              <a:spcBef>
                <a:spcPct val="50000"/>
              </a:spcBef>
              <a:buChar char="–"/>
              <a:defRPr>
                <a:solidFill>
                  <a:srgbClr val="002C5F"/>
                </a:solidFill>
                <a:latin typeface="Trebuchet MS" pitchFamily="34" charset="0"/>
                <a:ea typeface="ヒラギノ角ゴ Pro W3"/>
                <a:cs typeface="ヒラギノ角ゴ Pro W3"/>
              </a:defRPr>
            </a:lvl4pPr>
            <a:lvl5pPr marL="2057400" indent="-228600" algn="l" eaLnBrk="0" hangingPunct="0">
              <a:lnSpc>
                <a:spcPts val="2600"/>
              </a:lnSpc>
              <a:spcAft>
                <a:spcPts val="600"/>
              </a:spcAft>
              <a:buChar char="–"/>
              <a:defRPr sz="2000">
                <a:solidFill>
                  <a:srgbClr val="002C5F"/>
                </a:solidFill>
                <a:latin typeface="Trebuchet MS" pitchFamily="34" charset="0"/>
                <a:ea typeface="ヒラギノ角ゴ Pro W3"/>
                <a:cs typeface="ヒラギノ角ゴ Pro W3"/>
              </a:defRPr>
            </a:lvl5pPr>
            <a:lvl6pPr marL="25146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6pPr>
            <a:lvl7pPr marL="29718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7pPr>
            <a:lvl8pPr marL="34290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8pPr>
            <a:lvl9pPr marL="3886200" indent="-228600" eaLnBrk="0" fontAlgn="base" hangingPunct="0">
              <a:lnSpc>
                <a:spcPts val="2600"/>
              </a:lnSpc>
              <a:spcBef>
                <a:spcPct val="0"/>
              </a:spcBef>
              <a:spcAft>
                <a:spcPts val="600"/>
              </a:spcAft>
              <a:buChar char="–"/>
              <a:defRPr sz="2000">
                <a:solidFill>
                  <a:srgbClr val="002C5F"/>
                </a:solidFill>
                <a:latin typeface="Trebuchet MS" pitchFamily="34" charset="0"/>
                <a:ea typeface="ヒラギノ角ゴ Pro W3"/>
                <a:cs typeface="ヒラギノ角ゴ Pro W3"/>
              </a:defRPr>
            </a:lvl9pPr>
          </a:lstStyle>
          <a:p>
            <a:pPr eaLnBrk="1" hangingPunct="1">
              <a:spcBef>
                <a:spcPct val="20000"/>
              </a:spcBef>
            </a:pPr>
            <a:r>
              <a:rPr lang="en-GB" altLang="en-US" sz="3200" b="1" dirty="0" smtClean="0">
                <a:solidFill>
                  <a:srgbClr val="FF0000"/>
                </a:solidFill>
              </a:rPr>
              <a:t>Column lap length exercise</a:t>
            </a:r>
            <a:endParaRPr lang="en-GB" altLang="en-US" sz="3200" b="1" dirty="0">
              <a:solidFill>
                <a:srgbClr val="FF0000"/>
              </a:solidFill>
            </a:endParaRPr>
          </a:p>
        </p:txBody>
      </p:sp>
      <p:sp>
        <p:nvSpPr>
          <p:cNvPr id="12" name="TextBox 11"/>
          <p:cNvSpPr txBox="1"/>
          <p:nvPr/>
        </p:nvSpPr>
        <p:spPr>
          <a:xfrm>
            <a:off x="611560" y="1628799"/>
            <a:ext cx="4176464" cy="369332"/>
          </a:xfrm>
          <a:prstGeom prst="rect">
            <a:avLst/>
          </a:prstGeom>
          <a:noFill/>
        </p:spPr>
        <p:txBody>
          <a:bodyPr wrap="square" rtlCol="0">
            <a:spAutoFit/>
          </a:bodyPr>
          <a:lstStyle/>
          <a:p>
            <a:endParaRPr lang="en-GB" dirty="0"/>
          </a:p>
        </p:txBody>
      </p:sp>
      <p:sp>
        <p:nvSpPr>
          <p:cNvPr id="17" name="TextBox 16"/>
          <p:cNvSpPr txBox="1"/>
          <p:nvPr/>
        </p:nvSpPr>
        <p:spPr>
          <a:xfrm>
            <a:off x="317499" y="1536466"/>
            <a:ext cx="2936423" cy="461665"/>
          </a:xfrm>
          <a:prstGeom prst="rect">
            <a:avLst/>
          </a:prstGeom>
          <a:noFill/>
        </p:spPr>
        <p:txBody>
          <a:bodyPr wrap="square" rtlCol="0">
            <a:spAutoFit/>
          </a:bodyPr>
          <a:lstStyle/>
          <a:p>
            <a:r>
              <a:rPr lang="en-GB" sz="2400" dirty="0" smtClean="0">
                <a:solidFill>
                  <a:srgbClr val="002060"/>
                </a:solidFill>
                <a:latin typeface="Trebuchet MS" pitchFamily="34" charset="0"/>
              </a:rPr>
              <a:t>Procedure</a:t>
            </a:r>
            <a:endParaRPr lang="en-GB" sz="2400" dirty="0">
              <a:solidFill>
                <a:srgbClr val="002060"/>
              </a:solidFill>
              <a:latin typeface="Trebuchet MS" pitchFamily="34" charset="0"/>
            </a:endParaRPr>
          </a:p>
        </p:txBody>
      </p:sp>
      <p:sp>
        <p:nvSpPr>
          <p:cNvPr id="18" name="TextBox 17"/>
          <p:cNvSpPr txBox="1"/>
          <p:nvPr/>
        </p:nvSpPr>
        <p:spPr>
          <a:xfrm>
            <a:off x="545079" y="2060848"/>
            <a:ext cx="8347401" cy="3323987"/>
          </a:xfrm>
          <a:prstGeom prst="rect">
            <a:avLst/>
          </a:prstGeom>
          <a:noFill/>
        </p:spPr>
        <p:txBody>
          <a:bodyPr wrap="square">
            <a:spAutoFit/>
          </a:bodyPr>
          <a:lstStyle/>
          <a:p>
            <a:pPr marL="285750" indent="-285750">
              <a:spcAft>
                <a:spcPts val="2400"/>
              </a:spcAft>
              <a:buFont typeface="Arial" panose="020B0604020202020204" pitchFamily="34" charset="0"/>
              <a:buChar char="•"/>
              <a:defRPr/>
            </a:pPr>
            <a:r>
              <a:rPr lang="en-GB" altLang="en-US" sz="2000" kern="0" dirty="0">
                <a:latin typeface="+mn-lt"/>
              </a:rPr>
              <a:t>Determine the ultimate bond stress, </a:t>
            </a:r>
            <a:r>
              <a:rPr lang="en-GB" altLang="en-US" sz="2000" kern="0" dirty="0" err="1">
                <a:latin typeface="+mn-lt"/>
              </a:rPr>
              <a:t>f</a:t>
            </a:r>
            <a:r>
              <a:rPr lang="en-GB" altLang="en-US" sz="2000" kern="0" baseline="-25000" dirty="0" err="1">
                <a:latin typeface="+mn-lt"/>
              </a:rPr>
              <a:t>bd</a:t>
            </a:r>
            <a:r>
              <a:rPr lang="en-GB" altLang="en-US" sz="2000" kern="0" baseline="-25000" dirty="0">
                <a:latin typeface="+mn-lt"/>
              </a:rPr>
              <a:t> </a:t>
            </a:r>
            <a:r>
              <a:rPr lang="en-GB" altLang="en-US" sz="2000" kern="0" dirty="0" smtClean="0">
                <a:latin typeface="+mn-lt"/>
              </a:rPr>
              <a:t> 		EC2 </a:t>
            </a:r>
            <a:r>
              <a:rPr lang="en-GB" altLang="en-US" sz="2000" kern="0" dirty="0" err="1" smtClean="0">
                <a:latin typeface="+mn-lt"/>
              </a:rPr>
              <a:t>Equ</a:t>
            </a:r>
            <a:r>
              <a:rPr lang="en-GB" altLang="en-US" sz="2000" kern="0" dirty="0" smtClean="0">
                <a:latin typeface="+mn-lt"/>
              </a:rPr>
              <a:t>. 8.2</a:t>
            </a:r>
            <a:endParaRPr lang="en-GB" sz="2000" dirty="0" smtClean="0">
              <a:solidFill>
                <a:srgbClr val="002060"/>
              </a:solidFill>
              <a:latin typeface="+mn-lt"/>
            </a:endParaRPr>
          </a:p>
          <a:p>
            <a:pPr marL="285750" indent="-285750">
              <a:spcAft>
                <a:spcPts val="2400"/>
              </a:spcAft>
              <a:buFont typeface="Arial" panose="020B0604020202020204" pitchFamily="34" charset="0"/>
              <a:buChar char="•"/>
              <a:defRPr/>
            </a:pPr>
            <a:r>
              <a:rPr lang="en-GB" altLang="en-US" sz="2000" kern="0" dirty="0" smtClean="0">
                <a:latin typeface="+mn-lt"/>
              </a:rPr>
              <a:t>Determine </a:t>
            </a:r>
            <a:r>
              <a:rPr lang="en-GB" altLang="en-US" sz="2000" kern="0" dirty="0">
                <a:latin typeface="+mn-lt"/>
              </a:rPr>
              <a:t>the</a:t>
            </a:r>
            <a:r>
              <a:rPr lang="en-GB" altLang="en-US" sz="2000" dirty="0">
                <a:latin typeface="+mn-lt"/>
              </a:rPr>
              <a:t> basic anchorage length, </a:t>
            </a:r>
            <a:r>
              <a:rPr lang="en-GB" altLang="en-US" sz="2000" dirty="0" err="1" smtClean="0">
                <a:latin typeface="+mn-lt"/>
              </a:rPr>
              <a:t>l</a:t>
            </a:r>
            <a:r>
              <a:rPr lang="en-GB" altLang="en-US" sz="2000" baseline="-25000" dirty="0" err="1" smtClean="0">
                <a:latin typeface="+mn-lt"/>
              </a:rPr>
              <a:t>b,req</a:t>
            </a:r>
            <a:r>
              <a:rPr lang="en-GB" altLang="en-US" sz="2000" dirty="0" smtClean="0">
                <a:latin typeface="+mn-lt"/>
              </a:rPr>
              <a:t>		EC2 </a:t>
            </a:r>
            <a:r>
              <a:rPr lang="en-GB" altLang="en-US" sz="2000" dirty="0" err="1" smtClean="0">
                <a:latin typeface="+mn-lt"/>
              </a:rPr>
              <a:t>Equ</a:t>
            </a:r>
            <a:r>
              <a:rPr lang="en-GB" altLang="en-US" sz="2000" dirty="0" smtClean="0">
                <a:latin typeface="+mn-lt"/>
              </a:rPr>
              <a:t>. 8.3</a:t>
            </a:r>
            <a:endParaRPr lang="en-GB" altLang="en-US" sz="2000" baseline="-25000" dirty="0">
              <a:latin typeface="+mn-lt"/>
            </a:endParaRPr>
          </a:p>
          <a:p>
            <a:pPr marL="285750" indent="-285750">
              <a:spcAft>
                <a:spcPts val="2400"/>
              </a:spcAft>
              <a:buFont typeface="Arial" panose="020B0604020202020204" pitchFamily="34" charset="0"/>
              <a:buChar char="•"/>
              <a:defRPr/>
            </a:pPr>
            <a:r>
              <a:rPr lang="en-GB" altLang="en-US" sz="2000" kern="0" dirty="0" smtClean="0">
                <a:latin typeface="+mn-lt"/>
              </a:rPr>
              <a:t>Determine </a:t>
            </a:r>
            <a:r>
              <a:rPr lang="en-GB" altLang="en-US" sz="2000" dirty="0">
                <a:latin typeface="+mn-lt"/>
              </a:rPr>
              <a:t>the design anchorage length, </a:t>
            </a:r>
            <a:r>
              <a:rPr lang="en-GB" altLang="en-US" sz="2000" dirty="0" err="1" smtClean="0">
                <a:latin typeface="+mn-lt"/>
              </a:rPr>
              <a:t>l</a:t>
            </a:r>
            <a:r>
              <a:rPr lang="en-GB" altLang="en-US" sz="2000" baseline="-25000" dirty="0" err="1" smtClean="0">
                <a:latin typeface="+mn-lt"/>
              </a:rPr>
              <a:t>bd</a:t>
            </a:r>
            <a:r>
              <a:rPr lang="en-GB" altLang="en-US" sz="2000" dirty="0" smtClean="0">
                <a:latin typeface="+mn-lt"/>
              </a:rPr>
              <a:t>		EC2 </a:t>
            </a:r>
            <a:r>
              <a:rPr lang="en-GB" altLang="en-US" sz="2000" dirty="0" err="1" smtClean="0">
                <a:latin typeface="+mn-lt"/>
              </a:rPr>
              <a:t>Equ</a:t>
            </a:r>
            <a:r>
              <a:rPr lang="en-GB" altLang="en-US" sz="2000" dirty="0" smtClean="0">
                <a:latin typeface="+mn-lt"/>
              </a:rPr>
              <a:t>. 8.4</a:t>
            </a:r>
            <a:endParaRPr lang="en-GB" altLang="en-US" sz="2000" kern="0" dirty="0">
              <a:latin typeface="+mn-lt"/>
            </a:endParaRPr>
          </a:p>
          <a:p>
            <a:pPr marL="285750" indent="-285750">
              <a:spcAft>
                <a:spcPts val="2400"/>
              </a:spcAft>
              <a:buFont typeface="Arial" panose="020B0604020202020204" pitchFamily="34" charset="0"/>
              <a:buChar char="•"/>
              <a:defRPr/>
            </a:pPr>
            <a:r>
              <a:rPr lang="en-GB" altLang="en-US" sz="2000" kern="0" dirty="0" smtClean="0">
                <a:latin typeface="+mn-lt"/>
              </a:rPr>
              <a:t>Determine </a:t>
            </a:r>
            <a:r>
              <a:rPr lang="en-GB" altLang="en-US" sz="2000" kern="0" dirty="0">
                <a:latin typeface="+mn-lt"/>
              </a:rPr>
              <a:t>the lap length, l</a:t>
            </a:r>
            <a:r>
              <a:rPr lang="en-GB" altLang="en-US" sz="2000" kern="0" baseline="-25000" dirty="0">
                <a:latin typeface="+mn-lt"/>
              </a:rPr>
              <a:t>0</a:t>
            </a:r>
            <a:r>
              <a:rPr lang="en-GB" altLang="en-US" sz="2000" kern="0" dirty="0">
                <a:latin typeface="+mn-lt"/>
              </a:rPr>
              <a:t> = anchorage length x </a:t>
            </a:r>
            <a:r>
              <a:rPr lang="el-GR" altLang="en-US" sz="2000" kern="0" dirty="0">
                <a:latin typeface="+mn-lt"/>
              </a:rPr>
              <a:t>α</a:t>
            </a:r>
            <a:r>
              <a:rPr lang="en-GB" altLang="en-US" sz="2000" kern="0" baseline="-25000" dirty="0">
                <a:latin typeface="+mn-lt"/>
              </a:rPr>
              <a:t>6</a:t>
            </a:r>
            <a:r>
              <a:rPr lang="en-GB" altLang="en-US" sz="2000" kern="0" dirty="0">
                <a:latin typeface="+mn-lt"/>
              </a:rPr>
              <a:t> </a:t>
            </a:r>
          </a:p>
          <a:p>
            <a:pPr marL="285750" indent="-285750">
              <a:spcAft>
                <a:spcPts val="1200"/>
              </a:spcAft>
              <a:buFont typeface="Arial" panose="020B0604020202020204" pitchFamily="34" charset="0"/>
              <a:buChar char="•"/>
              <a:defRPr/>
            </a:pPr>
            <a:endParaRPr lang="en-GB" sz="2000" dirty="0" smtClean="0">
              <a:solidFill>
                <a:srgbClr val="002060"/>
              </a:solidFill>
              <a:latin typeface="Trebuchet MS"/>
            </a:endParaRPr>
          </a:p>
          <a:p>
            <a:pPr marL="285750" indent="-285750">
              <a:spcAft>
                <a:spcPts val="1200"/>
              </a:spcAft>
              <a:buFont typeface="Arial" panose="020B0604020202020204" pitchFamily="34" charset="0"/>
              <a:buChar char="•"/>
              <a:defRPr/>
            </a:pPr>
            <a:endParaRPr lang="en-GB" sz="2000" dirty="0" smtClean="0">
              <a:solidFill>
                <a:srgbClr val="002060"/>
              </a:solidFill>
              <a:latin typeface="Trebuchet MS"/>
            </a:endParaRPr>
          </a:p>
        </p:txBody>
      </p:sp>
    </p:spTree>
    <p:extLst>
      <p:ext uri="{BB962C8B-B14F-4D97-AF65-F5344CB8AC3E}">
        <p14:creationId xmlns:p14="http://schemas.microsoft.com/office/powerpoint/2010/main" val="186607262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457200" y="404664"/>
            <a:ext cx="6346825" cy="571500"/>
          </a:xfrm>
          <a:prstGeom prst="rect">
            <a:avLst/>
          </a:prstGeom>
        </p:spPr>
        <p:txBody>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9pPr>
          </a:lstStyle>
          <a:p>
            <a:r>
              <a:rPr lang="en-GB" kern="0" dirty="0" smtClean="0">
                <a:solidFill>
                  <a:srgbClr val="00B050"/>
                </a:solidFill>
              </a:rPr>
              <a:t>Solution - Column lap length</a:t>
            </a:r>
            <a:endParaRPr lang="en-GB" kern="0" dirty="0">
              <a:solidFill>
                <a:srgbClr val="00B050"/>
              </a:solidFill>
            </a:endParaRPr>
          </a:p>
        </p:txBody>
      </p:sp>
      <p:sp>
        <p:nvSpPr>
          <p:cNvPr id="3" name="Rectangle 3"/>
          <p:cNvSpPr txBox="1">
            <a:spLocks noChangeArrowheads="1"/>
          </p:cNvSpPr>
          <p:nvPr/>
        </p:nvSpPr>
        <p:spPr>
          <a:xfrm>
            <a:off x="522288" y="1101725"/>
            <a:ext cx="8621712" cy="5207595"/>
          </a:xfrm>
          <a:prstGeom prst="rect">
            <a:avLst/>
          </a:prstGeom>
        </p:spPr>
        <p:txBody>
          <a:bodyPr/>
          <a:lstStyle>
            <a:lvl1pPr marL="342900" indent="-342900" algn="l" rtl="0" eaLnBrk="0" fontAlgn="base" hangingPunct="0">
              <a:spcBef>
                <a:spcPct val="50000"/>
              </a:spcBef>
              <a:spcAft>
                <a:spcPct val="0"/>
              </a:spcAft>
              <a:defRPr sz="2400">
                <a:solidFill>
                  <a:schemeClr val="tx1"/>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chemeClr val="tx1"/>
                </a:solidFill>
                <a:latin typeface="+mn-lt"/>
                <a:ea typeface="+mn-ea"/>
                <a:cs typeface="+mn-cs"/>
              </a:defRPr>
            </a:lvl2pPr>
            <a:lvl3pPr marL="893763" indent="-269875" algn="l" rtl="0" eaLnBrk="0" fontAlgn="base" hangingPunct="0">
              <a:spcBef>
                <a:spcPct val="50000"/>
              </a:spcBef>
              <a:spcAft>
                <a:spcPct val="0"/>
              </a:spcAft>
              <a:buChar char="–"/>
              <a:defRPr>
                <a:solidFill>
                  <a:schemeClr val="tx1"/>
                </a:solidFill>
                <a:latin typeface="+mn-lt"/>
                <a:ea typeface="+mn-ea"/>
                <a:cs typeface="+mn-cs"/>
              </a:defRPr>
            </a:lvl3pPr>
            <a:lvl4pPr marL="1339850" indent="-266700" algn="l" rtl="0" eaLnBrk="0" fontAlgn="base" hangingPunct="0">
              <a:spcBef>
                <a:spcPct val="50000"/>
              </a:spcBef>
              <a:spcAft>
                <a:spcPct val="0"/>
              </a:spcAft>
              <a:buChar char="–"/>
              <a:defRPr>
                <a:solidFill>
                  <a:schemeClr val="tx1"/>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9pPr>
          </a:lstStyle>
          <a:p>
            <a:pPr marL="0" indent="0">
              <a:lnSpc>
                <a:spcPct val="80000"/>
              </a:lnSpc>
            </a:pPr>
            <a:r>
              <a:rPr lang="en-GB" altLang="en-US" kern="0" dirty="0" smtClean="0"/>
              <a:t>Determine the ultimate bond stress, </a:t>
            </a:r>
            <a:r>
              <a:rPr lang="en-GB" altLang="en-US" kern="0" dirty="0" err="1"/>
              <a:t>f</a:t>
            </a:r>
            <a:r>
              <a:rPr lang="en-GB" altLang="en-US" kern="0" baseline="-25000" dirty="0" err="1"/>
              <a:t>bd</a:t>
            </a:r>
            <a:r>
              <a:rPr lang="en-GB" altLang="en-US" kern="0" baseline="-25000" dirty="0"/>
              <a:t> </a:t>
            </a:r>
            <a:endParaRPr lang="en-GB" altLang="en-US" kern="0" dirty="0" smtClean="0"/>
          </a:p>
          <a:p>
            <a:pPr marL="0" indent="0">
              <a:lnSpc>
                <a:spcPct val="80000"/>
              </a:lnSpc>
            </a:pPr>
            <a:r>
              <a:rPr lang="en-GB" altLang="en-US" sz="2000" kern="0" dirty="0" err="1" smtClean="0"/>
              <a:t>f</a:t>
            </a:r>
            <a:r>
              <a:rPr lang="en-GB" altLang="en-US" sz="2000" kern="0" baseline="-25000" dirty="0" err="1" smtClean="0"/>
              <a:t>bd</a:t>
            </a:r>
            <a:r>
              <a:rPr lang="en-GB" altLang="en-US" sz="2000" kern="0" baseline="-25000" dirty="0" smtClean="0"/>
              <a:t> </a:t>
            </a:r>
            <a:r>
              <a:rPr lang="en-GB" altLang="en-US" sz="2000" kern="0" dirty="0" smtClean="0"/>
              <a:t>= 2.25 </a:t>
            </a:r>
            <a:r>
              <a:rPr lang="el-GR" altLang="en-US" sz="2000" b="1" kern="0" dirty="0" smtClean="0"/>
              <a:t>η</a:t>
            </a:r>
            <a:r>
              <a:rPr lang="en-GB" altLang="en-US" sz="2000" kern="0" baseline="-25000" dirty="0" smtClean="0"/>
              <a:t>1</a:t>
            </a:r>
            <a:r>
              <a:rPr lang="en-GB" altLang="en-US" sz="2000" b="1" kern="0" dirty="0" smtClean="0"/>
              <a:t> </a:t>
            </a:r>
            <a:r>
              <a:rPr lang="el-GR" altLang="en-US" sz="2000" b="1" kern="0" dirty="0" smtClean="0"/>
              <a:t>η</a:t>
            </a:r>
            <a:r>
              <a:rPr lang="en-GB" altLang="en-US" sz="2000" kern="0" baseline="-25000" dirty="0" smtClean="0"/>
              <a:t>2</a:t>
            </a:r>
            <a:r>
              <a:rPr lang="en-GB" altLang="en-US" sz="2000" kern="0" dirty="0" smtClean="0"/>
              <a:t> </a:t>
            </a:r>
            <a:r>
              <a:rPr lang="en-GB" altLang="en-US" sz="2000" kern="0" dirty="0" err="1" smtClean="0"/>
              <a:t>f</a:t>
            </a:r>
            <a:r>
              <a:rPr lang="en-GB" altLang="en-US" sz="2000" kern="0" baseline="-25000" dirty="0" err="1" smtClean="0"/>
              <a:t>ctd</a:t>
            </a:r>
            <a:r>
              <a:rPr lang="en-GB" altLang="en-US" sz="2000" kern="0" dirty="0" smtClean="0"/>
              <a:t>				EC2 </a:t>
            </a:r>
            <a:r>
              <a:rPr lang="en-GB" altLang="en-US" sz="2000" kern="0" dirty="0" err="1" smtClean="0"/>
              <a:t>Equ</a:t>
            </a:r>
            <a:r>
              <a:rPr lang="en-GB" altLang="en-US" sz="2000" kern="0" dirty="0" smtClean="0"/>
              <a:t>. 8.2</a:t>
            </a:r>
          </a:p>
          <a:p>
            <a:pPr marL="0" indent="0"/>
            <a:r>
              <a:rPr lang="en-GB" altLang="en-US" sz="2000" kern="0" dirty="0" smtClean="0"/>
              <a:t>	</a:t>
            </a:r>
            <a:r>
              <a:rPr lang="el-GR" altLang="en-US" sz="2000" b="1" kern="0" dirty="0" smtClean="0"/>
              <a:t>η</a:t>
            </a:r>
            <a:r>
              <a:rPr lang="en-GB" altLang="en-US" sz="2000" kern="0" baseline="-25000" dirty="0" smtClean="0"/>
              <a:t>1</a:t>
            </a:r>
            <a:r>
              <a:rPr lang="en-GB" altLang="en-US" sz="2000" kern="0" dirty="0" smtClean="0"/>
              <a:t> = 1.0 ‘Good’ bond conditions</a:t>
            </a:r>
          </a:p>
          <a:p>
            <a:pPr marL="0" indent="0"/>
            <a:r>
              <a:rPr lang="en-GB" altLang="en-US" sz="2000" kern="0" dirty="0" smtClean="0"/>
              <a:t>	</a:t>
            </a:r>
            <a:r>
              <a:rPr lang="el-GR" altLang="en-US" sz="2000" b="1" kern="0" dirty="0" smtClean="0"/>
              <a:t>η</a:t>
            </a:r>
            <a:r>
              <a:rPr lang="en-GB" altLang="en-US" sz="2000" kern="0" baseline="-25000" dirty="0" smtClean="0"/>
              <a:t>2</a:t>
            </a:r>
            <a:r>
              <a:rPr lang="en-GB" altLang="en-US" sz="2000" kern="0" dirty="0" smtClean="0"/>
              <a:t> = 1.0 bar size ≤ 32  </a:t>
            </a:r>
          </a:p>
          <a:p>
            <a:pPr marL="0" indent="0"/>
            <a:r>
              <a:rPr lang="en-GB" altLang="en-US" sz="2000" kern="0" dirty="0" smtClean="0"/>
              <a:t>	</a:t>
            </a:r>
            <a:r>
              <a:rPr lang="en-GB" altLang="en-US" sz="2000" kern="0" dirty="0" err="1" smtClean="0"/>
              <a:t>f</a:t>
            </a:r>
            <a:r>
              <a:rPr lang="en-GB" altLang="en-US" sz="2000" kern="0" baseline="-25000" dirty="0" err="1" smtClean="0"/>
              <a:t>ctd</a:t>
            </a:r>
            <a:r>
              <a:rPr lang="en-GB" altLang="en-US" sz="2000" kern="0" dirty="0" smtClean="0"/>
              <a:t> = </a:t>
            </a:r>
            <a:r>
              <a:rPr lang="el-GR" altLang="en-US" sz="2000" b="1" kern="0" dirty="0" smtClean="0"/>
              <a:t>α</a:t>
            </a:r>
            <a:r>
              <a:rPr lang="en-GB" altLang="en-US" sz="2000" kern="0" baseline="-25000" dirty="0" err="1" smtClean="0"/>
              <a:t>ct</a:t>
            </a:r>
            <a:r>
              <a:rPr lang="en-GB" altLang="en-US" sz="2000" kern="0" dirty="0" smtClean="0"/>
              <a:t> f</a:t>
            </a:r>
            <a:r>
              <a:rPr lang="en-GB" altLang="en-US" sz="2000" kern="0" baseline="-25000" dirty="0" smtClean="0"/>
              <a:t>ctk,0,05</a:t>
            </a:r>
            <a:r>
              <a:rPr lang="en-GB" altLang="en-US" sz="2000" kern="0" dirty="0" smtClean="0"/>
              <a:t>/</a:t>
            </a:r>
            <a:r>
              <a:rPr lang="el-GR" altLang="en-US" sz="2000" kern="0" dirty="0" smtClean="0">
                <a:latin typeface="ヒラギノ角ゴ Pro W3"/>
              </a:rPr>
              <a:t>γ</a:t>
            </a:r>
            <a:r>
              <a:rPr lang="en-GB" altLang="en-US" sz="2000" kern="0" baseline="-25000" dirty="0" smtClean="0"/>
              <a:t>c </a:t>
            </a:r>
            <a:r>
              <a:rPr lang="en-GB" altLang="en-US" sz="2000" kern="0" dirty="0" smtClean="0"/>
              <a:t>          		EC2 cl 3.1.6(2), </a:t>
            </a:r>
            <a:r>
              <a:rPr lang="en-GB" altLang="en-US" sz="2000" kern="0" dirty="0" err="1" smtClean="0"/>
              <a:t>Equ</a:t>
            </a:r>
            <a:r>
              <a:rPr lang="en-GB" altLang="en-US" sz="2000" kern="0" dirty="0" smtClean="0"/>
              <a:t> 3.16</a:t>
            </a:r>
          </a:p>
          <a:p>
            <a:pPr marL="0" indent="0"/>
            <a:r>
              <a:rPr lang="en-GB" altLang="en-US" sz="2000" kern="0" dirty="0" smtClean="0"/>
              <a:t>		 </a:t>
            </a:r>
            <a:r>
              <a:rPr lang="el-GR" altLang="en-US" sz="2000" b="1" kern="0" dirty="0" smtClean="0"/>
              <a:t>α</a:t>
            </a:r>
            <a:r>
              <a:rPr lang="en-GB" altLang="en-US" sz="2000" kern="0" baseline="-25000" dirty="0" err="1" smtClean="0"/>
              <a:t>ct</a:t>
            </a:r>
            <a:r>
              <a:rPr lang="en-GB" altLang="en-US" sz="2000" kern="0" dirty="0" smtClean="0"/>
              <a:t> = 1.0  	</a:t>
            </a:r>
            <a:r>
              <a:rPr lang="el-GR" altLang="en-US" sz="2000" b="1" kern="0" dirty="0" smtClean="0">
                <a:latin typeface="ヒラギノ角ゴ Pro W3"/>
              </a:rPr>
              <a:t>γ</a:t>
            </a:r>
            <a:r>
              <a:rPr lang="en-GB" altLang="en-US" sz="2000" kern="0" baseline="-25000" dirty="0" smtClean="0"/>
              <a:t>c </a:t>
            </a:r>
            <a:r>
              <a:rPr lang="en-GB" altLang="en-US" sz="2000" kern="0" dirty="0" smtClean="0"/>
              <a:t>= 1.5</a:t>
            </a:r>
          </a:p>
          <a:p>
            <a:pPr marL="0" indent="0"/>
            <a:r>
              <a:rPr lang="en-GB" altLang="en-US" sz="2000" kern="0" dirty="0" smtClean="0"/>
              <a:t>		 f</a:t>
            </a:r>
            <a:r>
              <a:rPr lang="en-GB" altLang="en-US" sz="2000" kern="0" baseline="-25000" dirty="0" smtClean="0"/>
              <a:t>ctk,0,05  	</a:t>
            </a:r>
            <a:r>
              <a:rPr lang="en-GB" altLang="en-US" sz="2000" kern="0" dirty="0" smtClean="0"/>
              <a:t>= 0.7 x 0.3 f</a:t>
            </a:r>
            <a:r>
              <a:rPr lang="en-GB" altLang="en-US" sz="2000" kern="0" baseline="-25000" dirty="0" smtClean="0"/>
              <a:t>ck</a:t>
            </a:r>
            <a:r>
              <a:rPr lang="en-GB" altLang="en-US" sz="2000" kern="0" baseline="30000" dirty="0" smtClean="0"/>
              <a:t>2/3</a:t>
            </a:r>
            <a:r>
              <a:rPr lang="en-GB" altLang="en-US" sz="2000" kern="0" dirty="0" smtClean="0"/>
              <a:t>       	EC2 Table 3.1</a:t>
            </a:r>
          </a:p>
          <a:p>
            <a:pPr marL="0" indent="0"/>
            <a:r>
              <a:rPr lang="en-GB" altLang="en-US" sz="2000" kern="0" dirty="0" smtClean="0"/>
              <a:t>		 	= 0.21 x 40</a:t>
            </a:r>
            <a:r>
              <a:rPr lang="en-GB" altLang="en-US" sz="2000" kern="0" baseline="30000" dirty="0" smtClean="0"/>
              <a:t>2/3</a:t>
            </a:r>
          </a:p>
          <a:p>
            <a:pPr marL="0" indent="0"/>
            <a:r>
              <a:rPr lang="en-GB" altLang="en-US" sz="2000" kern="0" baseline="30000" dirty="0" smtClean="0"/>
              <a:t>			</a:t>
            </a:r>
            <a:r>
              <a:rPr lang="en-GB" altLang="en-US" sz="2000" kern="0" dirty="0" smtClean="0"/>
              <a:t>= 2.456 MPa</a:t>
            </a:r>
          </a:p>
          <a:p>
            <a:pPr marL="0" indent="0"/>
            <a:r>
              <a:rPr lang="en-GB" altLang="en-US" sz="2000" kern="0" dirty="0" smtClean="0"/>
              <a:t>	 </a:t>
            </a:r>
            <a:r>
              <a:rPr lang="en-GB" altLang="en-US" sz="2000" kern="0" dirty="0" err="1" smtClean="0"/>
              <a:t>f</a:t>
            </a:r>
            <a:r>
              <a:rPr lang="en-GB" altLang="en-US" sz="2000" kern="0" baseline="-25000" dirty="0" err="1" smtClean="0"/>
              <a:t>ctd</a:t>
            </a:r>
            <a:r>
              <a:rPr lang="en-GB" altLang="en-US" sz="2000" kern="0" dirty="0" smtClean="0"/>
              <a:t> = </a:t>
            </a:r>
            <a:r>
              <a:rPr lang="el-GR" altLang="en-US" sz="2000" b="1" kern="0" dirty="0" smtClean="0"/>
              <a:t>α</a:t>
            </a:r>
            <a:r>
              <a:rPr lang="en-GB" altLang="en-US" sz="2000" kern="0" baseline="-25000" dirty="0" err="1" smtClean="0"/>
              <a:t>ct</a:t>
            </a:r>
            <a:r>
              <a:rPr lang="en-GB" altLang="en-US" sz="2000" kern="0" dirty="0" smtClean="0"/>
              <a:t> f</a:t>
            </a:r>
            <a:r>
              <a:rPr lang="en-GB" altLang="en-US" sz="2000" kern="0" baseline="-25000" dirty="0" smtClean="0"/>
              <a:t>ctk,0,05</a:t>
            </a:r>
            <a:r>
              <a:rPr lang="en-GB" altLang="en-US" sz="2000" kern="0" dirty="0" smtClean="0"/>
              <a:t>/</a:t>
            </a:r>
            <a:r>
              <a:rPr lang="el-GR" altLang="en-US" sz="2000" b="1" kern="0" dirty="0" smtClean="0">
                <a:latin typeface="ヒラギノ角ゴ Pro W3"/>
              </a:rPr>
              <a:t>γ</a:t>
            </a:r>
            <a:r>
              <a:rPr lang="en-GB" altLang="en-US" sz="2000" kern="0" baseline="-25000" dirty="0" smtClean="0"/>
              <a:t>c  </a:t>
            </a:r>
            <a:r>
              <a:rPr lang="en-GB" altLang="en-US" sz="2000" kern="0" dirty="0" smtClean="0"/>
              <a:t>= 2.456/1.5  = 1.637</a:t>
            </a:r>
          </a:p>
          <a:p>
            <a:pPr marL="0" indent="0"/>
            <a:r>
              <a:rPr lang="en-GB" altLang="en-US" sz="2000" kern="0" dirty="0" err="1" smtClean="0"/>
              <a:t>f</a:t>
            </a:r>
            <a:r>
              <a:rPr lang="en-GB" altLang="en-US" sz="2000" kern="0" baseline="-25000" dirty="0" err="1" smtClean="0"/>
              <a:t>bd</a:t>
            </a:r>
            <a:r>
              <a:rPr lang="en-GB" altLang="en-US" sz="2000" kern="0" baseline="-25000" dirty="0" smtClean="0"/>
              <a:t> </a:t>
            </a:r>
            <a:r>
              <a:rPr lang="en-GB" altLang="en-US" sz="2000" kern="0" dirty="0" smtClean="0"/>
              <a:t>= 2.25 x 1.637 = 3.684 MPa</a:t>
            </a:r>
          </a:p>
          <a:p>
            <a:pPr marL="0" indent="0">
              <a:lnSpc>
                <a:spcPct val="80000"/>
              </a:lnSpc>
            </a:pPr>
            <a:r>
              <a:rPr lang="en-GB" altLang="en-US" sz="1600" kern="0" dirty="0" smtClean="0"/>
              <a:t>	</a:t>
            </a:r>
          </a:p>
          <a:p>
            <a:pPr marL="0" indent="0">
              <a:lnSpc>
                <a:spcPct val="80000"/>
              </a:lnSpc>
            </a:pPr>
            <a:endParaRPr lang="en-GB" altLang="en-US" sz="1600" kern="0" dirty="0" smtClean="0"/>
          </a:p>
          <a:p>
            <a:pPr marL="0" indent="0">
              <a:lnSpc>
                <a:spcPct val="80000"/>
              </a:lnSpc>
            </a:pPr>
            <a:endParaRPr lang="el-GR" altLang="en-US" sz="1600" kern="0" dirty="0" smtClean="0"/>
          </a:p>
        </p:txBody>
      </p:sp>
    </p:spTree>
    <p:extLst>
      <p:ext uri="{BB962C8B-B14F-4D97-AF65-F5344CB8AC3E}">
        <p14:creationId xmlns:p14="http://schemas.microsoft.com/office/powerpoint/2010/main" val="369432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457200" y="404664"/>
            <a:ext cx="6346825" cy="571500"/>
          </a:xfrm>
          <a:prstGeom prst="rect">
            <a:avLst/>
          </a:prstGeom>
        </p:spPr>
        <p:txBody>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9pPr>
          </a:lstStyle>
          <a:p>
            <a:r>
              <a:rPr lang="en-GB" kern="0" dirty="0" smtClean="0">
                <a:solidFill>
                  <a:srgbClr val="00B050"/>
                </a:solidFill>
              </a:rPr>
              <a:t>Solution - Column lap length</a:t>
            </a:r>
            <a:endParaRPr lang="en-GB" kern="0" dirty="0">
              <a:solidFill>
                <a:srgbClr val="00B050"/>
              </a:solidFill>
            </a:endParaRPr>
          </a:p>
        </p:txBody>
      </p:sp>
      <p:sp>
        <p:nvSpPr>
          <p:cNvPr id="3" name="Rectangle 3"/>
          <p:cNvSpPr txBox="1">
            <a:spLocks noChangeArrowheads="1"/>
          </p:cNvSpPr>
          <p:nvPr/>
        </p:nvSpPr>
        <p:spPr>
          <a:xfrm>
            <a:off x="522288" y="1306513"/>
            <a:ext cx="8158162" cy="4527550"/>
          </a:xfrm>
          <a:prstGeom prst="rect">
            <a:avLst/>
          </a:prstGeom>
        </p:spPr>
        <p:txBody>
          <a:bodyPr/>
          <a:lstStyle>
            <a:lvl1pPr marL="342900" indent="-342900" algn="l" rtl="0" eaLnBrk="0" fontAlgn="base" hangingPunct="0">
              <a:spcBef>
                <a:spcPct val="50000"/>
              </a:spcBef>
              <a:spcAft>
                <a:spcPct val="0"/>
              </a:spcAft>
              <a:defRPr sz="2400">
                <a:solidFill>
                  <a:schemeClr val="tx1"/>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chemeClr val="tx1"/>
                </a:solidFill>
                <a:latin typeface="+mn-lt"/>
                <a:ea typeface="+mn-ea"/>
                <a:cs typeface="+mn-cs"/>
              </a:defRPr>
            </a:lvl2pPr>
            <a:lvl3pPr marL="893763" indent="-269875" algn="l" rtl="0" eaLnBrk="0" fontAlgn="base" hangingPunct="0">
              <a:spcBef>
                <a:spcPct val="50000"/>
              </a:spcBef>
              <a:spcAft>
                <a:spcPct val="0"/>
              </a:spcAft>
              <a:buChar char="–"/>
              <a:defRPr>
                <a:solidFill>
                  <a:schemeClr val="tx1"/>
                </a:solidFill>
                <a:latin typeface="+mn-lt"/>
                <a:ea typeface="+mn-ea"/>
                <a:cs typeface="+mn-cs"/>
              </a:defRPr>
            </a:lvl3pPr>
            <a:lvl4pPr marL="1339850" indent="-266700" algn="l" rtl="0" eaLnBrk="0" fontAlgn="base" hangingPunct="0">
              <a:spcBef>
                <a:spcPct val="50000"/>
              </a:spcBef>
              <a:spcAft>
                <a:spcPct val="0"/>
              </a:spcAft>
              <a:buChar char="–"/>
              <a:defRPr>
                <a:solidFill>
                  <a:schemeClr val="tx1"/>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9pPr>
          </a:lstStyle>
          <a:p>
            <a:r>
              <a:rPr lang="en-GB" altLang="en-US" kern="0" dirty="0" smtClean="0"/>
              <a:t>Determine the</a:t>
            </a:r>
            <a:r>
              <a:rPr lang="en-GB" altLang="en-US" dirty="0" smtClean="0"/>
              <a:t> basic </a:t>
            </a:r>
            <a:r>
              <a:rPr lang="en-GB" altLang="en-US" dirty="0"/>
              <a:t>anchorage length, </a:t>
            </a:r>
            <a:r>
              <a:rPr lang="en-GB" altLang="en-US" dirty="0" err="1" smtClean="0"/>
              <a:t>l</a:t>
            </a:r>
            <a:r>
              <a:rPr lang="en-GB" altLang="en-US" baseline="-25000" dirty="0" err="1" smtClean="0"/>
              <a:t>b,req</a:t>
            </a:r>
            <a:endParaRPr lang="en-GB" altLang="en-US" baseline="-25000" dirty="0" smtClean="0"/>
          </a:p>
          <a:p>
            <a:endParaRPr lang="en-GB" altLang="en-US" kern="0" dirty="0" smtClean="0"/>
          </a:p>
          <a:p>
            <a:r>
              <a:rPr lang="en-GB" altLang="en-US" kern="0" dirty="0" err="1"/>
              <a:t>l</a:t>
            </a:r>
            <a:r>
              <a:rPr lang="en-GB" altLang="en-US" kern="0" baseline="-25000" dirty="0" err="1" smtClean="0"/>
              <a:t>b,req</a:t>
            </a:r>
            <a:r>
              <a:rPr lang="en-GB" altLang="en-US" kern="0" dirty="0" smtClean="0"/>
              <a:t> 	= (Ø/4) ( </a:t>
            </a:r>
            <a:r>
              <a:rPr lang="el-GR" altLang="en-US" kern="0" dirty="0" smtClean="0"/>
              <a:t>σ</a:t>
            </a:r>
            <a:r>
              <a:rPr lang="en-GB" altLang="en-US" kern="0" baseline="-25000" dirty="0" err="1" smtClean="0"/>
              <a:t>sd</a:t>
            </a:r>
            <a:r>
              <a:rPr lang="en-GB" altLang="en-US" kern="0" dirty="0" smtClean="0"/>
              <a:t>/</a:t>
            </a:r>
            <a:r>
              <a:rPr lang="en-GB" altLang="en-US" kern="0" dirty="0" err="1" smtClean="0"/>
              <a:t>f</a:t>
            </a:r>
            <a:r>
              <a:rPr lang="en-GB" altLang="en-US" kern="0" baseline="-25000" dirty="0" err="1" smtClean="0"/>
              <a:t>bd</a:t>
            </a:r>
            <a:r>
              <a:rPr lang="en-GB" altLang="en-US" kern="0" dirty="0" smtClean="0"/>
              <a:t>)			EC2 </a:t>
            </a:r>
            <a:r>
              <a:rPr lang="en-GB" altLang="en-US" kern="0" dirty="0" err="1" smtClean="0"/>
              <a:t>Equ</a:t>
            </a:r>
            <a:r>
              <a:rPr lang="en-GB" altLang="en-US" kern="0" dirty="0" smtClean="0"/>
              <a:t> 8.3</a:t>
            </a:r>
          </a:p>
          <a:p>
            <a:r>
              <a:rPr lang="en-GB" altLang="en-US" kern="0" dirty="0" smtClean="0"/>
              <a:t>		Max ultimate stress in the bar, </a:t>
            </a:r>
            <a:r>
              <a:rPr lang="el-GR" altLang="en-US" kern="0" dirty="0" smtClean="0"/>
              <a:t>σ</a:t>
            </a:r>
            <a:r>
              <a:rPr lang="en-GB" altLang="en-US" kern="0" baseline="-25000" dirty="0" err="1" smtClean="0"/>
              <a:t>sd</a:t>
            </a:r>
            <a:r>
              <a:rPr lang="en-GB" altLang="en-US" kern="0" baseline="-25000" dirty="0"/>
              <a:t> </a:t>
            </a:r>
            <a:r>
              <a:rPr lang="en-GB" altLang="en-US" kern="0" dirty="0" smtClean="0"/>
              <a:t>  = 390 MPa.</a:t>
            </a:r>
          </a:p>
          <a:p>
            <a:endParaRPr lang="en-GB" altLang="en-US" kern="0" dirty="0" smtClean="0"/>
          </a:p>
          <a:p>
            <a:r>
              <a:rPr lang="en-GB" altLang="en-US" kern="0" dirty="0" err="1"/>
              <a:t>l</a:t>
            </a:r>
            <a:r>
              <a:rPr lang="en-GB" altLang="en-US" kern="0" baseline="-25000" dirty="0" err="1" smtClean="0"/>
              <a:t>b,req</a:t>
            </a:r>
            <a:r>
              <a:rPr lang="en-GB" altLang="en-US" kern="0" dirty="0" smtClean="0"/>
              <a:t> 	= (Ø/4) ( 390/3.684) </a:t>
            </a:r>
          </a:p>
          <a:p>
            <a:r>
              <a:rPr lang="en-GB" altLang="en-US" kern="0" dirty="0" smtClean="0"/>
              <a:t>		= 26.47 Ø	 	      </a:t>
            </a:r>
          </a:p>
          <a:p>
            <a:r>
              <a:rPr lang="en-GB" altLang="en-US" kern="0" dirty="0" smtClean="0"/>
              <a:t>					     For concrete class C40/50</a:t>
            </a:r>
          </a:p>
        </p:txBody>
      </p:sp>
    </p:spTree>
    <p:extLst>
      <p:ext uri="{BB962C8B-B14F-4D97-AF65-F5344CB8AC3E}">
        <p14:creationId xmlns:p14="http://schemas.microsoft.com/office/powerpoint/2010/main" val="3196898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457200" y="404664"/>
            <a:ext cx="6346825" cy="571500"/>
          </a:xfrm>
          <a:prstGeom prst="rect">
            <a:avLst/>
          </a:prstGeom>
        </p:spPr>
        <p:txBody>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9pPr>
          </a:lstStyle>
          <a:p>
            <a:r>
              <a:rPr lang="en-GB" kern="0" dirty="0" smtClean="0">
                <a:solidFill>
                  <a:srgbClr val="00B050"/>
                </a:solidFill>
              </a:rPr>
              <a:t>Solution - Column lap length</a:t>
            </a:r>
            <a:endParaRPr lang="en-GB" kern="0" dirty="0">
              <a:solidFill>
                <a:srgbClr val="00B050"/>
              </a:solidFill>
            </a:endParaRPr>
          </a:p>
        </p:txBody>
      </p:sp>
      <p:sp>
        <p:nvSpPr>
          <p:cNvPr id="3" name="Rectangle 3"/>
          <p:cNvSpPr txBox="1">
            <a:spLocks noChangeArrowheads="1"/>
          </p:cNvSpPr>
          <p:nvPr/>
        </p:nvSpPr>
        <p:spPr>
          <a:xfrm>
            <a:off x="490384" y="1412874"/>
            <a:ext cx="8621712" cy="5040313"/>
          </a:xfrm>
          <a:prstGeom prst="rect">
            <a:avLst/>
          </a:prstGeom>
        </p:spPr>
        <p:txBody>
          <a:bodyPr/>
          <a:lstStyle>
            <a:lvl1pPr marL="342900" indent="-342900" algn="l" rtl="0" eaLnBrk="0" fontAlgn="base" hangingPunct="0">
              <a:spcBef>
                <a:spcPct val="50000"/>
              </a:spcBef>
              <a:spcAft>
                <a:spcPct val="0"/>
              </a:spcAft>
              <a:defRPr sz="2400">
                <a:solidFill>
                  <a:schemeClr val="tx1"/>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chemeClr val="tx1"/>
                </a:solidFill>
                <a:latin typeface="+mn-lt"/>
                <a:ea typeface="+mn-ea"/>
                <a:cs typeface="+mn-cs"/>
              </a:defRPr>
            </a:lvl2pPr>
            <a:lvl3pPr marL="893763" indent="-269875" algn="l" rtl="0" eaLnBrk="0" fontAlgn="base" hangingPunct="0">
              <a:spcBef>
                <a:spcPct val="50000"/>
              </a:spcBef>
              <a:spcAft>
                <a:spcPct val="0"/>
              </a:spcAft>
              <a:buChar char="–"/>
              <a:defRPr>
                <a:solidFill>
                  <a:schemeClr val="tx1"/>
                </a:solidFill>
                <a:latin typeface="+mn-lt"/>
                <a:ea typeface="+mn-ea"/>
                <a:cs typeface="+mn-cs"/>
              </a:defRPr>
            </a:lvl3pPr>
            <a:lvl4pPr marL="1339850" indent="-266700" algn="l" rtl="0" eaLnBrk="0" fontAlgn="base" hangingPunct="0">
              <a:spcBef>
                <a:spcPct val="50000"/>
              </a:spcBef>
              <a:spcAft>
                <a:spcPct val="0"/>
              </a:spcAft>
              <a:buChar char="–"/>
              <a:defRPr>
                <a:solidFill>
                  <a:schemeClr val="tx1"/>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9pPr>
          </a:lstStyle>
          <a:p>
            <a:pPr marL="0" indent="0"/>
            <a:r>
              <a:rPr lang="en-GB" altLang="en-US" kern="0" dirty="0" smtClean="0"/>
              <a:t>Determine </a:t>
            </a:r>
            <a:r>
              <a:rPr lang="en-GB" altLang="en-US" dirty="0" smtClean="0"/>
              <a:t>the design </a:t>
            </a:r>
            <a:r>
              <a:rPr lang="en-GB" altLang="en-US" dirty="0"/>
              <a:t>anchorage length, </a:t>
            </a:r>
            <a:r>
              <a:rPr lang="en-GB" altLang="en-US" dirty="0" err="1" smtClean="0"/>
              <a:t>l</a:t>
            </a:r>
            <a:r>
              <a:rPr lang="en-GB" altLang="en-US" baseline="-25000" dirty="0" err="1" smtClean="0"/>
              <a:t>bd</a:t>
            </a:r>
            <a:endParaRPr lang="en-GB" altLang="en-US" kern="0" dirty="0" smtClean="0"/>
          </a:p>
          <a:p>
            <a:pPr marL="0" indent="0"/>
            <a:endParaRPr lang="en-GB" altLang="en-US" kern="0" dirty="0" smtClean="0"/>
          </a:p>
          <a:p>
            <a:pPr marL="0" indent="0"/>
            <a:r>
              <a:rPr lang="en-GB" altLang="en-US" kern="0" dirty="0" err="1" smtClean="0"/>
              <a:t>l</a:t>
            </a:r>
            <a:r>
              <a:rPr lang="en-GB" altLang="en-US" kern="0" baseline="-25000" dirty="0" err="1" smtClean="0"/>
              <a:t>bd</a:t>
            </a:r>
            <a:r>
              <a:rPr lang="en-GB" altLang="en-US" kern="0" baseline="-25000" dirty="0" smtClean="0"/>
              <a:t> </a:t>
            </a:r>
            <a:r>
              <a:rPr lang="en-GB" altLang="en-US" kern="0" dirty="0" smtClean="0"/>
              <a:t>= </a:t>
            </a:r>
            <a:r>
              <a:rPr lang="el-GR" altLang="en-US" kern="0" dirty="0" smtClean="0"/>
              <a:t>α</a:t>
            </a:r>
            <a:r>
              <a:rPr lang="en-GB" altLang="en-US" kern="0" baseline="-25000" dirty="0" smtClean="0"/>
              <a:t>1</a:t>
            </a:r>
            <a:r>
              <a:rPr lang="en-GB" altLang="en-US" kern="0" dirty="0" smtClean="0"/>
              <a:t> </a:t>
            </a:r>
            <a:r>
              <a:rPr lang="el-GR" altLang="en-US" kern="0" dirty="0" smtClean="0"/>
              <a:t>α</a:t>
            </a:r>
            <a:r>
              <a:rPr lang="en-GB" altLang="en-US" kern="0" baseline="-25000" dirty="0" smtClean="0"/>
              <a:t>2</a:t>
            </a:r>
            <a:r>
              <a:rPr lang="en-GB" altLang="en-US" kern="0" dirty="0" smtClean="0"/>
              <a:t> </a:t>
            </a:r>
            <a:r>
              <a:rPr lang="el-GR" altLang="en-US" kern="0" dirty="0" smtClean="0"/>
              <a:t>α</a:t>
            </a:r>
            <a:r>
              <a:rPr lang="en-GB" altLang="en-US" kern="0" baseline="-25000" dirty="0" smtClean="0"/>
              <a:t>3 </a:t>
            </a:r>
            <a:r>
              <a:rPr lang="el-GR" altLang="en-US" kern="0" dirty="0" smtClean="0"/>
              <a:t>α</a:t>
            </a:r>
            <a:r>
              <a:rPr lang="en-GB" altLang="en-US" kern="0" baseline="-25000" dirty="0" smtClean="0"/>
              <a:t>4</a:t>
            </a:r>
            <a:r>
              <a:rPr lang="en-GB" altLang="en-US" kern="0" dirty="0" smtClean="0"/>
              <a:t> </a:t>
            </a:r>
            <a:r>
              <a:rPr lang="el-GR" altLang="en-US" kern="0" dirty="0" smtClean="0"/>
              <a:t>α</a:t>
            </a:r>
            <a:r>
              <a:rPr lang="en-GB" altLang="en-US" kern="0" baseline="-25000" dirty="0" smtClean="0"/>
              <a:t>5</a:t>
            </a:r>
            <a:r>
              <a:rPr lang="en-GB" altLang="en-US" kern="0" dirty="0" smtClean="0"/>
              <a:t> </a:t>
            </a:r>
            <a:r>
              <a:rPr lang="en-GB" altLang="en-US" kern="0" dirty="0" err="1" smtClean="0"/>
              <a:t>l</a:t>
            </a:r>
            <a:r>
              <a:rPr lang="en-GB" altLang="en-US" kern="0" baseline="-25000" dirty="0" err="1" smtClean="0"/>
              <a:t>b,req</a:t>
            </a:r>
            <a:r>
              <a:rPr lang="en-GB" altLang="en-US" kern="0" dirty="0" smtClean="0"/>
              <a:t>  ≥ </a:t>
            </a:r>
            <a:r>
              <a:rPr lang="en-GB" altLang="en-US" kern="0" dirty="0" err="1" smtClean="0"/>
              <a:t>l</a:t>
            </a:r>
            <a:r>
              <a:rPr lang="en-GB" altLang="en-US" kern="0" baseline="-25000" dirty="0" err="1" smtClean="0"/>
              <a:t>b,min</a:t>
            </a:r>
            <a:r>
              <a:rPr lang="en-GB" altLang="en-US" kern="0" dirty="0"/>
              <a:t>	</a:t>
            </a:r>
            <a:r>
              <a:rPr lang="en-GB" altLang="en-US" kern="0" dirty="0" smtClean="0"/>
              <a:t>	</a:t>
            </a:r>
            <a:r>
              <a:rPr lang="en-GB" altLang="en-US" kern="0" dirty="0" err="1" smtClean="0"/>
              <a:t>Equ</a:t>
            </a:r>
            <a:r>
              <a:rPr lang="en-GB" altLang="en-US" kern="0" dirty="0" smtClean="0"/>
              <a:t>. 8.4</a:t>
            </a:r>
            <a:endParaRPr lang="en-GB" altLang="en-US" kern="0" baseline="-25000" dirty="0" smtClean="0"/>
          </a:p>
          <a:p>
            <a:pPr marL="0" indent="0"/>
            <a:r>
              <a:rPr lang="en-GB" altLang="en-US" kern="0" dirty="0" err="1" smtClean="0"/>
              <a:t>l</a:t>
            </a:r>
            <a:r>
              <a:rPr lang="en-GB" altLang="en-US" kern="0" baseline="-25000" dirty="0" err="1" smtClean="0"/>
              <a:t>bd</a:t>
            </a:r>
            <a:r>
              <a:rPr lang="en-GB" altLang="en-US" kern="0" baseline="-25000" dirty="0" smtClean="0"/>
              <a:t> </a:t>
            </a:r>
            <a:r>
              <a:rPr lang="en-GB" altLang="en-US" kern="0" dirty="0" smtClean="0"/>
              <a:t>= </a:t>
            </a:r>
            <a:r>
              <a:rPr lang="el-GR" altLang="en-US" kern="0" dirty="0" smtClean="0"/>
              <a:t>α</a:t>
            </a:r>
            <a:r>
              <a:rPr lang="en-GB" altLang="en-US" kern="0" baseline="-25000" dirty="0" smtClean="0"/>
              <a:t>1</a:t>
            </a:r>
            <a:r>
              <a:rPr lang="en-GB" altLang="en-US" kern="0" dirty="0" smtClean="0"/>
              <a:t> </a:t>
            </a:r>
            <a:r>
              <a:rPr lang="el-GR" altLang="en-US" kern="0" dirty="0" smtClean="0"/>
              <a:t>α</a:t>
            </a:r>
            <a:r>
              <a:rPr lang="en-GB" altLang="en-US" kern="0" baseline="-25000" dirty="0" smtClean="0"/>
              <a:t>2</a:t>
            </a:r>
            <a:r>
              <a:rPr lang="en-GB" altLang="en-US" kern="0" dirty="0" smtClean="0"/>
              <a:t> </a:t>
            </a:r>
            <a:r>
              <a:rPr lang="el-GR" altLang="en-US" kern="0" dirty="0" smtClean="0"/>
              <a:t>α</a:t>
            </a:r>
            <a:r>
              <a:rPr lang="en-GB" altLang="en-US" kern="0" baseline="-25000" dirty="0" smtClean="0"/>
              <a:t>3 </a:t>
            </a:r>
            <a:r>
              <a:rPr lang="el-GR" altLang="en-US" kern="0" dirty="0" smtClean="0"/>
              <a:t>α</a:t>
            </a:r>
            <a:r>
              <a:rPr lang="en-GB" altLang="en-US" kern="0" baseline="-25000" dirty="0" smtClean="0"/>
              <a:t>4</a:t>
            </a:r>
            <a:r>
              <a:rPr lang="en-GB" altLang="en-US" kern="0" dirty="0" smtClean="0"/>
              <a:t> </a:t>
            </a:r>
            <a:r>
              <a:rPr lang="el-GR" altLang="en-US" kern="0" dirty="0" smtClean="0"/>
              <a:t>α</a:t>
            </a:r>
            <a:r>
              <a:rPr lang="en-GB" altLang="en-US" kern="0" baseline="-25000" dirty="0" smtClean="0"/>
              <a:t>5</a:t>
            </a:r>
            <a:r>
              <a:rPr lang="en-GB" altLang="en-US" kern="0" dirty="0" smtClean="0"/>
              <a:t> (26.47Ø)             For concrete class C40/50</a:t>
            </a:r>
          </a:p>
          <a:p>
            <a:pPr marL="0" indent="0"/>
            <a:endParaRPr lang="en-GB" altLang="en-US" kern="0" dirty="0" smtClean="0"/>
          </a:p>
          <a:p>
            <a:pPr marL="0" indent="0"/>
            <a:r>
              <a:rPr lang="en-GB" altLang="en-US" kern="0" dirty="0" smtClean="0"/>
              <a:t>For bars in compression </a:t>
            </a:r>
            <a:r>
              <a:rPr lang="el-GR" altLang="en-US" kern="0" dirty="0" smtClean="0"/>
              <a:t>α</a:t>
            </a:r>
            <a:r>
              <a:rPr lang="en-GB" altLang="en-US" kern="0" baseline="-25000" dirty="0" smtClean="0"/>
              <a:t>1</a:t>
            </a:r>
            <a:r>
              <a:rPr lang="en-GB" altLang="en-US" kern="0" dirty="0" smtClean="0"/>
              <a:t> = </a:t>
            </a:r>
            <a:r>
              <a:rPr lang="el-GR" altLang="en-US" kern="0" dirty="0" smtClean="0"/>
              <a:t>α</a:t>
            </a:r>
            <a:r>
              <a:rPr lang="en-GB" altLang="en-US" kern="0" baseline="-25000" dirty="0"/>
              <a:t>2</a:t>
            </a:r>
            <a:r>
              <a:rPr lang="en-GB" altLang="en-US" kern="0" dirty="0"/>
              <a:t> </a:t>
            </a:r>
            <a:r>
              <a:rPr lang="en-GB" altLang="en-US" kern="0" dirty="0" smtClean="0"/>
              <a:t>= </a:t>
            </a:r>
            <a:r>
              <a:rPr lang="el-GR" altLang="en-US" kern="0" dirty="0" smtClean="0"/>
              <a:t>α</a:t>
            </a:r>
            <a:r>
              <a:rPr lang="en-GB" altLang="en-US" kern="0" baseline="-25000" dirty="0"/>
              <a:t>3 </a:t>
            </a:r>
            <a:r>
              <a:rPr lang="en-GB" altLang="en-US" kern="0" dirty="0"/>
              <a:t> </a:t>
            </a:r>
            <a:r>
              <a:rPr lang="en-GB" altLang="en-US" kern="0" dirty="0" smtClean="0"/>
              <a:t>= </a:t>
            </a:r>
            <a:r>
              <a:rPr lang="el-GR" altLang="en-US" kern="0" dirty="0" smtClean="0"/>
              <a:t>α</a:t>
            </a:r>
            <a:r>
              <a:rPr lang="en-GB" altLang="en-US" kern="0" baseline="-25000" dirty="0"/>
              <a:t>4</a:t>
            </a:r>
            <a:r>
              <a:rPr lang="en-GB" altLang="en-US" kern="0" dirty="0"/>
              <a:t> </a:t>
            </a:r>
            <a:r>
              <a:rPr lang="en-GB" altLang="en-US" kern="0" dirty="0" smtClean="0"/>
              <a:t>= </a:t>
            </a:r>
            <a:r>
              <a:rPr lang="el-GR" altLang="en-US" kern="0" dirty="0" smtClean="0"/>
              <a:t>α</a:t>
            </a:r>
            <a:r>
              <a:rPr lang="en-GB" altLang="en-US" kern="0" baseline="-25000" dirty="0"/>
              <a:t>5</a:t>
            </a:r>
            <a:r>
              <a:rPr lang="en-GB" altLang="en-US" kern="0" dirty="0"/>
              <a:t> </a:t>
            </a:r>
            <a:r>
              <a:rPr lang="en-GB" altLang="en-US" kern="0" dirty="0" smtClean="0"/>
              <a:t>= 1.0</a:t>
            </a:r>
          </a:p>
          <a:p>
            <a:pPr marL="0" indent="0"/>
            <a:r>
              <a:rPr lang="en-GB" altLang="en-US" kern="0" dirty="0" smtClean="0"/>
              <a:t>	Hence </a:t>
            </a:r>
            <a:r>
              <a:rPr lang="en-GB" altLang="en-US" kern="0" dirty="0" err="1"/>
              <a:t>l</a:t>
            </a:r>
            <a:r>
              <a:rPr lang="en-GB" altLang="en-US" kern="0" baseline="-25000" dirty="0" err="1"/>
              <a:t>bd</a:t>
            </a:r>
            <a:r>
              <a:rPr lang="en-GB" altLang="en-US" kern="0" baseline="-25000" dirty="0"/>
              <a:t> </a:t>
            </a:r>
            <a:r>
              <a:rPr lang="en-GB" altLang="en-US" kern="0" dirty="0"/>
              <a:t>= </a:t>
            </a:r>
            <a:r>
              <a:rPr lang="en-GB" altLang="en-US" kern="0" dirty="0" smtClean="0"/>
              <a:t>26.47Ø </a:t>
            </a:r>
          </a:p>
          <a:p>
            <a:pPr marL="0" indent="0"/>
            <a:endParaRPr lang="en-GB" altLang="en-US" kern="0" baseline="-25000" dirty="0" smtClean="0"/>
          </a:p>
        </p:txBody>
      </p:sp>
    </p:spTree>
    <p:extLst>
      <p:ext uri="{BB962C8B-B14F-4D97-AF65-F5344CB8AC3E}">
        <p14:creationId xmlns:p14="http://schemas.microsoft.com/office/powerpoint/2010/main" val="18614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457200" y="404664"/>
            <a:ext cx="6346825" cy="571500"/>
          </a:xfrm>
          <a:prstGeom prst="rect">
            <a:avLst/>
          </a:prstGeom>
        </p:spPr>
        <p:txBody>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5pPr>
            <a:lvl6pPr marL="4572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6pPr>
            <a:lvl7pPr marL="9144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7pPr>
            <a:lvl8pPr marL="13716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8pPr>
            <a:lvl9pPr marL="1828800" algn="l" rtl="0" eaLnBrk="0" fontAlgn="base" hangingPunct="0">
              <a:spcBef>
                <a:spcPct val="0"/>
              </a:spcBef>
              <a:spcAft>
                <a:spcPct val="0"/>
              </a:spcAft>
              <a:defRPr sz="3200" b="1">
                <a:solidFill>
                  <a:schemeClr val="tx1"/>
                </a:solidFill>
                <a:latin typeface="Trebuchet MS" pitchFamily="34" charset="0"/>
                <a:ea typeface="ヒラギノ角ゴ Pro W3"/>
                <a:cs typeface="ヒラギノ角ゴ Pro W3"/>
              </a:defRPr>
            </a:lvl9pPr>
          </a:lstStyle>
          <a:p>
            <a:r>
              <a:rPr lang="en-GB" kern="0" dirty="0" smtClean="0">
                <a:solidFill>
                  <a:srgbClr val="00B050"/>
                </a:solidFill>
              </a:rPr>
              <a:t>Solution - Column lap length</a:t>
            </a:r>
            <a:endParaRPr lang="en-GB" kern="0" dirty="0">
              <a:solidFill>
                <a:srgbClr val="00B050"/>
              </a:solidFill>
            </a:endParaRPr>
          </a:p>
        </p:txBody>
      </p:sp>
      <p:sp>
        <p:nvSpPr>
          <p:cNvPr id="3" name="Rectangle 3"/>
          <p:cNvSpPr txBox="1">
            <a:spLocks noChangeArrowheads="1"/>
          </p:cNvSpPr>
          <p:nvPr/>
        </p:nvSpPr>
        <p:spPr>
          <a:xfrm>
            <a:off x="522288" y="1306513"/>
            <a:ext cx="8621712" cy="5351462"/>
          </a:xfrm>
          <a:prstGeom prst="rect">
            <a:avLst/>
          </a:prstGeom>
        </p:spPr>
        <p:txBody>
          <a:bodyPr/>
          <a:lstStyle>
            <a:lvl1pPr marL="342900" indent="-342900" algn="l" rtl="0" eaLnBrk="0" fontAlgn="base" hangingPunct="0">
              <a:spcBef>
                <a:spcPct val="50000"/>
              </a:spcBef>
              <a:spcAft>
                <a:spcPct val="0"/>
              </a:spcAft>
              <a:defRPr sz="2400">
                <a:solidFill>
                  <a:schemeClr val="tx1"/>
                </a:solidFill>
                <a:latin typeface="+mn-lt"/>
                <a:ea typeface="+mn-ea"/>
                <a:cs typeface="+mn-cs"/>
              </a:defRPr>
            </a:lvl1pPr>
            <a:lvl2pPr marL="444500" indent="-265113" algn="l" rtl="0" eaLnBrk="0" fontAlgn="base" hangingPunct="0">
              <a:spcBef>
                <a:spcPct val="50000"/>
              </a:spcBef>
              <a:spcAft>
                <a:spcPct val="0"/>
              </a:spcAft>
              <a:buClr>
                <a:srgbClr val="E05206"/>
              </a:buClr>
              <a:buChar char="•"/>
              <a:defRPr sz="2000">
                <a:solidFill>
                  <a:schemeClr val="tx1"/>
                </a:solidFill>
                <a:latin typeface="+mn-lt"/>
                <a:ea typeface="+mn-ea"/>
                <a:cs typeface="+mn-cs"/>
              </a:defRPr>
            </a:lvl2pPr>
            <a:lvl3pPr marL="893763" indent="-269875" algn="l" rtl="0" eaLnBrk="0" fontAlgn="base" hangingPunct="0">
              <a:spcBef>
                <a:spcPct val="50000"/>
              </a:spcBef>
              <a:spcAft>
                <a:spcPct val="0"/>
              </a:spcAft>
              <a:buChar char="–"/>
              <a:defRPr>
                <a:solidFill>
                  <a:schemeClr val="tx1"/>
                </a:solidFill>
                <a:latin typeface="+mn-lt"/>
                <a:ea typeface="+mn-ea"/>
                <a:cs typeface="+mn-cs"/>
              </a:defRPr>
            </a:lvl3pPr>
            <a:lvl4pPr marL="1339850" indent="-266700" algn="l" rtl="0" eaLnBrk="0" fontAlgn="base" hangingPunct="0">
              <a:spcBef>
                <a:spcPct val="50000"/>
              </a:spcBef>
              <a:spcAft>
                <a:spcPct val="0"/>
              </a:spcAft>
              <a:buChar char="–"/>
              <a:defRPr>
                <a:solidFill>
                  <a:schemeClr val="tx1"/>
                </a:solidFill>
                <a:latin typeface="+mn-lt"/>
                <a:ea typeface="+mn-ea"/>
                <a:cs typeface="+mn-cs"/>
              </a:defRPr>
            </a:lvl4pPr>
            <a:lvl5pPr marL="17970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5pPr>
            <a:lvl6pPr marL="22542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6pPr>
            <a:lvl7pPr marL="27114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7pPr>
            <a:lvl8pPr marL="31686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8pPr>
            <a:lvl9pPr marL="3625850" indent="-277813" algn="l" rtl="0" eaLnBrk="0" fontAlgn="base" hangingPunct="0">
              <a:lnSpc>
                <a:spcPts val="2600"/>
              </a:lnSpc>
              <a:spcBef>
                <a:spcPct val="0"/>
              </a:spcBef>
              <a:spcAft>
                <a:spcPts val="600"/>
              </a:spcAft>
              <a:buChar char="–"/>
              <a:defRPr sz="2000">
                <a:solidFill>
                  <a:srgbClr val="002C5F"/>
                </a:solidFill>
                <a:latin typeface="+mn-lt"/>
                <a:ea typeface="+mn-ea"/>
                <a:cs typeface="+mn-cs"/>
              </a:defRPr>
            </a:lvl9pPr>
          </a:lstStyle>
          <a:p>
            <a:pPr marL="0" indent="0"/>
            <a:r>
              <a:rPr lang="en-GB" altLang="en-US" kern="0" dirty="0" smtClean="0"/>
              <a:t>Determine the lap length, l</a:t>
            </a:r>
            <a:r>
              <a:rPr lang="en-GB" altLang="en-US" kern="0" baseline="-25000" dirty="0" smtClean="0"/>
              <a:t>0</a:t>
            </a:r>
            <a:r>
              <a:rPr lang="en-GB" altLang="en-US" kern="0" dirty="0" smtClean="0"/>
              <a:t> = anchorage length x </a:t>
            </a:r>
            <a:r>
              <a:rPr lang="el-GR" altLang="en-US" kern="0" dirty="0" smtClean="0"/>
              <a:t>α</a:t>
            </a:r>
            <a:r>
              <a:rPr lang="en-GB" altLang="en-US" kern="0" baseline="-25000" dirty="0" smtClean="0"/>
              <a:t>6</a:t>
            </a:r>
            <a:r>
              <a:rPr lang="en-GB" altLang="en-US" kern="0" dirty="0"/>
              <a:t> </a:t>
            </a:r>
            <a:endParaRPr lang="en-GB" altLang="en-US" kern="0" dirty="0" smtClean="0"/>
          </a:p>
          <a:p>
            <a:pPr marL="0" indent="0"/>
            <a:endParaRPr lang="en-GB" altLang="en-US" kern="0" dirty="0"/>
          </a:p>
          <a:p>
            <a:pPr marL="0" indent="0"/>
            <a:r>
              <a:rPr lang="en-GB" altLang="en-US" kern="0" dirty="0" smtClean="0"/>
              <a:t>All the bars are being lapped at the same section, </a:t>
            </a:r>
            <a:r>
              <a:rPr lang="el-GR" altLang="en-US" kern="0" dirty="0" smtClean="0"/>
              <a:t>α</a:t>
            </a:r>
            <a:r>
              <a:rPr lang="en-GB" altLang="en-US" kern="0" baseline="-25000" dirty="0"/>
              <a:t>6</a:t>
            </a:r>
            <a:r>
              <a:rPr lang="en-GB" altLang="en-US" kern="0" dirty="0"/>
              <a:t> </a:t>
            </a:r>
            <a:r>
              <a:rPr lang="en-GB" altLang="en-US" kern="0" dirty="0" smtClean="0"/>
              <a:t>= 1.5</a:t>
            </a:r>
          </a:p>
          <a:p>
            <a:pPr marL="0" indent="0"/>
            <a:r>
              <a:rPr lang="en-GB" altLang="en-US" kern="0" dirty="0" smtClean="0"/>
              <a:t>A lap length is based on the smallest bar in the lap, 25mm</a:t>
            </a:r>
          </a:p>
          <a:p>
            <a:pPr marL="0" indent="0"/>
            <a:r>
              <a:rPr lang="en-GB" altLang="en-US" kern="0" dirty="0" smtClean="0"/>
              <a:t>Hence,</a:t>
            </a:r>
          </a:p>
          <a:p>
            <a:pPr marL="0" indent="0"/>
            <a:r>
              <a:rPr lang="en-GB" altLang="en-US" kern="0" dirty="0"/>
              <a:t>	</a:t>
            </a:r>
            <a:r>
              <a:rPr lang="en-GB" altLang="en-US" kern="0" dirty="0" smtClean="0"/>
              <a:t>l</a:t>
            </a:r>
            <a:r>
              <a:rPr lang="en-GB" altLang="en-US" kern="0" baseline="-25000" dirty="0" smtClean="0"/>
              <a:t>0</a:t>
            </a:r>
            <a:r>
              <a:rPr lang="en-GB" altLang="en-US" kern="0" dirty="0" smtClean="0"/>
              <a:t> </a:t>
            </a:r>
            <a:r>
              <a:rPr lang="en-GB" altLang="en-US" kern="0" dirty="0"/>
              <a:t>= </a:t>
            </a:r>
            <a:r>
              <a:rPr lang="en-GB" altLang="en-US" kern="0" dirty="0" smtClean="0"/>
              <a:t> </a:t>
            </a:r>
            <a:r>
              <a:rPr lang="en-GB" altLang="en-US" kern="0" dirty="0" err="1"/>
              <a:t>l</a:t>
            </a:r>
            <a:r>
              <a:rPr lang="en-GB" altLang="en-US" kern="0" baseline="-25000" dirty="0" err="1"/>
              <a:t>bd</a:t>
            </a:r>
            <a:r>
              <a:rPr lang="en-GB" altLang="en-US" kern="0" baseline="-25000" dirty="0"/>
              <a:t> </a:t>
            </a:r>
            <a:r>
              <a:rPr lang="en-GB" altLang="en-US" kern="0" dirty="0" smtClean="0"/>
              <a:t> </a:t>
            </a:r>
            <a:r>
              <a:rPr lang="en-GB" altLang="en-US" kern="0" dirty="0"/>
              <a:t>x </a:t>
            </a:r>
            <a:r>
              <a:rPr lang="el-GR" altLang="en-US" kern="0" dirty="0"/>
              <a:t>α</a:t>
            </a:r>
            <a:r>
              <a:rPr lang="en-GB" altLang="en-US" kern="0" baseline="-25000" dirty="0"/>
              <a:t>6</a:t>
            </a:r>
            <a:r>
              <a:rPr lang="en-GB" altLang="en-US" kern="0" dirty="0"/>
              <a:t> </a:t>
            </a:r>
            <a:endParaRPr lang="en-GB" altLang="en-US" kern="0" dirty="0" smtClean="0"/>
          </a:p>
          <a:p>
            <a:pPr marL="0" indent="0"/>
            <a:r>
              <a:rPr lang="en-GB" altLang="en-US" kern="0" dirty="0"/>
              <a:t>	l</a:t>
            </a:r>
            <a:r>
              <a:rPr lang="en-GB" altLang="en-US" kern="0" baseline="-25000" dirty="0"/>
              <a:t>0</a:t>
            </a:r>
            <a:r>
              <a:rPr lang="en-GB" altLang="en-US" kern="0" dirty="0"/>
              <a:t> = </a:t>
            </a:r>
            <a:r>
              <a:rPr lang="en-GB" altLang="en-US" kern="0" dirty="0" smtClean="0"/>
              <a:t>  26.47 Ø  x 1.5</a:t>
            </a:r>
            <a:endParaRPr lang="en-GB" altLang="en-US" kern="0" dirty="0"/>
          </a:p>
          <a:p>
            <a:pPr marL="0" indent="0"/>
            <a:r>
              <a:rPr lang="en-GB" altLang="en-US" kern="0" dirty="0" smtClean="0"/>
              <a:t>	</a:t>
            </a:r>
            <a:r>
              <a:rPr lang="en-GB" altLang="en-US" kern="0" dirty="0"/>
              <a:t>l</a:t>
            </a:r>
            <a:r>
              <a:rPr lang="en-GB" altLang="en-US" kern="0" baseline="-25000" dirty="0"/>
              <a:t>0</a:t>
            </a:r>
            <a:r>
              <a:rPr lang="en-GB" altLang="en-US" kern="0" dirty="0"/>
              <a:t> = </a:t>
            </a:r>
            <a:r>
              <a:rPr lang="en-GB" altLang="en-US" kern="0" dirty="0" smtClean="0"/>
              <a:t>  39.71 Ø = 39.71 x 25</a:t>
            </a:r>
            <a:endParaRPr lang="en-GB" altLang="en-US" kern="0" dirty="0"/>
          </a:p>
          <a:p>
            <a:pPr marL="0" indent="0"/>
            <a:r>
              <a:rPr lang="en-GB" altLang="en-US" kern="0" dirty="0" smtClean="0"/>
              <a:t>	l</a:t>
            </a:r>
            <a:r>
              <a:rPr lang="en-GB" altLang="en-US" kern="0" baseline="-25000" dirty="0" smtClean="0"/>
              <a:t>0</a:t>
            </a:r>
            <a:r>
              <a:rPr lang="en-GB" altLang="en-US" kern="0" dirty="0" smtClean="0"/>
              <a:t> </a:t>
            </a:r>
            <a:r>
              <a:rPr lang="en-GB" altLang="en-US" kern="0" dirty="0"/>
              <a:t>=   </a:t>
            </a:r>
            <a:r>
              <a:rPr lang="en-GB" altLang="en-US" kern="0" dirty="0" smtClean="0"/>
              <a:t>993 mm</a:t>
            </a:r>
            <a:endParaRPr lang="en-GB" altLang="en-US" kern="0" dirty="0"/>
          </a:p>
        </p:txBody>
      </p:sp>
    </p:spTree>
    <p:extLst>
      <p:ext uri="{BB962C8B-B14F-4D97-AF65-F5344CB8AC3E}">
        <p14:creationId xmlns:p14="http://schemas.microsoft.com/office/powerpoint/2010/main" val="1303638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Placeholder 2"/>
          <p:cNvGraphicFramePr>
            <a:graphicFrameLocks noGrp="1"/>
          </p:cNvGraphicFramePr>
          <p:nvPr>
            <p:ph type="tbl" idx="1"/>
            <p:extLst>
              <p:ext uri="{D42A27DB-BD31-4B8C-83A1-F6EECF244321}">
                <p14:modId xmlns:p14="http://schemas.microsoft.com/office/powerpoint/2010/main" val="3350390455"/>
              </p:ext>
            </p:extLst>
          </p:nvPr>
        </p:nvGraphicFramePr>
        <p:xfrm>
          <a:off x="395536" y="1628800"/>
          <a:ext cx="8424936" cy="4508196"/>
        </p:xfrm>
        <a:graphic>
          <a:graphicData uri="http://schemas.openxmlformats.org/drawingml/2006/table">
            <a:tbl>
              <a:tblPr firstRow="1" firstCol="1" bandRow="1">
                <a:tableStyleId>{5C22544A-7EE6-4342-B048-85BDC9FD1C3A}</a:tableStyleId>
              </a:tblPr>
              <a:tblGrid>
                <a:gridCol w="953368">
                  <a:extLst>
                    <a:ext uri="{9D8B030D-6E8A-4147-A177-3AD203B41FA5}">
                      <a16:colId xmlns:a16="http://schemas.microsoft.com/office/drawing/2014/main" xmlns="" val="20000"/>
                    </a:ext>
                  </a:extLst>
                </a:gridCol>
                <a:gridCol w="936104">
                  <a:extLst>
                    <a:ext uri="{9D8B030D-6E8A-4147-A177-3AD203B41FA5}">
                      <a16:colId xmlns:a16="http://schemas.microsoft.com/office/drawing/2014/main" xmlns="" val="20001"/>
                    </a:ext>
                  </a:extLst>
                </a:gridCol>
                <a:gridCol w="2232248">
                  <a:extLst>
                    <a:ext uri="{9D8B030D-6E8A-4147-A177-3AD203B41FA5}">
                      <a16:colId xmlns:a16="http://schemas.microsoft.com/office/drawing/2014/main" xmlns="" val="20002"/>
                    </a:ext>
                  </a:extLst>
                </a:gridCol>
                <a:gridCol w="4303216">
                  <a:extLst>
                    <a:ext uri="{9D8B030D-6E8A-4147-A177-3AD203B41FA5}">
                      <a16:colId xmlns:a16="http://schemas.microsoft.com/office/drawing/2014/main" xmlns="" val="20003"/>
                    </a:ext>
                  </a:extLst>
                </a:gridCol>
              </a:tblGrid>
              <a:tr h="386225">
                <a:tc>
                  <a:txBody>
                    <a:bodyPr/>
                    <a:lstStyle/>
                    <a:p>
                      <a:pPr>
                        <a:spcAft>
                          <a:spcPts val="0"/>
                        </a:spcAft>
                      </a:pPr>
                      <a:r>
                        <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Lecture</a:t>
                      </a:r>
                    </a:p>
                  </a:txBody>
                  <a:tcPr marL="68580" marR="68580" marT="0" marB="0">
                    <a:solidFill>
                      <a:schemeClr val="tx2">
                        <a:lumMod val="20000"/>
                        <a:lumOff val="80000"/>
                      </a:schemeClr>
                    </a:solidFill>
                  </a:tcPr>
                </a:tc>
                <a:tc>
                  <a:txBody>
                    <a:bodyPr/>
                    <a:lstStyle/>
                    <a:p>
                      <a:pPr>
                        <a:spcAft>
                          <a:spcPts val="0"/>
                        </a:spcAft>
                      </a:pPr>
                      <a:r>
                        <a:rPr lang="en-GB" sz="2000" dirty="0">
                          <a:solidFill>
                            <a:schemeClr val="tx1"/>
                          </a:solidFill>
                          <a:effectLst/>
                        </a:rPr>
                        <a:t>Date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Aft>
                          <a:spcPts val="0"/>
                        </a:spcAft>
                      </a:pPr>
                      <a:r>
                        <a:rPr lang="en-GB" sz="2000" dirty="0">
                          <a:solidFill>
                            <a:schemeClr val="tx1"/>
                          </a:solidFill>
                          <a:effectLst/>
                        </a:rPr>
                        <a:t>Speaker</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Aft>
                          <a:spcPts val="0"/>
                        </a:spcAft>
                      </a:pPr>
                      <a:r>
                        <a:rPr lang="en-GB" sz="2000" dirty="0">
                          <a:solidFill>
                            <a:schemeClr val="tx1"/>
                          </a:solidFill>
                          <a:effectLst/>
                        </a:rPr>
                        <a:t>Title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xmlns="" val="10000"/>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1</a:t>
                      </a:r>
                    </a:p>
                  </a:txBody>
                  <a:tcPr marL="68580" marR="68580" marT="0" marB="0"/>
                </a:tc>
                <a:tc>
                  <a:txBody>
                    <a:bodyPr/>
                    <a:lstStyle/>
                    <a:p>
                      <a:pPr>
                        <a:spcBef>
                          <a:spcPts val="600"/>
                        </a:spcBef>
                        <a:spcAft>
                          <a:spcPts val="600"/>
                        </a:spcAft>
                      </a:pPr>
                      <a:r>
                        <a:rPr lang="en-GB" sz="2000" dirty="0">
                          <a:solidFill>
                            <a:schemeClr val="tx1"/>
                          </a:solidFill>
                          <a:effectLst/>
                        </a:rPr>
                        <a:t>21 Sep</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Charles Goodchild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Introduction, Background and Codes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2</a:t>
                      </a:r>
                    </a:p>
                  </a:txBody>
                  <a:tcPr marL="68580" marR="68580" marT="0" marB="0"/>
                </a:tc>
                <a:tc>
                  <a:txBody>
                    <a:bodyPr/>
                    <a:lstStyle/>
                    <a:p>
                      <a:pPr>
                        <a:spcBef>
                          <a:spcPts val="600"/>
                        </a:spcBef>
                        <a:spcAft>
                          <a:spcPts val="600"/>
                        </a:spcAft>
                      </a:pPr>
                      <a:r>
                        <a:rPr lang="en-GB" sz="2000" dirty="0">
                          <a:solidFill>
                            <a:schemeClr val="tx1"/>
                          </a:solidFill>
                          <a:effectLst/>
                        </a:rPr>
                        <a:t>28 Sep</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Charles Goodchild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EC2 Background, Materials, Cover and effective spans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3</a:t>
                      </a:r>
                    </a:p>
                  </a:txBody>
                  <a:tcPr marL="68580" marR="68580" marT="0" marB="0"/>
                </a:tc>
                <a:tc>
                  <a:txBody>
                    <a:bodyPr/>
                    <a:lstStyle/>
                    <a:p>
                      <a:pPr>
                        <a:spcBef>
                          <a:spcPts val="600"/>
                        </a:spcBef>
                        <a:spcAft>
                          <a:spcPts val="600"/>
                        </a:spcAft>
                      </a:pPr>
                      <a:r>
                        <a:rPr lang="en-GB" sz="2000" dirty="0">
                          <a:solidFill>
                            <a:schemeClr val="tx1"/>
                          </a:solidFill>
                          <a:effectLst/>
                        </a:rPr>
                        <a:t>5</a:t>
                      </a:r>
                      <a:r>
                        <a:rPr lang="en-GB" sz="2000" baseline="0" dirty="0">
                          <a:solidFill>
                            <a:schemeClr val="tx1"/>
                          </a:solidFill>
                          <a:effectLst/>
                        </a:rPr>
                        <a:t> </a:t>
                      </a:r>
                      <a:r>
                        <a:rPr lang="en-GB" sz="2000" dirty="0">
                          <a:solidFill>
                            <a:schemeClr val="tx1"/>
                          </a:solidFill>
                          <a:effectLst/>
                        </a:rPr>
                        <a:t>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Paul Gregory</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Bending and Shear in Beams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4</a:t>
                      </a:r>
                    </a:p>
                  </a:txBody>
                  <a:tcPr marL="68580" marR="68580" marT="0" marB="0"/>
                </a:tc>
                <a:tc>
                  <a:txBody>
                    <a:bodyPr/>
                    <a:lstStyle/>
                    <a:p>
                      <a:pPr>
                        <a:spcBef>
                          <a:spcPts val="600"/>
                        </a:spcBef>
                        <a:spcAft>
                          <a:spcPts val="600"/>
                        </a:spcAft>
                      </a:pPr>
                      <a:r>
                        <a:rPr lang="en-GB" sz="2000" dirty="0">
                          <a:solidFill>
                            <a:schemeClr val="tx1"/>
                          </a:solidFill>
                          <a:effectLst/>
                        </a:rPr>
                        <a:t>12 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Charles Goodchild</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Analysis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5</a:t>
                      </a:r>
                    </a:p>
                  </a:txBody>
                  <a:tcPr marL="68580" marR="68580" marT="0" marB="0"/>
                </a:tc>
                <a:tc>
                  <a:txBody>
                    <a:bodyPr/>
                    <a:lstStyle/>
                    <a:p>
                      <a:pPr>
                        <a:spcBef>
                          <a:spcPts val="600"/>
                        </a:spcBef>
                        <a:spcAft>
                          <a:spcPts val="600"/>
                        </a:spcAft>
                      </a:pPr>
                      <a:r>
                        <a:rPr lang="en-GB" sz="2000" dirty="0">
                          <a:solidFill>
                            <a:schemeClr val="tx1"/>
                          </a:solidFill>
                          <a:effectLst/>
                        </a:rPr>
                        <a:t>19 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Paul Gregory </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Slabs and Flat Slabs </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422571">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6</a:t>
                      </a:r>
                    </a:p>
                  </a:txBody>
                  <a:tcPr marL="68580" marR="68580" marT="0" marB="0"/>
                </a:tc>
                <a:tc>
                  <a:txBody>
                    <a:bodyPr/>
                    <a:lstStyle/>
                    <a:p>
                      <a:pPr>
                        <a:spcBef>
                          <a:spcPts val="600"/>
                        </a:spcBef>
                        <a:spcAft>
                          <a:spcPts val="600"/>
                        </a:spcAft>
                      </a:pPr>
                      <a:r>
                        <a:rPr lang="en-GB" sz="2000" dirty="0">
                          <a:solidFill>
                            <a:schemeClr val="tx1"/>
                          </a:solidFill>
                          <a:effectLst/>
                        </a:rPr>
                        <a:t>26 Oct</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Charles Goodchild</a:t>
                      </a:r>
                      <a:endParaRPr lang="en-GB" sz="2000" dirty="0">
                        <a:solidFill>
                          <a:schemeClr val="tx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Deflection and Crack Control</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386225">
                <a:tc>
                  <a:txBody>
                    <a:bodyPr/>
                    <a:lstStyle/>
                    <a:p>
                      <a:pPr marL="0" algn="ctr" defTabSz="914400" rtl="0" eaLnBrk="1" latinLnBrk="0" hangingPunct="1">
                        <a:spcBef>
                          <a:spcPts val="600"/>
                        </a:spcBef>
                        <a:spcAft>
                          <a:spcPts val="600"/>
                        </a:spcAft>
                      </a:pPr>
                      <a:r>
                        <a:rPr lang="en-GB" sz="2000" b="0" kern="1200" dirty="0">
                          <a:solidFill>
                            <a:srgbClr val="FF0000"/>
                          </a:solidFill>
                          <a:effectLst/>
                          <a:latin typeface="+mn-lt"/>
                          <a:ea typeface="+mn-ea"/>
                          <a:cs typeface="+mn-cs"/>
                        </a:rPr>
                        <a:t>7</a:t>
                      </a:r>
                    </a:p>
                  </a:txBody>
                  <a:tcPr marL="68580" marR="68580" marT="0" marB="0"/>
                </a:tc>
                <a:tc>
                  <a:txBody>
                    <a:bodyPr/>
                    <a:lstStyle/>
                    <a:p>
                      <a:pPr>
                        <a:spcBef>
                          <a:spcPts val="600"/>
                        </a:spcBef>
                        <a:spcAft>
                          <a:spcPts val="600"/>
                        </a:spcAft>
                      </a:pPr>
                      <a:r>
                        <a:rPr lang="en-GB" sz="2000" dirty="0">
                          <a:solidFill>
                            <a:srgbClr val="FF0000"/>
                          </a:solidFill>
                          <a:effectLst/>
                        </a:rPr>
                        <a:t>2 Nov</a:t>
                      </a:r>
                      <a:endParaRPr lang="en-GB"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rgbClr val="FF0000"/>
                          </a:solidFill>
                          <a:effectLst/>
                        </a:rPr>
                        <a:t>Paul Gregory </a:t>
                      </a:r>
                      <a:endParaRPr lang="en-GB"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rgbClr val="FF0000"/>
                          </a:solidFill>
                          <a:effectLst/>
                        </a:rPr>
                        <a:t>Detailing</a:t>
                      </a:r>
                      <a:endParaRPr lang="en-GB"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8</a:t>
                      </a:r>
                    </a:p>
                  </a:txBody>
                  <a:tcPr marL="68580" marR="68580" marT="0" marB="0"/>
                </a:tc>
                <a:tc>
                  <a:txBody>
                    <a:bodyPr/>
                    <a:lstStyle/>
                    <a:p>
                      <a:pPr>
                        <a:spcBef>
                          <a:spcPts val="600"/>
                        </a:spcBef>
                        <a:spcAft>
                          <a:spcPts val="600"/>
                        </a:spcAft>
                      </a:pPr>
                      <a:r>
                        <a:rPr lang="en-GB" sz="2000" dirty="0">
                          <a:solidFill>
                            <a:schemeClr val="tx1"/>
                          </a:solidFill>
                          <a:effectLst/>
                        </a:rPr>
                        <a:t>9 Nov</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Jenny Burridge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dirty="0">
                          <a:solidFill>
                            <a:schemeClr val="tx1"/>
                          </a:solidFill>
                          <a:effectLst/>
                        </a:rPr>
                        <a:t>Columns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9</a:t>
                      </a:r>
                    </a:p>
                  </a:txBody>
                  <a:tcPr marL="68580" marR="68580" marT="0" marB="0"/>
                </a:tc>
                <a:tc>
                  <a:txBody>
                    <a:bodyPr/>
                    <a:lstStyle/>
                    <a:p>
                      <a:pPr>
                        <a:spcBef>
                          <a:spcPts val="600"/>
                        </a:spcBef>
                        <a:spcAft>
                          <a:spcPts val="600"/>
                        </a:spcAft>
                      </a:pPr>
                      <a:r>
                        <a:rPr lang="en-GB" sz="2000" dirty="0">
                          <a:solidFill>
                            <a:schemeClr val="tx1"/>
                          </a:solidFill>
                          <a:effectLst/>
                        </a:rPr>
                        <a:t>16 Nov</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Bef>
                          <a:spcPts val="600"/>
                        </a:spcBef>
                        <a:spcAft>
                          <a:spcPts val="600"/>
                        </a:spcAft>
                      </a:pPr>
                      <a:r>
                        <a:rPr lang="en-GB" sz="2000" kern="1200" dirty="0">
                          <a:solidFill>
                            <a:schemeClr val="tx1"/>
                          </a:solidFill>
                          <a:effectLst/>
                          <a:latin typeface="+mn-lt"/>
                          <a:ea typeface="+mn-ea"/>
                          <a:cs typeface="+mn-cs"/>
                        </a:rPr>
                        <a:t>Jenny Burridge</a:t>
                      </a:r>
                    </a:p>
                  </a:txBody>
                  <a:tcPr marL="68580" marR="68580" marT="0" marB="0"/>
                </a:tc>
                <a:tc>
                  <a:txBody>
                    <a:bodyPr/>
                    <a:lstStyle/>
                    <a:p>
                      <a:pPr>
                        <a:spcBef>
                          <a:spcPts val="600"/>
                        </a:spcBef>
                        <a:spcAft>
                          <a:spcPts val="600"/>
                        </a:spcAft>
                      </a:pPr>
                      <a:r>
                        <a:rPr lang="en-GB" sz="2000" dirty="0">
                          <a:solidFill>
                            <a:schemeClr val="tx1"/>
                          </a:solidFill>
                          <a:effectLst/>
                        </a:rPr>
                        <a:t>Fire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9"/>
                  </a:ext>
                </a:extLst>
              </a:tr>
              <a:tr h="386225">
                <a:tc>
                  <a:txBody>
                    <a:bodyPr/>
                    <a:lstStyle/>
                    <a:p>
                      <a:pPr marL="0" algn="ctr" defTabSz="914400" rtl="0" eaLnBrk="1" latinLnBrk="0" hangingPunct="1">
                        <a:spcBef>
                          <a:spcPts val="600"/>
                        </a:spcBef>
                        <a:spcAft>
                          <a:spcPts val="600"/>
                        </a:spcAft>
                      </a:pPr>
                      <a:r>
                        <a:rPr lang="en-GB" sz="2000" b="0" kern="1200" dirty="0">
                          <a:solidFill>
                            <a:schemeClr val="tx1"/>
                          </a:solidFill>
                          <a:effectLst/>
                          <a:latin typeface="+mn-lt"/>
                          <a:ea typeface="+mn-ea"/>
                          <a:cs typeface="+mn-cs"/>
                        </a:rPr>
                        <a:t>10</a:t>
                      </a:r>
                    </a:p>
                  </a:txBody>
                  <a:tcPr marL="68580" marR="68580" marT="0" marB="0"/>
                </a:tc>
                <a:tc>
                  <a:txBody>
                    <a:bodyPr/>
                    <a:lstStyle/>
                    <a:p>
                      <a:pPr>
                        <a:spcBef>
                          <a:spcPts val="600"/>
                        </a:spcBef>
                        <a:spcAft>
                          <a:spcPts val="600"/>
                        </a:spcAft>
                      </a:pPr>
                      <a:r>
                        <a:rPr lang="en-GB" sz="2000" dirty="0">
                          <a:solidFill>
                            <a:schemeClr val="tx1"/>
                          </a:solidFill>
                          <a:effectLst/>
                        </a:rPr>
                        <a:t>23 Nov</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Jenny Burridge</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000" dirty="0">
                          <a:solidFill>
                            <a:schemeClr val="tx1"/>
                          </a:solidFill>
                          <a:effectLst/>
                        </a:rPr>
                        <a:t>Foundations</a:t>
                      </a:r>
                      <a:endParaRPr lang="en-GB"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10"/>
                  </a:ext>
                </a:extLst>
              </a:tr>
            </a:tbl>
          </a:graphicData>
        </a:graphic>
      </p:graphicFrame>
      <p:sp>
        <p:nvSpPr>
          <p:cNvPr id="4" name="Rectangle 2"/>
          <p:cNvSpPr txBox="1">
            <a:spLocks noChangeArrowheads="1"/>
          </p:cNvSpPr>
          <p:nvPr/>
        </p:nvSpPr>
        <p:spPr bwMode="auto">
          <a:xfrm>
            <a:off x="674688" y="341040"/>
            <a:ext cx="6281737" cy="122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2pPr>
            <a:lvl3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3pPr>
            <a:lvl4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4pPr>
            <a:lvl5pPr algn="l" rtl="0" eaLnBrk="0" fontAlgn="base" hangingPunct="0">
              <a:spcBef>
                <a:spcPct val="0"/>
              </a:spcBef>
              <a:spcAft>
                <a:spcPct val="0"/>
              </a:spcAft>
              <a:defRPr sz="3200" b="1">
                <a:solidFill>
                  <a:schemeClr val="folHlink"/>
                </a:solidFill>
                <a:latin typeface="Trebuchet MS" pitchFamily="34" charset="0"/>
                <a:ea typeface="ヒラギノ角ゴ Pro W3"/>
                <a:cs typeface="ヒラギノ角ゴ Pro W3"/>
              </a:defRPr>
            </a:lvl5pPr>
            <a:lvl6pPr marL="4572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6pPr>
            <a:lvl7pPr marL="9144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7pPr>
            <a:lvl8pPr marL="13716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8pPr>
            <a:lvl9pPr marL="1828800" algn="l" rtl="0" fontAlgn="base">
              <a:spcBef>
                <a:spcPct val="0"/>
              </a:spcBef>
              <a:spcAft>
                <a:spcPct val="0"/>
              </a:spcAft>
              <a:defRPr sz="3200" b="1">
                <a:solidFill>
                  <a:schemeClr val="folHlink"/>
                </a:solidFill>
                <a:latin typeface="Trebuchet MS" pitchFamily="34" charset="0"/>
                <a:ea typeface="ヒラギノ角ゴ Pro W3"/>
                <a:cs typeface="ヒラギノ角ゴ Pro W3"/>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3200" b="1" i="0" u="none" strike="noStrike" kern="0" cap="none" spc="0" normalizeH="0" baseline="0" noProof="0">
                <a:ln>
                  <a:noFill/>
                </a:ln>
                <a:solidFill>
                  <a:schemeClr val="folHlink"/>
                </a:solidFill>
                <a:effectLst/>
                <a:uLnTx/>
                <a:uFillTx/>
                <a:latin typeface="+mj-lt"/>
                <a:ea typeface="+mj-ea"/>
                <a:cs typeface="+mj-cs"/>
              </a:rPr>
              <a:t>Course Outline</a:t>
            </a:r>
            <a:endParaRPr kumimoji="0" lang="en-GB" altLang="en-US" sz="3200" b="1" i="0" u="none" strike="noStrike" kern="0" cap="none" spc="0" normalizeH="0" baseline="0" noProof="0" dirty="0">
              <a:ln>
                <a:noFill/>
              </a:ln>
              <a:solidFill>
                <a:schemeClr val="folHlink"/>
              </a:solidFill>
              <a:effectLst/>
              <a:uLnTx/>
              <a:uFillTx/>
              <a:latin typeface="+mj-lt"/>
              <a:ea typeface="+mj-ea"/>
              <a:cs typeface="+mj-cs"/>
            </a:endParaRPr>
          </a:p>
        </p:txBody>
      </p:sp>
    </p:spTree>
    <p:extLst>
      <p:ext uri="{BB962C8B-B14F-4D97-AF65-F5344CB8AC3E}">
        <p14:creationId xmlns:p14="http://schemas.microsoft.com/office/powerpoint/2010/main" val="3763582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1412776"/>
            <a:ext cx="7772400" cy="1470025"/>
          </a:xfrm>
        </p:spPr>
        <p:txBody>
          <a:bodyPr/>
          <a:lstStyle/>
          <a:p>
            <a:pPr eaLnBrk="1" hangingPunct="1"/>
            <a:r>
              <a:rPr lang="en-GB" dirty="0" smtClean="0"/>
              <a:t>End of Lecture 7</a:t>
            </a:r>
            <a:endParaRPr lang="en-US" dirty="0" smtClean="0"/>
          </a:p>
        </p:txBody>
      </p:sp>
    </p:spTree>
    <p:extLst>
      <p:ext uri="{BB962C8B-B14F-4D97-AF65-F5344CB8AC3E}">
        <p14:creationId xmlns:p14="http://schemas.microsoft.com/office/powerpoint/2010/main" val="4266250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2167519"/>
            <a:ext cx="7772400" cy="1470025"/>
          </a:xfrm>
        </p:spPr>
        <p:txBody>
          <a:bodyPr/>
          <a:lstStyle/>
          <a:p>
            <a:pPr eaLnBrk="1" hangingPunct="1"/>
            <a:r>
              <a:rPr lang="en-GB" dirty="0" smtClean="0"/>
              <a:t>End of Lecture </a:t>
            </a:r>
            <a:endParaRPr lang="en-US" dirty="0" smtClean="0"/>
          </a:p>
        </p:txBody>
      </p:sp>
      <p:sp>
        <p:nvSpPr>
          <p:cNvPr id="3" name="TextBox 2"/>
          <p:cNvSpPr txBox="1"/>
          <p:nvPr/>
        </p:nvSpPr>
        <p:spPr>
          <a:xfrm>
            <a:off x="2123728" y="4793704"/>
            <a:ext cx="4608512" cy="400110"/>
          </a:xfrm>
          <a:prstGeom prst="rect">
            <a:avLst/>
          </a:prstGeom>
          <a:noFill/>
        </p:spPr>
        <p:txBody>
          <a:bodyPr wrap="square" rtlCol="0">
            <a:spAutoFit/>
          </a:bodyPr>
          <a:lstStyle/>
          <a:p>
            <a:pPr algn="ctr"/>
            <a:r>
              <a:rPr lang="en-GB" sz="2000" dirty="0" smtClean="0">
                <a:solidFill>
                  <a:srgbClr val="002060"/>
                </a:solidFill>
                <a:latin typeface="Trebuchet MS"/>
              </a:rPr>
              <a:t>Email:  pgregory@concretecentre.com</a:t>
            </a:r>
            <a:endParaRPr lang="en-GB" sz="2000" dirty="0">
              <a:solidFill>
                <a:srgbClr val="002060"/>
              </a:solidFill>
              <a:latin typeface="Trebuchet MS"/>
            </a:endParaRPr>
          </a:p>
        </p:txBody>
      </p:sp>
    </p:spTree>
    <p:extLst>
      <p:ext uri="{BB962C8B-B14F-4D97-AF65-F5344CB8AC3E}">
        <p14:creationId xmlns:p14="http://schemas.microsoft.com/office/powerpoint/2010/main" val="3887619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886200"/>
            <a:ext cx="7016824" cy="1752600"/>
          </a:xfrm>
        </p:spPr>
        <p:txBody>
          <a:bodyPr/>
          <a:lstStyle/>
          <a:p>
            <a:r>
              <a:rPr lang="en-GB" dirty="0"/>
              <a:t>f</a:t>
            </a:r>
            <a:r>
              <a:rPr lang="en-GB" dirty="0" smtClean="0"/>
              <a:t>or Lecture 6, Deflection &amp; Crack Control </a:t>
            </a:r>
          </a:p>
        </p:txBody>
      </p:sp>
      <p:sp>
        <p:nvSpPr>
          <p:cNvPr id="3" name="Title 2"/>
          <p:cNvSpPr>
            <a:spLocks noGrp="1"/>
          </p:cNvSpPr>
          <p:nvPr>
            <p:ph type="ctrTitle"/>
          </p:nvPr>
        </p:nvSpPr>
        <p:spPr/>
        <p:txBody>
          <a:bodyPr/>
          <a:lstStyle/>
          <a:p>
            <a:r>
              <a:rPr lang="en-GB" dirty="0" smtClean="0"/>
              <a:t>Model Answers  </a:t>
            </a:r>
            <a:endParaRPr lang="en-GB" dirty="0"/>
          </a:p>
        </p:txBody>
      </p:sp>
    </p:spTree>
    <p:extLst>
      <p:ext uri="{BB962C8B-B14F-4D97-AF65-F5344CB8AC3E}">
        <p14:creationId xmlns:p14="http://schemas.microsoft.com/office/powerpoint/2010/main" val="2620326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3_Blank Presentation">
      <a:majorFont>
        <a:latin typeface="Trebuchet MS"/>
        <a:ea typeface="ヒラギノ角ゴ Pro W3"/>
        <a:cs typeface=""/>
      </a:majorFont>
      <a:minorFont>
        <a:latin typeface="Trebuchet M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7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11_Blank Presentation">
      <a:majorFont>
        <a:latin typeface="Trebuchet MS"/>
        <a:ea typeface="ヒラギノ角ゴ Pro W3"/>
        <a:cs typeface="ヒラギノ角ゴ Pro W3"/>
      </a:majorFont>
      <a:minorFont>
        <a:latin typeface="Trebuchet MS"/>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Blank Presentation">
  <a:themeElements>
    <a:clrScheme name="The Concrete Centre">
      <a:dk1>
        <a:srgbClr val="002060"/>
      </a:dk1>
      <a:lt1>
        <a:srgbClr val="FFFFFF"/>
      </a:lt1>
      <a:dk2>
        <a:srgbClr val="00B0F0"/>
      </a:dk2>
      <a:lt2>
        <a:srgbClr val="D8D8D8"/>
      </a:lt2>
      <a:accent1>
        <a:srgbClr val="DAEDEF"/>
      </a:accent1>
      <a:accent2>
        <a:srgbClr val="E05506"/>
      </a:accent2>
      <a:accent3>
        <a:srgbClr val="0073CF"/>
      </a:accent3>
      <a:accent4>
        <a:srgbClr val="002C5F"/>
      </a:accent4>
      <a:accent5>
        <a:srgbClr val="008B95"/>
      </a:accent5>
      <a:accent6>
        <a:srgbClr val="00B050"/>
      </a:accent6>
      <a:hlink>
        <a:srgbClr val="0073CF"/>
      </a:hlink>
      <a:folHlink>
        <a:srgbClr val="002C5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1_Blank Presentation">
      <a:majorFont>
        <a:latin typeface="Trebuchet MS"/>
        <a:ea typeface="ヒラギノ角ゴ Pro W3"/>
        <a:cs typeface=""/>
      </a:majorFont>
      <a:minorFont>
        <a:latin typeface="Trebuchet M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1_Blank Presentation">
      <a:majorFont>
        <a:latin typeface="Trebuchet MS"/>
        <a:ea typeface="ヒラギノ角ゴ Pro W3"/>
        <a:cs typeface=""/>
      </a:majorFont>
      <a:minorFont>
        <a:latin typeface="Trebuchet M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4_Blank Presentation">
      <a:majorFont>
        <a:latin typeface="Trebuchet MS"/>
        <a:ea typeface="ヒラギノ角ゴ Pro W3"/>
        <a:cs typeface=""/>
      </a:majorFont>
      <a:minorFont>
        <a:latin typeface="Trebuchet M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6_Blank Presentation">
      <a:majorFont>
        <a:latin typeface="Trebuchet MS"/>
        <a:ea typeface="ヒラギノ角ゴ Pro W3"/>
        <a:cs typeface=""/>
      </a:majorFont>
      <a:minorFont>
        <a:latin typeface="Trebuchet MS"/>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1_Blank Presentation">
      <a:majorFont>
        <a:latin typeface="Trebuchet MS"/>
        <a:ea typeface="ヒラギノ角ゴ Pro W3"/>
        <a:cs typeface="ヒラギノ角ゴ Pro W3"/>
      </a:majorFont>
      <a:minorFont>
        <a:latin typeface="Trebuchet MS"/>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5_Blank Presentation">
      <a:majorFont>
        <a:latin typeface="Trebuchet MS"/>
        <a:ea typeface="ヒラギノ角ゴ Pro W3"/>
        <a:cs typeface="ヒラギノ角ゴ Pro W3"/>
      </a:majorFont>
      <a:minorFont>
        <a:latin typeface="Trebuchet MS"/>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3_Blank Presentation">
      <a:majorFont>
        <a:latin typeface="Trebuchet MS"/>
        <a:ea typeface="ヒラギノ角ゴ Pro W3"/>
        <a:cs typeface="ヒラギノ角ゴ Pro W3"/>
      </a:majorFont>
      <a:minorFont>
        <a:latin typeface="Trebuchet MS"/>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9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4_Blank Presentation">
      <a:majorFont>
        <a:latin typeface="Trebuchet MS"/>
        <a:ea typeface="ヒラギノ角ゴ Pro W3"/>
        <a:cs typeface="ヒラギノ角ゴ Pro W3"/>
      </a:majorFont>
      <a:minorFont>
        <a:latin typeface="Trebuchet MS"/>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Blank Presentation">
  <a:themeElements>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fontScheme name="4_Blank Presentation">
      <a:majorFont>
        <a:latin typeface="Trebuchet MS"/>
        <a:ea typeface="ヒラギノ角ゴ Pro W3"/>
        <a:cs typeface="ヒラギノ角ゴ Pro W3"/>
      </a:majorFont>
      <a:minorFont>
        <a:latin typeface="Trebuchet MS"/>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2060"/>
    </a:dk1>
    <a:lt1>
      <a:srgbClr val="FFFFFF"/>
    </a:lt1>
    <a:dk2>
      <a:srgbClr val="00B0F0"/>
    </a:dk2>
    <a:lt2>
      <a:srgbClr val="D8D8D8"/>
    </a:lt2>
    <a:accent1>
      <a:srgbClr val="DAEDEF"/>
    </a:accent1>
    <a:accent2>
      <a:srgbClr val="E05506"/>
    </a:accent2>
    <a:accent3>
      <a:srgbClr val="FFFFFF"/>
    </a:accent3>
    <a:accent4>
      <a:srgbClr val="001A51"/>
    </a:accent4>
    <a:accent5>
      <a:srgbClr val="EAF4F6"/>
    </a:accent5>
    <a:accent6>
      <a:srgbClr val="CB4C05"/>
    </a:accent6>
    <a:hlink>
      <a:srgbClr val="0073CF"/>
    </a:hlink>
    <a:folHlink>
      <a:srgbClr val="002C5F"/>
    </a:folHlink>
  </a:clrScheme>
</a:themeOverride>
</file>

<file path=docProps/app.xml><?xml version="1.0" encoding="utf-8"?>
<Properties xmlns="http://schemas.openxmlformats.org/officeDocument/2006/extended-properties" xmlns:vt="http://schemas.openxmlformats.org/officeDocument/2006/docPropsVTypes">
  <Template/>
  <TotalTime>5501</TotalTime>
  <Words>5160</Words>
  <Application>Microsoft Office PowerPoint</Application>
  <PresentationFormat>On-screen Show (4:3)</PresentationFormat>
  <Paragraphs>1112</Paragraphs>
  <Slides>88</Slides>
  <Notes>36</Notes>
  <HiddenSlides>17</HiddenSlides>
  <MMClips>0</MMClips>
  <ScaleCrop>false</ScaleCrop>
  <HeadingPairs>
    <vt:vector size="6" baseType="variant">
      <vt:variant>
        <vt:lpstr>Theme</vt:lpstr>
      </vt:variant>
      <vt:variant>
        <vt:i4>12</vt:i4>
      </vt:variant>
      <vt:variant>
        <vt:lpstr>Embedded OLE Servers</vt:lpstr>
      </vt:variant>
      <vt:variant>
        <vt:i4>1</vt:i4>
      </vt:variant>
      <vt:variant>
        <vt:lpstr>Slide Titles</vt:lpstr>
      </vt:variant>
      <vt:variant>
        <vt:i4>88</vt:i4>
      </vt:variant>
    </vt:vector>
  </HeadingPairs>
  <TitlesOfParts>
    <vt:vector size="101" baseType="lpstr">
      <vt:lpstr>3_Blank Presentation</vt:lpstr>
      <vt:lpstr>1_Blank Presentation</vt:lpstr>
      <vt:lpstr>4_Blank Presentation</vt:lpstr>
      <vt:lpstr>6_Blank Presentation</vt:lpstr>
      <vt:lpstr>2_Blank Presentation</vt:lpstr>
      <vt:lpstr>5_Blank Presentation</vt:lpstr>
      <vt:lpstr>7_Blank Presentation</vt:lpstr>
      <vt:lpstr>19_Blank Presentation</vt:lpstr>
      <vt:lpstr>8_Blank Presentation</vt:lpstr>
      <vt:lpstr>27_Blank Presentation</vt:lpstr>
      <vt:lpstr>9_Blank Presentation</vt:lpstr>
      <vt:lpstr>10_Blank Presentation</vt:lpstr>
      <vt:lpstr>Drawing</vt:lpstr>
      <vt:lpstr>Practical Design to Eurocode 2</vt:lpstr>
      <vt:lpstr>Practical Design to Eurocode 2</vt:lpstr>
      <vt:lpstr>PowerPoint Presentation</vt:lpstr>
      <vt:lpstr>Model Answers  </vt:lpstr>
      <vt:lpstr>Design exercise : Column fire resistance</vt:lpstr>
      <vt:lpstr>Design exercise: Column fire resistance</vt:lpstr>
      <vt:lpstr>Column fire resistance: Model answer</vt:lpstr>
      <vt:lpstr>Practical Design to Eurocode 2</vt:lpstr>
      <vt:lpstr>Model Answers  </vt:lpstr>
      <vt:lpstr>Model Answers  </vt:lpstr>
      <vt:lpstr>Design Exercise:</vt:lpstr>
      <vt:lpstr>Deflection</vt:lpstr>
      <vt:lpstr>Basic Span-to-Depth Ratios (for simply supported condition)</vt:lpstr>
      <vt:lpstr>Deflection 7.4.2 EN 1992-1-1</vt:lpstr>
      <vt:lpstr>Deflection </vt:lpstr>
      <vt:lpstr>PowerPoint Presentation</vt:lpstr>
      <vt:lpstr>Determination of Steel Stress</vt:lpstr>
      <vt:lpstr>Crack Widths</vt:lpstr>
      <vt:lpstr>Detailing</vt:lpstr>
      <vt:lpstr>Reinforced Concrete Detailing  to Eurocode 2</vt:lpstr>
      <vt:lpstr>Section 8 - General Rules   Spacing of bars </vt:lpstr>
      <vt:lpstr>Min. Mandrel Dia. for bent bars </vt:lpstr>
      <vt:lpstr>Min. Mandrel Dia. for bent bars </vt:lpstr>
      <vt:lpstr>PowerPoint Presentation</vt:lpstr>
      <vt:lpstr>Ultimate bond stress</vt:lpstr>
      <vt:lpstr>Ultimate bond stress</vt:lpstr>
      <vt:lpstr>Basic required anchorage length</vt:lpstr>
      <vt:lpstr>Design Anchorage Length, lbd </vt:lpstr>
      <vt:lpstr>Table 8.2  - Cd &amp; K factors</vt:lpstr>
      <vt:lpstr>Table 8.2  - Other than straight shapes</vt:lpstr>
      <vt:lpstr>Alpha values</vt:lpstr>
      <vt:lpstr>Anchorage of links </vt:lpstr>
      <vt:lpstr>PowerPoint Presentation</vt:lpstr>
      <vt:lpstr>Design Lap Length, l0 (8.7.3)</vt:lpstr>
      <vt:lpstr>Arrangement of Laps</vt:lpstr>
      <vt:lpstr>PowerPoint Presentation</vt:lpstr>
      <vt:lpstr>Anchorage Worked Example</vt:lpstr>
      <vt:lpstr>Anchorage Worked Example</vt:lpstr>
      <vt:lpstr>Bond stress, fbd</vt:lpstr>
      <vt:lpstr>Basic anchorage length, lb,req</vt:lpstr>
      <vt:lpstr>Design anchorage length, lbd</vt:lpstr>
      <vt:lpstr>Alpha values</vt:lpstr>
      <vt:lpstr>Table 8.2  - Cd &amp; K factors</vt:lpstr>
      <vt:lpstr>Design anchorage length, lbd</vt:lpstr>
      <vt:lpstr>Design anchorage length, lbd</vt:lpstr>
      <vt:lpstr>Worked example - summary</vt:lpstr>
      <vt:lpstr>Anchorage &amp; lap lengths</vt:lpstr>
      <vt:lpstr>Anchorage /lap lengths for slabs</vt:lpstr>
      <vt:lpstr>Arrangement of Laps</vt:lpstr>
      <vt:lpstr>Transverse Reinforcement at Laps Bars in tension  </vt:lpstr>
      <vt:lpstr>Transverse Reinforcement at Laps Bars in tension  </vt:lpstr>
      <vt:lpstr>Transverse Reinforcement at Laps Bars in compression  </vt:lpstr>
      <vt:lpstr>Detailing of members and particular rules</vt:lpstr>
      <vt:lpstr>Beams </vt:lpstr>
      <vt:lpstr>Beams </vt:lpstr>
      <vt:lpstr>Curtailment </vt:lpstr>
      <vt:lpstr>PowerPoint Presentation</vt:lpstr>
      <vt:lpstr>‘Shift Rule’ Curtailment of reinforcement </vt:lpstr>
      <vt:lpstr>Anchorage of Bottom  Reinforcement at End Supports</vt:lpstr>
      <vt:lpstr>Simplified Detailing Rules for  Beams</vt:lpstr>
      <vt:lpstr>Supporting Reinforcement at  ‘Indirect’ Supports </vt:lpstr>
      <vt:lpstr>Solid slabs</vt:lpstr>
      <vt:lpstr>Detailing Comparisons</vt:lpstr>
      <vt:lpstr>Detailing Comparisons</vt:lpstr>
      <vt:lpstr>Detailing Comparisons</vt:lpstr>
      <vt:lpstr>PowerPoint Presentation</vt:lpstr>
      <vt:lpstr>Identification on site Current BS 4449</vt:lpstr>
      <vt:lpstr>Detailing Issues</vt:lpstr>
      <vt:lpstr>Detailing Issues</vt:lpstr>
      <vt:lpstr>Tying systems</vt:lpstr>
      <vt:lpstr>Tying systems</vt:lpstr>
      <vt:lpstr>Tying Systems</vt:lpstr>
      <vt:lpstr>Tying Systems</vt:lpstr>
      <vt:lpstr>Exercise  Lecture 9 </vt:lpstr>
      <vt:lpstr>PowerPoint Presentation</vt:lpstr>
      <vt:lpstr>PowerPoint Presentation</vt:lpstr>
      <vt:lpstr>Working space</vt:lpstr>
      <vt:lpstr>Working space</vt:lpstr>
      <vt:lpstr>Model Answers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Lecture 7</vt:lpstr>
      <vt:lpstr>End of Lecture </vt:lpstr>
    </vt:vector>
  </TitlesOfParts>
  <Company>British Cement Association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Design to Eurocode 2</dc:title>
  <dc:creator>Jenny Burridge</dc:creator>
  <cp:lastModifiedBy>Mastakar, Pranil (ext.)</cp:lastModifiedBy>
  <cp:revision>262</cp:revision>
  <cp:lastPrinted>2015-11-17T17:40:26Z</cp:lastPrinted>
  <dcterms:created xsi:type="dcterms:W3CDTF">2010-10-11T09:54:52Z</dcterms:created>
  <dcterms:modified xsi:type="dcterms:W3CDTF">2018-08-24T14:58:36Z</dcterms:modified>
</cp:coreProperties>
</file>