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Lor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regular.fntdata"/><Relationship Id="rId11" Type="http://schemas.openxmlformats.org/officeDocument/2006/relationships/slide" Target="slides/slide6.xml"/><Relationship Id="rId22" Type="http://schemas.openxmlformats.org/officeDocument/2006/relationships/font" Target="fonts/Lora-italic.fntdata"/><Relationship Id="rId10" Type="http://schemas.openxmlformats.org/officeDocument/2006/relationships/slide" Target="slides/slide5.xml"/><Relationship Id="rId21" Type="http://schemas.openxmlformats.org/officeDocument/2006/relationships/font" Target="fonts/Lor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or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5e7bef34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5e7bef34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5e7bef34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5e7bef34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e7bef34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e7bef34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e7bef34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e7bef34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5e7bef34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5e7bef34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e7bef34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5e7bef34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5e7bef34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5e7bef34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5F6368"/>
                </a:solidFill>
                <a:highlight>
                  <a:srgbClr val="FFFFFF"/>
                </a:highlight>
              </a:rPr>
              <a:t>Pickle</a:t>
            </a:r>
            <a:r>
              <a:rPr lang="en" sz="1050">
                <a:solidFill>
                  <a:srgbClr val="4D5156"/>
                </a:solidFill>
                <a:highlight>
                  <a:srgbClr val="FFFFFF"/>
                </a:highlight>
              </a:rPr>
              <a:t> is a </a:t>
            </a:r>
            <a:r>
              <a:rPr b="1" lang="en" sz="1050">
                <a:solidFill>
                  <a:srgbClr val="5F6368"/>
                </a:solidFill>
                <a:highlight>
                  <a:srgbClr val="FFFFFF"/>
                </a:highlight>
              </a:rPr>
              <a:t>python</a:t>
            </a:r>
            <a:r>
              <a:rPr lang="en" sz="1050">
                <a:solidFill>
                  <a:srgbClr val="4D5156"/>
                </a:solidFill>
                <a:highlight>
                  <a:srgbClr val="FFFFFF"/>
                </a:highlight>
              </a:rPr>
              <a:t> module used to serialize a </a:t>
            </a:r>
            <a:r>
              <a:rPr b="1" lang="en" sz="1050">
                <a:solidFill>
                  <a:srgbClr val="5F6368"/>
                </a:solidFill>
                <a:highlight>
                  <a:srgbClr val="FFFFFF"/>
                </a:highlight>
              </a:rPr>
              <a:t>python</a:t>
            </a:r>
            <a:r>
              <a:rPr lang="en" sz="1050">
                <a:solidFill>
                  <a:srgbClr val="4D5156"/>
                </a:solidFill>
                <a:highlight>
                  <a:srgbClr val="FFFFFF"/>
                </a:highlight>
              </a:rPr>
              <a:t> object into a binary format and deserialize it back to the </a:t>
            </a:r>
            <a:r>
              <a:rPr b="1" lang="en" sz="1050">
                <a:solidFill>
                  <a:srgbClr val="5F6368"/>
                </a:solidFill>
                <a:highlight>
                  <a:srgbClr val="FFFFFF"/>
                </a:highlight>
              </a:rPr>
              <a:t>python</a:t>
            </a:r>
            <a:r>
              <a:rPr lang="en" sz="1050">
                <a:solidFill>
                  <a:srgbClr val="4D5156"/>
                </a:solidFill>
                <a:highlight>
                  <a:srgbClr val="FFFFFF"/>
                </a:highlight>
              </a:rPr>
              <a:t> object.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5e7bef34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5e7bef34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5e7bef34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5e7bef34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254175"/>
            <a:ext cx="5361300" cy="178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4C1130"/>
                </a:solidFill>
                <a:latin typeface="Georgia"/>
                <a:ea typeface="Georgia"/>
                <a:cs typeface="Georgia"/>
                <a:sym typeface="Georgia"/>
              </a:rPr>
              <a:t>Clothing Recommender System</a:t>
            </a:r>
            <a:endParaRPr>
              <a:solidFill>
                <a:srgbClr val="4C1130"/>
              </a:solidFill>
              <a:latin typeface="Georgia"/>
              <a:ea typeface="Georgia"/>
              <a:cs typeface="Georgia"/>
              <a:sym typeface="Georgia"/>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5B0F00"/>
                </a:solidFill>
              </a:rPr>
              <a:t>By : Pranali Jamdade (BE-IT)</a:t>
            </a:r>
            <a:endParaRPr sz="1400">
              <a:solidFill>
                <a:srgbClr val="5B0F00"/>
              </a:solidFill>
            </a:endParaRPr>
          </a:p>
          <a:p>
            <a:pPr indent="457200" lvl="0" marL="0" rtl="0" algn="ctr">
              <a:spcBef>
                <a:spcPts val="0"/>
              </a:spcBef>
              <a:spcAft>
                <a:spcPts val="0"/>
              </a:spcAft>
              <a:buNone/>
            </a:pPr>
            <a:r>
              <a:rPr lang="en" sz="1400">
                <a:solidFill>
                  <a:srgbClr val="5B0F00"/>
                </a:solidFill>
              </a:rPr>
              <a:t>Swamini Sontakke (BE-IT)</a:t>
            </a:r>
            <a:endParaRPr sz="1400">
              <a:solidFill>
                <a:srgbClr val="5B0F00"/>
              </a:solidFill>
            </a:endParaRPr>
          </a:p>
          <a:p>
            <a:pPr indent="0" lvl="0" marL="0" rtl="0" algn="ctr">
              <a:spcBef>
                <a:spcPts val="0"/>
              </a:spcBef>
              <a:spcAft>
                <a:spcPts val="0"/>
              </a:spcAft>
              <a:buNone/>
            </a:pPr>
            <a:r>
              <a:rPr lang="en" sz="1400">
                <a:solidFill>
                  <a:srgbClr val="5B0F00"/>
                </a:solidFill>
              </a:rPr>
              <a:t>Yutika Vora  (BE-IT)</a:t>
            </a:r>
            <a:endParaRPr sz="1400">
              <a:solidFill>
                <a:srgbClr val="5B0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1987275"/>
            <a:ext cx="7505700" cy="13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sz="4400">
                <a:solidFill>
                  <a:srgbClr val="4C1130"/>
                </a:solidFill>
                <a:latin typeface="Comic Sans MS"/>
                <a:ea typeface="Comic Sans MS"/>
                <a:cs typeface="Comic Sans MS"/>
                <a:sym typeface="Comic Sans MS"/>
              </a:rPr>
              <a:t>Thank You ….!</a:t>
            </a:r>
            <a:endParaRPr b="1" i="1" sz="4400">
              <a:solidFill>
                <a:srgbClr val="4C113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rgbClr val="660000"/>
                </a:solidFill>
                <a:latin typeface="Lora"/>
                <a:ea typeface="Lora"/>
                <a:cs typeface="Lora"/>
                <a:sym typeface="Lora"/>
              </a:rPr>
              <a:t>Motivation</a:t>
            </a:r>
            <a:endParaRPr b="1" u="sng">
              <a:solidFill>
                <a:srgbClr val="660000"/>
              </a:solidFill>
              <a:latin typeface="Lora"/>
              <a:ea typeface="Lora"/>
              <a:cs typeface="Lora"/>
              <a:sym typeface="Lora"/>
            </a:endParaRPr>
          </a:p>
        </p:txBody>
      </p:sp>
      <p:sp>
        <p:nvSpPr>
          <p:cNvPr id="135" name="Google Shape;135;p14"/>
          <p:cNvSpPr txBox="1"/>
          <p:nvPr>
            <p:ph idx="1" type="body"/>
          </p:nvPr>
        </p:nvSpPr>
        <p:spPr>
          <a:xfrm>
            <a:off x="819150" y="1620725"/>
            <a:ext cx="7505700" cy="28416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lang="en" sz="7007">
                <a:solidFill>
                  <a:srgbClr val="000000"/>
                </a:solidFill>
                <a:highlight>
                  <a:srgbClr val="FFFFFF"/>
                </a:highlight>
                <a:latin typeface="Times New Roman"/>
                <a:ea typeface="Times New Roman"/>
                <a:cs typeface="Times New Roman"/>
                <a:sym typeface="Times New Roman"/>
              </a:rPr>
              <a:t>Our motivation stemmed from a simple question: </a:t>
            </a:r>
            <a:r>
              <a:rPr i="1" lang="en" sz="7007">
                <a:solidFill>
                  <a:srgbClr val="000000"/>
                </a:solidFill>
                <a:highlight>
                  <a:srgbClr val="FFFFFF"/>
                </a:highlight>
                <a:latin typeface="Times New Roman"/>
                <a:ea typeface="Times New Roman"/>
                <a:cs typeface="Times New Roman"/>
                <a:sym typeface="Times New Roman"/>
              </a:rPr>
              <a:t>"What is Fashion?"</a:t>
            </a:r>
            <a:r>
              <a:rPr lang="en" sz="7007">
                <a:solidFill>
                  <a:srgbClr val="000000"/>
                </a:solidFill>
                <a:highlight>
                  <a:srgbClr val="FFFFFF"/>
                </a:highlight>
                <a:latin typeface="Times New Roman"/>
                <a:ea typeface="Times New Roman"/>
                <a:cs typeface="Times New Roman"/>
                <a:sym typeface="Times New Roman"/>
              </a:rPr>
              <a:t> We have intrinsic knowledge on what kind of outfits 'work' (in other words, looks 'good')... then, how can we translate this 'knowledge' to computers?</a:t>
            </a:r>
            <a:endParaRPr sz="7007">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7007">
                <a:solidFill>
                  <a:srgbClr val="000000"/>
                </a:solidFill>
                <a:highlight>
                  <a:srgbClr val="FFFFFF"/>
                </a:highlight>
                <a:latin typeface="Times New Roman"/>
                <a:ea typeface="Times New Roman"/>
                <a:cs typeface="Times New Roman"/>
                <a:sym typeface="Times New Roman"/>
              </a:rPr>
              <a:t>This topic was interesting to us because fashion is an evolution. Depending on what is trending at the moment, the results can be different.</a:t>
            </a:r>
            <a:endParaRPr sz="7007">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7007">
                <a:solidFill>
                  <a:srgbClr val="000000"/>
                </a:solidFill>
                <a:highlight>
                  <a:srgbClr val="FFFFFF"/>
                </a:highlight>
                <a:latin typeface="Times New Roman"/>
                <a:ea typeface="Times New Roman"/>
                <a:cs typeface="Times New Roman"/>
                <a:sym typeface="Times New Roman"/>
              </a:rPr>
              <a:t>We</a:t>
            </a:r>
            <a:r>
              <a:rPr lang="en" sz="7007">
                <a:solidFill>
                  <a:srgbClr val="000000"/>
                </a:solidFill>
                <a:highlight>
                  <a:srgbClr val="FFFFFF"/>
                </a:highlight>
                <a:latin typeface="Times New Roman"/>
                <a:ea typeface="Times New Roman"/>
                <a:cs typeface="Times New Roman"/>
                <a:sym typeface="Times New Roman"/>
              </a:rPr>
              <a:t> proposed and implemented a basic potential workflow for a clothing recommender system.</a:t>
            </a:r>
            <a:endParaRPr sz="7007">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just">
              <a:lnSpc>
                <a:spcPct val="150000"/>
              </a:lnSpc>
              <a:spcBef>
                <a:spcPts val="1200"/>
              </a:spcBef>
              <a:spcAft>
                <a:spcPts val="0"/>
              </a:spcAft>
              <a:buNone/>
            </a:pPr>
            <a:r>
              <a:t/>
            </a:r>
            <a:endParaRPr sz="3500">
              <a:solidFill>
                <a:srgbClr val="24292E"/>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3500">
              <a:solidFill>
                <a:srgbClr val="24292E"/>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700">
              <a:solidFill>
                <a:srgbClr val="24292E"/>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rgbClr val="660000"/>
                </a:solidFill>
                <a:latin typeface="Lora"/>
                <a:ea typeface="Lora"/>
                <a:cs typeface="Lora"/>
                <a:sym typeface="Lora"/>
              </a:rPr>
              <a:t>Content Based Filtering</a:t>
            </a:r>
            <a:endParaRPr b="1" u="sng">
              <a:solidFill>
                <a:srgbClr val="660000"/>
              </a:solidFill>
              <a:latin typeface="Lora"/>
              <a:ea typeface="Lora"/>
              <a:cs typeface="Lora"/>
              <a:sym typeface="Lora"/>
            </a:endParaRPr>
          </a:p>
        </p:txBody>
      </p:sp>
      <p:sp>
        <p:nvSpPr>
          <p:cNvPr id="141" name="Google Shape;141;p15"/>
          <p:cNvSpPr txBox="1"/>
          <p:nvPr>
            <p:ph idx="1" type="body"/>
          </p:nvPr>
        </p:nvSpPr>
        <p:spPr>
          <a:xfrm>
            <a:off x="819150" y="1644375"/>
            <a:ext cx="7505700" cy="27945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Content-based filtering uses item features to recommend other items similar to what the user likes, based on their previous actions or explicit feedback.</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Content-based filtering makes recommendations by using keywords and attributes assigned to objects in a database (e.g., items in an online marketplace) and matching them to a user profile. The user profile is created based on data derived from a user’s actions, such as purchases, ratings (likes and dislikes), downloads, items searched for on a website and/or placed in a cart, and clicks on product links.</a:t>
            </a:r>
            <a:endParaRPr sz="17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rgbClr val="660000"/>
                </a:solidFill>
                <a:latin typeface="Lora"/>
                <a:ea typeface="Lora"/>
                <a:cs typeface="Lora"/>
                <a:sym typeface="Lora"/>
              </a:rPr>
              <a:t>Advantages</a:t>
            </a:r>
            <a:endParaRPr b="1" u="sng">
              <a:solidFill>
                <a:srgbClr val="660000"/>
              </a:solidFill>
              <a:latin typeface="Lora"/>
              <a:ea typeface="Lora"/>
              <a:cs typeface="Lora"/>
              <a:sym typeface="Lora"/>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just">
              <a:lnSpc>
                <a:spcPct val="150000"/>
              </a:lnSpc>
              <a:spcBef>
                <a:spcPts val="90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The model doesn't need any data about other users, since the recommendations are specific to this user. This makes it easier to scale to a large number of users.</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The model can capture the specific interests of a user, and can recommend niche items that very few other users are interested in.</a:t>
            </a:r>
            <a:endParaRPr sz="1700">
              <a:solidFill>
                <a:srgbClr val="000000"/>
              </a:solidFill>
              <a:highlight>
                <a:srgbClr val="FFFFFF"/>
              </a:highlight>
              <a:latin typeface="Times New Roman"/>
              <a:ea typeface="Times New Roman"/>
              <a:cs typeface="Times New Roman"/>
              <a:sym typeface="Times New Roman"/>
            </a:endParaRPr>
          </a:p>
          <a:p>
            <a:pPr indent="0" lvl="0" marL="457200" rtl="0" algn="l">
              <a:spcBef>
                <a:spcPts val="9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rgbClr val="660000"/>
                </a:solidFill>
                <a:latin typeface="Lora"/>
                <a:ea typeface="Lora"/>
                <a:cs typeface="Lora"/>
                <a:sym typeface="Lora"/>
              </a:rPr>
              <a:t>Disadvantages</a:t>
            </a:r>
            <a:endParaRPr b="1" u="sng">
              <a:solidFill>
                <a:srgbClr val="660000"/>
              </a:solidFill>
              <a:latin typeface="Lora"/>
              <a:ea typeface="Lora"/>
              <a:cs typeface="Lora"/>
              <a:sym typeface="Lora"/>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90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Since the feature representation of the items are hand-engineered to some extent, this technique requires a lot of domain knowledge. Therefore, the model can only be as good as the hand-engineered features.</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The model can only make recommendations based on existing interests of the user. In other words, the model has limited ability to expand on the users' existing interests.</a:t>
            </a:r>
            <a:endParaRPr sz="1700">
              <a:solidFill>
                <a:srgbClr val="000000"/>
              </a:solidFill>
              <a:highlight>
                <a:srgbClr val="FFFFFF"/>
              </a:highlight>
              <a:latin typeface="Times New Roman"/>
              <a:ea typeface="Times New Roman"/>
              <a:cs typeface="Times New Roman"/>
              <a:sym typeface="Times New Roman"/>
            </a:endParaRPr>
          </a:p>
          <a:p>
            <a:pPr indent="0" lvl="0" marL="457200" rtl="0" algn="l">
              <a:spcBef>
                <a:spcPts val="9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rgbClr val="660000"/>
                </a:solidFill>
                <a:latin typeface="Lora"/>
                <a:ea typeface="Lora"/>
                <a:cs typeface="Lora"/>
                <a:sym typeface="Lora"/>
              </a:rPr>
              <a:t>Overview Of Project</a:t>
            </a:r>
            <a:endParaRPr b="1" u="sng">
              <a:solidFill>
                <a:srgbClr val="660000"/>
              </a:solidFill>
              <a:latin typeface="Lora"/>
              <a:ea typeface="Lora"/>
              <a:cs typeface="Lora"/>
              <a:sym typeface="Lora"/>
            </a:endParaRPr>
          </a:p>
        </p:txBody>
      </p:sp>
      <p:sp>
        <p:nvSpPr>
          <p:cNvPr id="159" name="Google Shape;159;p18"/>
          <p:cNvSpPr txBox="1"/>
          <p:nvPr>
            <p:ph idx="1" type="body"/>
          </p:nvPr>
        </p:nvSpPr>
        <p:spPr>
          <a:xfrm>
            <a:off x="819150" y="1632550"/>
            <a:ext cx="7505700" cy="2806200"/>
          </a:xfrm>
          <a:prstGeom prst="rect">
            <a:avLst/>
          </a:prstGeom>
        </p:spPr>
        <p:txBody>
          <a:bodyPr anchorCtr="0" anchor="t" bIns="91425" lIns="91425" spcFirstLastPara="1" rIns="91425" wrap="square" tIns="91425">
            <a:normAutofit fontScale="70000"/>
          </a:bodyPr>
          <a:lstStyle/>
          <a:p>
            <a:pPr indent="-331768" lvl="0" marL="457200" rtl="0" algn="just">
              <a:lnSpc>
                <a:spcPct val="150000"/>
              </a:lnSpc>
              <a:spcBef>
                <a:spcPts val="0"/>
              </a:spcBef>
              <a:spcAft>
                <a:spcPts val="0"/>
              </a:spcAft>
              <a:buClr>
                <a:srgbClr val="000000"/>
              </a:buClr>
              <a:buSzPct val="100000"/>
              <a:buFont typeface="Times New Roman"/>
              <a:buChar char="●"/>
            </a:pPr>
            <a:r>
              <a:rPr lang="en" sz="2321">
                <a:solidFill>
                  <a:srgbClr val="000000"/>
                </a:solidFill>
                <a:highlight>
                  <a:srgbClr val="FFFFFF"/>
                </a:highlight>
                <a:latin typeface="Times New Roman"/>
                <a:ea typeface="Times New Roman"/>
                <a:cs typeface="Times New Roman"/>
                <a:sym typeface="Times New Roman"/>
              </a:rPr>
              <a:t>It is a recommendation System based on Content based Clustering. Similar items are grouped or clustered using Pairwise Cosine Distances.</a:t>
            </a:r>
            <a:endParaRPr sz="2321">
              <a:solidFill>
                <a:srgbClr val="000000"/>
              </a:solidFill>
              <a:highlight>
                <a:srgbClr val="FFFFFF"/>
              </a:highlight>
              <a:latin typeface="Times New Roman"/>
              <a:ea typeface="Times New Roman"/>
              <a:cs typeface="Times New Roman"/>
              <a:sym typeface="Times New Roman"/>
            </a:endParaRPr>
          </a:p>
          <a:p>
            <a:pPr indent="-331768" lvl="0" marL="457200" rtl="0" algn="just">
              <a:lnSpc>
                <a:spcPct val="150000"/>
              </a:lnSpc>
              <a:spcBef>
                <a:spcPts val="0"/>
              </a:spcBef>
              <a:spcAft>
                <a:spcPts val="0"/>
              </a:spcAft>
              <a:buClr>
                <a:srgbClr val="000000"/>
              </a:buClr>
              <a:buSzPct val="100000"/>
              <a:buFont typeface="Times New Roman"/>
              <a:buChar char="●"/>
            </a:pPr>
            <a:r>
              <a:rPr lang="en" sz="2321">
                <a:solidFill>
                  <a:srgbClr val="000000"/>
                </a:solidFill>
                <a:highlight>
                  <a:srgbClr val="FFFFFF"/>
                </a:highlight>
                <a:latin typeface="Times New Roman"/>
                <a:ea typeface="Times New Roman"/>
                <a:cs typeface="Times New Roman"/>
                <a:sym typeface="Times New Roman"/>
              </a:rPr>
              <a:t>The recommendation engine, uses information about 1,80,000 products and each product will have multiple features named, 1.Title of the product 2.Brand of the product 3.Color of the product 4.Type of the product 5.Image of the apparel , etc..</a:t>
            </a:r>
            <a:endParaRPr sz="2321">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886">
              <a:solidFill>
                <a:srgbClr val="000000"/>
              </a:solidFill>
              <a:highlight>
                <a:srgbClr val="FFFFFF"/>
              </a:highlight>
              <a:latin typeface="Times New Roman"/>
              <a:ea typeface="Times New Roman"/>
              <a:cs typeface="Times New Roman"/>
              <a:sym typeface="Times New Roman"/>
            </a:endParaRPr>
          </a:p>
          <a:p>
            <a:pPr indent="0" lvl="0" marL="457200" rtl="0" algn="l">
              <a:spcBef>
                <a:spcPts val="600"/>
              </a:spcBef>
              <a:spcAft>
                <a:spcPts val="12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rgbClr val="660000"/>
                </a:solidFill>
                <a:latin typeface="Lora"/>
                <a:ea typeface="Lora"/>
                <a:cs typeface="Lora"/>
                <a:sym typeface="Lora"/>
              </a:rPr>
              <a:t>Overview Of Project</a:t>
            </a:r>
            <a:endParaRPr u="sng"/>
          </a:p>
        </p:txBody>
      </p:sp>
      <p:sp>
        <p:nvSpPr>
          <p:cNvPr id="165" name="Google Shape;165;p19"/>
          <p:cNvSpPr txBox="1"/>
          <p:nvPr>
            <p:ph idx="1" type="body"/>
          </p:nvPr>
        </p:nvSpPr>
        <p:spPr>
          <a:xfrm>
            <a:off x="819150" y="1620725"/>
            <a:ext cx="7505700" cy="28179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 this project we have 19 various features out of </a:t>
            </a:r>
            <a:r>
              <a:rPr lang="en" sz="1600">
                <a:solidFill>
                  <a:srgbClr val="000000"/>
                </a:solidFill>
                <a:latin typeface="Times New Roman"/>
                <a:ea typeface="Times New Roman"/>
                <a:cs typeface="Times New Roman"/>
                <a:sym typeface="Times New Roman"/>
              </a:rPr>
              <a:t>which</a:t>
            </a:r>
            <a:r>
              <a:rPr lang="en" sz="1600">
                <a:solidFill>
                  <a:srgbClr val="000000"/>
                </a:solidFill>
                <a:latin typeface="Times New Roman"/>
                <a:ea typeface="Times New Roman"/>
                <a:cs typeface="Times New Roman"/>
                <a:sym typeface="Times New Roman"/>
              </a:rPr>
              <a:t> we have used only 7 features.</a:t>
            </a:r>
            <a:endParaRPr sz="1600">
              <a:solidFill>
                <a:srgbClr val="000000"/>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We brought down the number of data points from 183K to 28K. We are processing only 28K points so that we can run this code on laptop  in a reasonable amount of time.</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We save data files at every major step in our processing in "pickle" files. If we are stuck anywhere (or) if some code takes too long to run on  laptop, we may use the pickle files</a:t>
            </a:r>
            <a:endParaRPr sz="1600">
              <a:solidFill>
                <a:srgbClr val="000000"/>
              </a:solidFill>
              <a:highlight>
                <a:srgbClr val="FFFFFF"/>
              </a:highlight>
              <a:latin typeface="Times New Roman"/>
              <a:ea typeface="Times New Roman"/>
              <a:cs typeface="Times New Roman"/>
              <a:sym typeface="Times New Roman"/>
            </a:endParaRPr>
          </a:p>
          <a:p>
            <a:pPr indent="0" lvl="0" marL="457200" rtl="0" algn="l">
              <a:lnSpc>
                <a:spcPct val="95000"/>
              </a:lnSpc>
              <a:spcBef>
                <a:spcPts val="6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rgbClr val="660000"/>
                </a:solidFill>
                <a:latin typeface="Lora"/>
                <a:ea typeface="Lora"/>
                <a:cs typeface="Lora"/>
                <a:sym typeface="Lora"/>
              </a:rPr>
              <a:t>Overview Of Project</a:t>
            </a:r>
            <a:endParaRPr u="sng"/>
          </a:p>
        </p:txBody>
      </p:sp>
      <p:sp>
        <p:nvSpPr>
          <p:cNvPr id="171" name="Google Shape;171;p20"/>
          <p:cNvSpPr txBox="1"/>
          <p:nvPr>
            <p:ph idx="1" type="body"/>
          </p:nvPr>
        </p:nvSpPr>
        <p:spPr>
          <a:xfrm>
            <a:off x="819150" y="1656200"/>
            <a:ext cx="7505700" cy="27825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After removing most similar duplicates we have 17593 data points to work on. We have used nltk </a:t>
            </a:r>
            <a:r>
              <a:rPr lang="en" sz="1600">
                <a:solidFill>
                  <a:srgbClr val="000000"/>
                </a:solidFill>
                <a:latin typeface="Times New Roman"/>
                <a:ea typeface="Times New Roman"/>
                <a:cs typeface="Times New Roman"/>
                <a:sym typeface="Times New Roman"/>
              </a:rPr>
              <a:t>library</a:t>
            </a:r>
            <a:r>
              <a:rPr lang="en" sz="1600">
                <a:solidFill>
                  <a:srgbClr val="000000"/>
                </a:solidFill>
                <a:latin typeface="Times New Roman"/>
                <a:ea typeface="Times New Roman"/>
                <a:cs typeface="Times New Roman"/>
                <a:sym typeface="Times New Roman"/>
              </a:rPr>
              <a:t>  for removing the </a:t>
            </a:r>
            <a:r>
              <a:rPr lang="en" sz="1600">
                <a:solidFill>
                  <a:srgbClr val="000000"/>
                </a:solidFill>
                <a:latin typeface="Times New Roman"/>
                <a:ea typeface="Times New Roman"/>
                <a:cs typeface="Times New Roman"/>
                <a:sym typeface="Times New Roman"/>
              </a:rPr>
              <a:t>stop words</a:t>
            </a:r>
            <a:r>
              <a:rPr lang="en" sz="1600">
                <a:solidFill>
                  <a:srgbClr val="000000"/>
                </a:solidFill>
                <a:latin typeface="Times New Roman"/>
                <a:ea typeface="Times New Roman"/>
                <a:cs typeface="Times New Roman"/>
                <a:sym typeface="Times New Roman"/>
              </a:rPr>
              <a:t> which </a:t>
            </a:r>
            <a:r>
              <a:rPr lang="en" sz="1600">
                <a:solidFill>
                  <a:srgbClr val="000000"/>
                </a:solidFill>
                <a:latin typeface="Times New Roman"/>
                <a:ea typeface="Times New Roman"/>
                <a:cs typeface="Times New Roman"/>
                <a:sym typeface="Times New Roman"/>
              </a:rPr>
              <a:t>don't </a:t>
            </a:r>
            <a:r>
              <a:rPr lang="en" sz="1600">
                <a:solidFill>
                  <a:srgbClr val="000000"/>
                </a:solidFill>
                <a:latin typeface="Times New Roman"/>
                <a:ea typeface="Times New Roman"/>
                <a:cs typeface="Times New Roman"/>
                <a:sym typeface="Times New Roman"/>
              </a:rPr>
              <a:t> provide us the more </a:t>
            </a:r>
            <a:r>
              <a:rPr lang="en" sz="1600">
                <a:solidFill>
                  <a:srgbClr val="000000"/>
                </a:solidFill>
                <a:latin typeface="Times New Roman"/>
                <a:ea typeface="Times New Roman"/>
                <a:cs typeface="Times New Roman"/>
                <a:sym typeface="Times New Roman"/>
              </a:rPr>
              <a:t>information</a:t>
            </a:r>
            <a:r>
              <a:rPr lang="en" sz="1600">
                <a:solidFill>
                  <a:srgbClr val="000000"/>
                </a:solidFill>
                <a:latin typeface="Times New Roman"/>
                <a:ea typeface="Times New Roman"/>
                <a:cs typeface="Times New Roman"/>
                <a:sym typeface="Times New Roman"/>
              </a:rPr>
              <a:t> about the title. </a:t>
            </a:r>
            <a:endParaRPr sz="1600">
              <a:solidFill>
                <a:srgbClr val="000000"/>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have used function which displays images for visual using requests.</a:t>
            </a:r>
            <a:endParaRPr sz="1600">
              <a:solidFill>
                <a:srgbClr val="000000"/>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00000"/>
              </a:buClr>
              <a:buSzPts val="1600"/>
              <a:buChar char="●"/>
            </a:pPr>
            <a:r>
              <a:rPr lang="en" sz="1600">
                <a:solidFill>
                  <a:srgbClr val="000000"/>
                </a:solidFill>
                <a:latin typeface="Times New Roman"/>
                <a:ea typeface="Times New Roman"/>
                <a:cs typeface="Times New Roman"/>
                <a:sym typeface="Times New Roman"/>
              </a:rPr>
              <a:t>We have used method called as BOW TF-IDF .</a:t>
            </a:r>
            <a:r>
              <a:rPr lang="en" sz="1600">
                <a:solidFill>
                  <a:srgbClr val="000000"/>
                </a:solidFill>
                <a:highlight>
                  <a:srgbClr val="FFFFFF"/>
                </a:highlight>
                <a:latin typeface="Times New Roman"/>
                <a:ea typeface="Times New Roman"/>
                <a:cs typeface="Times New Roman"/>
                <a:sym typeface="Times New Roman"/>
              </a:rPr>
              <a:t>Our code-flow for a particular method (BOW or TF-IDF) will go as follows:  </a:t>
            </a:r>
            <a:endParaRPr sz="16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1200"/>
              </a:spcBef>
              <a:spcAft>
                <a:spcPts val="1200"/>
              </a:spcAft>
              <a:buNone/>
            </a:pPr>
            <a:r>
              <a:rPr lang="en" sz="1600">
                <a:solidFill>
                  <a:srgbClr val="000000"/>
                </a:solidFill>
                <a:highlight>
                  <a:srgbClr val="FFFFFF"/>
                </a:highlight>
                <a:latin typeface="Times New Roman"/>
                <a:ea typeface="Times New Roman"/>
                <a:cs typeface="Times New Roman"/>
                <a:sym typeface="Times New Roman"/>
              </a:rPr>
              <a:t>get_result --&gt; text_to_vector --&gt; plot_heatmap_image --&gt; plot_heatmap --&gt; display_image</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rgbClr val="660000"/>
                </a:solidFill>
                <a:latin typeface="Lora"/>
                <a:ea typeface="Lora"/>
                <a:cs typeface="Lora"/>
                <a:sym typeface="Lora"/>
              </a:rPr>
              <a:t>What is TF-IDF ?</a:t>
            </a:r>
            <a:endParaRPr u="sng"/>
          </a:p>
        </p:txBody>
      </p:sp>
      <p:sp>
        <p:nvSpPr>
          <p:cNvPr id="177" name="Google Shape;177;p21"/>
          <p:cNvSpPr txBox="1"/>
          <p:nvPr>
            <p:ph idx="1" type="body"/>
          </p:nvPr>
        </p:nvSpPr>
        <p:spPr>
          <a:xfrm>
            <a:off x="819150" y="1526125"/>
            <a:ext cx="7505700" cy="2912700"/>
          </a:xfrm>
          <a:prstGeom prst="rect">
            <a:avLst/>
          </a:prstGeom>
        </p:spPr>
        <p:txBody>
          <a:bodyPr anchorCtr="0" anchor="t" bIns="91425" lIns="91425" spcFirstLastPara="1" rIns="91425" wrap="square" tIns="91425">
            <a:normAutofit fontScale="77500" lnSpcReduction="10000"/>
          </a:bodyPr>
          <a:lstStyle/>
          <a:p>
            <a:pPr indent="-318728" lvl="0" marL="457200" rtl="0" algn="just">
              <a:lnSpc>
                <a:spcPct val="150000"/>
              </a:lnSpc>
              <a:spcBef>
                <a:spcPts val="0"/>
              </a:spcBef>
              <a:spcAft>
                <a:spcPts val="0"/>
              </a:spcAft>
              <a:buClr>
                <a:srgbClr val="000000"/>
              </a:buClr>
              <a:buSzPct val="100000"/>
              <a:buFont typeface="Times New Roman"/>
              <a:buChar char="●"/>
            </a:pPr>
            <a:r>
              <a:rPr lang="en" sz="1831">
                <a:solidFill>
                  <a:srgbClr val="000000"/>
                </a:solidFill>
                <a:highlight>
                  <a:srgbClr val="FFFFFF"/>
                </a:highlight>
                <a:latin typeface="Times New Roman"/>
                <a:ea typeface="Times New Roman"/>
                <a:cs typeface="Times New Roman"/>
                <a:sym typeface="Times New Roman"/>
              </a:rPr>
              <a:t>TF-IDF (term frequency-inverse document frequency) is a metric that represents how ‘important’ a word is to a document in the document set. It has many uses, most importantly in automated text analysis, and is very useful for scoring words in machine learning algorithms for Natural Language Processing (NLP).</a:t>
            </a:r>
            <a:endParaRPr sz="1831">
              <a:solidFill>
                <a:srgbClr val="000000"/>
              </a:solidFill>
              <a:highlight>
                <a:srgbClr val="FFFFFF"/>
              </a:highlight>
              <a:latin typeface="Times New Roman"/>
              <a:ea typeface="Times New Roman"/>
              <a:cs typeface="Times New Roman"/>
              <a:sym typeface="Times New Roman"/>
            </a:endParaRPr>
          </a:p>
          <a:p>
            <a:pPr indent="-318728" lvl="0" marL="457200" rtl="0" algn="just">
              <a:lnSpc>
                <a:spcPct val="150000"/>
              </a:lnSpc>
              <a:spcBef>
                <a:spcPts val="0"/>
              </a:spcBef>
              <a:spcAft>
                <a:spcPts val="0"/>
              </a:spcAft>
              <a:buClr>
                <a:srgbClr val="000000"/>
              </a:buClr>
              <a:buSzPct val="100000"/>
              <a:buFont typeface="Times New Roman"/>
              <a:buChar char="●"/>
            </a:pPr>
            <a:r>
              <a:rPr lang="en" sz="1831">
                <a:solidFill>
                  <a:srgbClr val="000000"/>
                </a:solidFill>
                <a:highlight>
                  <a:srgbClr val="FFFFFF"/>
                </a:highlight>
                <a:latin typeface="Times New Roman"/>
                <a:ea typeface="Times New Roman"/>
                <a:cs typeface="Times New Roman"/>
                <a:sym typeface="Times New Roman"/>
              </a:rPr>
              <a:t>Our helper function will recommend us similar apparels using a doc_id which is similar to a query. We have used pairwise distance to compare </a:t>
            </a:r>
            <a:r>
              <a:rPr lang="en" sz="1831">
                <a:solidFill>
                  <a:srgbClr val="000000"/>
                </a:solidFill>
                <a:highlight>
                  <a:srgbClr val="FFFFFF"/>
                </a:highlight>
                <a:latin typeface="Times New Roman"/>
                <a:ea typeface="Times New Roman"/>
                <a:cs typeface="Times New Roman"/>
                <a:sym typeface="Times New Roman"/>
              </a:rPr>
              <a:t>similarities</a:t>
            </a:r>
            <a:r>
              <a:rPr lang="en" sz="1831">
                <a:solidFill>
                  <a:srgbClr val="000000"/>
                </a:solidFill>
                <a:highlight>
                  <a:srgbClr val="FFFFFF"/>
                </a:highlight>
                <a:latin typeface="Times New Roman"/>
                <a:ea typeface="Times New Roman"/>
                <a:cs typeface="Times New Roman"/>
                <a:sym typeface="Times New Roman"/>
              </a:rPr>
              <a:t> between clusters (bow feature matrix). </a:t>
            </a:r>
            <a:r>
              <a:rPr lang="en" sz="1831">
                <a:solidFill>
                  <a:srgbClr val="000000"/>
                </a:solidFill>
                <a:highlight>
                  <a:srgbClr val="FFFFFF"/>
                </a:highlight>
                <a:latin typeface="Times New Roman"/>
                <a:ea typeface="Times New Roman"/>
                <a:cs typeface="Times New Roman"/>
                <a:sym typeface="Times New Roman"/>
              </a:rPr>
              <a:t>After</a:t>
            </a:r>
            <a:r>
              <a:rPr lang="en" sz="1831">
                <a:solidFill>
                  <a:srgbClr val="000000"/>
                </a:solidFill>
                <a:highlight>
                  <a:srgbClr val="FFFFFF"/>
                </a:highlight>
                <a:latin typeface="Times New Roman"/>
                <a:ea typeface="Times New Roman"/>
                <a:cs typeface="Times New Roman"/>
                <a:sym typeface="Times New Roman"/>
              </a:rPr>
              <a:t> running this code we will get clothes </a:t>
            </a:r>
            <a:r>
              <a:rPr lang="en" sz="1831">
                <a:solidFill>
                  <a:srgbClr val="000000"/>
                </a:solidFill>
                <a:highlight>
                  <a:srgbClr val="FFFFFF"/>
                </a:highlight>
                <a:latin typeface="Times New Roman"/>
                <a:ea typeface="Times New Roman"/>
                <a:cs typeface="Times New Roman"/>
                <a:sym typeface="Times New Roman"/>
              </a:rPr>
              <a:t>recommendation for selected apparel.</a:t>
            </a:r>
            <a:endParaRPr sz="1831">
              <a:solidFill>
                <a:srgbClr val="000000"/>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3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