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8" r:id="rId4"/>
    <p:sldId id="369" r:id="rId5"/>
    <p:sldId id="370" r:id="rId6"/>
    <p:sldId id="379" r:id="rId7"/>
    <p:sldId id="372" r:id="rId8"/>
    <p:sldId id="373" r:id="rId9"/>
    <p:sldId id="374" r:id="rId10"/>
    <p:sldId id="376" r:id="rId11"/>
    <p:sldId id="375" r:id="rId12"/>
    <p:sldId id="377" r:id="rId13"/>
    <p:sldId id="378"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505B71-BCD2-4DEF-8994-1654654D382D}" v="32" dt="2025-05-09T03:57:47.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nov Shabari" userId="a622b31df0c6b7c2" providerId="LiveId" clId="{44505B71-BCD2-4DEF-8994-1654654D382D}"/>
    <pc:docChg chg="custSel modSld">
      <pc:chgData name="Prannov Shabari" userId="a622b31df0c6b7c2" providerId="LiveId" clId="{44505B71-BCD2-4DEF-8994-1654654D382D}" dt="2025-05-09T03:57:47.388" v="442" actId="1076"/>
      <pc:docMkLst>
        <pc:docMk/>
      </pc:docMkLst>
      <pc:sldChg chg="modSp mod">
        <pc:chgData name="Prannov Shabari" userId="a622b31df0c6b7c2" providerId="LiveId" clId="{44505B71-BCD2-4DEF-8994-1654654D382D}" dt="2025-05-09T03:34:49.466" v="436" actId="20577"/>
        <pc:sldMkLst>
          <pc:docMk/>
          <pc:sldMk cId="4233139276" sldId="256"/>
        </pc:sldMkLst>
        <pc:spChg chg="mod">
          <ac:chgData name="Prannov Shabari" userId="a622b31df0c6b7c2" providerId="LiveId" clId="{44505B71-BCD2-4DEF-8994-1654654D382D}" dt="2025-05-09T03:34:44.569" v="432" actId="1037"/>
          <ac:spMkLst>
            <pc:docMk/>
            <pc:sldMk cId="4233139276" sldId="256"/>
            <ac:spMk id="10" creationId="{2D19DAE3-8F95-230C-D485-225341D07DA1}"/>
          </ac:spMkLst>
        </pc:spChg>
        <pc:spChg chg="mod">
          <ac:chgData name="Prannov Shabari" userId="a622b31df0c6b7c2" providerId="LiveId" clId="{44505B71-BCD2-4DEF-8994-1654654D382D}" dt="2025-05-09T03:34:49.466" v="436" actId="20577"/>
          <ac:spMkLst>
            <pc:docMk/>
            <pc:sldMk cId="4233139276" sldId="256"/>
            <ac:spMk id="11" creationId="{19A39F01-D00C-AF01-020F-6FE15F5B4206}"/>
          </ac:spMkLst>
        </pc:spChg>
      </pc:sldChg>
      <pc:sldChg chg="modSp mod">
        <pc:chgData name="Prannov Shabari" userId="a622b31df0c6b7c2" providerId="LiveId" clId="{44505B71-BCD2-4DEF-8994-1654654D382D}" dt="2025-05-09T03:57:47.388" v="442" actId="1076"/>
        <pc:sldMkLst>
          <pc:docMk/>
          <pc:sldMk cId="563971378" sldId="368"/>
        </pc:sldMkLst>
        <pc:spChg chg="mod">
          <ac:chgData name="Prannov Shabari" userId="a622b31df0c6b7c2" providerId="LiveId" clId="{44505B71-BCD2-4DEF-8994-1654654D382D}" dt="2025-05-09T03:57:34.471" v="440" actId="20577"/>
          <ac:spMkLst>
            <pc:docMk/>
            <pc:sldMk cId="563971378" sldId="368"/>
            <ac:spMk id="3" creationId="{01F36FF0-FD4A-EE78-6CA2-4ADCB6BA1B65}"/>
          </ac:spMkLst>
        </pc:spChg>
        <pc:spChg chg="mod">
          <ac:chgData name="Prannov Shabari" userId="a622b31df0c6b7c2" providerId="LiveId" clId="{44505B71-BCD2-4DEF-8994-1654654D382D}" dt="2025-05-09T03:57:47.388" v="442" actId="1076"/>
          <ac:spMkLst>
            <pc:docMk/>
            <pc:sldMk cId="563971378" sldId="368"/>
            <ac:spMk id="11" creationId="{C1CF4ED5-3DD4-237C-88CF-C82B4565686E}"/>
          </ac:spMkLst>
        </pc:spChg>
      </pc:sldChg>
      <pc:sldChg chg="addSp delSp modSp mod">
        <pc:chgData name="Prannov Shabari" userId="a622b31df0c6b7c2" providerId="LiveId" clId="{44505B71-BCD2-4DEF-8994-1654654D382D}" dt="2025-05-09T03:06:11.824" v="431" actId="1076"/>
        <pc:sldMkLst>
          <pc:docMk/>
          <pc:sldMk cId="1066777925" sldId="372"/>
        </pc:sldMkLst>
        <pc:picChg chg="del">
          <ac:chgData name="Prannov Shabari" userId="a622b31df0c6b7c2" providerId="LiveId" clId="{44505B71-BCD2-4DEF-8994-1654654D382D}" dt="2025-05-09T03:05:42.722" v="423" actId="478"/>
          <ac:picMkLst>
            <pc:docMk/>
            <pc:sldMk cId="1066777925" sldId="372"/>
            <ac:picMk id="7" creationId="{519CA4DD-4728-8F3D-8BC6-4C527DC43342}"/>
          </ac:picMkLst>
        </pc:picChg>
        <pc:picChg chg="add mod">
          <ac:chgData name="Prannov Shabari" userId="a622b31df0c6b7c2" providerId="LiveId" clId="{44505B71-BCD2-4DEF-8994-1654654D382D}" dt="2025-05-09T03:06:11.824" v="431" actId="1076"/>
          <ac:picMkLst>
            <pc:docMk/>
            <pc:sldMk cId="1066777925" sldId="372"/>
            <ac:picMk id="8" creationId="{D2D83678-8821-94F7-1C7A-F4812CF310FC}"/>
          </ac:picMkLst>
        </pc:picChg>
      </pc:sldChg>
      <pc:sldChg chg="addSp modSp mod">
        <pc:chgData name="Prannov Shabari" userId="a622b31df0c6b7c2" providerId="LiveId" clId="{44505B71-BCD2-4DEF-8994-1654654D382D}" dt="2025-05-09T02:55:54.404" v="404" actId="1076"/>
        <pc:sldMkLst>
          <pc:docMk/>
          <pc:sldMk cId="517529961" sldId="374"/>
        </pc:sldMkLst>
        <pc:spChg chg="mod">
          <ac:chgData name="Prannov Shabari" userId="a622b31df0c6b7c2" providerId="LiveId" clId="{44505B71-BCD2-4DEF-8994-1654654D382D}" dt="2025-05-09T02:45:56.374" v="389" actId="5793"/>
          <ac:spMkLst>
            <pc:docMk/>
            <pc:sldMk cId="517529961" sldId="374"/>
            <ac:spMk id="3" creationId="{01F36FF0-FD4A-EE78-6CA2-4ADCB6BA1B65}"/>
          </ac:spMkLst>
        </pc:spChg>
        <pc:picChg chg="add mod">
          <ac:chgData name="Prannov Shabari" userId="a622b31df0c6b7c2" providerId="LiveId" clId="{44505B71-BCD2-4DEF-8994-1654654D382D}" dt="2025-05-09T02:47:40.664" v="401" actId="1076"/>
          <ac:picMkLst>
            <pc:docMk/>
            <pc:sldMk cId="517529961" sldId="374"/>
            <ac:picMk id="8" creationId="{5F6036AF-517F-1022-27D4-8F6926319B7B}"/>
          </ac:picMkLst>
        </pc:picChg>
        <pc:picChg chg="add mod">
          <ac:chgData name="Prannov Shabari" userId="a622b31df0c6b7c2" providerId="LiveId" clId="{44505B71-BCD2-4DEF-8994-1654654D382D}" dt="2025-05-09T02:55:54.404" v="404" actId="1076"/>
          <ac:picMkLst>
            <pc:docMk/>
            <pc:sldMk cId="517529961" sldId="374"/>
            <ac:picMk id="1026" creationId="{1FD74B6A-3BAB-6755-7622-E95C8E3B21D2}"/>
          </ac:picMkLst>
        </pc:picChg>
      </pc:sldChg>
      <pc:sldChg chg="addSp delSp modSp mod">
        <pc:chgData name="Prannov Shabari" userId="a622b31df0c6b7c2" providerId="LiveId" clId="{44505B71-BCD2-4DEF-8994-1654654D382D}" dt="2025-05-09T02:59:11.540" v="421" actId="14100"/>
        <pc:sldMkLst>
          <pc:docMk/>
          <pc:sldMk cId="4109638305" sldId="376"/>
        </pc:sldMkLst>
        <pc:spChg chg="mod">
          <ac:chgData name="Prannov Shabari" userId="a622b31df0c6b7c2" providerId="LiveId" clId="{44505B71-BCD2-4DEF-8994-1654654D382D}" dt="2025-05-09T02:37:02.273" v="356" actId="5793"/>
          <ac:spMkLst>
            <pc:docMk/>
            <pc:sldMk cId="4109638305" sldId="376"/>
            <ac:spMk id="3" creationId="{01F36FF0-FD4A-EE78-6CA2-4ADCB6BA1B65}"/>
          </ac:spMkLst>
        </pc:spChg>
        <pc:picChg chg="add del mod">
          <ac:chgData name="Prannov Shabari" userId="a622b31df0c6b7c2" providerId="LiveId" clId="{44505B71-BCD2-4DEF-8994-1654654D382D}" dt="2025-05-09T02:40:51.726" v="374" actId="478"/>
          <ac:picMkLst>
            <pc:docMk/>
            <pc:sldMk cId="4109638305" sldId="376"/>
            <ac:picMk id="7" creationId="{BBF1C006-BBE9-8EA2-48D2-B98DDA6718E6}"/>
          </ac:picMkLst>
        </pc:picChg>
        <pc:picChg chg="add del mod">
          <ac:chgData name="Prannov Shabari" userId="a622b31df0c6b7c2" providerId="LiveId" clId="{44505B71-BCD2-4DEF-8994-1654654D382D}" dt="2025-05-09T02:40:53.668" v="375" actId="478"/>
          <ac:picMkLst>
            <pc:docMk/>
            <pc:sldMk cId="4109638305" sldId="376"/>
            <ac:picMk id="8" creationId="{FA9C20D3-2253-2869-E4F0-C5676CA16311}"/>
          </ac:picMkLst>
        </pc:picChg>
        <pc:picChg chg="add del mod">
          <ac:chgData name="Prannov Shabari" userId="a622b31df0c6b7c2" providerId="LiveId" clId="{44505B71-BCD2-4DEF-8994-1654654D382D}" dt="2025-05-09T02:40:55.919" v="376" actId="478"/>
          <ac:picMkLst>
            <pc:docMk/>
            <pc:sldMk cId="4109638305" sldId="376"/>
            <ac:picMk id="9" creationId="{C656E34C-A7D5-F91B-3D6F-8B047FD9D7CE}"/>
          </ac:picMkLst>
        </pc:picChg>
        <pc:picChg chg="add del mod">
          <ac:chgData name="Prannov Shabari" userId="a622b31df0c6b7c2" providerId="LiveId" clId="{44505B71-BCD2-4DEF-8994-1654654D382D}" dt="2025-05-09T02:58:56.590" v="415" actId="478"/>
          <ac:picMkLst>
            <pc:docMk/>
            <pc:sldMk cId="4109638305" sldId="376"/>
            <ac:picMk id="10" creationId="{C42761FA-BD43-4BA0-0EAF-112CEF9F445D}"/>
          </ac:picMkLst>
        </pc:picChg>
        <pc:picChg chg="add del mod">
          <ac:chgData name="Prannov Shabari" userId="a622b31df0c6b7c2" providerId="LiveId" clId="{44505B71-BCD2-4DEF-8994-1654654D382D}" dt="2025-05-09T02:58:59.017" v="416" actId="478"/>
          <ac:picMkLst>
            <pc:docMk/>
            <pc:sldMk cId="4109638305" sldId="376"/>
            <ac:picMk id="11" creationId="{A2D59619-C8D0-347F-1544-790B90951810}"/>
          </ac:picMkLst>
        </pc:picChg>
        <pc:picChg chg="add del mod">
          <ac:chgData name="Prannov Shabari" userId="a622b31df0c6b7c2" providerId="LiveId" clId="{44505B71-BCD2-4DEF-8994-1654654D382D}" dt="2025-05-09T02:59:00.217" v="417" actId="478"/>
          <ac:picMkLst>
            <pc:docMk/>
            <pc:sldMk cId="4109638305" sldId="376"/>
            <ac:picMk id="12" creationId="{7431865E-99F9-05DE-A74C-88D7795E1522}"/>
          </ac:picMkLst>
        </pc:picChg>
        <pc:picChg chg="add mod">
          <ac:chgData name="Prannov Shabari" userId="a622b31df0c6b7c2" providerId="LiveId" clId="{44505B71-BCD2-4DEF-8994-1654654D382D}" dt="2025-05-09T02:59:11.540" v="421" actId="14100"/>
          <ac:picMkLst>
            <pc:docMk/>
            <pc:sldMk cId="4109638305" sldId="376"/>
            <ac:picMk id="14" creationId="{0BA5590D-BFCB-5345-8B0F-CA9F6D97C7FE}"/>
          </ac:picMkLst>
        </pc:picChg>
      </pc:sldChg>
      <pc:sldChg chg="modSp mod">
        <pc:chgData name="Prannov Shabari" userId="a622b31df0c6b7c2" providerId="LiveId" clId="{44505B71-BCD2-4DEF-8994-1654654D382D}" dt="2025-05-09T02:59:22.588" v="422" actId="313"/>
        <pc:sldMkLst>
          <pc:docMk/>
          <pc:sldMk cId="2946422721" sldId="378"/>
        </pc:sldMkLst>
        <pc:spChg chg="mod">
          <ac:chgData name="Prannov Shabari" userId="a622b31df0c6b7c2" providerId="LiveId" clId="{44505B71-BCD2-4DEF-8994-1654654D382D}" dt="2025-05-09T02:59:22.588" v="422" actId="313"/>
          <ac:spMkLst>
            <pc:docMk/>
            <pc:sldMk cId="2946422721" sldId="378"/>
            <ac:spMk id="3" creationId="{01F36FF0-FD4A-EE78-6CA2-4ADCB6BA1B6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hyperlink" Target="https://www.bikedekho.com/" TargetMode="External"/><Relationship Id="rId2" Type="http://schemas.openxmlformats.org/officeDocument/2006/relationships/hyperlink" Target="https://www.olx.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307462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b="1" dirty="0">
                <a:solidFill>
                  <a:schemeClr val="tx1">
                    <a:lumMod val="95000"/>
                    <a:lumOff val="5000"/>
                  </a:schemeClr>
                </a:solidFill>
                <a:latin typeface="Tempus Sans ITC" panose="04020404030D07020202" pitchFamily="82" charset="0"/>
                <a:ea typeface="+mn-ea"/>
                <a:cs typeface="+mn-cs"/>
              </a:rPr>
              <a:t>BIKE</a:t>
            </a:r>
            <a:r>
              <a:rPr lang="en-US" sz="6600" b="1" dirty="0">
                <a:solidFill>
                  <a:srgbClr val="FF0000"/>
                </a:solidFill>
                <a:latin typeface="Tempus Sans ITC" panose="04020404030D07020202" pitchFamily="82" charset="0"/>
                <a:ea typeface="+mn-ea"/>
                <a:cs typeface="+mn-cs"/>
              </a:rPr>
              <a:t> </a:t>
            </a:r>
            <a:r>
              <a:rPr lang="en-US" sz="6600" b="1" dirty="0">
                <a:solidFill>
                  <a:schemeClr val="tx1">
                    <a:lumMod val="95000"/>
                    <a:lumOff val="5000"/>
                  </a:schemeClr>
                </a:solidFill>
                <a:latin typeface="Tempus Sans ITC" panose="04020404030D07020202" pitchFamily="82" charset="0"/>
                <a:ea typeface="+mn-ea"/>
                <a:cs typeface="+mn-cs"/>
              </a:rPr>
              <a:t>PRICE</a:t>
            </a:r>
            <a:r>
              <a:rPr lang="en-US" sz="6600" b="1" dirty="0">
                <a:solidFill>
                  <a:srgbClr val="FF0000"/>
                </a:solidFill>
                <a:latin typeface="Tempus Sans ITC" panose="04020404030D07020202" pitchFamily="82" charset="0"/>
                <a:ea typeface="+mn-ea"/>
                <a:cs typeface="+mn-cs"/>
              </a:rPr>
              <a:t> </a:t>
            </a:r>
            <a:r>
              <a:rPr lang="en-US" sz="6600" b="1" dirty="0">
                <a:solidFill>
                  <a:schemeClr val="tx1">
                    <a:lumMod val="95000"/>
                    <a:lumOff val="5000"/>
                  </a:schemeClr>
                </a:solidFill>
                <a:latin typeface="Tempus Sans ITC" panose="04020404030D07020202" pitchFamily="82" charset="0"/>
                <a:ea typeface="+mn-ea"/>
                <a:cs typeface="+mn-cs"/>
              </a:rPr>
              <a:t>PREDICTION</a:t>
            </a:r>
            <a:endParaRPr lang="en-IN" sz="6600" b="1" dirty="0">
              <a:solidFill>
                <a:schemeClr val="tx1">
                  <a:lumMod val="95000"/>
                  <a:lumOff val="5000"/>
                </a:schemeClr>
              </a:solidFill>
              <a:latin typeface="Tempus Sans ITC" panose="04020404030D07020202" pitchFamily="82"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54868" y="5183902"/>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latin typeface="Times New Roman" panose="02020603050405020304" pitchFamily="18" charset="0"/>
                <a:cs typeface="Times New Roman" panose="02020603050405020304" pitchFamily="18" charset="0"/>
              </a:rPr>
              <a:t>M</a:t>
            </a:r>
            <a:r>
              <a:rPr lang="en-IN" altLang="en-US" sz="2400" b="1" dirty="0" err="1">
                <a:latin typeface="Times New Roman" panose="02020603050405020304" pitchFamily="18" charset="0"/>
                <a:cs typeface="Times New Roman" panose="02020603050405020304" pitchFamily="18" charset="0"/>
              </a:rPr>
              <a:t>rs</a:t>
            </a:r>
            <a:r>
              <a:rPr lang="en-IN" altLang="en-US" sz="2400" b="1" dirty="0">
                <a:latin typeface="Times New Roman" panose="02020603050405020304" pitchFamily="18" charset="0"/>
                <a:cs typeface="Times New Roman" panose="02020603050405020304" pitchFamily="18" charset="0"/>
              </a:rPr>
              <a:t>. </a:t>
            </a:r>
            <a:r>
              <a:rPr lang="en-IN" altLang="en-US" sz="2400" b="1" dirty="0" err="1">
                <a:latin typeface="Times New Roman" panose="02020603050405020304" pitchFamily="18" charset="0"/>
                <a:cs typeface="Times New Roman" panose="02020603050405020304" pitchFamily="18" charset="0"/>
              </a:rPr>
              <a:t>M.Divya</a:t>
            </a:r>
            <a:r>
              <a:rPr lang="en-IN" altLang="en-US" sz="2400" b="1" dirty="0">
                <a:latin typeface="Times New Roman" panose="02020603050405020304" pitchFamily="18" charset="0"/>
                <a:cs typeface="Times New Roman" panose="02020603050405020304" pitchFamily="18" charset="0"/>
              </a:rPr>
              <a:t>, M.E</a:t>
            </a:r>
          </a:p>
          <a:p>
            <a:pPr>
              <a:spcBef>
                <a:spcPct val="0"/>
              </a:spcBef>
              <a:buClrTx/>
              <a:buFontTx/>
              <a:buNone/>
            </a:pPr>
            <a:r>
              <a:rPr lang="en-IN" altLang="en-US" sz="2400" b="1" dirty="0">
                <a:latin typeface="Times New Roman" panose="02020603050405020304" pitchFamily="18" charset="0"/>
                <a:cs typeface="Times New Roman" panose="02020603050405020304" pitchFamily="18" charset="0"/>
              </a:rPr>
              <a:t>Department of </a:t>
            </a:r>
            <a:r>
              <a:rPr lang="en-IN" altLang="en-US" sz="2400" b="1" dirty="0" err="1">
                <a:latin typeface="Times New Roman" panose="02020603050405020304" pitchFamily="18" charset="0"/>
                <a:cs typeface="Times New Roman" panose="02020603050405020304" pitchFamily="18" charset="0"/>
              </a:rPr>
              <a:t>Cse</a:t>
            </a:r>
            <a:endParaRPr lang="en-IN" altLang="en-US" sz="2400" b="1" dirty="0">
              <a:latin typeface="Times New Roman" panose="02020603050405020304" pitchFamily="18" charset="0"/>
              <a:cs typeface="Times New Roman" panose="02020603050405020304" pitchFamily="18" charset="0"/>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latin typeface="Times New Roman" panose="02020603050405020304" pitchFamily="18" charset="0"/>
                <a:cs typeface="Times New Roman" panose="02020603050405020304" pitchFamily="18" charset="0"/>
              </a:rPr>
              <a:t>2116220701197</a:t>
            </a:r>
          </a:p>
          <a:p>
            <a:pPr>
              <a:spcBef>
                <a:spcPct val="0"/>
              </a:spcBef>
              <a:buClrTx/>
              <a:buFontTx/>
              <a:buNone/>
            </a:pPr>
            <a:r>
              <a:rPr lang="en-IN" altLang="en-US" sz="2400" b="1" dirty="0">
                <a:latin typeface="Times New Roman" panose="02020603050405020304" pitchFamily="18" charset="0"/>
                <a:cs typeface="Times New Roman" panose="02020603050405020304" pitchFamily="18" charset="0"/>
              </a:rPr>
              <a:t>Prannov Shabari N</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14" name="Picture 13">
            <a:extLst>
              <a:ext uri="{FF2B5EF4-FFF2-40B4-BE49-F238E27FC236}">
                <a16:creationId xmlns:a16="http://schemas.microsoft.com/office/drawing/2014/main" id="{0BA5590D-BFCB-5345-8B0F-CA9F6D97C7FE}"/>
              </a:ext>
            </a:extLst>
          </p:cNvPr>
          <p:cNvPicPr>
            <a:picLocks noChangeAspect="1"/>
          </p:cNvPicPr>
          <p:nvPr/>
        </p:nvPicPr>
        <p:blipFill>
          <a:blip r:embed="rId2"/>
          <a:stretch>
            <a:fillRect/>
          </a:stretch>
        </p:blipFill>
        <p:spPr>
          <a:xfrm>
            <a:off x="3578934" y="1746251"/>
            <a:ext cx="4609082" cy="4386262"/>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r>
              <a:rPr lang="en-US" sz="2300" dirty="0">
                <a:latin typeface="Times New Roman" panose="02020603050405020304" pitchFamily="18" charset="0"/>
                <a:cs typeface="Times New Roman" panose="02020603050405020304" pitchFamily="18" charset="0"/>
              </a:rPr>
              <a:t>The project presents a practical and intelligent solution for estimating the resale price of used bikes using machine learning. By analyzing key factors such as city, brand, kilometers driven, engine power, and age, the system provides an accurate and data-driven price prediction. The integration of the </a:t>
            </a:r>
            <a:r>
              <a:rPr lang="en-US" sz="2300" b="1" dirty="0" err="1">
                <a:latin typeface="Times New Roman" panose="02020603050405020304" pitchFamily="18" charset="0"/>
                <a:cs typeface="Times New Roman" panose="02020603050405020304" pitchFamily="18" charset="0"/>
              </a:rPr>
              <a:t>XGBoost</a:t>
            </a:r>
            <a:r>
              <a:rPr lang="en-US" sz="2300" b="1" dirty="0">
                <a:latin typeface="Times New Roman" panose="02020603050405020304" pitchFamily="18" charset="0"/>
                <a:cs typeface="Times New Roman" panose="02020603050405020304" pitchFamily="18" charset="0"/>
              </a:rPr>
              <a:t> regression model</a:t>
            </a:r>
            <a:r>
              <a:rPr lang="en-US" sz="2300" dirty="0">
                <a:latin typeface="Times New Roman" panose="02020603050405020304" pitchFamily="18" charset="0"/>
                <a:cs typeface="Times New Roman" panose="02020603050405020304" pitchFamily="18" charset="0"/>
              </a:rPr>
              <a:t> ensures high performance and reliability, while the </a:t>
            </a:r>
            <a:r>
              <a:rPr lang="en-US" sz="2300" b="1" dirty="0">
                <a:latin typeface="Times New Roman" panose="02020603050405020304" pitchFamily="18" charset="0"/>
                <a:cs typeface="Times New Roman" panose="02020603050405020304" pitchFamily="18" charset="0"/>
              </a:rPr>
              <a:t>Flask-based web interface</a:t>
            </a:r>
            <a:r>
              <a:rPr lang="en-US" sz="2300" dirty="0">
                <a:latin typeface="Times New Roman" panose="02020603050405020304" pitchFamily="18" charset="0"/>
                <a:cs typeface="Times New Roman" panose="02020603050405020304" pitchFamily="18" charset="0"/>
              </a:rPr>
              <a:t> allows users to easily interact with the system in real time.</a:t>
            </a:r>
          </a:p>
          <a:p>
            <a:pPr algn="just"/>
            <a:r>
              <a:rPr lang="en-US" sz="2300" dirty="0">
                <a:latin typeface="Times New Roman" panose="02020603050405020304" pitchFamily="18" charset="0"/>
                <a:cs typeface="Times New Roman" panose="02020603050405020304" pitchFamily="18" charset="0"/>
              </a:rPr>
              <a:t>This approach addresses the limitations of existing platforms by offering greater transparency, personalization, and accuracy. Users no longer need to rely on vague market estimates or third-party suggestions—instead, they can make informed decisions based on objective data and machine learning insights. Overall, the project successfully combines modern data science techniques with web development to solve a real-world problem in the Indian two-wheeler market.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942694" y="4527349"/>
            <a:ext cx="10668000" cy="4267200"/>
          </a:xfrm>
        </p:spPr>
        <p:txBody>
          <a:bodyPr>
            <a:normAutofit/>
          </a:bodyPr>
          <a:lstStyle/>
          <a:p>
            <a:pPr marL="0" marR="0" lvl="0" indent="0" algn="just" defTabSz="914400" rtl="0" eaLnBrk="0" fontAlgn="base" latinLnBrk="0" hangingPunct="0">
              <a:lnSpc>
                <a:spcPct val="120000"/>
              </a:lnSpc>
              <a:spcBef>
                <a:spcPct val="20000"/>
              </a:spcBef>
              <a:spcAft>
                <a:spcPct val="0"/>
              </a:spcAft>
              <a:buClr>
                <a:srgbClr val="CC0000"/>
              </a:buClr>
              <a:buSzTx/>
              <a:buNone/>
              <a:tabLst/>
              <a:defRPr/>
            </a:pPr>
            <a:br>
              <a:rPr kumimoji="0" lang="en-IN" altLang="en-US" sz="2300" b="0" i="0" u="none" strike="noStrike" kern="0" cap="none" spc="0" normalizeH="0" baseline="0" noProof="0" dirty="0">
                <a:ln>
                  <a:noFill/>
                </a:ln>
                <a:solidFill>
                  <a:srgbClr val="000000"/>
                </a:solidFill>
                <a:effectLst/>
                <a:uLnTx/>
                <a:uFillTx/>
                <a:ea typeface="+mn-ea"/>
                <a:cs typeface="+mn-cs"/>
              </a:rPr>
            </a:br>
            <a:r>
              <a:rPr kumimoji="0" lang="en-IN" altLang="en-US" sz="2300" b="0" i="0" u="none" strike="noStrike" kern="0" cap="none" spc="0" normalizeH="0" baseline="0" noProof="0" dirty="0">
                <a:ln>
                  <a:noFill/>
                </a:ln>
                <a:solidFill>
                  <a:srgbClr val="000000"/>
                </a:solidFill>
                <a:effectLst/>
                <a:uLnTx/>
                <a:uFillTx/>
                <a:ea typeface="+mn-ea"/>
                <a:cs typeface="+mn-cs"/>
              </a:rPr>
              <a:t>                            </a:t>
            </a: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
        <p:nvSpPr>
          <p:cNvPr id="12" name="Rectangle 5">
            <a:extLst>
              <a:ext uri="{FF2B5EF4-FFF2-40B4-BE49-F238E27FC236}">
                <a16:creationId xmlns:a16="http://schemas.microsoft.com/office/drawing/2014/main" id="{A46FEEEE-2E1E-4502-8BE0-56454E6A0326}"/>
              </a:ext>
            </a:extLst>
          </p:cNvPr>
          <p:cNvSpPr>
            <a:spLocks noChangeArrowheads="1"/>
          </p:cNvSpPr>
          <p:nvPr/>
        </p:nvSpPr>
        <p:spPr bwMode="auto">
          <a:xfrm>
            <a:off x="581306" y="1805533"/>
            <a:ext cx="1137965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M. Patel, R. Sharma, and S. Banerjee,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"Predicting Used Bike Prices Using </a:t>
            </a:r>
          </a:p>
          <a:p>
            <a:pPr marL="0" marR="0" lvl="0" indent="0" algn="l" defTabSz="914400" rtl="0" eaLnBrk="0" fontAlgn="base" latinLnBrk="0" hangingPunct="0">
              <a:lnSpc>
                <a:spcPct val="100000"/>
              </a:lnSpc>
              <a:spcBef>
                <a:spcPct val="0"/>
              </a:spcBef>
              <a:spcAft>
                <a:spcPct val="0"/>
              </a:spcAft>
              <a:buClrTx/>
              <a:buSzTx/>
              <a:tabLst/>
            </a:pPr>
            <a:r>
              <a:rPr lang="en-US" altLang="en-US" sz="2400" i="1" dirty="0">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Techniques,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of Computer Applications, vol. 182,</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46, pp. 35–41, 2021.</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Y. Gupta and A. Verma,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 Estimation of Second-Hand Bikes Using Ensemble </a:t>
            </a:r>
          </a:p>
          <a:p>
            <a:pPr marL="0" marR="0" lvl="0" indent="0" algn="l" defTabSz="914400" rtl="0" eaLnBrk="0" fontAlgn="base" latinLnBrk="0" hangingPunct="0">
              <a:lnSpc>
                <a:spcPct val="100000"/>
              </a:lnSpc>
              <a:spcBef>
                <a:spcPct val="0"/>
              </a:spcBef>
              <a:spcAft>
                <a:spcPct val="0"/>
              </a:spcAft>
              <a:buClrTx/>
              <a:buSzTx/>
              <a:tabLst/>
            </a:pPr>
            <a:r>
              <a:rPr lang="en-US" altLang="en-US" sz="2400" i="1" dirty="0">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Models,"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 of Data Science and Applications, vol. 14, no. 2, pp. 89–98,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2020.</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S. Singh, P. Kumar, and K. Jain,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Comparative Study of Regression Models for </a:t>
            </a:r>
          </a:p>
          <a:p>
            <a:pPr marL="0" marR="0" lvl="0" indent="0" algn="l" defTabSz="914400" rtl="0" eaLnBrk="0" fontAlgn="base" latinLnBrk="0" hangingPunct="0">
              <a:lnSpc>
                <a:spcPct val="100000"/>
              </a:lnSpc>
              <a:spcBef>
                <a:spcPct val="0"/>
              </a:spcBef>
              <a:spcAft>
                <a:spcPct val="0"/>
              </a:spcAft>
              <a:buClrTx/>
              <a:buSzTx/>
              <a:tabLst/>
            </a:pPr>
            <a:r>
              <a:rPr lang="en-US" altLang="en-US" sz="2400" i="1" dirty="0">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Vehicle Price Prediction,"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International Journal of Artificial Intelligence and Machine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vol. 9, no. 3, pp. 145–157, 2022.</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H. Zhang, T. Li, and J. Wang,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"Bike Price Prediction Using </a:t>
            </a:r>
            <a:r>
              <a:rPr kumimoji="0" lang="en-US" altLang="en-US" sz="2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Feature </a:t>
            </a:r>
          </a:p>
          <a:p>
            <a:pPr marL="0" marR="0" lvl="0" indent="0" algn="l" defTabSz="914400" rtl="0" eaLnBrk="0" fontAlgn="base" latinLnBrk="0" hangingPunct="0">
              <a:lnSpc>
                <a:spcPct val="100000"/>
              </a:lnSpc>
              <a:spcBef>
                <a:spcPct val="0"/>
              </a:spcBef>
              <a:spcAft>
                <a:spcPct val="0"/>
              </a:spcAft>
              <a:buClrTx/>
              <a:buSzTx/>
              <a:tabLst/>
            </a:pPr>
            <a:r>
              <a:rPr lang="en-US" altLang="en-US" sz="2400" i="1" dirty="0">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Engineering Techniques,</a:t>
            </a:r>
            <a:r>
              <a:rPr lang="en-US" altLang="en-US" sz="2400" i="1" dirty="0">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IEEE Access, vol. 10, pp. 20185–20194, 2022.</a:t>
            </a:r>
          </a:p>
        </p:txBody>
      </p:sp>
    </p:spTree>
    <p:extLst>
      <p:ext uri="{BB962C8B-B14F-4D97-AF65-F5344CB8AC3E}">
        <p14:creationId xmlns:p14="http://schemas.microsoft.com/office/powerpoint/2010/main" val="153016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945104"/>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3200" dirty="0">
                <a:solidFill>
                  <a:srgbClr val="000000"/>
                </a:solidFill>
                <a:latin typeface="Times New Roman" panose="02020603050405020304" pitchFamily="18" charset="0"/>
                <a:cs typeface="Times New Roman" panose="02020603050405020304" pitchFamily="18" charset="0"/>
              </a:rPr>
              <a:t>The paper based on this project is done and is planned to be submitted to a reputed journal or conference specializing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294642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864692"/>
            <a:ext cx="10668000" cy="4267200"/>
          </a:xfrm>
        </p:spPr>
        <p:txBody>
          <a:bodyPr/>
          <a:lstStyle/>
          <a:p>
            <a:pPr algn="just"/>
            <a:r>
              <a:rPr lang="en-US" sz="2400" dirty="0">
                <a:latin typeface="Times New Roman" panose="02020603050405020304" pitchFamily="18" charset="0"/>
                <a:cs typeface="Times New Roman" panose="02020603050405020304" pitchFamily="18" charset="0"/>
              </a:rPr>
              <a:t>In the Indian second-hand two-wheeler market, both buyers and sellers often struggle to estimate the fair market price of a used bike due to numerous influencing factors such as city, ownership history, brand, usage, age, and engine power. This lack of standardized pricing leads to unfair deals and a lack of trust among stakeholders.</a:t>
            </a:r>
          </a:p>
          <a:p>
            <a:pPr algn="just"/>
            <a:r>
              <a:rPr lang="en-US" sz="2400" dirty="0">
                <a:latin typeface="Times New Roman" panose="02020603050405020304" pitchFamily="18" charset="0"/>
                <a:cs typeface="Times New Roman" panose="02020603050405020304" pitchFamily="18" charset="0"/>
              </a:rPr>
              <a:t>The objective of this project is to develop a </a:t>
            </a:r>
            <a:r>
              <a:rPr lang="en-US" sz="2400" b="1" dirty="0">
                <a:latin typeface="Times New Roman" panose="02020603050405020304" pitchFamily="18" charset="0"/>
                <a:cs typeface="Times New Roman" panose="02020603050405020304" pitchFamily="18" charset="0"/>
              </a:rPr>
              <a:t>web-based application</a:t>
            </a:r>
            <a:r>
              <a:rPr lang="en-US" sz="2400" dirty="0">
                <a:latin typeface="Times New Roman" panose="02020603050405020304" pitchFamily="18" charset="0"/>
                <a:cs typeface="Times New Roman" panose="02020603050405020304" pitchFamily="18" charset="0"/>
              </a:rPr>
              <a:t> that predicts the estimated resale price of a used bike using </a:t>
            </a:r>
            <a:r>
              <a:rPr lang="en-US" sz="2400" b="1" dirty="0">
                <a:latin typeface="Times New Roman" panose="02020603050405020304" pitchFamily="18" charset="0"/>
                <a:cs typeface="Times New Roman" panose="02020603050405020304" pitchFamily="18" charset="0"/>
              </a:rPr>
              <a:t>machine learning models trained on real-world data</a:t>
            </a:r>
            <a:r>
              <a:rPr lang="en-US" sz="2400" dirty="0">
                <a:latin typeface="Times New Roman" panose="02020603050405020304" pitchFamily="18" charset="0"/>
                <a:cs typeface="Times New Roman" panose="02020603050405020304" pitchFamily="18" charset="0"/>
              </a:rPr>
              <a:t>. The solution provides a user-friendly interface to input bike details and returns a price prediction, thus aiding users in making informed buying or selling decisions</a:t>
            </a:r>
            <a:r>
              <a:rPr lang="en-US" sz="2400" dirty="0"/>
              <a:t>.</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1"/>
            <a:ext cx="10668000"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With the rapid digitization of the used vehicle market in India, several platforms like </a:t>
            </a:r>
            <a:r>
              <a:rPr lang="en-US" sz="2400" b="1" dirty="0">
                <a:latin typeface="Times New Roman" panose="02020603050405020304" pitchFamily="18" charset="0"/>
                <a:cs typeface="Times New Roman" panose="02020603050405020304" pitchFamily="18" charset="0"/>
              </a:rPr>
              <a:t>OLX Autos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Droom</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BikeDekho</a:t>
            </a:r>
            <a:r>
              <a:rPr lang="en-US" sz="2400"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CredR</a:t>
            </a:r>
            <a:r>
              <a:rPr lang="en-US" sz="2400" dirty="0">
                <a:latin typeface="Times New Roman" panose="02020603050405020304" pitchFamily="18" charset="0"/>
                <a:cs typeface="Times New Roman" panose="02020603050405020304" pitchFamily="18" charset="0"/>
              </a:rPr>
              <a:t> offer solutions for buying, selling, and estimating the value of second-hand bikes.</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
        <p:nvSpPr>
          <p:cNvPr id="11" name="Rectangle 5">
            <a:extLst>
              <a:ext uri="{FF2B5EF4-FFF2-40B4-BE49-F238E27FC236}">
                <a16:creationId xmlns:a16="http://schemas.microsoft.com/office/drawing/2014/main" id="{C1CF4ED5-3DD4-237C-88CF-C82B4565686E}"/>
              </a:ext>
            </a:extLst>
          </p:cNvPr>
          <p:cNvSpPr>
            <a:spLocks noChangeArrowheads="1"/>
          </p:cNvSpPr>
          <p:nvPr/>
        </p:nvSpPr>
        <p:spPr bwMode="auto">
          <a:xfrm>
            <a:off x="755651" y="2972813"/>
            <a:ext cx="950112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OLX Autos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https://www.olx.in</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used bike listings and provides a rough price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Relies on seller inputs and market trends rather than advanced ML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Lacks personalized prediction based on detailed bike parameters.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BikeDekho</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https://www.bikedekho.com</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Focused more on new bike models, but also features used bike pricing.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market comparison instead of intelligent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real-time or interactive price prediction model for individual listings.</a:t>
            </a:r>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2000" y="1865730"/>
            <a:ext cx="10668000" cy="4267200"/>
          </a:xfrm>
        </p:spPr>
        <p:txBody>
          <a:bodyPr/>
          <a:lstStyle/>
          <a:p>
            <a:pPr algn="just"/>
            <a:r>
              <a:rPr lang="en-US" sz="2400" dirty="0">
                <a:latin typeface="Times New Roman" panose="02020603050405020304" pitchFamily="18" charset="0"/>
                <a:cs typeface="Times New Roman" panose="02020603050405020304" pitchFamily="18" charset="0"/>
              </a:rPr>
              <a:t>The objective of this project is to develop a </a:t>
            </a:r>
            <a:r>
              <a:rPr lang="en-US" sz="2400" b="1" dirty="0">
                <a:latin typeface="Times New Roman" panose="02020603050405020304" pitchFamily="18" charset="0"/>
                <a:cs typeface="Times New Roman" panose="02020603050405020304" pitchFamily="18" charset="0"/>
              </a:rPr>
              <a:t>machine learning-based web application</a:t>
            </a:r>
            <a:r>
              <a:rPr lang="en-US" sz="2400" dirty="0">
                <a:latin typeface="Times New Roman" panose="02020603050405020304" pitchFamily="18" charset="0"/>
                <a:cs typeface="Times New Roman" panose="02020603050405020304" pitchFamily="18" charset="0"/>
              </a:rPr>
              <a:t> that accurately predicts the resale price of used bikes based on key input features such as city, brand, kilometers driven, engine power, and age of the bike.</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By leveraging real-world data and advanced regression techniques, the system aims to provide a </a:t>
            </a:r>
            <a:r>
              <a:rPr lang="en-US" sz="2400" b="1" dirty="0">
                <a:latin typeface="Times New Roman" panose="02020603050405020304" pitchFamily="18" charset="0"/>
                <a:cs typeface="Times New Roman" panose="02020603050405020304" pitchFamily="18" charset="0"/>
              </a:rPr>
              <a:t>personalized, transparent, and user-friendly solution</a:t>
            </a:r>
            <a:r>
              <a:rPr lang="en-US" sz="2400" dirty="0">
                <a:latin typeface="Times New Roman" panose="02020603050405020304" pitchFamily="18" charset="0"/>
                <a:cs typeface="Times New Roman" panose="02020603050405020304" pitchFamily="18" charset="0"/>
              </a:rPr>
              <a:t> for buyers and sellers to make informed pricing decisions in the Indian second-hand two-wheeler market.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402724" y="1749425"/>
            <a:ext cx="10668000" cy="4267200"/>
          </a:xfrm>
        </p:spPr>
        <p:txBody>
          <a:bodyPr/>
          <a:lstStyle/>
          <a:p>
            <a:pPr algn="just"/>
            <a:r>
              <a:rPr lang="en-US" sz="2400" dirty="0">
                <a:latin typeface="Times New Roman" panose="02020603050405020304" pitchFamily="18" charset="0"/>
                <a:cs typeface="Times New Roman" panose="02020603050405020304" pitchFamily="18" charset="0"/>
              </a:rPr>
              <a:t>In India second-hand two-wheeler market, determining the fair resale value of a used bike is often challenging due to the lack of standardized pricing mechanisms. Factors such as city of registration, brand, usage in kilometers, engine power, and bike age significantly influence the price, yet most platforms rely on generalized or static price estimates.</a:t>
            </a:r>
          </a:p>
          <a:p>
            <a:pPr algn="just"/>
            <a:r>
              <a:rPr lang="en-US" sz="2400" dirty="0">
                <a:latin typeface="Times New Roman" panose="02020603050405020304" pitchFamily="18" charset="0"/>
                <a:cs typeface="Times New Roman" panose="02020603050405020304" pitchFamily="18" charset="0"/>
              </a:rPr>
              <a:t>This project proposes a </a:t>
            </a:r>
            <a:r>
              <a:rPr lang="en-US" sz="2400" b="1" dirty="0">
                <a:latin typeface="Times New Roman" panose="02020603050405020304" pitchFamily="18" charset="0"/>
                <a:cs typeface="Times New Roman" panose="02020603050405020304" pitchFamily="18" charset="0"/>
              </a:rPr>
              <a:t>machine learning-based web application</a:t>
            </a:r>
            <a:r>
              <a:rPr lang="en-US" sz="2400" dirty="0">
                <a:latin typeface="Times New Roman" panose="02020603050405020304" pitchFamily="18" charset="0"/>
                <a:cs typeface="Times New Roman" panose="02020603050405020304" pitchFamily="18" charset="0"/>
              </a:rPr>
              <a:t> that enables users to predict the resale price of a used bike accurately. Using a real-world dataset and the </a:t>
            </a:r>
            <a:r>
              <a:rPr lang="en-US" sz="2400" b="1" dirty="0" err="1">
                <a:latin typeface="Times New Roman" panose="02020603050405020304" pitchFamily="18" charset="0"/>
                <a:cs typeface="Times New Roman" panose="02020603050405020304" pitchFamily="18" charset="0"/>
              </a:rPr>
              <a:t>XGBoost</a:t>
            </a:r>
            <a:r>
              <a:rPr lang="en-US" sz="2400" b="1" dirty="0">
                <a:latin typeface="Times New Roman" panose="02020603050405020304" pitchFamily="18" charset="0"/>
                <a:cs typeface="Times New Roman" panose="02020603050405020304" pitchFamily="18" charset="0"/>
              </a:rPr>
              <a:t> regression algorithm</a:t>
            </a:r>
            <a:r>
              <a:rPr lang="en-US" sz="2400" dirty="0">
                <a:latin typeface="Times New Roman" panose="02020603050405020304" pitchFamily="18" charset="0"/>
                <a:cs typeface="Times New Roman" panose="02020603050405020304" pitchFamily="18" charset="0"/>
              </a:rPr>
              <a:t>, the model is trained to learn from both categorical and numerical features. The application is built using </a:t>
            </a:r>
            <a:r>
              <a:rPr lang="en-US" sz="2400" b="1" dirty="0">
                <a:latin typeface="Times New Roman" panose="02020603050405020304" pitchFamily="18" charset="0"/>
                <a:cs typeface="Times New Roman" panose="02020603050405020304" pitchFamily="18" charset="0"/>
              </a:rPr>
              <a:t>Python, Flask, and HTML/CSS</a:t>
            </a:r>
            <a:r>
              <a:rPr lang="en-US" sz="2400" dirty="0">
                <a:latin typeface="Times New Roman" panose="02020603050405020304" pitchFamily="18" charset="0"/>
                <a:cs typeface="Times New Roman" panose="02020603050405020304" pitchFamily="18" charset="0"/>
              </a:rPr>
              <a:t>, providing a simple interface for users to input bike details and receive a dynamic price prediction.</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r>
              <a:rPr lang="en-US" sz="2200" dirty="0">
                <a:latin typeface="Times New Roman" panose="02020603050405020304" pitchFamily="18" charset="0"/>
                <a:cs typeface="Times New Roman" panose="02020603050405020304" pitchFamily="18" charset="0"/>
              </a:rPr>
              <a:t>The proposed system is a </a:t>
            </a:r>
            <a:r>
              <a:rPr lang="en-US" sz="2200" b="1" dirty="0">
                <a:latin typeface="Times New Roman" panose="02020603050405020304" pitchFamily="18" charset="0"/>
                <a:cs typeface="Times New Roman" panose="02020603050405020304" pitchFamily="18" charset="0"/>
              </a:rPr>
              <a:t>machine learning-powered web application</a:t>
            </a:r>
            <a:r>
              <a:rPr lang="en-US" sz="2200" dirty="0">
                <a:latin typeface="Times New Roman" panose="02020603050405020304" pitchFamily="18" charset="0"/>
                <a:cs typeface="Times New Roman" panose="02020603050405020304" pitchFamily="18" charset="0"/>
              </a:rPr>
              <a:t> designed to predict the resale price of used bikes based on multiple user-defined input features. Unlike existing platforms that offer generic or non-transparent pricing, this system leverages a trained regression model to provide </a:t>
            </a:r>
            <a:r>
              <a:rPr lang="en-US" sz="2200" b="1" dirty="0">
                <a:latin typeface="Times New Roman" panose="02020603050405020304" pitchFamily="18" charset="0"/>
                <a:cs typeface="Times New Roman" panose="02020603050405020304" pitchFamily="18" charset="0"/>
              </a:rPr>
              <a:t>accurate and personalized predictions</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The system uses a real-world dataset of used bikes containing attributes such as </a:t>
            </a:r>
            <a:r>
              <a:rPr lang="en-US" sz="2200" b="1" dirty="0">
                <a:latin typeface="Times New Roman" panose="02020603050405020304" pitchFamily="18" charset="0"/>
                <a:cs typeface="Times New Roman" panose="02020603050405020304" pitchFamily="18" charset="0"/>
              </a:rPr>
              <a:t>city, ownership history, brand, kilometers driven, engine power, and age</a:t>
            </a:r>
            <a:r>
              <a:rPr lang="en-US" sz="2200" dirty="0">
                <a:latin typeface="Times New Roman" panose="02020603050405020304" pitchFamily="18" charset="0"/>
                <a:cs typeface="Times New Roman" panose="02020603050405020304" pitchFamily="18" charset="0"/>
              </a:rPr>
              <a:t>. It applies the </a:t>
            </a:r>
            <a:r>
              <a:rPr lang="en-US" sz="2200" b="1" dirty="0" err="1">
                <a:latin typeface="Times New Roman" panose="02020603050405020304" pitchFamily="18" charset="0"/>
                <a:cs typeface="Times New Roman" panose="02020603050405020304" pitchFamily="18" charset="0"/>
              </a:rPr>
              <a:t>XGBoost</a:t>
            </a:r>
            <a:r>
              <a:rPr lang="en-US" sz="2200" b="1" dirty="0">
                <a:latin typeface="Times New Roman" panose="02020603050405020304" pitchFamily="18" charset="0"/>
                <a:cs typeface="Times New Roman" panose="02020603050405020304" pitchFamily="18" charset="0"/>
              </a:rPr>
              <a:t> Regressor</a:t>
            </a:r>
            <a:r>
              <a:rPr lang="en-US" sz="2200" dirty="0">
                <a:latin typeface="Times New Roman" panose="02020603050405020304" pitchFamily="18" charset="0"/>
                <a:cs typeface="Times New Roman" panose="02020603050405020304" pitchFamily="18" charset="0"/>
              </a:rPr>
              <a:t>, a powerful gradient boosting algorithm, combined with preprocessing techniques like one-hot encoding for categorical features.</a:t>
            </a:r>
          </a:p>
          <a:p>
            <a:pPr algn="just"/>
            <a:r>
              <a:rPr lang="en-US" sz="2200" dirty="0">
                <a:latin typeface="Times New Roman" panose="02020603050405020304" pitchFamily="18" charset="0"/>
                <a:cs typeface="Times New Roman" panose="02020603050405020304" pitchFamily="18" charset="0"/>
              </a:rPr>
              <a:t>The application is built using the </a:t>
            </a:r>
            <a:r>
              <a:rPr lang="en-US" sz="2200" b="1" dirty="0">
                <a:latin typeface="Times New Roman" panose="02020603050405020304" pitchFamily="18" charset="0"/>
                <a:cs typeface="Times New Roman" panose="02020603050405020304" pitchFamily="18" charset="0"/>
              </a:rPr>
              <a:t>Flask web framework</a:t>
            </a:r>
            <a:r>
              <a:rPr lang="en-US" sz="2200" dirty="0">
                <a:latin typeface="Times New Roman" panose="02020603050405020304" pitchFamily="18" charset="0"/>
                <a:cs typeface="Times New Roman" panose="02020603050405020304" pitchFamily="18" charset="0"/>
              </a:rPr>
              <a:t>, allowing users to enter relevant bike information through a clean and responsive web interface. Upon form submission, the input data is processed and passed to the trained machine learning model, which returns an estimated resale price.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a:extLst>
              <a:ext uri="{FF2B5EF4-FFF2-40B4-BE49-F238E27FC236}">
                <a16:creationId xmlns:a16="http://schemas.microsoft.com/office/drawing/2014/main" id="{D2D83678-8821-94F7-1C7A-F4812CF310FC}"/>
              </a:ext>
            </a:extLst>
          </p:cNvPr>
          <p:cNvPicPr>
            <a:picLocks noChangeAspect="1"/>
          </p:cNvPicPr>
          <p:nvPr/>
        </p:nvPicPr>
        <p:blipFill>
          <a:blip r:embed="rId2"/>
          <a:stretch>
            <a:fillRect/>
          </a:stretch>
        </p:blipFill>
        <p:spPr>
          <a:xfrm>
            <a:off x="4669791" y="1779270"/>
            <a:ext cx="2852420" cy="4213859"/>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
        <p:nvSpPr>
          <p:cNvPr id="8" name="Rectangle 2">
            <a:extLst>
              <a:ext uri="{FF2B5EF4-FFF2-40B4-BE49-F238E27FC236}">
                <a16:creationId xmlns:a16="http://schemas.microsoft.com/office/drawing/2014/main" id="{BFE60EFB-55CD-033E-9F3D-C71497B407C0}"/>
              </a:ext>
            </a:extLst>
          </p:cNvPr>
          <p:cNvSpPr>
            <a:spLocks noChangeArrowheads="1"/>
          </p:cNvSpPr>
          <p:nvPr/>
        </p:nvSpPr>
        <p:spPr bwMode="auto">
          <a:xfrm>
            <a:off x="812800" y="2543809"/>
            <a:ext cx="10566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56BC3FCF-F3F0-D53E-429E-547923A89B5F}"/>
              </a:ext>
            </a:extLst>
          </p:cNvPr>
          <p:cNvSpPr>
            <a:spLocks noChangeArrowheads="1"/>
          </p:cNvSpPr>
          <p:nvPr/>
        </p:nvSpPr>
        <p:spPr bwMode="auto">
          <a:xfrm>
            <a:off x="812800" y="1762085"/>
            <a:ext cx="79248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Web App (app.py)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Runs the Flask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Loads model &amp; handles predictions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Model Training (model_training.py)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using bike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Saves model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bike_price_model.pkl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Frontend (index.html)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form to input bike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predicted price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Dataset (Used_Bikes.csv)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for training &amp; dropdown options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Saved Model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bike_price_model.pkl</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predicting bike prices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8" name="Picture 7">
            <a:extLst>
              <a:ext uri="{FF2B5EF4-FFF2-40B4-BE49-F238E27FC236}">
                <a16:creationId xmlns:a16="http://schemas.microsoft.com/office/drawing/2014/main" id="{5F6036AF-517F-1022-27D4-8F6926319B7B}"/>
              </a:ext>
            </a:extLst>
          </p:cNvPr>
          <p:cNvPicPr>
            <a:picLocks noChangeAspect="1"/>
          </p:cNvPicPr>
          <p:nvPr/>
        </p:nvPicPr>
        <p:blipFill>
          <a:blip r:embed="rId2"/>
          <a:stretch>
            <a:fillRect/>
          </a:stretch>
        </p:blipFill>
        <p:spPr>
          <a:xfrm>
            <a:off x="8737600" y="1752600"/>
            <a:ext cx="1590840" cy="4267200"/>
          </a:xfrm>
          <a:prstGeom prst="rect">
            <a:avLst/>
          </a:prstGeom>
        </p:spPr>
      </p:pic>
      <p:pic>
        <p:nvPicPr>
          <p:cNvPr id="1026" name="Picture 2">
            <a:extLst>
              <a:ext uri="{FF2B5EF4-FFF2-40B4-BE49-F238E27FC236}">
                <a16:creationId xmlns:a16="http://schemas.microsoft.com/office/drawing/2014/main" id="{1FD74B6A-3BAB-6755-7622-E95C8E3B2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589" y="1999526"/>
            <a:ext cx="5660021" cy="377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288</TotalTime>
  <Words>1274</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Tempus Sans ITC</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Implementation &amp; Results of Module</vt:lpstr>
      <vt:lpstr>Conclusion &amp; Future Work </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Prannov Shabari</cp:lastModifiedBy>
  <cp:revision>6</cp:revision>
  <dcterms:created xsi:type="dcterms:W3CDTF">2023-08-03T04:32:32Z</dcterms:created>
  <dcterms:modified xsi:type="dcterms:W3CDTF">2025-05-09T03:57:47Z</dcterms:modified>
</cp:coreProperties>
</file>