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Average-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e24c95bc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e24c95bc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e24c95bc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e24c95bc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c1f2b63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c1f2b63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e1b81521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e1b8152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e24c95b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e24c95b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a8f4ba36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a8f4ba36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c1f2b63c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c1f2b63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c1f2b63c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c1f2b63c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d491cd2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d491cd2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d74fc6a9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d74fc6a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d74fc6a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d74fc6a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e24c95b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e24c95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e24c95b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e24c95b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Research Proposal</a:t>
            </a:r>
            <a:endParaRPr/>
          </a:p>
        </p:txBody>
      </p:sp>
      <p:sp>
        <p:nvSpPr>
          <p:cNvPr id="60" name="Google Shape;60;p13"/>
          <p:cNvSpPr txBox="1"/>
          <p:nvPr>
            <p:ph idx="1" type="subTitle"/>
          </p:nvPr>
        </p:nvSpPr>
        <p:spPr>
          <a:xfrm>
            <a:off x="3060700" y="3718975"/>
            <a:ext cx="5672700" cy="712200"/>
          </a:xfrm>
          <a:prstGeom prst="rect">
            <a:avLst/>
          </a:prstGeom>
        </p:spPr>
        <p:txBody>
          <a:bodyPr anchorCtr="0" anchor="t" bIns="91425" lIns="91425" spcFirstLastPara="1" rIns="91425" wrap="square" tIns="91425">
            <a:normAutofit fontScale="25000"/>
          </a:bodyPr>
          <a:lstStyle/>
          <a:p>
            <a:pPr indent="0" lvl="0" marL="914400" rtl="0" algn="ctr">
              <a:lnSpc>
                <a:spcPct val="115000"/>
              </a:lnSpc>
              <a:spcBef>
                <a:spcPts val="0"/>
              </a:spcBef>
              <a:spcAft>
                <a:spcPts val="0"/>
              </a:spcAft>
              <a:buNone/>
            </a:pPr>
            <a:r>
              <a:t/>
            </a:r>
            <a:endParaRPr/>
          </a:p>
          <a:p>
            <a:pPr indent="0" lvl="0" marL="914400" rtl="0" algn="ctr">
              <a:lnSpc>
                <a:spcPct val="115000"/>
              </a:lnSpc>
              <a:spcBef>
                <a:spcPts val="0"/>
              </a:spcBef>
              <a:spcAft>
                <a:spcPts val="0"/>
              </a:spcAft>
              <a:buNone/>
            </a:pPr>
            <a:r>
              <a:rPr lang="en" sz="5200">
                <a:latin typeface="Montserrat"/>
                <a:ea typeface="Montserrat"/>
                <a:cs typeface="Montserrat"/>
                <a:sym typeface="Montserrat"/>
              </a:rPr>
              <a:t>OpenId Connect Protocol Security risk analysis in Cloud-based applications</a:t>
            </a:r>
            <a:endParaRPr sz="52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artefacts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Risk Assessment with threat modelling, threat scoring, and mitigation strategies.</a:t>
            </a:r>
            <a:endParaRPr sz="2500"/>
          </a:p>
          <a:p>
            <a:pPr indent="-387350" lvl="0" marL="457200" rtl="0" algn="l">
              <a:spcBef>
                <a:spcPts val="0"/>
              </a:spcBef>
              <a:spcAft>
                <a:spcPts val="0"/>
              </a:spcAft>
              <a:buSzPts val="2500"/>
              <a:buChar char="●"/>
            </a:pPr>
            <a:r>
              <a:rPr lang="en" sz="2500"/>
              <a:t>System design/architecture.</a:t>
            </a:r>
            <a:endParaRPr sz="2500"/>
          </a:p>
          <a:p>
            <a:pPr indent="-387350" lvl="0" marL="457200" rtl="0" algn="l">
              <a:spcBef>
                <a:spcPts val="0"/>
              </a:spcBef>
              <a:spcAft>
                <a:spcPts val="0"/>
              </a:spcAft>
              <a:buSzPts val="2500"/>
              <a:buChar char="●"/>
            </a:pPr>
            <a:r>
              <a:rPr lang="en" sz="2500"/>
              <a:t>Prototype application is implemented.</a:t>
            </a:r>
            <a:endParaRPr sz="2500"/>
          </a:p>
          <a:p>
            <a:pPr indent="-387350" lvl="0" marL="457200" rtl="0" algn="l">
              <a:spcBef>
                <a:spcPts val="0"/>
              </a:spcBef>
              <a:spcAft>
                <a:spcPts val="0"/>
              </a:spcAft>
              <a:buSzPts val="2500"/>
              <a:buChar char="●"/>
            </a:pPr>
            <a:r>
              <a:rPr lang="en" sz="2500"/>
              <a:t>Pen-test scanning with security tools.</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Timeline</a:t>
            </a:r>
            <a:endParaRPr/>
          </a:p>
        </p:txBody>
      </p:sp>
      <p:pic>
        <p:nvPicPr>
          <p:cNvPr id="121" name="Google Shape;121;p23"/>
          <p:cNvPicPr preferRelativeResize="0"/>
          <p:nvPr/>
        </p:nvPicPr>
        <p:blipFill>
          <a:blip r:embed="rId3">
            <a:alphaModFix/>
          </a:blip>
          <a:stretch>
            <a:fillRect/>
          </a:stretch>
        </p:blipFill>
        <p:spPr>
          <a:xfrm>
            <a:off x="583125" y="1182775"/>
            <a:ext cx="8452200"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Al Shabi, M. and Marie, R.R., 2024. Analyzing Privacy Implications and Security Vulnerabilities in Single Sign-On Systems: A Case Study on OpenID Connect. International Journal of Advanced Computer Science &amp; Applications, 15(4).</a:t>
            </a:r>
            <a:endParaRPr/>
          </a:p>
          <a:p>
            <a:pPr indent="0" lvl="0" marL="0" rtl="0" algn="l">
              <a:spcBef>
                <a:spcPts val="1200"/>
              </a:spcBef>
              <a:spcAft>
                <a:spcPts val="0"/>
              </a:spcAft>
              <a:buNone/>
            </a:pPr>
            <a:r>
              <a:rPr lang="en"/>
              <a:t>David, D.S., Anam, M., Kaliappan, C., Selvi, S., Sharma, D.K., Dadheech, P. and Sengan, S., 2022. Cloud Security Service for Identifying Unauthorized User Behaviour. Computers, Materials &amp; Continua, 70(2).</a:t>
            </a:r>
            <a:endParaRPr/>
          </a:p>
          <a:p>
            <a:pPr indent="0" lvl="0" marL="0" rtl="0" algn="l">
              <a:spcBef>
                <a:spcPts val="1200"/>
              </a:spcBef>
              <a:spcAft>
                <a:spcPts val="0"/>
              </a:spcAft>
              <a:buNone/>
            </a:pPr>
            <a:r>
              <a:rPr lang="en"/>
              <a:t>Lodderstedt, T., McGloin, M. and Hunt, P. (no date) RFC 6819: Oauth 2.0 threat model and security considerations, IETF Datatracker. Available at: https://datatracker.ietf.org/doc/html/rfc6819 (Accessed: 18 May 2013).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Naik N, Jenkins P. An analysis of open standard identity protocols in cloud computing security paradigm. In2016 IEEE 14th Intl Conf on Dependable, Autonomic and Secure Computing, 14th Intl Conf on Pervasive Intelligence and Computing, 2nd Intl Conf on Big Data Intelligence and Computing and Cyber Science and Technology Congress (DASC/PiCom/DataCom/CyberSciTech) 2016 Aug 8 (pp. 428-431). IEEE.</a:t>
            </a:r>
            <a:endParaRPr/>
          </a:p>
          <a:p>
            <a:pPr indent="0" lvl="0" marL="0" rtl="0" algn="l">
              <a:spcBef>
                <a:spcPts val="1200"/>
              </a:spcBef>
              <a:spcAft>
                <a:spcPts val="0"/>
              </a:spcAft>
              <a:buNone/>
            </a:pPr>
            <a:r>
              <a:rPr lang="en"/>
              <a:t>Patel, K. and Alabisi, A., 2019. Cloud computing security risks: Identification and assessment. The Journal of New Business Ideas &amp; Trends, 17(2), pp.11-19.</a:t>
            </a:r>
            <a:endParaRPr/>
          </a:p>
          <a:p>
            <a:pPr indent="0" lvl="0" marL="0" rtl="0" algn="l">
              <a:spcBef>
                <a:spcPts val="1200"/>
              </a:spcBef>
              <a:spcAft>
                <a:spcPts val="0"/>
              </a:spcAft>
              <a:buNone/>
            </a:pPr>
            <a:r>
              <a:rPr lang="en"/>
              <a:t>Vailshery, L.S. (2024) SAAS market size worldwide 2024, Statista. Available from: https://www.statista.com/statistics/505243/worldwide-software-as-a-service-revenue/ (Accessed: 14 May 2024).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000"/>
              <a:t>Thank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Significance/Contribution to the Discipline/Research Problem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S</a:t>
            </a:r>
            <a:r>
              <a:rPr lang="en" sz="2600"/>
              <a:t>calability demands in the cloud concerning authorisation.</a:t>
            </a:r>
            <a:endParaRPr sz="2600"/>
          </a:p>
          <a:p>
            <a:pPr indent="-393700" lvl="0" marL="457200" rtl="0" algn="l">
              <a:spcBef>
                <a:spcPts val="0"/>
              </a:spcBef>
              <a:spcAft>
                <a:spcPts val="0"/>
              </a:spcAft>
              <a:buSzPts val="2600"/>
              <a:buChar char="●"/>
            </a:pPr>
            <a:r>
              <a:rPr lang="en" sz="2600"/>
              <a:t>General security risks associated with the </a:t>
            </a:r>
            <a:r>
              <a:rPr lang="en" sz="2600"/>
              <a:t>Openid</a:t>
            </a:r>
            <a:r>
              <a:rPr lang="en" sz="2600"/>
              <a:t> Connect protocol will be discussed.</a:t>
            </a:r>
            <a:endParaRPr sz="26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Significance/Contribution to the Discipline/Research Problem</a:t>
            </a:r>
            <a:endParaRPr/>
          </a:p>
        </p:txBody>
      </p:sp>
      <p:pic>
        <p:nvPicPr>
          <p:cNvPr id="72" name="Google Shape;72;p15"/>
          <p:cNvPicPr preferRelativeResize="0"/>
          <p:nvPr/>
        </p:nvPicPr>
        <p:blipFill>
          <a:blip r:embed="rId3">
            <a:alphaModFix/>
          </a:blip>
          <a:stretch>
            <a:fillRect/>
          </a:stretch>
        </p:blipFill>
        <p:spPr>
          <a:xfrm>
            <a:off x="1437925" y="1235500"/>
            <a:ext cx="6645100" cy="3000925"/>
          </a:xfrm>
          <a:prstGeom prst="rect">
            <a:avLst/>
          </a:prstGeom>
          <a:noFill/>
          <a:ln>
            <a:noFill/>
          </a:ln>
        </p:spPr>
      </p:pic>
      <p:sp>
        <p:nvSpPr>
          <p:cNvPr id="73" name="Google Shape;73;p15"/>
          <p:cNvSpPr txBox="1"/>
          <p:nvPr/>
        </p:nvSpPr>
        <p:spPr>
          <a:xfrm>
            <a:off x="5538775" y="4565800"/>
            <a:ext cx="2939100" cy="32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Vailshery, L.S. (2024)</a:t>
            </a:r>
            <a:endParaRPr sz="1800">
              <a:solidFill>
                <a:schemeClr val="accent3"/>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rPr lang="en" sz="1800"/>
              <a:t>What are the primary security vulnerabilities of the OpenID Connect protocol when implemented in cloud-based applications, and how do they impact overall system security?</a:t>
            </a:r>
            <a:endParaRPr sz="1800"/>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Aims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What are the possible security risks of using OpenID protocol in a cloud-based environment and possible mitigations.</a:t>
            </a:r>
            <a:endParaRPr sz="2000"/>
          </a:p>
          <a:p>
            <a:pPr indent="0" lvl="0" marL="0" rtl="0" algn="l">
              <a:spcBef>
                <a:spcPts val="1200"/>
              </a:spcBef>
              <a:spcAft>
                <a:spcPts val="0"/>
              </a:spcAft>
              <a:buNone/>
            </a:pPr>
            <a:r>
              <a:rPr lang="en"/>
              <a:t> Risks Including:</a:t>
            </a:r>
            <a:endParaRPr/>
          </a:p>
          <a:p>
            <a:pPr indent="-342900" lvl="0" marL="457200" rtl="0" algn="l">
              <a:spcBef>
                <a:spcPts val="1200"/>
              </a:spcBef>
              <a:spcAft>
                <a:spcPts val="0"/>
              </a:spcAft>
              <a:buSzPts val="1800"/>
              <a:buChar char="●"/>
            </a:pPr>
            <a:r>
              <a:rPr lang="en"/>
              <a:t>Single-Point of failure</a:t>
            </a:r>
            <a:endParaRPr/>
          </a:p>
          <a:p>
            <a:pPr indent="-342900" lvl="0" marL="457200" rtl="0" algn="l">
              <a:spcBef>
                <a:spcPts val="0"/>
              </a:spcBef>
              <a:spcAft>
                <a:spcPts val="0"/>
              </a:spcAft>
              <a:buSzPts val="1800"/>
              <a:buChar char="●"/>
            </a:pPr>
            <a:r>
              <a:rPr lang="en"/>
              <a:t>Phishing</a:t>
            </a:r>
            <a:r>
              <a:rPr lang="en"/>
              <a:t> Attacks to steal tokens</a:t>
            </a:r>
            <a:endParaRPr/>
          </a:p>
          <a:p>
            <a:pPr indent="-342900" lvl="0" marL="457200" rtl="0" algn="l">
              <a:spcBef>
                <a:spcPts val="0"/>
              </a:spcBef>
              <a:spcAft>
                <a:spcPts val="0"/>
              </a:spcAft>
              <a:buSzPts val="1800"/>
              <a:buChar char="●"/>
            </a:pPr>
            <a:r>
              <a:rPr lang="en"/>
              <a:t>Session Hijacking</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Analyse potential vulnerabilities when scaling these protocols for millions of users.</a:t>
            </a:r>
            <a:endParaRPr sz="2000"/>
          </a:p>
          <a:p>
            <a:pPr indent="-355600" lvl="0" marL="457200" rtl="0" algn="l">
              <a:spcBef>
                <a:spcPts val="0"/>
              </a:spcBef>
              <a:spcAft>
                <a:spcPts val="0"/>
              </a:spcAft>
              <a:buSzPts val="2000"/>
              <a:buChar char="●"/>
            </a:pPr>
            <a:r>
              <a:rPr lang="en" sz="2000"/>
              <a:t>Provide an approach how to incorporate OIDC protocol in a cloud environment with its main features.</a:t>
            </a:r>
            <a:endParaRPr sz="2000"/>
          </a:p>
          <a:p>
            <a:pPr indent="-355600" lvl="0" marL="457200" rtl="0" algn="l">
              <a:spcBef>
                <a:spcPts val="0"/>
              </a:spcBef>
              <a:spcAft>
                <a:spcPts val="0"/>
              </a:spcAft>
              <a:buSzPts val="2000"/>
              <a:buChar char="●"/>
            </a:pPr>
            <a:r>
              <a:rPr lang="en" sz="2000"/>
              <a:t>Develop a prototype which contains the main findings and important features from the investigation.</a:t>
            </a:r>
            <a:endParaRPr sz="2000"/>
          </a:p>
          <a:p>
            <a:pPr indent="0" lvl="0" marL="0" rtl="0" algn="l">
              <a:spcBef>
                <a:spcPts val="1200"/>
              </a:spcBef>
              <a:spcAft>
                <a:spcPts val="12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literature related to the project</a:t>
            </a:r>
            <a:endParaRPr/>
          </a:p>
        </p:txBody>
      </p:sp>
      <p:sp>
        <p:nvSpPr>
          <p:cNvPr id="97" name="Google Shape;97;p19"/>
          <p:cNvSpPr txBox="1"/>
          <p:nvPr>
            <p:ph idx="1" type="body"/>
          </p:nvPr>
        </p:nvSpPr>
        <p:spPr>
          <a:xfrm>
            <a:off x="311700" y="1152475"/>
            <a:ext cx="8520600" cy="336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An Analysis of Open Standard Identity Protocols in Cloud Computing Security Paradigm (</a:t>
            </a:r>
            <a:r>
              <a:rPr lang="en"/>
              <a:t>Naik N, Jenkins P, 2016</a:t>
            </a:r>
            <a:r>
              <a:rPr lang="en"/>
              <a:t>).</a:t>
            </a:r>
            <a:endParaRPr/>
          </a:p>
          <a:p>
            <a:pPr indent="-342900" lvl="0" marL="457200" rtl="0" algn="l">
              <a:spcBef>
                <a:spcPts val="0"/>
              </a:spcBef>
              <a:spcAft>
                <a:spcPts val="0"/>
              </a:spcAft>
              <a:buSzPts val="1800"/>
              <a:buChar char="●"/>
            </a:pPr>
            <a:r>
              <a:rPr lang="en"/>
              <a:t>Oauth documentation (</a:t>
            </a:r>
            <a:r>
              <a:rPr lang="en"/>
              <a:t>Lodderstedt et al. 2013</a:t>
            </a:r>
            <a:r>
              <a:rPr lang="en"/>
              <a:t>).</a:t>
            </a:r>
            <a:endParaRPr/>
          </a:p>
          <a:p>
            <a:pPr indent="-342900" lvl="0" marL="457200" rtl="0" algn="l">
              <a:spcBef>
                <a:spcPts val="0"/>
              </a:spcBef>
              <a:spcAft>
                <a:spcPts val="0"/>
              </a:spcAft>
              <a:buSzPts val="1800"/>
              <a:buChar char="●"/>
            </a:pPr>
            <a:r>
              <a:rPr lang="en"/>
              <a:t>Cloud Computing Security Risks: Identification and Assessment  Security Concerns Cloud (Patel, K. and Alabisi, A., 2019).</a:t>
            </a:r>
            <a:endParaRPr/>
          </a:p>
          <a:p>
            <a:pPr indent="-342900" lvl="0" marL="457200" rtl="0" algn="l">
              <a:spcBef>
                <a:spcPts val="0"/>
              </a:spcBef>
              <a:spcAft>
                <a:spcPts val="0"/>
              </a:spcAft>
              <a:buSzPts val="1800"/>
              <a:buChar char="●"/>
            </a:pPr>
            <a:r>
              <a:rPr lang="en"/>
              <a:t>Cloud Security Service for Identifying Unauthorized User Behaviour (David et al., 2022)</a:t>
            </a:r>
            <a:endParaRPr/>
          </a:p>
          <a:p>
            <a:pPr indent="-342900" lvl="0" marL="457200" rtl="0" algn="l">
              <a:spcBef>
                <a:spcPts val="0"/>
              </a:spcBef>
              <a:spcAft>
                <a:spcPts val="0"/>
              </a:spcAft>
              <a:buSzPts val="1800"/>
              <a:buChar char="●"/>
            </a:pPr>
            <a:r>
              <a:rPr lang="en"/>
              <a:t>Analyzing Privacy Implications and Security Vulnerabilities in Single Sign-On Systems: A Case Study on OpenID Connect. (Al Shabi, M. and Marie, R.R., 2024)</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Methodology/Development strategy/Research Design</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 Literature Review</a:t>
            </a:r>
            <a:endParaRPr/>
          </a:p>
          <a:p>
            <a:pPr indent="-310832" lvl="1" marL="914400" rtl="0" algn="l">
              <a:spcBef>
                <a:spcPts val="0"/>
              </a:spcBef>
              <a:spcAft>
                <a:spcPts val="0"/>
              </a:spcAft>
              <a:buSzPct val="100000"/>
              <a:buChar char="○"/>
            </a:pPr>
            <a:r>
              <a:rPr lang="en"/>
              <a:t>How OIDC is currently implemented in cloud environments.</a:t>
            </a:r>
            <a:endParaRPr/>
          </a:p>
          <a:p>
            <a:pPr indent="-310832" lvl="1" marL="914400" rtl="0" algn="l">
              <a:spcBef>
                <a:spcPts val="0"/>
              </a:spcBef>
              <a:spcAft>
                <a:spcPts val="0"/>
              </a:spcAft>
              <a:buSzPct val="100000"/>
              <a:buChar char="○"/>
            </a:pPr>
            <a:r>
              <a:rPr lang="en"/>
              <a:t>Previous findings on OIDC vulnerabilities and attack vectors.</a:t>
            </a:r>
            <a:endParaRPr/>
          </a:p>
          <a:p>
            <a:pPr indent="-310832" lvl="1" marL="914400" rtl="0" algn="l">
              <a:spcBef>
                <a:spcPts val="0"/>
              </a:spcBef>
              <a:spcAft>
                <a:spcPts val="0"/>
              </a:spcAft>
              <a:buSzPct val="100000"/>
              <a:buChar char="○"/>
            </a:pPr>
            <a:r>
              <a:rPr lang="en"/>
              <a:t>Existing security measures and their effectiveness.</a:t>
            </a:r>
            <a:endParaRPr/>
          </a:p>
          <a:p>
            <a:pPr indent="-334327" lvl="0" marL="457200" rtl="0" algn="l">
              <a:spcBef>
                <a:spcPts val="0"/>
              </a:spcBef>
              <a:spcAft>
                <a:spcPts val="0"/>
              </a:spcAft>
              <a:buSzPct val="100000"/>
              <a:buChar char="●"/>
            </a:pPr>
            <a:r>
              <a:rPr lang="en"/>
              <a:t>Data Collection</a:t>
            </a:r>
            <a:endParaRPr/>
          </a:p>
          <a:p>
            <a:pPr indent="-310832" lvl="1" marL="914400" rtl="0" algn="l">
              <a:spcBef>
                <a:spcPts val="0"/>
              </a:spcBef>
              <a:spcAft>
                <a:spcPts val="0"/>
              </a:spcAft>
              <a:buSzPct val="100000"/>
              <a:buChar char="○"/>
            </a:pPr>
            <a:r>
              <a:rPr lang="en"/>
              <a:t>Case Studies</a:t>
            </a:r>
            <a:endParaRPr/>
          </a:p>
          <a:p>
            <a:pPr indent="-310832" lvl="1" marL="914400" rtl="0" algn="l">
              <a:spcBef>
                <a:spcPts val="0"/>
              </a:spcBef>
              <a:spcAft>
                <a:spcPts val="0"/>
              </a:spcAft>
              <a:buSzPct val="100000"/>
              <a:buChar char="○"/>
            </a:pPr>
            <a:r>
              <a:rPr lang="en"/>
              <a:t>Expert Interviews</a:t>
            </a:r>
            <a:endParaRPr/>
          </a:p>
          <a:p>
            <a:pPr indent="-334327" lvl="0" marL="457200" rtl="0" algn="l">
              <a:spcBef>
                <a:spcPts val="0"/>
              </a:spcBef>
              <a:spcAft>
                <a:spcPts val="0"/>
              </a:spcAft>
              <a:buSzPct val="100000"/>
              <a:buChar char="●"/>
            </a:pPr>
            <a:r>
              <a:rPr lang="en"/>
              <a:t>Risk Analysis</a:t>
            </a:r>
            <a:endParaRPr/>
          </a:p>
          <a:p>
            <a:pPr indent="-310832" lvl="1" marL="914400" rtl="0" algn="l">
              <a:spcBef>
                <a:spcPts val="0"/>
              </a:spcBef>
              <a:spcAft>
                <a:spcPts val="0"/>
              </a:spcAft>
              <a:buSzPct val="100000"/>
              <a:buChar char="○"/>
            </a:pPr>
            <a:r>
              <a:rPr lang="en"/>
              <a:t>Qualitative Analysis</a:t>
            </a:r>
            <a:endParaRPr/>
          </a:p>
          <a:p>
            <a:pPr indent="-310832" lvl="1" marL="914400" rtl="0" algn="l">
              <a:spcBef>
                <a:spcPts val="0"/>
              </a:spcBef>
              <a:spcAft>
                <a:spcPts val="0"/>
              </a:spcAft>
              <a:buSzPct val="100000"/>
              <a:buChar char="○"/>
            </a:pPr>
            <a:r>
              <a:rPr lang="en"/>
              <a:t>Quantitative Analysis</a:t>
            </a:r>
            <a:endParaRPr/>
          </a:p>
          <a:p>
            <a:pPr indent="-334327" lvl="0" marL="457200" rtl="0" algn="l">
              <a:spcBef>
                <a:spcPts val="0"/>
              </a:spcBef>
              <a:spcAft>
                <a:spcPts val="0"/>
              </a:spcAft>
              <a:buSzPct val="100000"/>
              <a:buChar char="●"/>
            </a:pPr>
            <a:r>
              <a:rPr lang="en"/>
              <a:t>Prototype design and implementation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Ethical considerations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PII data handled in the context of authentication follows the data privacy law GDPR</a:t>
            </a:r>
            <a:endParaRPr sz="2100"/>
          </a:p>
          <a:p>
            <a:pPr indent="0" lvl="0" marL="457200" rtl="0" algn="l">
              <a:spcBef>
                <a:spcPts val="1200"/>
              </a:spcBef>
              <a:spcAft>
                <a:spcPts val="0"/>
              </a:spcAft>
              <a:buNone/>
            </a:pPr>
            <a:r>
              <a:t/>
            </a:r>
            <a:endParaRPr sz="2100"/>
          </a:p>
          <a:p>
            <a:pPr indent="-361950" lvl="0" marL="457200" rtl="0" algn="l">
              <a:spcBef>
                <a:spcPts val="1200"/>
              </a:spcBef>
              <a:spcAft>
                <a:spcPts val="0"/>
              </a:spcAft>
              <a:buSzPts val="2100"/>
              <a:buChar char="●"/>
            </a:pPr>
            <a:r>
              <a:rPr lang="en" sz="2100"/>
              <a:t>Explore if users are adequately informed of data sharing, authentication risks, and implications.</a:t>
            </a:r>
            <a:endParaRPr sz="2100"/>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